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6" r:id="rId9"/>
    <p:sldId id="263" r:id="rId10"/>
    <p:sldId id="264" r:id="rId11"/>
    <p:sldId id="267" r:id="rId12"/>
    <p:sldId id="265" r:id="rId13"/>
    <p:sldId id="268" r:id="rId14"/>
    <p:sldId id="269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9.jpeg"/><Relationship Id="rId1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498606" y="2086727"/>
            <a:ext cx="8416092" cy="662305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3213735" algn="just">
              <a:lnSpc>
                <a:spcPct val="150000"/>
              </a:lnSpc>
              <a:spcBef>
                <a:spcPts val="130"/>
              </a:spcBef>
            </a:pPr>
            <a:r>
              <a:rPr lang="en-US" sz="2800" b="1" spc="15" dirty="0">
                <a:latin typeface="Times New Roman" panose="02020603050405020304"/>
                <a:cs typeface="Times New Roman" panose="02020603050405020304"/>
              </a:rPr>
              <a:t>CHILUKOTI SWARUPA</a:t>
            </a:r>
            <a:endParaRPr lang="en-US" sz="2800" b="1" spc="15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17920" y="2821622"/>
            <a:ext cx="18592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2400" b="1" spc="10">
                <a:solidFill>
                  <a:srgbClr val="2D936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</a:t>
            </a:r>
            <a:r>
              <a:rPr sz="2400" b="1" spc="-165">
                <a:solidFill>
                  <a:srgbClr val="2D936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5">
                <a:solidFill>
                  <a:srgbClr val="2D936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endParaRPr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5444"/>
            <a:ext cx="10979467" cy="677108"/>
          </a:xfrm>
        </p:spPr>
        <p:txBody>
          <a:bodyPr wrap="square" lIns="0" tIns="0" rIns="0" bIns="0" anchor="t">
            <a:spAutoFit/>
          </a:bodyPr>
          <a:lstStyle/>
          <a:p>
            <a:pPr algn="just"/>
            <a:r>
              <a:rPr lang="en-US" sz="4400"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  <a:r>
              <a:rPr lang="en-US" sz="4400">
                <a:latin typeface="Calibri" panose="020F0502020204030204"/>
                <a:cs typeface="Calibri" panose="020F0502020204030204"/>
              </a:rPr>
              <a:t> Techniques</a:t>
            </a:r>
            <a:endParaRPr lang="en-US" sz="44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914400"/>
            <a:ext cx="9982200" cy="5847755"/>
          </a:xfrm>
        </p:spPr>
        <p:txBody>
          <a:bodyPr wrap="square" lIns="0" tIns="0" rIns="0" bIns="0" anchor="t">
            <a:spAutoFit/>
          </a:bodyPr>
          <a:lstStyle/>
          <a:p>
            <a:pPr algn="l"/>
            <a:endParaRPr lang="en-US" sz="2800" b="1"/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u="sng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Behavioral Modeling</a:t>
            </a:r>
            <a:r>
              <a:rPr lang="en-US" sz="2400" u="sng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</a:t>
            </a:r>
            <a:endParaRPr lang="en-US" sz="2400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Action Sequences: Logging sequences of user actions to detect anomalies.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Heuristic Analysis: Using rules to identify suspicious behavior.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u="sng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Statistical Modeling</a:t>
            </a:r>
            <a:r>
              <a:rPr lang="en-US" sz="2400" u="sng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</a:t>
            </a:r>
            <a:endParaRPr lang="en-US" sz="2400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Anomaly Detection: Identifying deviations from normal behavior.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Machine Learning: Training models to detect keylogger patterns.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u="sng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Signature-Based Modeling:</a:t>
            </a:r>
            <a:endParaRPr lang="en-US" sz="2400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Pattern Recognition: Identifying known keylogger signatures.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Database Comparison: Checking against databases of known threats.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2732405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4000" spc="-4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000" spc="15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40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4000" spc="-405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4000">
                <a:latin typeface="Times New Roman" panose="02020603050405020304" pitchFamily="18" charset="0"/>
                <a:cs typeface="Times New Roman" panose="02020603050405020304" pitchFamily="18" charset="0"/>
              </a:rPr>
              <a:t>TS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5172" y="1130725"/>
            <a:ext cx="8032272" cy="535531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 Accuracy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  High Accuracy: Up to 99% for known keyloggers.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Low False Positives/Negatives: Less than 5% and 3% respectively.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Metrics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Efficiency: Minimal system impact (&lt;5% CPU usage).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Scalability: Handles large datasets effectively.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Evasion Resistance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Obfuscation Detection: Over 85% success for rootkit-based keyloggers.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Adaptive Learning: Models continuously improve with updates.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Practical Implementations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Cybersecurity Tools: Enhanced detection in antivirus software.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Enterprise Security: Reduced data breaches in corporate environments.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571" y="141515"/>
            <a:ext cx="10439399" cy="7043275"/>
          </a:xfrm>
        </p:spPr>
        <p:txBody>
          <a:bodyPr wrap="square" lIns="0" tIns="0" rIns="0" bIns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 </a:t>
            </a:r>
            <a:r>
              <a:rPr lang="en-US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</a:t>
            </a:r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,Sans-Serif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Awareness: 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user knowledge and adoption of security practices.</a:t>
            </a:r>
            <a:endParaRPr lang="en-US" sz="2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,Sans-Serif"/>
              <a:buChar char="•"/>
            </a:pPr>
            <a:r>
              <a:rPr lang="en-US" sz="2400" dirty="0" err="1">
                <a:latin typeface="Times New Roman" panose="02020603050405020304"/>
                <a:cs typeface="Times New Roman" panose="02020603050405020304"/>
              </a:rPr>
              <a:t>Enhanced_Security_Posture</a:t>
            </a:r>
            <a:r>
              <a:rPr lang="en-US" sz="2400" dirty="0">
                <a:latin typeface="Times New Roman" panose="02020603050405020304"/>
                <a:cs typeface="Times New Roman" panose="02020603050405020304"/>
              </a:rPr>
              <a:t>: </a:t>
            </a:r>
            <a:r>
              <a:rPr lang="en-US" sz="2400" b="0" dirty="0">
                <a:latin typeface="Times New Roman" panose="02020603050405020304"/>
                <a:cs typeface="Times New Roman" panose="02020603050405020304"/>
              </a:rPr>
              <a:t>Improved personal and organizational cybersecurity</a:t>
            </a:r>
            <a:b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u="sng" dirty="0">
                <a:latin typeface="Times New Roman" panose="02020603050405020304"/>
                <a:cs typeface="Times New Roman" panose="02020603050405020304"/>
              </a:rPr>
              <a:t>Case</a:t>
            </a:r>
            <a:r>
              <a:rPr lang="en-US" sz="2800" u="sng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3200" u="sng" dirty="0">
                <a:latin typeface="Times New Roman" panose="02020603050405020304"/>
                <a:cs typeface="Times New Roman" panose="02020603050405020304"/>
              </a:rPr>
              <a:t>Studies</a:t>
            </a:r>
            <a:r>
              <a:rPr lang="en-US" sz="2800" u="sng" dirty="0">
                <a:latin typeface="Times New Roman" panose="02020603050405020304"/>
                <a:cs typeface="Times New Roman" panose="02020603050405020304"/>
              </a:rPr>
              <a:t>:</a:t>
            </a:r>
            <a:endParaRPr lang="en-US" u="sng" dirty="0">
              <a:latin typeface="Times New Roman" panose="02020603050405020304"/>
              <a:cs typeface="Times New Roman" panose="02020603050405020304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Successful Detections: 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in financial institutions and government agencies.</a:t>
            </a:r>
            <a:endParaRPr lang="en-US" sz="2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Industry Impact: 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Protection of sensitive data in healthcare and finance.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 </a:t>
            </a:r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Prospects:</a:t>
            </a:r>
            <a:endParaRPr lang="en-US" sz="2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Improvements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Ongoing enhancements for better detection.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Collaboration: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Increased threat intelligence sharing.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Link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2314575" y="3059668"/>
            <a:ext cx="7954735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https://github.com/Chilukotiswarupa/Project.git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4825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2057401" y="2492408"/>
            <a:ext cx="5983222" cy="670696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12700" algn="just">
              <a:spcBef>
                <a:spcPts val="130"/>
              </a:spcBef>
            </a:pPr>
            <a:r>
              <a:rPr lang="en-US" sz="425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Keylogger and Security</a:t>
            </a:r>
            <a:endParaRPr lang="en-US" sz="4250" spc="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 anchor="t"/>
          <a:lstStyle/>
          <a:p>
            <a:pPr marL="285750" indent="-285750">
              <a:buFont typeface="Arial" panose="020B0604020202020204"/>
              <a:buChar char="•"/>
            </a:pPr>
            <a:endParaRPr lang="en-US">
              <a:ea typeface="Calibri" panose="020F0502020204030204"/>
              <a:cs typeface="Calibri" panose="020F0502020204030204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endParaRPr lang="en-US" sz="16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lvl="4" algn="just">
              <a:lnSpc>
                <a:spcPct val="150000"/>
              </a:lnSpc>
            </a:pPr>
            <a:endParaRPr lang="en-US" sz="280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Introduction to Keyloggers and Security</a:t>
            </a:r>
            <a:endParaRPr lang="en-US" sz="280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Understanding the Problem Statement</a:t>
            </a:r>
            <a:endParaRPr lang="en-US" sz="28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Overview of the Project</a:t>
            </a:r>
            <a:endParaRPr lang="en-US" sz="28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Identifying the End Users</a:t>
            </a:r>
            <a:endParaRPr lang="en-US" sz="28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Introducing Your Solution</a:t>
            </a:r>
            <a:r>
              <a:rPr lang="en-US" sz="2800"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</a:rPr>
              <a:t>    </a:t>
            </a:r>
            <a:endParaRPr lang="en-US" sz="28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</a:rPr>
              <a:t> Highlighting the unique value proposition</a:t>
            </a:r>
            <a:endParaRPr lang="en-US" sz="28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 Discussing the key Modelling Approaches</a:t>
            </a:r>
            <a:endParaRPr lang="en-US" sz="280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 Presenting Results And Findings</a:t>
            </a:r>
            <a:endParaRPr lang="en-US" sz="280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endParaRPr lang="en-US" sz="280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lvl="5"/>
            <a:endParaRPr lang="en-US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 panose="020B0604020202020204"/>
              <a:buChar char="•"/>
            </a:pPr>
            <a:endParaRPr lang="en-US">
              <a:ea typeface="Calibri" panose="020F0502020204030204"/>
              <a:cs typeface="Calibri" panose="020F050202020403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-186906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object 1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5"/>
              </a:spcBef>
            </a:pPr>
            <a:r>
              <a:rPr sz="4000" spc="2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4000" spc="-5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40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000" spc="15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4000">
                <a:latin typeface="Times New Roman" panose="02020603050405020304" pitchFamily="18" charset="0"/>
                <a:cs typeface="Times New Roman" panose="02020603050405020304" pitchFamily="18" charset="0"/>
              </a:rPr>
              <a:t>DA</a:t>
            </a:r>
            <a:endParaRPr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795328" cy="632224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lang="en-IN" sz="40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sz="4000" spc="15">
                <a:latin typeface="Times New Roman" panose="02020603050405020304" pitchFamily="18" charset="0"/>
                <a:cs typeface="Times New Roman" panose="02020603050405020304" pitchFamily="18" charset="0"/>
              </a:rPr>
              <a:t>ROB</a:t>
            </a:r>
            <a:r>
              <a:rPr lang="en-IN" sz="4000" spc="55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IN" sz="40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4000" spc="2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IN" sz="3600" spc="2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600" spc="1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sz="3600" spc="-37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3600" spc="-37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3600" spc="1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36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36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ME</a:t>
            </a:r>
            <a:r>
              <a:rPr lang="en-IN" sz="3600" spc="10">
                <a:latin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endParaRPr lang="en-IN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/>
          </a:p>
        </p:txBody>
      </p:sp>
      <p:sp>
        <p:nvSpPr>
          <p:cNvPr id="11" name="TextBox 10"/>
          <p:cNvSpPr txBox="1"/>
          <p:nvPr/>
        </p:nvSpPr>
        <p:spPr>
          <a:xfrm>
            <a:off x="666492" y="1844923"/>
            <a:ext cx="7976559" cy="37548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Develop a robust and secure keylogger software that effectively logs keystrokes on a target system while implementing strong encryption and access controls to prevent unauthorized access to the logged data, ensuring privacy and data integrity.</a:t>
            </a:r>
            <a:endParaRPr lang="en-US" sz="28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algn="l"/>
            <a:endParaRPr lang="en-US" sz="2800">
              <a:ea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90600" y="1020363"/>
            <a:ext cx="5263515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3600" spc="5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en-IN" sz="3600" spc="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/>
          </a:p>
        </p:txBody>
      </p:sp>
      <p:sp>
        <p:nvSpPr>
          <p:cNvPr id="11" name="TextBox 10"/>
          <p:cNvSpPr txBox="1"/>
          <p:nvPr/>
        </p:nvSpPr>
        <p:spPr>
          <a:xfrm>
            <a:off x="759644" y="2012872"/>
            <a:ext cx="7674632" cy="504753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Brief Description of the Project's Scope and Objectives</a:t>
            </a:r>
            <a:endParaRPr lang="en-US" sz="280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Overview of Keylogger Detection and Prevention Strategies</a:t>
            </a:r>
            <a:endParaRPr lang="en-US" sz="280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Importance of Developing Effective Solutions in the Cybersecurity Landscape</a:t>
            </a:r>
            <a:endParaRPr lang="en-US" sz="28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</a:pPr>
            <a:endParaRPr lang="en-US" sz="2800" b="1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endParaRPr lang="en-US" sz="2800">
              <a:ea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3400" y="619242"/>
            <a:ext cx="5791200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30"/>
              </a:spcBef>
            </a:pPr>
            <a:r>
              <a:rPr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spc="2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-2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3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spc="-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-2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5"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/>
          </a:p>
        </p:txBody>
      </p:sp>
      <p:sp>
        <p:nvSpPr>
          <p:cNvPr id="9" name="TextBox 8"/>
          <p:cNvSpPr txBox="1"/>
          <p:nvPr/>
        </p:nvSpPr>
        <p:spPr>
          <a:xfrm>
            <a:off x="344100" y="1905000"/>
            <a:ext cx="8952300" cy="4401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Identification of Potential End Users: Individuals, Businesses, Organizations</a:t>
            </a:r>
            <a:endParaRPr lang="en-US" sz="28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Understanding Their Needs and Concerns Regarding Keylogger Protection</a:t>
            </a:r>
            <a:endParaRPr lang="en-US" sz="28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Tailoring Solutions to Meet the Requirements of Various User Groups</a:t>
            </a:r>
            <a:endParaRPr lang="en-US" sz="28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algn="l"/>
            <a:endParaRPr lang="en-US" sz="2800">
              <a:ea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11131867" cy="677108"/>
          </a:xfrm>
        </p:spPr>
        <p:txBody>
          <a:bodyPr wrap="square" lIns="0" tIns="0" rIns="0" bIns="0" anchor="t">
            <a:spAutoFit/>
          </a:bodyPr>
          <a:lstStyle/>
          <a:p>
            <a:pPr algn="just"/>
            <a:r>
              <a:rPr lang="en-US" sz="4400">
                <a:latin typeface="Times New Roman" panose="02020603050405020304" pitchFamily="18" charset="0"/>
                <a:cs typeface="Times New Roman" panose="02020603050405020304" pitchFamily="18" charset="0"/>
              </a:rPr>
              <a:t>Value proposition</a:t>
            </a:r>
            <a:endParaRPr lang="en-US" sz="4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" y="992653"/>
            <a:ext cx="9296400" cy="55928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>
                <a:ea typeface="+mn-lt"/>
                <a:cs typeface="+mn-lt"/>
              </a:rPr>
              <a:t>1</a:t>
            </a:r>
            <a:r>
              <a:rPr lang="en-US" sz="2800" b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. </a:t>
            </a:r>
            <a:r>
              <a:rPr lang="en-US" sz="2000" b="1" u="sng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Enhanced Security Awareness</a:t>
            </a:r>
            <a:r>
              <a:rPr lang="en-US" b="1" u="sng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</a:t>
            </a:r>
            <a:endParaRPr lang="en-US" u="sng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1600" b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Understanding Threats:</a:t>
            </a:r>
            <a:r>
              <a:rPr lang="en-US" sz="16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Educate users and  organizations about the potential risks       posed by keyloggers.</a:t>
            </a:r>
            <a:endParaRPr lang="en-US" sz="16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1600" b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Proactive Measures:</a:t>
            </a:r>
            <a:r>
              <a:rPr lang="en-US" sz="16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Equip  stakeholders with  knowledge to  detect and  prevent keylogging attacks.</a:t>
            </a:r>
            <a:endParaRPr lang="en-US" sz="16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b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2. </a:t>
            </a:r>
            <a:r>
              <a:rPr lang="en-US" b="1" u="sng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Comprehensive Protection Strategies:</a:t>
            </a:r>
            <a:endParaRPr lang="en-US" u="sng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1600" b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Safeguarding Sensitive Information: </a:t>
            </a:r>
            <a:r>
              <a:rPr lang="en-US" sz="16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Highlight  methods to protect  personal and organizational data from keylogging threats.</a:t>
            </a:r>
            <a:endParaRPr lang="en-US" sz="16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1600" b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Advanced Detection Tools:</a:t>
            </a:r>
            <a:r>
              <a:rPr lang="en-US" sz="16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Introduce state-of-the-art   tools and  techniques to identify keyloggers on various devices.</a:t>
            </a:r>
            <a:endParaRPr lang="en-US" sz="16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1600" b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Robust Countermeasures:</a:t>
            </a:r>
            <a:r>
              <a:rPr lang="en-US" sz="16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Provide effective solutions to mitigate the impact of keylogging, including software updates, antivirus solutions, and behavioral monitoring.</a:t>
            </a:r>
            <a:endParaRPr lang="en-US" sz="16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b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3. </a:t>
            </a:r>
            <a:r>
              <a:rPr lang="en-US" b="1" u="sng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Data Privacy Assurance:</a:t>
            </a:r>
            <a:endParaRPr lang="en-US" u="sng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1600" b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Compliance with Regulations:</a:t>
            </a:r>
            <a:r>
              <a:rPr lang="en-US" sz="16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Ensure adherence to data protection regulations and standards to avoid legal and financial repercussions.</a:t>
            </a:r>
            <a:endParaRPr lang="en-US" sz="16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289625" y="4859367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/>
              <a:t>THE</a:t>
            </a:r>
            <a:r>
              <a:rPr sz="4250" spc="20"/>
              <a:t> </a:t>
            </a:r>
            <a:r>
              <a:rPr sz="4250" spc="10"/>
              <a:t>WOW</a:t>
            </a:r>
            <a:r>
              <a:rPr sz="4250" spc="85"/>
              <a:t> </a:t>
            </a:r>
            <a:r>
              <a:rPr sz="4250" spc="10"/>
              <a:t>IN</a:t>
            </a:r>
            <a:r>
              <a:rPr sz="4250" spc="-5"/>
              <a:t> </a:t>
            </a:r>
            <a:r>
              <a:rPr sz="4250" spc="15"/>
              <a:t>YOUR</a:t>
            </a:r>
            <a:r>
              <a:rPr sz="4250" spc="-10"/>
              <a:t> </a:t>
            </a:r>
            <a:r>
              <a:rPr sz="4250" spc="20"/>
              <a:t>SOLUTION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9053" y="1539226"/>
            <a:ext cx="6349093" cy="377734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57200" y="941784"/>
            <a:ext cx="9906000" cy="5134739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Components of Keylogger Models:</a:t>
            </a:r>
            <a:endParaRPr lang="en-US" sz="2800" b="1" u="sng" spc="1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u="sng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Data Capture Mechanisms</a:t>
            </a:r>
            <a:r>
              <a:rPr lang="en-US" sz="2000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How keystrokes are captured.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Polling</a:t>
            </a:r>
            <a:r>
              <a:rPr lang="en-US" sz="2000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Regularly checking keyboard buffer.</a:t>
            </a:r>
            <a:endParaRPr lang="en-US" sz="2000" spc="-45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Hooking</a:t>
            </a:r>
            <a:r>
              <a:rPr lang="en-US" sz="2000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Intercepting keystrokes via system hooks.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u="sng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Data Storage and Transmission</a:t>
            </a:r>
            <a:r>
              <a:rPr lang="en-US" sz="2000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Methods for storing and sending captured data.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Local Storage</a:t>
            </a:r>
            <a:r>
              <a:rPr lang="en-US" sz="2000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Data saved on the device.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Remote Transmission</a:t>
            </a:r>
            <a:r>
              <a:rPr lang="en-US" sz="2000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Data sent to a remote server.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u="sng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Evasion Techniques</a:t>
            </a:r>
            <a:r>
              <a:rPr lang="en-US" sz="2000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Methods to avoid detection.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Rootkit Integration</a:t>
            </a:r>
            <a:r>
              <a:rPr lang="en-US" sz="2000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Embedding within the OS.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Obfuscation</a:t>
            </a:r>
            <a:r>
              <a:rPr lang="en-US" sz="2000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Hiding code to avoid detection by anti-malware.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2000" spc="-45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b="1" spc="15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4000" b="1" spc="-15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4000" b="1" spc="-3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000" b="1" spc="-30">
                <a:latin typeface="Times New Roman" panose="02020603050405020304" pitchFamily="18" charset="0"/>
                <a:cs typeface="Times New Roman" panose="02020603050405020304" pitchFamily="18" charset="0"/>
              </a:rPr>
              <a:t>LL</a:t>
            </a:r>
            <a:r>
              <a:rPr sz="4000" b="1" spc="-5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4000" b="1" spc="3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4000" b="1" spc="5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sz="4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4203</Words>
  <Application>WPS Presentation</Application>
  <PresentationFormat>Widescreen</PresentationFormat>
  <Paragraphs>149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7" baseType="lpstr">
      <vt:lpstr>Arial</vt:lpstr>
      <vt:lpstr>SimSun</vt:lpstr>
      <vt:lpstr>Wingdings</vt:lpstr>
      <vt:lpstr>Trebuchet MS</vt:lpstr>
      <vt:lpstr>Times New Roman</vt:lpstr>
      <vt:lpstr>Times New Roman</vt:lpstr>
      <vt:lpstr>Arial</vt:lpstr>
      <vt:lpstr>Calibri</vt:lpstr>
      <vt:lpstr>Arial,Sans-Serif</vt:lpstr>
      <vt:lpstr>Segoe Print</vt:lpstr>
      <vt:lpstr>Microsoft YaHei</vt:lpstr>
      <vt:lpstr>Arial Unicode MS</vt:lpstr>
      <vt:lpstr>Calibri</vt:lpstr>
      <vt:lpstr>Office Theme</vt:lpstr>
      <vt:lpstr>KAATAM YASWANTH</vt:lpstr>
      <vt:lpstr>Keylogger and Security</vt:lpstr>
      <vt:lpstr>AGENDA</vt:lpstr>
      <vt:lpstr>PROBLEM STATEMENT</vt:lpstr>
      <vt:lpstr>PROJECT OVERVIEW</vt:lpstr>
      <vt:lpstr>WHO ARE THE END USERS?</vt:lpstr>
      <vt:lpstr>Value proposition</vt:lpstr>
      <vt:lpstr>THE WOW IN YOUR SOLUTION</vt:lpstr>
      <vt:lpstr>PowerPoint 演示文稿</vt:lpstr>
      <vt:lpstr>Modeling Techniques</vt:lpstr>
      <vt:lpstr>RESULTS</vt:lpstr>
      <vt:lpstr>Collaboration: Increased threat intelligence sharing.</vt:lpstr>
      <vt:lpstr>Project Link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</dc:title>
  <dc:creator>Pavithra Saidala</dc:creator>
  <cp:lastModifiedBy>pavan</cp:lastModifiedBy>
  <cp:revision>24</cp:revision>
  <dcterms:created xsi:type="dcterms:W3CDTF">2024-06-03T05:48:00Z</dcterms:created>
  <dcterms:modified xsi:type="dcterms:W3CDTF">2024-06-13T15:01:47Z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2024-03-21T11:00:00Z</vt:filetime>
  </property>
  <property fmtid="{D5CDD505-2E9C-101B-9397-08002B2CF9AE}" pid="3" name="LastSaved">
    <vt:filetime>2024-06-03T11:00:00Z</vt:filetime>
  </property>
  <property fmtid="{D5CDD505-2E9C-101B-9397-08002B2CF9AE}" pid="4" name="ICV">
    <vt:lpwstr>05D38985DACE4F398DCE83AAE7BA9DA2_13</vt:lpwstr>
  </property>
  <property fmtid="{D5CDD505-2E9C-101B-9397-08002B2CF9AE}" pid="5" name="KSOProductBuildVer">
    <vt:lpwstr>1033-12.2.0.17119</vt:lpwstr>
  </property>
</Properties>
</file>