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31AA4-F171-9481-B946-F1AEC5F3543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4798639"/>
      </p:ext>
    </p:extLst>
  </p:cSld>
  <p:clrMapOvr>
    <a:masterClrMapping/>
  </p:clrMapOvr>
  <p:transition spd="slow" advTm="1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811CB-761E-4E92-33B4-0921EBBB43A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860627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F88E-594B-B95C-3754-C34D3C038A86}"/>
              </a:ext>
            </a:extLst>
          </p:cNvPr>
          <p:cNvSpPr>
            <a:spLocks noGrp="1"/>
          </p:cNvSpPr>
          <p:nvPr>
            <p:ph type="ctrTitle"/>
          </p:nvPr>
        </p:nvSpPr>
        <p:spPr>
          <a:xfrm>
            <a:off x="0" y="2612571"/>
            <a:ext cx="5738358" cy="2536372"/>
          </a:xfrm>
        </p:spPr>
        <p:txBody>
          <a:bodyPr>
            <a:noAutofit/>
          </a:bodyPr>
          <a:lstStyle/>
          <a:p>
            <a:r>
              <a:rPr lang="en-IN" sz="4400" b="1" i="1" u="none" strike="noStrike" cap="small" dirty="0" err="1">
                <a:solidFill>
                  <a:srgbClr val="00B050"/>
                </a:solidFill>
                <a:latin typeface="Charis SIL"/>
              </a:rPr>
              <a:t>Cnn</a:t>
            </a:r>
            <a:r>
              <a:rPr lang="en-IN" sz="4400" b="1" i="1" u="none" strike="noStrike" cap="small" dirty="0">
                <a:solidFill>
                  <a:srgbClr val="00B050"/>
                </a:solidFill>
                <a:latin typeface="Charis SIL"/>
              </a:rPr>
              <a:t>-trans model: A parallel dual-branch network for fundus image classification </a:t>
            </a:r>
            <a:endParaRPr lang="en-IN" sz="4400" b="1" i="1" cap="small" dirty="0">
              <a:solidFill>
                <a:srgbClr val="00B050"/>
              </a:solidFill>
            </a:endParaRPr>
          </a:p>
        </p:txBody>
      </p:sp>
      <p:sp>
        <p:nvSpPr>
          <p:cNvPr id="3" name="Subtitle 2">
            <a:extLst>
              <a:ext uri="{FF2B5EF4-FFF2-40B4-BE49-F238E27FC236}">
                <a16:creationId xmlns:a16="http://schemas.microsoft.com/office/drawing/2014/main" id="{0698170B-9113-D666-9832-29C9DF99E747}"/>
              </a:ext>
            </a:extLst>
          </p:cNvPr>
          <p:cNvSpPr>
            <a:spLocks noGrp="1"/>
          </p:cNvSpPr>
          <p:nvPr>
            <p:ph type="subTitle" idx="1"/>
          </p:nvPr>
        </p:nvSpPr>
        <p:spPr>
          <a:xfrm>
            <a:off x="0" y="293915"/>
            <a:ext cx="12192000" cy="1545770"/>
          </a:xfrm>
        </p:spPr>
        <p:txBody>
          <a:bodyPr/>
          <a:lstStyle/>
          <a:p>
            <a:pPr algn="l"/>
            <a:endParaRPr lang="en-IN" sz="1800" b="0" i="0" u="none" strike="noStrike" baseline="0" dirty="0">
              <a:solidFill>
                <a:srgbClr val="000000"/>
              </a:solidFill>
              <a:latin typeface="Charis SIL"/>
            </a:endParaRPr>
          </a:p>
          <a:p>
            <a:r>
              <a:rPr lang="en-US" sz="3200" b="0" i="0" u="none" strike="noStrike" baseline="0" dirty="0">
                <a:solidFill>
                  <a:srgbClr val="0070C0"/>
                </a:solidFill>
                <a:latin typeface="Charis SIL"/>
              </a:rPr>
              <a:t> </a:t>
            </a:r>
            <a:r>
              <a:rPr lang="en-US" sz="4000" b="0" i="0" u="none" strike="noStrike" baseline="0" dirty="0">
                <a:solidFill>
                  <a:srgbClr val="0070C0"/>
                </a:solidFill>
                <a:latin typeface="Charis SIL"/>
              </a:rPr>
              <a:t>Biomedical Signal Processing and Control </a:t>
            </a:r>
            <a:endParaRPr lang="en-IN" sz="4000" dirty="0">
              <a:solidFill>
                <a:srgbClr val="0070C0"/>
              </a:solidFill>
            </a:endParaRPr>
          </a:p>
        </p:txBody>
      </p:sp>
      <p:pic>
        <p:nvPicPr>
          <p:cNvPr id="5" name="Picture 4">
            <a:extLst>
              <a:ext uri="{FF2B5EF4-FFF2-40B4-BE49-F238E27FC236}">
                <a16:creationId xmlns:a16="http://schemas.microsoft.com/office/drawing/2014/main" id="{1491B3D6-EAA9-B347-2756-EE7A03F0134E}"/>
              </a:ext>
            </a:extLst>
          </p:cNvPr>
          <p:cNvPicPr>
            <a:picLocks noChangeAspect="1"/>
          </p:cNvPicPr>
          <p:nvPr/>
        </p:nvPicPr>
        <p:blipFill>
          <a:blip r:embed="rId2"/>
          <a:stretch>
            <a:fillRect/>
          </a:stretch>
        </p:blipFill>
        <p:spPr>
          <a:xfrm>
            <a:off x="5878285" y="1678172"/>
            <a:ext cx="6313715" cy="5179827"/>
          </a:xfrm>
          <a:prstGeom prst="rect">
            <a:avLst/>
          </a:prstGeom>
        </p:spPr>
      </p:pic>
    </p:spTree>
    <p:extLst>
      <p:ext uri="{BB962C8B-B14F-4D97-AF65-F5344CB8AC3E}">
        <p14:creationId xmlns:p14="http://schemas.microsoft.com/office/powerpoint/2010/main" val="2301619931"/>
      </p:ext>
    </p:extLst>
  </p:cSld>
  <p:clrMapOvr>
    <a:masterClrMapping/>
  </p:clrMapOvr>
  <mc:AlternateContent xmlns:mc="http://schemas.openxmlformats.org/markup-compatibility/2006" xmlns:p14="http://schemas.microsoft.com/office/powerpoint/2010/main">
    <mc:Choice Requires="p14">
      <p:transition spd="slow" p14:dur="200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3DBA-62E5-43AB-D2F6-7DB4F4FB3B06}"/>
              </a:ext>
            </a:extLst>
          </p:cNvPr>
          <p:cNvSpPr>
            <a:spLocks noGrp="1"/>
          </p:cNvSpPr>
          <p:nvPr>
            <p:ph type="title"/>
          </p:nvPr>
        </p:nvSpPr>
        <p:spPr>
          <a:xfrm>
            <a:off x="913774" y="97971"/>
            <a:ext cx="6858625" cy="1992085"/>
          </a:xfrm>
        </p:spPr>
        <p:txBody>
          <a:bodyPr>
            <a:normAutofit/>
          </a:bodyPr>
          <a:lstStyle/>
          <a:p>
            <a:r>
              <a:rPr lang="en-US" sz="4800" b="1" cap="small" dirty="0">
                <a:solidFill>
                  <a:schemeClr val="accent5">
                    <a:lumMod val="60000"/>
                    <a:lumOff val="40000"/>
                  </a:schemeClr>
                </a:solidFill>
              </a:rPr>
              <a:t>Explain about title</a:t>
            </a:r>
            <a:endParaRPr lang="en-IN" sz="4800" b="1" cap="small"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B71C17B0-47B5-46D0-CAB6-A176D8C7C5B8}"/>
              </a:ext>
            </a:extLst>
          </p:cNvPr>
          <p:cNvSpPr>
            <a:spLocks noGrp="1"/>
          </p:cNvSpPr>
          <p:nvPr>
            <p:ph sz="quarter" idx="13"/>
          </p:nvPr>
        </p:nvSpPr>
        <p:spPr>
          <a:xfrm>
            <a:off x="913774" y="1404257"/>
            <a:ext cx="11278226" cy="4386943"/>
          </a:xfrm>
        </p:spPr>
        <p:txBody>
          <a:bodyPr>
            <a:normAutofit fontScale="92500" lnSpcReduction="20000"/>
          </a:bodyPr>
          <a:lstStyle/>
          <a:p>
            <a:pPr marL="0" indent="0">
              <a:buNone/>
            </a:pPr>
            <a:r>
              <a:rPr lang="en-US" sz="2800" b="0" i="0" cap="none" dirty="0">
                <a:solidFill>
                  <a:srgbClr val="00B0F0"/>
                </a:solidFill>
                <a:effectLst/>
                <a:highlight>
                  <a:srgbClr val="FFFFFF"/>
                </a:highlight>
              </a:rPr>
              <a:t>A </a:t>
            </a:r>
            <a:r>
              <a:rPr lang="en-US" sz="2800" b="1" i="0" cap="none" dirty="0">
                <a:solidFill>
                  <a:srgbClr val="00B0F0"/>
                </a:solidFill>
                <a:effectLst/>
                <a:highlight>
                  <a:srgbClr val="FFFFFF"/>
                </a:highlight>
              </a:rPr>
              <a:t>Convolutional Neural Network (CNN)</a:t>
            </a:r>
            <a:r>
              <a:rPr lang="en-US" sz="2800" b="0" i="0" cap="none" dirty="0">
                <a:solidFill>
                  <a:srgbClr val="00B0F0"/>
                </a:solidFill>
                <a:effectLst/>
                <a:highlight>
                  <a:srgbClr val="FFFFFF"/>
                </a:highlight>
              </a:rPr>
              <a:t> is a type of Deep Learning neural network architecture commonly used in Computer Vision. </a:t>
            </a:r>
            <a:r>
              <a:rPr lang="en-US" sz="2800" cap="none" dirty="0">
                <a:solidFill>
                  <a:srgbClr val="00B0F0"/>
                </a:solidFill>
                <a:highlight>
                  <a:srgbClr val="FFFFFF"/>
                </a:highlight>
              </a:rPr>
              <a:t>It is an CNN  algorithm. </a:t>
            </a:r>
            <a:r>
              <a:rPr lang="en-US" sz="2800" b="0" i="0" cap="none" dirty="0">
                <a:solidFill>
                  <a:srgbClr val="00B0F0"/>
                </a:solidFill>
                <a:effectLst/>
                <a:highlight>
                  <a:srgbClr val="FFFFFF"/>
                </a:highlight>
              </a:rPr>
              <a:t>A </a:t>
            </a:r>
            <a:r>
              <a:rPr lang="en-US" sz="2800" cap="none" dirty="0">
                <a:solidFill>
                  <a:srgbClr val="00B0F0"/>
                </a:solidFill>
                <a:highlight>
                  <a:srgbClr val="FFFFFF"/>
                </a:highlight>
              </a:rPr>
              <a:t>C</a:t>
            </a:r>
            <a:r>
              <a:rPr lang="en-US" sz="2800" b="0" i="0" cap="none" dirty="0">
                <a:solidFill>
                  <a:srgbClr val="00B0F0"/>
                </a:solidFill>
                <a:effectLst/>
                <a:highlight>
                  <a:srgbClr val="FFFFFF"/>
                </a:highlight>
              </a:rPr>
              <a:t>onvolutional neural network is used to detect and classify objects in an image.</a:t>
            </a:r>
          </a:p>
          <a:p>
            <a:pPr marL="0" indent="0">
              <a:buNone/>
            </a:pPr>
            <a:r>
              <a:rPr lang="en-US" sz="2800" cap="none" dirty="0">
                <a:solidFill>
                  <a:srgbClr val="00B0F0"/>
                </a:solidFill>
                <a:highlight>
                  <a:srgbClr val="FFFFFF"/>
                </a:highlight>
              </a:rPr>
              <a:t>Image: Image is a group or array of a pixels.</a:t>
            </a:r>
          </a:p>
          <a:p>
            <a:pPr marL="0" indent="0">
              <a:buNone/>
            </a:pPr>
            <a:r>
              <a:rPr lang="en-US" sz="2800" cap="none" dirty="0">
                <a:solidFill>
                  <a:srgbClr val="00B0F0"/>
                </a:solidFill>
                <a:highlight>
                  <a:srgbClr val="FFFFFF"/>
                </a:highlight>
              </a:rPr>
              <a:t>Pixel: The smallest unit in an image , It is an element that carry information.</a:t>
            </a:r>
          </a:p>
          <a:p>
            <a:pPr marL="0" indent="0">
              <a:buNone/>
            </a:pPr>
            <a:r>
              <a:rPr lang="en-US" sz="2800" cap="none" dirty="0">
                <a:solidFill>
                  <a:srgbClr val="00B0F0"/>
                </a:solidFill>
                <a:highlight>
                  <a:srgbClr val="FFFFFF"/>
                </a:highlight>
              </a:rPr>
              <a:t>pixel also called  as pixel/pels/de/pe/</a:t>
            </a:r>
            <a:r>
              <a:rPr lang="en-US" sz="2800" cap="none" dirty="0" err="1">
                <a:solidFill>
                  <a:srgbClr val="00B0F0"/>
                </a:solidFill>
                <a:highlight>
                  <a:srgbClr val="FFFFFF"/>
                </a:highlight>
              </a:rPr>
              <a:t>ie</a:t>
            </a:r>
            <a:endParaRPr lang="en-US" sz="2800" cap="none" dirty="0">
              <a:solidFill>
                <a:srgbClr val="00B0F0"/>
              </a:solidFill>
              <a:highlight>
                <a:srgbClr val="FFFFFF"/>
              </a:highlight>
            </a:endParaRPr>
          </a:p>
          <a:p>
            <a:pPr marL="0" indent="0">
              <a:buNone/>
            </a:pPr>
            <a:r>
              <a:rPr lang="en-US" sz="2800" cap="none" dirty="0">
                <a:solidFill>
                  <a:srgbClr val="00B0F0"/>
                </a:solidFill>
                <a:highlight>
                  <a:srgbClr val="FFFFFF"/>
                </a:highlight>
              </a:rPr>
              <a:t>The range of pixel is 0-255 (0 is represented darker values and 255 is represented brighter values).</a:t>
            </a:r>
          </a:p>
          <a:p>
            <a:pPr marL="0" indent="0">
              <a:buNone/>
            </a:pPr>
            <a:r>
              <a:rPr lang="en-US" sz="2800" cap="none" dirty="0">
                <a:solidFill>
                  <a:srgbClr val="00B0F0"/>
                </a:solidFill>
                <a:highlight>
                  <a:srgbClr val="FFFFFF"/>
                </a:highlight>
              </a:rPr>
              <a:t>Units of pixels is dpi and </a:t>
            </a:r>
            <a:r>
              <a:rPr lang="en-US" sz="2800" cap="none" dirty="0" err="1">
                <a:solidFill>
                  <a:srgbClr val="00B0F0"/>
                </a:solidFill>
                <a:highlight>
                  <a:srgbClr val="FFFFFF"/>
                </a:highlight>
              </a:rPr>
              <a:t>ppi</a:t>
            </a:r>
            <a:r>
              <a:rPr lang="en-US" sz="2800" cap="none" dirty="0">
                <a:solidFill>
                  <a:srgbClr val="00B0F0"/>
                </a:solidFill>
                <a:highlight>
                  <a:srgbClr val="FFFFFF"/>
                </a:highlight>
              </a:rPr>
              <a:t>.</a:t>
            </a:r>
          </a:p>
          <a:p>
            <a:pPr marL="0" indent="0">
              <a:buNone/>
            </a:pPr>
            <a:endParaRPr lang="en-US" sz="2800" cap="none" dirty="0">
              <a:solidFill>
                <a:srgbClr val="00B0F0"/>
              </a:solidFill>
              <a:highlight>
                <a:srgbClr val="FFFFFF"/>
              </a:highlight>
            </a:endParaRPr>
          </a:p>
        </p:txBody>
      </p:sp>
    </p:spTree>
    <p:extLst>
      <p:ext uri="{BB962C8B-B14F-4D97-AF65-F5344CB8AC3E}">
        <p14:creationId xmlns:p14="http://schemas.microsoft.com/office/powerpoint/2010/main" val="35596805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4A18-97D9-F772-447E-7D201786610E}"/>
              </a:ext>
            </a:extLst>
          </p:cNvPr>
          <p:cNvSpPr>
            <a:spLocks noGrp="1"/>
          </p:cNvSpPr>
          <p:nvPr>
            <p:ph type="title"/>
          </p:nvPr>
        </p:nvSpPr>
        <p:spPr>
          <a:xfrm>
            <a:off x="544285" y="881743"/>
            <a:ext cx="6433457" cy="707571"/>
          </a:xfrm>
        </p:spPr>
        <p:txBody>
          <a:bodyPr>
            <a:normAutofit fontScale="90000"/>
          </a:bodyPr>
          <a:lstStyle/>
          <a:p>
            <a:r>
              <a:rPr lang="en-US" sz="4000" cap="small" dirty="0">
                <a:solidFill>
                  <a:schemeClr val="accent5">
                    <a:lumMod val="75000"/>
                  </a:schemeClr>
                </a:solidFill>
              </a:rPr>
              <a:t>how to define quality of image ?</a:t>
            </a:r>
            <a:endParaRPr lang="en-IN" sz="4000" cap="small" dirty="0">
              <a:solidFill>
                <a:schemeClr val="accent5">
                  <a:lumMod val="75000"/>
                </a:schemeClr>
              </a:solidFill>
            </a:endParaRPr>
          </a:p>
        </p:txBody>
      </p:sp>
      <p:sp>
        <p:nvSpPr>
          <p:cNvPr id="3" name="Content Placeholder 2">
            <a:extLst>
              <a:ext uri="{FF2B5EF4-FFF2-40B4-BE49-F238E27FC236}">
                <a16:creationId xmlns:a16="http://schemas.microsoft.com/office/drawing/2014/main" id="{4977866C-A57C-C5AC-7711-34FA677B1A86}"/>
              </a:ext>
            </a:extLst>
          </p:cNvPr>
          <p:cNvSpPr>
            <a:spLocks noGrp="1"/>
          </p:cNvSpPr>
          <p:nvPr>
            <p:ph sz="quarter" idx="13"/>
          </p:nvPr>
        </p:nvSpPr>
        <p:spPr>
          <a:xfrm>
            <a:off x="544286" y="1513114"/>
            <a:ext cx="10733314" cy="4278086"/>
          </a:xfrm>
        </p:spPr>
        <p:txBody>
          <a:bodyPr>
            <a:normAutofit/>
          </a:bodyPr>
          <a:lstStyle/>
          <a:p>
            <a:pPr marL="0" indent="0">
              <a:buNone/>
            </a:pPr>
            <a:r>
              <a:rPr lang="en-US" sz="2800" cap="none" dirty="0">
                <a:solidFill>
                  <a:srgbClr val="00B0F0"/>
                </a:solidFill>
              </a:rPr>
              <a:t>For example take same  size of 2 square box’s , In one box 32bits and another  box 64bits. So 64bits is  better quality comparing 32bits.</a:t>
            </a:r>
          </a:p>
          <a:p>
            <a:r>
              <a:rPr lang="en-US" sz="4000" cap="none" dirty="0">
                <a:solidFill>
                  <a:schemeClr val="accent5">
                    <a:lumMod val="75000"/>
                  </a:schemeClr>
                </a:solidFill>
              </a:rPr>
              <a:t>what is meant by classification ?</a:t>
            </a:r>
            <a:endParaRPr lang="en-US" sz="2800" cap="none" dirty="0">
              <a:solidFill>
                <a:srgbClr val="00B0F0"/>
              </a:solidFill>
            </a:endParaRPr>
          </a:p>
          <a:p>
            <a:pPr marL="0" indent="0">
              <a:buNone/>
            </a:pPr>
            <a:r>
              <a:rPr lang="en-US" sz="2800" cap="none" dirty="0">
                <a:solidFill>
                  <a:srgbClr val="92D050"/>
                </a:solidFill>
              </a:rPr>
              <a:t>Example:</a:t>
            </a:r>
          </a:p>
          <a:p>
            <a:pPr marL="0" indent="0">
              <a:buNone/>
            </a:pPr>
            <a:r>
              <a:rPr lang="en-US" sz="2800" cap="none" dirty="0">
                <a:solidFill>
                  <a:srgbClr val="00B0F0"/>
                </a:solidFill>
              </a:rPr>
              <a:t>Give any input color to identifying what is  that color like red or blue etc...</a:t>
            </a:r>
          </a:p>
          <a:p>
            <a:pPr marL="0" indent="0">
              <a:buNone/>
            </a:pPr>
            <a:endParaRPr lang="en-IN" sz="4000" cap="none" dirty="0">
              <a:solidFill>
                <a:schemeClr val="accent5">
                  <a:lumMod val="75000"/>
                </a:schemeClr>
              </a:solidFill>
            </a:endParaRPr>
          </a:p>
        </p:txBody>
      </p:sp>
    </p:spTree>
    <p:extLst>
      <p:ext uri="{BB962C8B-B14F-4D97-AF65-F5344CB8AC3E}">
        <p14:creationId xmlns:p14="http://schemas.microsoft.com/office/powerpoint/2010/main" val="29938052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EB19-8FC2-B18C-0633-B8F6421B9F77}"/>
              </a:ext>
            </a:extLst>
          </p:cNvPr>
          <p:cNvSpPr>
            <a:spLocks noGrp="1"/>
          </p:cNvSpPr>
          <p:nvPr>
            <p:ph type="title"/>
          </p:nvPr>
        </p:nvSpPr>
        <p:spPr>
          <a:xfrm>
            <a:off x="-1937656" y="85117"/>
            <a:ext cx="11670112" cy="1596177"/>
          </a:xfrm>
        </p:spPr>
        <p:txBody>
          <a:bodyPr>
            <a:normAutofit/>
          </a:bodyPr>
          <a:lstStyle/>
          <a:p>
            <a:r>
              <a:rPr lang="en-IN" cap="none" dirty="0">
                <a:solidFill>
                  <a:schemeClr val="accent5">
                    <a:lumMod val="75000"/>
                  </a:schemeClr>
                </a:solidFill>
              </a:rPr>
              <a:t> A parallel dual branch network</a:t>
            </a:r>
          </a:p>
        </p:txBody>
      </p:sp>
      <p:sp>
        <p:nvSpPr>
          <p:cNvPr id="3" name="Content Placeholder 2">
            <a:extLst>
              <a:ext uri="{FF2B5EF4-FFF2-40B4-BE49-F238E27FC236}">
                <a16:creationId xmlns:a16="http://schemas.microsoft.com/office/drawing/2014/main" id="{1002CCBB-DEEF-1A6A-0B2B-1D56604DF034}"/>
              </a:ext>
            </a:extLst>
          </p:cNvPr>
          <p:cNvSpPr>
            <a:spLocks noGrp="1"/>
          </p:cNvSpPr>
          <p:nvPr>
            <p:ph sz="quarter" idx="13"/>
          </p:nvPr>
        </p:nvSpPr>
        <p:spPr>
          <a:xfrm>
            <a:off x="913773" y="2013857"/>
            <a:ext cx="5780011" cy="3777342"/>
          </a:xfrm>
        </p:spPr>
        <p:txBody>
          <a:bodyPr>
            <a:normAutofit lnSpcReduction="10000"/>
          </a:bodyPr>
          <a:lstStyle/>
          <a:p>
            <a:pPr marL="0" indent="0">
              <a:buNone/>
            </a:pPr>
            <a:r>
              <a:rPr lang="en-IN" sz="2800" cap="none" dirty="0">
                <a:solidFill>
                  <a:srgbClr val="00B0F0"/>
                </a:solidFill>
              </a:rPr>
              <a:t>To study the dual branch network is two ways,</a:t>
            </a:r>
            <a:r>
              <a:rPr lang="en-US" sz="2800" cap="none" dirty="0">
                <a:solidFill>
                  <a:srgbClr val="00B0F0"/>
                </a:solidFill>
              </a:rPr>
              <a:t> that two ways information giving to CNN-Trans based on information to identify the image.</a:t>
            </a:r>
          </a:p>
          <a:p>
            <a:pPr marL="0" indent="0">
              <a:buNone/>
            </a:pPr>
            <a:r>
              <a:rPr lang="en-US" sz="2800" cap="none" dirty="0">
                <a:solidFill>
                  <a:srgbClr val="00B0F0"/>
                </a:solidFill>
              </a:rPr>
              <a:t>The CNN have dual branch’s</a:t>
            </a:r>
          </a:p>
          <a:p>
            <a:pPr marL="0" indent="0">
              <a:buNone/>
            </a:pPr>
            <a:r>
              <a:rPr lang="en-US" sz="2800" cap="none" dirty="0">
                <a:solidFill>
                  <a:schemeClr val="bg2">
                    <a:lumMod val="50000"/>
                  </a:schemeClr>
                </a:solidFill>
              </a:rPr>
              <a:t>1)CNN-LSTM</a:t>
            </a:r>
          </a:p>
          <a:p>
            <a:pPr marL="0" indent="0">
              <a:buNone/>
            </a:pPr>
            <a:r>
              <a:rPr lang="en-US" sz="2800" cap="none" dirty="0">
                <a:solidFill>
                  <a:schemeClr val="bg2">
                    <a:lumMod val="50000"/>
                  </a:schemeClr>
                </a:solidFill>
              </a:rPr>
              <a:t>2)Vision-Transform(VIT)</a:t>
            </a:r>
          </a:p>
          <a:p>
            <a:pPr marL="0" indent="0">
              <a:buNone/>
            </a:pPr>
            <a:endParaRPr lang="en-IN" sz="2800" cap="none" dirty="0">
              <a:solidFill>
                <a:srgbClr val="00B0F0"/>
              </a:solidFill>
            </a:endParaRPr>
          </a:p>
        </p:txBody>
      </p:sp>
      <p:pic>
        <p:nvPicPr>
          <p:cNvPr id="5" name="Picture 4">
            <a:extLst>
              <a:ext uri="{FF2B5EF4-FFF2-40B4-BE49-F238E27FC236}">
                <a16:creationId xmlns:a16="http://schemas.microsoft.com/office/drawing/2014/main" id="{DD6DB5D2-70C1-BBE0-558F-89B356341F53}"/>
              </a:ext>
            </a:extLst>
          </p:cNvPr>
          <p:cNvPicPr>
            <a:picLocks noChangeAspect="1"/>
          </p:cNvPicPr>
          <p:nvPr/>
        </p:nvPicPr>
        <p:blipFill>
          <a:blip r:embed="rId2"/>
          <a:stretch>
            <a:fillRect/>
          </a:stretch>
        </p:blipFill>
        <p:spPr>
          <a:xfrm>
            <a:off x="6693784" y="1307388"/>
            <a:ext cx="5330933" cy="4483811"/>
          </a:xfrm>
          <a:prstGeom prst="rect">
            <a:avLst/>
          </a:prstGeom>
        </p:spPr>
      </p:pic>
    </p:spTree>
    <p:extLst>
      <p:ext uri="{BB962C8B-B14F-4D97-AF65-F5344CB8AC3E}">
        <p14:creationId xmlns:p14="http://schemas.microsoft.com/office/powerpoint/2010/main" val="11976740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4BD2-9711-DADF-044B-1FA29C966B04}"/>
              </a:ext>
            </a:extLst>
          </p:cNvPr>
          <p:cNvSpPr>
            <a:spLocks noGrp="1"/>
          </p:cNvSpPr>
          <p:nvPr>
            <p:ph type="title"/>
          </p:nvPr>
        </p:nvSpPr>
        <p:spPr>
          <a:xfrm>
            <a:off x="913775" y="337457"/>
            <a:ext cx="10788368" cy="1545773"/>
          </a:xfrm>
        </p:spPr>
        <p:txBody>
          <a:bodyPr>
            <a:normAutofit/>
          </a:bodyPr>
          <a:lstStyle/>
          <a:p>
            <a:br>
              <a:rPr lang="en-US" sz="3600" cap="none" dirty="0">
                <a:solidFill>
                  <a:schemeClr val="bg2">
                    <a:lumMod val="50000"/>
                  </a:schemeClr>
                </a:solidFill>
              </a:rPr>
            </a:br>
            <a:endParaRPr lang="en-IN" dirty="0">
              <a:solidFill>
                <a:schemeClr val="accent5">
                  <a:lumMod val="75000"/>
                </a:schemeClr>
              </a:solidFill>
            </a:endParaRPr>
          </a:p>
        </p:txBody>
      </p:sp>
      <p:sp>
        <p:nvSpPr>
          <p:cNvPr id="7" name="Content Placeholder 6">
            <a:extLst>
              <a:ext uri="{FF2B5EF4-FFF2-40B4-BE49-F238E27FC236}">
                <a16:creationId xmlns:a16="http://schemas.microsoft.com/office/drawing/2014/main" id="{11CB2496-0E28-C10C-6410-963A5F9ECE3C}"/>
              </a:ext>
            </a:extLst>
          </p:cNvPr>
          <p:cNvSpPr>
            <a:spLocks noGrp="1"/>
          </p:cNvSpPr>
          <p:nvPr>
            <p:ph sz="quarter" idx="13"/>
          </p:nvPr>
        </p:nvSpPr>
        <p:spPr>
          <a:xfrm>
            <a:off x="587830" y="1796143"/>
            <a:ext cx="5638800" cy="2808514"/>
          </a:xfrm>
        </p:spPr>
        <p:txBody>
          <a:bodyPr>
            <a:normAutofit/>
          </a:bodyPr>
          <a:lstStyle/>
          <a:p>
            <a:pPr marL="0" indent="0">
              <a:buNone/>
            </a:pPr>
            <a:r>
              <a:rPr lang="en-US" sz="2800" cap="none" dirty="0">
                <a:solidFill>
                  <a:srgbClr val="00B0F0"/>
                </a:solidFill>
              </a:rPr>
              <a:t>CNN-LSTM is identifying larger changes in an image</a:t>
            </a:r>
          </a:p>
          <a:p>
            <a:pPr marL="0" indent="0">
              <a:buNone/>
            </a:pPr>
            <a:r>
              <a:rPr lang="en-US" sz="2800" cap="none" dirty="0">
                <a:solidFill>
                  <a:srgbClr val="00B0F0"/>
                </a:solidFill>
              </a:rPr>
              <a:t>Vision-transform is identifying smaller changes in an image</a:t>
            </a:r>
            <a:endParaRPr lang="en-IN" sz="2800" cap="small" dirty="0">
              <a:solidFill>
                <a:srgbClr val="00B0F0"/>
              </a:solidFill>
            </a:endParaRPr>
          </a:p>
        </p:txBody>
      </p:sp>
      <p:pic>
        <p:nvPicPr>
          <p:cNvPr id="9" name="Picture 8">
            <a:extLst>
              <a:ext uri="{FF2B5EF4-FFF2-40B4-BE49-F238E27FC236}">
                <a16:creationId xmlns:a16="http://schemas.microsoft.com/office/drawing/2014/main" id="{CCAA991F-3559-47AD-BB40-E04CEE8192DA}"/>
              </a:ext>
            </a:extLst>
          </p:cNvPr>
          <p:cNvPicPr>
            <a:picLocks noChangeAspect="1"/>
          </p:cNvPicPr>
          <p:nvPr/>
        </p:nvPicPr>
        <p:blipFill>
          <a:blip r:embed="rId2"/>
          <a:stretch>
            <a:fillRect/>
          </a:stretch>
        </p:blipFill>
        <p:spPr>
          <a:xfrm>
            <a:off x="6068831" y="685337"/>
            <a:ext cx="5959257" cy="5835206"/>
          </a:xfrm>
          <a:prstGeom prst="rect">
            <a:avLst/>
          </a:prstGeom>
        </p:spPr>
      </p:pic>
    </p:spTree>
    <p:extLst>
      <p:ext uri="{BB962C8B-B14F-4D97-AF65-F5344CB8AC3E}">
        <p14:creationId xmlns:p14="http://schemas.microsoft.com/office/powerpoint/2010/main" val="932883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4CA38-DECC-1888-CBA7-29B4F7C808F9}"/>
              </a:ext>
            </a:extLst>
          </p:cNvPr>
          <p:cNvSpPr>
            <a:spLocks noGrp="1"/>
          </p:cNvSpPr>
          <p:nvPr>
            <p:ph sz="quarter" idx="13"/>
          </p:nvPr>
        </p:nvSpPr>
        <p:spPr>
          <a:xfrm>
            <a:off x="1502229" y="1469572"/>
            <a:ext cx="10254342" cy="4769910"/>
          </a:xfrm>
        </p:spPr>
        <p:txBody>
          <a:bodyPr>
            <a:normAutofit/>
          </a:bodyPr>
          <a:lstStyle/>
          <a:p>
            <a:pPr algn="l"/>
            <a:endParaRPr lang="en-IN" sz="1800" b="0" i="0" u="none" strike="noStrike" baseline="0" dirty="0">
              <a:solidFill>
                <a:srgbClr val="000000"/>
              </a:solidFill>
              <a:latin typeface="Charis SIL"/>
            </a:endParaRPr>
          </a:p>
          <a:p>
            <a:pPr marL="0" indent="0">
              <a:buNone/>
            </a:pPr>
            <a:r>
              <a:rPr lang="en-US" b="0" i="0" u="none" strike="noStrike" cap="none" dirty="0">
                <a:solidFill>
                  <a:srgbClr val="00B0F0"/>
                </a:solidFill>
                <a:latin typeface="Charis SIL"/>
              </a:rPr>
              <a:t>The existence of fundus diseases not only endangers people</a:t>
            </a:r>
            <a:r>
              <a:rPr lang="en-US" b="0" i="0" u="none" strike="noStrike" cap="none" dirty="0">
                <a:solidFill>
                  <a:srgbClr val="00B0F0"/>
                </a:solidFill>
                <a:latin typeface="STIX"/>
              </a:rPr>
              <a:t>’</a:t>
            </a:r>
            <a:r>
              <a:rPr lang="en-US" b="0" i="0" u="none" strike="noStrike" cap="none" dirty="0">
                <a:solidFill>
                  <a:srgbClr val="00B0F0"/>
                </a:solidFill>
                <a:latin typeface="Charis SIL"/>
              </a:rPr>
              <a:t>s vision, but also brings serious economic burden to the society. Fundus images are an objective and standard basis for the diagnosis of fundus diseases. With the continuous advancement of computer science, deep learning methods dominated by convolutional neural networks (CNN) have been widely used in fundus image classification. However, the current CNN-based fundus image classification research still has a lot of room for improvement: CNN cannot effectively avoid the interference of repeated background information and has limited ability to model the whole world</a:t>
            </a:r>
            <a:r>
              <a:rPr lang="en-US" sz="1800" b="0" i="0" u="none" strike="noStrike" cap="none" dirty="0">
                <a:solidFill>
                  <a:srgbClr val="00B0F0"/>
                </a:solidFill>
                <a:latin typeface="Charis SIL"/>
              </a:rPr>
              <a:t>. </a:t>
            </a:r>
          </a:p>
          <a:p>
            <a:pPr marL="0" indent="0">
              <a:buNone/>
            </a:pPr>
            <a:r>
              <a:rPr lang="en-IN" sz="1800" b="1" i="0" u="none" strike="noStrike" baseline="0" dirty="0">
                <a:solidFill>
                  <a:srgbClr val="000000"/>
                </a:solidFill>
                <a:latin typeface="Charis SIL"/>
              </a:rPr>
              <a:t>Dataset Source Address Label Total </a:t>
            </a:r>
            <a:r>
              <a:rPr lang="en-IN" sz="1800" b="0" i="0" u="none" strike="noStrike" baseline="0" dirty="0">
                <a:solidFill>
                  <a:srgbClr val="000000"/>
                </a:solidFill>
                <a:latin typeface="Charis SIL"/>
              </a:rPr>
              <a:t>A C D G H M N D1(ODIR-5 K) </a:t>
            </a:r>
            <a:r>
              <a:rPr lang="en-IN" sz="1800" b="0" i="0" u="none" strike="noStrike" baseline="0" dirty="0">
                <a:solidFill>
                  <a:srgbClr val="2196D1"/>
                </a:solidFill>
                <a:latin typeface="Charis SIL"/>
              </a:rPr>
              <a:t>https://odir2019.grand-challenge.org/</a:t>
            </a:r>
            <a:r>
              <a:rPr lang="en-IN" sz="1800" b="0" i="0" u="none" strike="noStrike" baseline="0" dirty="0">
                <a:solidFill>
                  <a:srgbClr val="000000"/>
                </a:solidFill>
                <a:latin typeface="Charis SIL"/>
              </a:rPr>
              <a:t>(accessed on April 30, 2023) 266 293 1608 284 128 232 2873 5684 D2(</a:t>
            </a:r>
            <a:r>
              <a:rPr lang="en-IN" sz="1800" b="0" i="0" u="none" strike="noStrike" baseline="0" dirty="0" err="1">
                <a:solidFill>
                  <a:srgbClr val="000000"/>
                </a:solidFill>
                <a:latin typeface="Charis SIL"/>
              </a:rPr>
              <a:t>Caratact</a:t>
            </a:r>
            <a:r>
              <a:rPr lang="en-IN" sz="1800" b="0" i="0" u="none" strike="noStrike" baseline="0" dirty="0">
                <a:solidFill>
                  <a:srgbClr val="000000"/>
                </a:solidFill>
                <a:latin typeface="Charis SIL"/>
              </a:rPr>
              <a:t> dataset) </a:t>
            </a:r>
            <a:r>
              <a:rPr lang="en-IN" sz="1800" b="0" i="0" u="none" strike="noStrike" baseline="0" dirty="0">
                <a:solidFill>
                  <a:srgbClr val="2196D1"/>
                </a:solidFill>
                <a:latin typeface="Charis SIL"/>
              </a:rPr>
              <a:t>https://www.kaggle.com/datasets/gunavenkatdoddi/eye-diseases-classification</a:t>
            </a:r>
            <a:endParaRPr lang="en-IN" dirty="0"/>
          </a:p>
        </p:txBody>
      </p:sp>
      <p:sp>
        <p:nvSpPr>
          <p:cNvPr id="5" name="Title 4">
            <a:extLst>
              <a:ext uri="{FF2B5EF4-FFF2-40B4-BE49-F238E27FC236}">
                <a16:creationId xmlns:a16="http://schemas.microsoft.com/office/drawing/2014/main" id="{4B1B3F4E-235F-C28E-F4E3-8589A6120B8C}"/>
              </a:ext>
            </a:extLst>
          </p:cNvPr>
          <p:cNvSpPr>
            <a:spLocks noGrp="1"/>
          </p:cNvSpPr>
          <p:nvPr>
            <p:ph type="title"/>
          </p:nvPr>
        </p:nvSpPr>
        <p:spPr>
          <a:xfrm>
            <a:off x="913775" y="618518"/>
            <a:ext cx="3211911" cy="851054"/>
          </a:xfrm>
        </p:spPr>
        <p:txBody>
          <a:bodyPr/>
          <a:lstStyle/>
          <a:p>
            <a:br>
              <a:rPr lang="en-IN" sz="1800" b="0" i="0" u="none" strike="noStrike" baseline="0" dirty="0">
                <a:solidFill>
                  <a:srgbClr val="000000"/>
                </a:solidFill>
                <a:latin typeface="Charis SIL"/>
              </a:rPr>
            </a:br>
            <a:r>
              <a:rPr lang="pt-BR" b="0" i="0" u="none" strike="noStrike" baseline="0" dirty="0">
                <a:solidFill>
                  <a:srgbClr val="00B050"/>
                </a:solidFill>
                <a:latin typeface="Charis SIL"/>
              </a:rPr>
              <a:t> ABStRACT </a:t>
            </a:r>
            <a:endParaRPr lang="en-IN" dirty="0">
              <a:solidFill>
                <a:srgbClr val="00B050"/>
              </a:solidFill>
            </a:endParaRPr>
          </a:p>
        </p:txBody>
      </p:sp>
    </p:spTree>
    <p:extLst>
      <p:ext uri="{BB962C8B-B14F-4D97-AF65-F5344CB8AC3E}">
        <p14:creationId xmlns:p14="http://schemas.microsoft.com/office/powerpoint/2010/main" val="12202074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3641-C3CD-243A-2FA0-6FA217FEC340}"/>
              </a:ext>
            </a:extLst>
          </p:cNvPr>
          <p:cNvSpPr>
            <a:spLocks noGrp="1"/>
          </p:cNvSpPr>
          <p:nvPr>
            <p:ph type="title"/>
          </p:nvPr>
        </p:nvSpPr>
        <p:spPr>
          <a:xfrm>
            <a:off x="913775" y="618517"/>
            <a:ext cx="4289596" cy="1596177"/>
          </a:xfrm>
        </p:spPr>
        <p:txBody>
          <a:bodyPr>
            <a:normAutofit/>
          </a:bodyPr>
          <a:lstStyle/>
          <a:p>
            <a:r>
              <a:rPr lang="en-IN" sz="3200" b="0" i="1" u="none" strike="noStrike" baseline="0" dirty="0">
                <a:solidFill>
                  <a:schemeClr val="accent5">
                    <a:lumMod val="75000"/>
                  </a:schemeClr>
                </a:solidFill>
                <a:latin typeface="Charis SIL"/>
              </a:rPr>
              <a:t>Proposed method</a:t>
            </a:r>
            <a:br>
              <a:rPr lang="en-IN" sz="3200" b="0" i="1" u="none" strike="noStrike" baseline="0" dirty="0">
                <a:solidFill>
                  <a:schemeClr val="accent5">
                    <a:lumMod val="75000"/>
                  </a:schemeClr>
                </a:solidFill>
                <a:latin typeface="Charis SIL"/>
              </a:rPr>
            </a:br>
            <a:br>
              <a:rPr lang="en-IN" sz="3200" b="0" i="1" u="none" strike="noStrike" baseline="0" dirty="0">
                <a:solidFill>
                  <a:schemeClr val="accent5">
                    <a:lumMod val="75000"/>
                  </a:schemeClr>
                </a:solidFill>
                <a:latin typeface="Charis SIL"/>
              </a:rPr>
            </a:br>
            <a:r>
              <a:rPr lang="en-IN" sz="3200" b="0" i="1" u="none" strike="noStrike" baseline="0" dirty="0">
                <a:solidFill>
                  <a:schemeClr val="accent5">
                    <a:lumMod val="75000"/>
                  </a:schemeClr>
                </a:solidFill>
                <a:latin typeface="Charis SIL"/>
              </a:rPr>
              <a:t> </a:t>
            </a:r>
            <a:r>
              <a:rPr lang="en-US" sz="2000" b="0" i="0" u="none" strike="noStrike" baseline="0" dirty="0">
                <a:solidFill>
                  <a:srgbClr val="00B050"/>
                </a:solidFill>
                <a:latin typeface="Charis SIL"/>
              </a:rPr>
              <a:t>process of removing black areas</a:t>
            </a:r>
            <a:r>
              <a:rPr lang="en-IN" sz="2000" b="0" i="1" u="none" strike="noStrike" baseline="0" dirty="0">
                <a:solidFill>
                  <a:srgbClr val="00B050"/>
                </a:solidFill>
                <a:latin typeface="Charis SIL"/>
              </a:rPr>
              <a:t> </a:t>
            </a:r>
            <a:endParaRPr lang="en-IN" sz="2000" dirty="0">
              <a:solidFill>
                <a:srgbClr val="00B050"/>
              </a:solidFill>
            </a:endParaRPr>
          </a:p>
        </p:txBody>
      </p:sp>
      <p:pic>
        <p:nvPicPr>
          <p:cNvPr id="5" name="Content Placeholder 4">
            <a:extLst>
              <a:ext uri="{FF2B5EF4-FFF2-40B4-BE49-F238E27FC236}">
                <a16:creationId xmlns:a16="http://schemas.microsoft.com/office/drawing/2014/main" id="{F0A74246-8FC7-72D9-4FF2-D6502B223796}"/>
              </a:ext>
            </a:extLst>
          </p:cNvPr>
          <p:cNvPicPr>
            <a:picLocks noGrp="1" noChangeAspect="1"/>
          </p:cNvPicPr>
          <p:nvPr>
            <p:ph sz="quarter" idx="13"/>
          </p:nvPr>
        </p:nvPicPr>
        <p:blipFill>
          <a:blip r:embed="rId2"/>
          <a:stretch>
            <a:fillRect/>
          </a:stretch>
        </p:blipFill>
        <p:spPr>
          <a:xfrm>
            <a:off x="1273629" y="2214694"/>
            <a:ext cx="9927771" cy="3043105"/>
          </a:xfrm>
        </p:spPr>
      </p:pic>
    </p:spTree>
    <p:extLst>
      <p:ext uri="{BB962C8B-B14F-4D97-AF65-F5344CB8AC3E}">
        <p14:creationId xmlns:p14="http://schemas.microsoft.com/office/powerpoint/2010/main" val="17095492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9983-AD47-B874-A022-1751120C892E}"/>
              </a:ext>
            </a:extLst>
          </p:cNvPr>
          <p:cNvSpPr>
            <a:spLocks noGrp="1"/>
          </p:cNvSpPr>
          <p:nvPr>
            <p:ph type="title"/>
          </p:nvPr>
        </p:nvSpPr>
        <p:spPr>
          <a:xfrm flipH="1">
            <a:off x="-359234" y="1099455"/>
            <a:ext cx="3124206" cy="435429"/>
          </a:xfrm>
        </p:spPr>
        <p:txBody>
          <a:bodyPr>
            <a:noAutofit/>
          </a:bodyPr>
          <a:lstStyle/>
          <a:p>
            <a:r>
              <a:rPr lang="en-US" sz="2800" cap="none" dirty="0">
                <a:solidFill>
                  <a:srgbClr val="00B0F0"/>
                </a:solidFill>
                <a:latin typeface="+mn-lt"/>
              </a:rPr>
              <a:t>I</a:t>
            </a:r>
            <a:endParaRPr lang="en-IN" sz="2800" cap="none" dirty="0">
              <a:solidFill>
                <a:srgbClr val="00B0F0"/>
              </a:solidFill>
              <a:latin typeface="+mn-lt"/>
            </a:endParaRPr>
          </a:p>
        </p:txBody>
      </p:sp>
      <p:sp>
        <p:nvSpPr>
          <p:cNvPr id="3" name="Content Placeholder 2">
            <a:extLst>
              <a:ext uri="{FF2B5EF4-FFF2-40B4-BE49-F238E27FC236}">
                <a16:creationId xmlns:a16="http://schemas.microsoft.com/office/drawing/2014/main" id="{66E42E54-BE2F-970E-93AB-85113583E87B}"/>
              </a:ext>
            </a:extLst>
          </p:cNvPr>
          <p:cNvSpPr>
            <a:spLocks noGrp="1"/>
          </p:cNvSpPr>
          <p:nvPr>
            <p:ph sz="quarter" idx="13"/>
          </p:nvPr>
        </p:nvSpPr>
        <p:spPr>
          <a:xfrm>
            <a:off x="1088571" y="838200"/>
            <a:ext cx="10711544" cy="5508172"/>
          </a:xfrm>
        </p:spPr>
        <p:txBody>
          <a:bodyPr>
            <a:normAutofit fontScale="62500" lnSpcReduction="20000"/>
          </a:bodyPr>
          <a:lstStyle/>
          <a:p>
            <a:pPr algn="l"/>
            <a:endParaRPr lang="en-IN" sz="1800" b="0" i="0" u="none" strike="noStrike" baseline="0" dirty="0">
              <a:solidFill>
                <a:srgbClr val="000000"/>
              </a:solidFill>
              <a:latin typeface="Charis SIL"/>
            </a:endParaRPr>
          </a:p>
          <a:p>
            <a:pPr marL="0" indent="0">
              <a:buNone/>
            </a:pPr>
            <a:r>
              <a:rPr lang="en-US" sz="1800" b="0" i="0" u="none" strike="noStrike" baseline="0" dirty="0">
                <a:solidFill>
                  <a:srgbClr val="000000"/>
                </a:solidFill>
                <a:latin typeface="Charis SIL"/>
              </a:rPr>
              <a:t>  </a:t>
            </a:r>
            <a:r>
              <a:rPr lang="en-US" sz="3000" cap="none" dirty="0">
                <a:solidFill>
                  <a:srgbClr val="00B0F0"/>
                </a:solidFill>
              </a:rPr>
              <a:t>n resp</a:t>
            </a:r>
            <a:r>
              <a:rPr lang="en-US" sz="3000" b="0" i="0" u="none" strike="noStrike" cap="none" dirty="0">
                <a:solidFill>
                  <a:srgbClr val="00B0F0"/>
                </a:solidFill>
              </a:rPr>
              <a:t>onse to the above findings, this paper proposes the CNN-Trans model. The CNN-Trans model is a parallel dual-branch network, which is the two branches of CNN-LSTM and Vision Transform (</a:t>
            </a:r>
            <a:r>
              <a:rPr lang="en-US" sz="3000" b="0" i="0" u="none" strike="noStrike" cap="none" dirty="0" err="1">
                <a:solidFill>
                  <a:srgbClr val="00B0F0"/>
                </a:solidFill>
              </a:rPr>
              <a:t>ViT</a:t>
            </a:r>
            <a:r>
              <a:rPr lang="en-US" sz="3000" b="0" i="0" u="none" strike="noStrike" cap="none" dirty="0">
                <a:solidFill>
                  <a:srgbClr val="00B0F0"/>
                </a:solidFill>
              </a:rPr>
              <a:t>). The CNN-LSTM branch uses </a:t>
            </a:r>
            <a:r>
              <a:rPr lang="en-US" sz="3000" b="0" i="0" u="none" strike="noStrike" cap="none" dirty="0" err="1">
                <a:solidFill>
                  <a:srgbClr val="00B0F0"/>
                </a:solidFill>
              </a:rPr>
              <a:t>Xception</a:t>
            </a:r>
            <a:r>
              <a:rPr lang="en-US" sz="3000" b="0" i="0" u="none" strike="noStrike" cap="none" dirty="0">
                <a:solidFill>
                  <a:srgbClr val="00B0F0"/>
                </a:solidFill>
              </a:rPr>
              <a:t> after transfer learning. As the original feature extractor, LSTM is responsible for dealing with the gradient disappearance problem in neural network iterations before the classification head, and then introduces a new type of lightweight attention mechanism between </a:t>
            </a:r>
            <a:r>
              <a:rPr lang="en-US" sz="3000" b="0" i="0" u="none" strike="noStrike" cap="none" dirty="0" err="1">
                <a:solidFill>
                  <a:srgbClr val="00B0F0"/>
                </a:solidFill>
              </a:rPr>
              <a:t>Xception</a:t>
            </a:r>
            <a:r>
              <a:rPr lang="en-US" sz="3000" b="0" i="0" u="none" strike="noStrike" cap="none" dirty="0">
                <a:solidFill>
                  <a:srgbClr val="00B0F0"/>
                </a:solidFill>
              </a:rPr>
              <a:t> and LSTM: Coordinate Attention, so as to emphasize the key information related to classification and suppress the less useful repeated background information; while the self-attention mechanism in the </a:t>
            </a:r>
            <a:r>
              <a:rPr lang="en-US" sz="3000" b="0" i="0" u="none" strike="noStrike" cap="none" dirty="0" err="1">
                <a:solidFill>
                  <a:srgbClr val="00B0F0"/>
                </a:solidFill>
              </a:rPr>
              <a:t>ViT</a:t>
            </a:r>
            <a:r>
              <a:rPr lang="en-US" sz="3000" b="0" i="0" u="none" strike="noStrike" cap="none" dirty="0">
                <a:solidFill>
                  <a:srgbClr val="00B0F0"/>
                </a:solidFill>
              </a:rPr>
              <a:t> branch is not limited by local interactions, it can establish long-distance dependence on the target and extract global features. Finally, the concatenation (</a:t>
            </a:r>
            <a:r>
              <a:rPr lang="en-US" sz="3000" b="0" i="0" u="none" strike="noStrike" cap="none" dirty="0" err="1">
                <a:solidFill>
                  <a:srgbClr val="00B0F0"/>
                </a:solidFill>
              </a:rPr>
              <a:t>Concat</a:t>
            </a:r>
            <a:r>
              <a:rPr lang="en-US" sz="3000" b="0" i="0" u="none" strike="noStrike" cap="none" dirty="0">
                <a:solidFill>
                  <a:srgbClr val="00B0F0"/>
                </a:solidFill>
              </a:rPr>
              <a:t>) operation is used to fuse the features of the two branches. The local features extracted by the CNN-LSTM branch and the global features extracted by the </a:t>
            </a:r>
            <a:r>
              <a:rPr lang="en-US" sz="3000" b="0" i="0" u="none" strike="noStrike" cap="none" dirty="0" err="1">
                <a:solidFill>
                  <a:srgbClr val="00B0F0"/>
                </a:solidFill>
              </a:rPr>
              <a:t>ViT</a:t>
            </a:r>
            <a:r>
              <a:rPr lang="en-US" sz="3000" b="0" i="0" u="none" strike="noStrike" cap="none" dirty="0">
                <a:solidFill>
                  <a:srgbClr val="00B0F0"/>
                </a:solidFill>
              </a:rPr>
              <a:t> branch form complementary advantages. After feature fusion, more comprehensive image feature information is sent to the to the classification layer. Finally, after a large number of experimental tests and comparisons, the results show that: the CNN-Trans model achieved an accuracy of 80.68% on the fundus image classification task, and the CNN-Trans model has a classification that is comparable to the state-of-the-art methods. performance.. </a:t>
            </a:r>
            <a:endParaRPr lang="en-IN" sz="3000" b="0" i="0" u="none" strike="noStrike" cap="none" dirty="0">
              <a:solidFill>
                <a:srgbClr val="00B0F0"/>
              </a:solidFill>
            </a:endParaRPr>
          </a:p>
        </p:txBody>
      </p:sp>
    </p:spTree>
    <p:extLst>
      <p:ext uri="{BB962C8B-B14F-4D97-AF65-F5344CB8AC3E}">
        <p14:creationId xmlns:p14="http://schemas.microsoft.com/office/powerpoint/2010/main" val="2699266956"/>
      </p:ext>
    </p:extLst>
  </p:cSld>
  <p:clrMapOvr>
    <a:masterClrMapping/>
  </p:clrMapOvr>
  <p:transition spd="slow">
    <p:wip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325</TotalTime>
  <Words>670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Charis SIL</vt:lpstr>
      <vt:lpstr>STIX</vt:lpstr>
      <vt:lpstr>Tw Cen MT</vt:lpstr>
      <vt:lpstr>Droplet</vt:lpstr>
      <vt:lpstr>PowerPoint Presentation</vt:lpstr>
      <vt:lpstr>Cnn-trans model: A parallel dual-branch network for fundus image classification </vt:lpstr>
      <vt:lpstr>Explain about title</vt:lpstr>
      <vt:lpstr>how to define quality of image ?</vt:lpstr>
      <vt:lpstr> A parallel dual branch network</vt:lpstr>
      <vt:lpstr> </vt:lpstr>
      <vt:lpstr>  ABStRACT </vt:lpstr>
      <vt:lpstr>Proposed method   process of removing black areas </vt:lpstr>
      <vt:lpstr>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Gopal</dc:creator>
  <cp:lastModifiedBy>Naga Gopal</cp:lastModifiedBy>
  <cp:revision>8</cp:revision>
  <dcterms:created xsi:type="dcterms:W3CDTF">2024-08-28T11:32:57Z</dcterms:created>
  <dcterms:modified xsi:type="dcterms:W3CDTF">2024-09-03T14:52:02Z</dcterms:modified>
</cp:coreProperties>
</file>