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uters.com/technology/artificial-intelligence/eu-lays-out-guidelines-misuse-ai-by-employers-websites-police-2025-02-04" TargetMode="External"/><Relationship Id="rId2" Type="http://schemas.openxmlformats.org/officeDocument/2006/relationships/hyperlink" Target="https://digital-strategy.ec.europa.eu/en/library/ethics-guidelines-trustworthy-a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search.ibm.com/publications/ai-fairness-360-an-extensible-toolkit-for-detecting-and-mitigating-algorithmic-bias" TargetMode="External"/><Relationship Id="rId4" Type="http://schemas.openxmlformats.org/officeDocument/2006/relationships/hyperlink" Target="https://en.wikipedia.org/wiki/Weapons_of_Math_Destru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46464"/>
            <a:ext cx="8825658" cy="3329581"/>
          </a:xfrm>
        </p:spPr>
        <p:txBody>
          <a:bodyPr/>
          <a:lstStyle/>
          <a:p>
            <a:r>
              <a:rPr lang="en-GB" dirty="0"/>
              <a:t>Ethics in Data </a:t>
            </a:r>
            <a:r>
              <a:rPr lang="en-GB" dirty="0" smtClean="0"/>
              <a:t>Science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076045"/>
            <a:ext cx="8825658" cy="861420"/>
          </a:xfrm>
        </p:spPr>
        <p:txBody>
          <a:bodyPr/>
          <a:lstStyle/>
          <a:p>
            <a:r>
              <a:rPr lang="en-GB" dirty="0"/>
              <a:t>Exploring Challenges in Privacy, Fairness, and Responsible 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48366" y="4752799"/>
            <a:ext cx="31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By: Chimdi Maduka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708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37678"/>
            <a:ext cx="8946541" cy="44107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>
              <a:latin typeface="+mn-lt"/>
            </a:endParaRPr>
          </a:p>
          <a:p>
            <a:r>
              <a:rPr lang="en-US" altLang="en-US" dirty="0" smtClean="0">
                <a:latin typeface="+mn-lt"/>
              </a:rPr>
              <a:t>Data Science Ethics are </a:t>
            </a:r>
            <a:r>
              <a:rPr lang="en-US" altLang="en-US" dirty="0">
                <a:latin typeface="+mn-lt"/>
              </a:rPr>
              <a:t>principles guiding </a:t>
            </a:r>
            <a:r>
              <a:rPr lang="en-US" altLang="en-US" dirty="0" smtClean="0">
                <a:latin typeface="+mn-lt"/>
              </a:rPr>
              <a:t>responsible, fair, and respectful </a:t>
            </a:r>
            <a:r>
              <a:rPr lang="en-US" altLang="en-US" dirty="0">
                <a:latin typeface="+mn-lt"/>
              </a:rPr>
              <a:t>data </a:t>
            </a:r>
            <a:r>
              <a:rPr lang="en-US" altLang="en-US" dirty="0" smtClean="0">
                <a:latin typeface="+mn-lt"/>
              </a:rPr>
              <a:t>use, </a:t>
            </a:r>
            <a:r>
              <a:rPr lang="en-GB" dirty="0"/>
              <a:t>collection, analysis, </a:t>
            </a:r>
            <a:r>
              <a:rPr lang="en-GB" dirty="0" smtClean="0"/>
              <a:t>sharing,</a:t>
            </a:r>
            <a:r>
              <a:rPr lang="en-US" altLang="en-US" dirty="0" smtClean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and algorithm design</a:t>
            </a:r>
            <a:r>
              <a:rPr lang="en-US" altLang="en-US" dirty="0" smtClean="0">
                <a:latin typeface="+mn-lt"/>
              </a:rPr>
              <a:t>.</a:t>
            </a:r>
          </a:p>
          <a:p>
            <a:r>
              <a:rPr lang="en-GB" dirty="0"/>
              <a:t>As data science increasingly influences decisions in business, healthcare, education, law enforcement, and more, it's essential to ensure that these tools do not harm individuals or society.</a:t>
            </a:r>
            <a:endParaRPr lang="en-US" altLang="en-US" dirty="0" smtClean="0">
              <a:latin typeface="+mn-lt"/>
            </a:endParaRPr>
          </a:p>
          <a:p>
            <a:pPr lvl="0"/>
            <a:r>
              <a:rPr lang="en-US" altLang="en-US" dirty="0" smtClean="0">
                <a:latin typeface="+mn-lt"/>
              </a:rPr>
              <a:t>This is necessary as it helps increase </a:t>
            </a:r>
            <a:r>
              <a:rPr lang="en-US" altLang="en-US" dirty="0">
                <a:latin typeface="+mn-lt"/>
              </a:rPr>
              <a:t>reliance on data-driven </a:t>
            </a:r>
            <a:r>
              <a:rPr lang="en-US" altLang="en-US" dirty="0" smtClean="0">
                <a:latin typeface="+mn-lt"/>
              </a:rPr>
              <a:t>decisions, which </a:t>
            </a:r>
            <a:r>
              <a:rPr lang="en-US" altLang="en-US" dirty="0">
                <a:latin typeface="+mn-lt"/>
              </a:rPr>
              <a:t>affects society, </a:t>
            </a:r>
            <a:r>
              <a:rPr lang="en-US" altLang="en-US" dirty="0" smtClean="0">
                <a:latin typeface="+mn-lt"/>
              </a:rPr>
              <a:t>the economy</a:t>
            </a:r>
            <a:r>
              <a:rPr lang="en-US" altLang="en-US" dirty="0">
                <a:latin typeface="+mn-lt"/>
              </a:rPr>
              <a:t>, and personal lives</a:t>
            </a:r>
            <a:r>
              <a:rPr lang="en-US" altLang="en-US" dirty="0" smtClean="0">
                <a:latin typeface="+mn-lt"/>
              </a:rPr>
              <a:t>.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46111" y="799040"/>
            <a:ext cx="734047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What is Data Science</a:t>
            </a:r>
            <a:r>
              <a:rPr kumimoji="0" lang="en-US" altLang="en-US" sz="40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Ethics?</a:t>
            </a:r>
            <a:endParaRPr kumimoji="0" lang="en-US" altLang="en-US" sz="4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226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741165"/>
            <a:ext cx="9404723" cy="1400530"/>
          </a:xfrm>
        </p:spPr>
        <p:txBody>
          <a:bodyPr/>
          <a:lstStyle/>
          <a:p>
            <a:r>
              <a:rPr lang="en-US" altLang="en-US" sz="4000" dirty="0">
                <a:solidFill>
                  <a:schemeClr val="tx1"/>
                </a:solidFill>
              </a:rPr>
              <a:t>W</a:t>
            </a:r>
            <a:r>
              <a:rPr lang="en-US" altLang="en-US" sz="4000" dirty="0" smtClean="0">
                <a:solidFill>
                  <a:schemeClr val="tx1"/>
                </a:solidFill>
              </a:rPr>
              <a:t>hy </a:t>
            </a:r>
            <a:r>
              <a:rPr lang="en-US" altLang="en-US" sz="4000" dirty="0">
                <a:solidFill>
                  <a:schemeClr val="tx1"/>
                </a:solidFill>
              </a:rPr>
              <a:t>does it matter?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239350"/>
            <a:ext cx="8946541" cy="3442360"/>
          </a:xfrm>
        </p:spPr>
        <p:txBody>
          <a:bodyPr/>
          <a:lstStyle/>
          <a:p>
            <a:pPr lvl="0"/>
            <a:r>
              <a:rPr lang="en-GB" dirty="0">
                <a:latin typeface="+mn-lt"/>
              </a:rPr>
              <a:t>Ethical data science is crucial for trust, legality, and fairness</a:t>
            </a:r>
            <a:r>
              <a:rPr lang="en-GB" dirty="0" smtClean="0">
                <a:latin typeface="+mn-lt"/>
              </a:rPr>
              <a:t>.</a:t>
            </a:r>
          </a:p>
          <a:p>
            <a:pPr marL="0" lvl="0" indent="0">
              <a:buNone/>
            </a:pPr>
            <a:endParaRPr lang="en-GB" dirty="0">
              <a:latin typeface="+mn-lt"/>
            </a:endParaRPr>
          </a:p>
          <a:p>
            <a:pPr lvl="0"/>
            <a:r>
              <a:rPr lang="en-GB" dirty="0">
                <a:latin typeface="+mn-lt"/>
              </a:rPr>
              <a:t>Privacy, fairness, and responsibility must be central in development</a:t>
            </a:r>
            <a:r>
              <a:rPr lang="en-GB" dirty="0" smtClean="0">
                <a:latin typeface="+mn-lt"/>
              </a:rPr>
              <a:t>.</a:t>
            </a:r>
            <a:endParaRPr lang="en-US" alt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GB" dirty="0" smtClean="0">
                <a:latin typeface="+mn-lt"/>
              </a:rPr>
              <a:t>Unethical </a:t>
            </a:r>
            <a:r>
              <a:rPr lang="en-GB" dirty="0">
                <a:latin typeface="+mn-lt"/>
              </a:rPr>
              <a:t>data use can lead to privacy violations, discrimination, mistrust, and legal consequences</a:t>
            </a:r>
            <a:r>
              <a:rPr lang="en-GB" dirty="0" smtClean="0">
                <a:latin typeface="+mn-lt"/>
              </a:rPr>
              <a:t>.</a:t>
            </a:r>
            <a:endParaRPr lang="en-GB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9366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Core principles of Ethical Data Science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>
                <a:latin typeface="+mn-lt"/>
              </a:rPr>
              <a:t>Data Privacy ensures that </a:t>
            </a:r>
            <a:r>
              <a:rPr lang="en-GB" dirty="0">
                <a:latin typeface="+mn-lt"/>
              </a:rPr>
              <a:t>individuals’ </a:t>
            </a:r>
            <a:r>
              <a:rPr lang="en-GB" dirty="0" smtClean="0">
                <a:latin typeface="+mn-lt"/>
              </a:rPr>
              <a:t>data </a:t>
            </a:r>
            <a:r>
              <a:rPr lang="en-GB" dirty="0">
                <a:latin typeface="+mn-lt"/>
              </a:rPr>
              <a:t>is collected, stored, and used </a:t>
            </a:r>
            <a:r>
              <a:rPr lang="en-GB" dirty="0" smtClean="0">
                <a:latin typeface="+mn-lt"/>
              </a:rPr>
              <a:t>with informed </a:t>
            </a:r>
            <a:r>
              <a:rPr lang="en-GB" dirty="0">
                <a:latin typeface="+mn-lt"/>
              </a:rPr>
              <a:t>consent and security</a:t>
            </a:r>
            <a:r>
              <a:rPr lang="en-GB" dirty="0" smtClean="0">
                <a:latin typeface="+mn-lt"/>
              </a:rPr>
              <a:t>. Respect </a:t>
            </a:r>
            <a:r>
              <a:rPr lang="en-GB" dirty="0">
                <a:latin typeface="+mn-lt"/>
              </a:rPr>
              <a:t>individuals’ rights to control their </a:t>
            </a:r>
            <a:r>
              <a:rPr lang="en-GB" dirty="0" smtClean="0">
                <a:latin typeface="+mn-lt"/>
              </a:rPr>
              <a:t>data</a:t>
            </a:r>
            <a:r>
              <a:rPr lang="en-GB" dirty="0">
                <a:latin typeface="+mn-lt"/>
              </a:rPr>
              <a:t>. </a:t>
            </a:r>
          </a:p>
          <a:p>
            <a:r>
              <a:rPr lang="en-GB" dirty="0" smtClean="0">
                <a:latin typeface="+mn-lt"/>
              </a:rPr>
              <a:t>Fairness and Bias ensure algorithms and datasets do </a:t>
            </a:r>
            <a:r>
              <a:rPr lang="en-GB" dirty="0">
                <a:latin typeface="+mn-lt"/>
              </a:rPr>
              <a:t>not systematically disadvantage specific </a:t>
            </a:r>
            <a:r>
              <a:rPr lang="en-GB" dirty="0" smtClean="0">
                <a:latin typeface="+mn-lt"/>
              </a:rPr>
              <a:t>groups. </a:t>
            </a:r>
            <a:r>
              <a:rPr lang="en-GB" dirty="0">
                <a:latin typeface="+mn-lt"/>
              </a:rPr>
              <a:t>Conduct bias audits </a:t>
            </a:r>
            <a:r>
              <a:rPr lang="en-GB" dirty="0" smtClean="0">
                <a:latin typeface="+mn-lt"/>
              </a:rPr>
              <a:t>regularly and ensure </a:t>
            </a:r>
            <a:r>
              <a:rPr lang="en-GB" dirty="0">
                <a:latin typeface="+mn-lt"/>
              </a:rPr>
              <a:t>diverse data </a:t>
            </a:r>
            <a:r>
              <a:rPr lang="en-GB" dirty="0" smtClean="0">
                <a:latin typeface="+mn-lt"/>
              </a:rPr>
              <a:t>collection. </a:t>
            </a:r>
          </a:p>
          <a:p>
            <a:r>
              <a:rPr lang="en-GB" dirty="0" smtClean="0">
                <a:latin typeface="+mn-lt"/>
              </a:rPr>
              <a:t>Responsible AI ensures building </a:t>
            </a:r>
            <a:r>
              <a:rPr lang="en-GB" dirty="0">
                <a:latin typeface="+mn-lt"/>
              </a:rPr>
              <a:t>AI systems that are transparent, accountable, and aligned with human </a:t>
            </a:r>
            <a:r>
              <a:rPr lang="en-GB" dirty="0" smtClean="0">
                <a:latin typeface="+mn-lt"/>
              </a:rPr>
              <a:t>values. This involves implementing </a:t>
            </a:r>
            <a:r>
              <a:rPr lang="en-GB" dirty="0">
                <a:latin typeface="+mn-lt"/>
              </a:rPr>
              <a:t>explainable AI tools. Make data science models and decisions understandable and </a:t>
            </a:r>
            <a:r>
              <a:rPr lang="en-GB" dirty="0" smtClean="0">
                <a:latin typeface="+mn-lt"/>
              </a:rPr>
              <a:t>explainable &amp; </a:t>
            </a:r>
            <a:r>
              <a:rPr lang="en-US" altLang="en-US" dirty="0" smtClean="0">
                <a:latin typeface="+mn-lt"/>
              </a:rPr>
              <a:t>communicate </a:t>
            </a:r>
            <a:r>
              <a:rPr lang="en-US" altLang="en-US" dirty="0">
                <a:latin typeface="+mn-lt"/>
              </a:rPr>
              <a:t>limitations and uncertainties.</a:t>
            </a:r>
          </a:p>
          <a:p>
            <a:r>
              <a:rPr lang="en-GB" dirty="0" smtClean="0"/>
              <a:t>Non-maleficence. Prevent </a:t>
            </a:r>
            <a:r>
              <a:rPr lang="en-GB" dirty="0"/>
              <a:t>the misuse of data science tools in ways that could negatively affect people. Aim to use data science for social good, enhancing well-being and solving real-world problems.</a:t>
            </a:r>
            <a:endParaRPr lang="en-GB" dirty="0">
              <a:latin typeface="+mn-lt"/>
            </a:endParaRPr>
          </a:p>
          <a:p>
            <a:endParaRPr lang="en-GB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978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References &amp;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European Commission. (2019). </a:t>
            </a:r>
            <a:r>
              <a:rPr lang="en-GB" i="1" dirty="0"/>
              <a:t>Ethics Guidelines for Trustworthy AI</a:t>
            </a:r>
            <a:r>
              <a:rPr lang="en-GB" dirty="0"/>
              <a:t>.</a:t>
            </a:r>
            <a:br>
              <a:rPr lang="en-GB" dirty="0"/>
            </a:br>
            <a:r>
              <a:rPr lang="en-GB" u="sng" dirty="0">
                <a:hlinkClick r:id="rId2"/>
              </a:rPr>
              <a:t>https://</a:t>
            </a:r>
            <a:r>
              <a:rPr lang="en-GB" u="sng" dirty="0" smtClean="0">
                <a:hlinkClick r:id="rId2"/>
              </a:rPr>
              <a:t>digital-strategy.ec.europa.eu/en/library/ethics-guidelines-trustworthy-ai</a:t>
            </a:r>
            <a:endParaRPr lang="en-GB" u="sng" dirty="0" smtClean="0"/>
          </a:p>
          <a:p>
            <a:r>
              <a:rPr lang="en-GB" dirty="0"/>
              <a:t>Reuters. (2025). </a:t>
            </a:r>
            <a:r>
              <a:rPr lang="en-GB" i="1" dirty="0"/>
              <a:t>EU lays out guidelines on misuse of AI by employers, websites, and police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www.reuters.com/technology/artificial-intelligence/eu-lays-out-guidelines-misuse-ai-by-employers-websites-police-2025-02-04</a:t>
            </a:r>
            <a:endParaRPr lang="en-GB" dirty="0" smtClean="0"/>
          </a:p>
          <a:p>
            <a:r>
              <a:rPr lang="en-GB" dirty="0" smtClean="0"/>
              <a:t>Wikipedia</a:t>
            </a:r>
            <a:r>
              <a:rPr lang="en-GB" dirty="0"/>
              <a:t>. (</a:t>
            </a:r>
            <a:r>
              <a:rPr lang="en-GB" dirty="0" err="1"/>
              <a:t>n.d.</a:t>
            </a:r>
            <a:r>
              <a:rPr lang="en-GB" dirty="0"/>
              <a:t>). </a:t>
            </a:r>
            <a:r>
              <a:rPr lang="en-GB" i="1" dirty="0"/>
              <a:t>Weapons of Math Destruction</a:t>
            </a:r>
            <a:r>
              <a:rPr lang="en-GB" dirty="0"/>
              <a:t>.</a:t>
            </a:r>
            <a:br>
              <a:rPr lang="en-GB" dirty="0"/>
            </a:br>
            <a:r>
              <a:rPr lang="en-GB" u="sng" dirty="0">
                <a:hlinkClick r:id="rId4"/>
              </a:rPr>
              <a:t>https://en.wikipedia.org/wiki/Weapons_of_Math_Destruction</a:t>
            </a:r>
            <a:endParaRPr lang="en-GB" dirty="0"/>
          </a:p>
          <a:p>
            <a:r>
              <a:rPr lang="en-GB" dirty="0"/>
              <a:t>IBM Research. (2018). </a:t>
            </a:r>
            <a:r>
              <a:rPr lang="en-GB" i="1" dirty="0"/>
              <a:t>AI Fairness 360: An Extensible Toolkit for Detecting and Mitigating Algorithmic Bias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research.ibm.com/publications/ai-fairness-360-an-extensible-toolkit-for-detecting-and-mitigating-algorithmic-bias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805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</TotalTime>
  <Words>299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Ethics in Data Science</vt:lpstr>
      <vt:lpstr>What is Data Science Ethics?</vt:lpstr>
      <vt:lpstr>Why does it matter?</vt:lpstr>
      <vt:lpstr>Core principles of Ethical Data Science</vt:lpstr>
      <vt:lpstr>References &amp; Sources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in Data Science</dc:title>
  <dc:creator>Maduka</dc:creator>
  <cp:lastModifiedBy>Maduka</cp:lastModifiedBy>
  <cp:revision>8</cp:revision>
  <dcterms:created xsi:type="dcterms:W3CDTF">2025-05-16T11:25:51Z</dcterms:created>
  <dcterms:modified xsi:type="dcterms:W3CDTF">2025-05-16T12:29:23Z</dcterms:modified>
</cp:coreProperties>
</file>