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4" r:id="rId1"/>
  </p:sldMasterIdLst>
  <p:notesMasterIdLst>
    <p:notesMasterId r:id="rId16"/>
  </p:notes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4" r:id="rId11"/>
    <p:sldId id="295" r:id="rId12"/>
    <p:sldId id="296" r:id="rId13"/>
    <p:sldId id="293" r:id="rId14"/>
    <p:sldId id="28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个性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个性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主题样式 1 - 个性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主题样式 1 - 个性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20"/>
    <p:restoredTop sz="92805"/>
  </p:normalViewPr>
  <p:slideViewPr>
    <p:cSldViewPr snapToGrid="0" snapToObjects="1">
      <p:cViewPr varScale="1">
        <p:scale>
          <a:sx n="86" d="100"/>
          <a:sy n="86" d="100"/>
        </p:scale>
        <p:origin x="10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F68AE-FE2E-014C-B866-8917C07874F8}" type="datetimeFigureOut">
              <a:rPr kumimoji="1" lang="zh-CN" altLang="en-US" smtClean="0"/>
              <a:t>18/6/10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6B1DF-9014-C545-AFB8-578B0453C0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6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本</a:t>
            </a:r>
            <a:r>
              <a:rPr kumimoji="1" lang="en-US" altLang="zh-CN" dirty="0"/>
              <a:t>PPT</a:t>
            </a:r>
            <a:r>
              <a:rPr kumimoji="1" lang="zh-CN" altLang="en-US" dirty="0"/>
              <a:t>大量参考使用了孟天广、李锋的讲义。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6B1DF-9014-C545-AFB8-578B0453C0D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2538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6B1DF-9014-C545-AFB8-578B0453C0D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1422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A304EDF-499E-F749-B3D1-E59E61846508}"/>
              </a:ext>
            </a:extLst>
          </p:cNvPr>
          <p:cNvGrpSpPr/>
          <p:nvPr userDrawn="1"/>
        </p:nvGrpSpPr>
        <p:grpSpPr>
          <a:xfrm>
            <a:off x="443753" y="1286332"/>
            <a:ext cx="8458200" cy="2059661"/>
            <a:chOff x="443753" y="1286332"/>
            <a:chExt cx="8458200" cy="205966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5223A6E-1B58-4F47-9741-E827857477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43753" y="1286332"/>
              <a:ext cx="8458200" cy="2059661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4CFEC21-5608-2243-9109-D0C3BDF6CC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28650" y="1697596"/>
              <a:ext cx="7948795" cy="123713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6D4B-654E-9845-9981-E0E5705A43C4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20D0-DCE9-9649-8F3D-0FBE77F3E27C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08D-7800-9446-BC32-D5B5AA68BC6E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713C-69D6-CB45-B70B-F85B9385B96E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4DCF-16BF-7E41-AA5E-242440A182DE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04FE-628B-6640-9D21-B0E5598A781F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14-1743-1440-A100-A887D128027C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2028-D2B8-EA41-A95E-6CE9C8FB16F5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B28F-167D-9D4E-BFF3-CCC67FB45ECF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B9E73-0CE0-294F-B733-F7CF2C20EC2D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FEE0C05-82AC-584F-9C1D-6FCE209C1CF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567706"/>
            <a:ext cx="9175937" cy="2902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A4700D-BA90-124F-8F2F-F9B5F131FE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t="17623"/>
          <a:stretch/>
        </p:blipFill>
        <p:spPr>
          <a:xfrm>
            <a:off x="0" y="13448"/>
            <a:ext cx="9175937" cy="64545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9368" y="107576"/>
            <a:ext cx="85691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753035"/>
            <a:ext cx="7886700" cy="5747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636978"/>
            <a:ext cx="2057400" cy="152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0A55B655-A26B-4C46-B15D-89458A895024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636978"/>
            <a:ext cx="1543050" cy="152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0" y="6602847"/>
            <a:ext cx="541244" cy="221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8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esktop.arcgis.com/zh-cn/arcmap/10.3/guide-books/map-projections/about-projected-coordinate-systems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82377"/>
            <a:ext cx="7772400" cy="1452563"/>
          </a:xfrm>
        </p:spPr>
        <p:txBody>
          <a:bodyPr>
            <a:normAutofit/>
          </a:bodyPr>
          <a:lstStyle/>
          <a:p>
            <a:r>
              <a:rPr kumimoji="1" lang="zh-CN" altLang="en-US" sz="4400" dirty="0"/>
              <a:t>空间分析入门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178276"/>
          </a:xfrm>
        </p:spPr>
        <p:txBody>
          <a:bodyPr>
            <a:normAutofit fontScale="92500" lnSpcReduction="10000"/>
          </a:bodyPr>
          <a:lstStyle/>
          <a:p>
            <a:endParaRPr kumimoji="1" lang="en-US" altLang="zh-CN" sz="2700" dirty="0"/>
          </a:p>
          <a:p>
            <a:r>
              <a:rPr kumimoji="1" lang="zh-CN" altLang="en-US" sz="2700" b="0" dirty="0"/>
              <a:t>李丁</a:t>
            </a:r>
            <a:endParaRPr kumimoji="1" lang="en-US" altLang="zh-CN" sz="2700" b="0" dirty="0"/>
          </a:p>
          <a:p>
            <a:endParaRPr kumimoji="1" lang="en-US" altLang="zh-CN" sz="2700" b="0" dirty="0"/>
          </a:p>
          <a:p>
            <a:r>
              <a:rPr kumimoji="1" lang="zh-CN" altLang="en-US" sz="2700" b="0" dirty="0"/>
              <a:t>中国人民大学社会与人口学院</a:t>
            </a:r>
            <a:endParaRPr kumimoji="1" lang="en-US" altLang="zh-CN" sz="2700" b="0" dirty="0"/>
          </a:p>
          <a:p>
            <a:r>
              <a:rPr kumimoji="1" lang="zh-Hans" altLang="en-US" sz="2700" b="0" dirty="0"/>
              <a:t>中国人民大学国家发展与战略研究院</a:t>
            </a:r>
            <a:endParaRPr kumimoji="1"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890742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7B9DE-89A6-894E-9927-338373C3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点对象的结构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70146-0BBE-D04F-A835-3B352A0E9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ECD1D-0331-AD44-AA2D-BF385F2E1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08D-7800-9446-BC32-D5B5AA68BC6E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3F9F3-0B69-0848-840C-FA26378C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E074F-E332-1940-AF04-C4E3340D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119859-A022-6E44-90FE-F3ACA39A8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88" y="2074901"/>
            <a:ext cx="73660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EC797-0348-7F4E-AB6B-5661DB55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面对象的结构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57AE25-5DF1-204A-B40B-EBBCC5638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3CE83B-0B4D-334E-9B54-F142FE71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08D-7800-9446-BC32-D5B5AA68BC6E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9BC9D-EB34-5C4C-8CCD-77119DB3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4D70BE-427E-944A-B0C2-4BE34B09D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5496A2-37DC-334F-A3F4-669E38D09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111250"/>
            <a:ext cx="62103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2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31140-B4B7-6148-9424-C65D5C41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网格对象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73932E-D3CF-3848-8961-B369C8C43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195BFB-AB5C-E84E-BFF5-A5D2BBA8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08D-7800-9446-BC32-D5B5AA68BC6E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47D14-B995-7443-B6EE-DDF5938F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FFDA06-C84F-8744-BBD6-37CB52DA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A2E255-998D-E44A-953C-095BBF40B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492250"/>
            <a:ext cx="69088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42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0DF5C-6061-204B-A1EA-B2345F90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投影系统的基本概念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B7804-A396-E345-AECC-231646BA3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hlinkClick r:id="rId2"/>
              </a:rPr>
              <a:t>地球椭球体</a:t>
            </a:r>
            <a:r>
              <a:rPr kumimoji="1" lang="en-US" altLang="zh-CN" dirty="0">
                <a:hlinkClick r:id="rId2"/>
              </a:rPr>
              <a:t>(Ellipsoid)</a:t>
            </a:r>
          </a:p>
          <a:p>
            <a:r>
              <a:rPr kumimoji="1" lang="zh-CN" altLang="en-US" dirty="0">
                <a:hlinkClick r:id="rId2"/>
              </a:rPr>
              <a:t>大地基准面</a:t>
            </a:r>
            <a:r>
              <a:rPr kumimoji="1" lang="en-US" altLang="zh-CN" dirty="0">
                <a:hlinkClick r:id="rId2"/>
              </a:rPr>
              <a:t>(Datum)</a:t>
            </a:r>
          </a:p>
          <a:p>
            <a:r>
              <a:rPr kumimoji="1" lang="zh-CN" altLang="en-US" dirty="0">
                <a:hlinkClick r:id="rId2"/>
              </a:rPr>
              <a:t>地图投影</a:t>
            </a:r>
            <a:r>
              <a:rPr kumimoji="1" lang="en-US" altLang="zh-CN" dirty="0">
                <a:hlinkClick r:id="rId2"/>
              </a:rPr>
              <a:t>(Projection)</a:t>
            </a:r>
            <a:endParaRPr kumimoji="1" lang="zh-CN" altLang="en-US" dirty="0">
              <a:hlinkClick r:id="rId2"/>
            </a:endParaRPr>
          </a:p>
          <a:p>
            <a:endParaRPr kumimoji="1" lang="en-US" altLang="zh-CN" dirty="0">
              <a:hlinkClick r:id="rId2"/>
            </a:endParaRPr>
          </a:p>
          <a:p>
            <a:r>
              <a:rPr kumimoji="1" lang="en-US" altLang="zh-CN" dirty="0">
                <a:hlinkClick r:id="rId2"/>
              </a:rPr>
              <a:t>https://www.cnblogs.com/rainbow70626/p/4382131.html</a:t>
            </a:r>
          </a:p>
          <a:p>
            <a:endParaRPr kumimoji="1" lang="en-US" altLang="zh-CN" dirty="0">
              <a:hlinkClick r:id="rId2"/>
            </a:endParaRPr>
          </a:p>
          <a:p>
            <a:r>
              <a:rPr kumimoji="1" lang="en-US" altLang="zh-CN" dirty="0">
                <a:hlinkClick r:id="rId2"/>
              </a:rPr>
              <a:t>http://desktop.arcgis.com/zh-cn/arcmap/10.3/guide-books/map-projections/about-projected-coordinate-systems.htm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BDC143-4D20-6549-90B3-D474E758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08D-7800-9446-BC32-D5B5AA68BC6E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58BF9-A2DD-0642-8A1F-15D9D262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93A2AA-0D8E-1541-A8B3-295F8EFF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634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3483" y="2763552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谢谢！</a:t>
            </a:r>
            <a:br>
              <a:rPr kumimoji="1" lang="en-US" altLang="zh-CN" dirty="0">
                <a:solidFill>
                  <a:schemeClr val="tx1"/>
                </a:solidFill>
              </a:rPr>
            </a:br>
            <a:r>
              <a:rPr kumimoji="1" lang="en-US" altLang="zh-CN" dirty="0" err="1">
                <a:solidFill>
                  <a:schemeClr val="tx1"/>
                </a:solidFill>
              </a:rPr>
              <a:t>liding@ruc.edu.cn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4C2AA4-C13B-774E-8004-67EA5357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D720-90F5-EA4F-B3B7-F638EC06EB8F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D4D2F0-B714-D94B-A03F-8468B4DA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ACB4EE52-FDBD-4745-8A4E-CEF9226E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6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内容提要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简介</a:t>
            </a:r>
            <a:endParaRPr lang="en-US" altLang="zh-CN" dirty="0"/>
          </a:p>
          <a:p>
            <a:pPr lvl="1"/>
            <a:r>
              <a:rPr lang="en-US" altLang="zh-CN" dirty="0"/>
              <a:t>Why use spatial methods?</a:t>
            </a:r>
          </a:p>
          <a:p>
            <a:pPr lvl="1"/>
            <a:r>
              <a:rPr lang="en-US" altLang="zh-CN" dirty="0"/>
              <a:t>The spatial autoregressive data generating process</a:t>
            </a:r>
          </a:p>
          <a:p>
            <a:r>
              <a:rPr lang="en-US" altLang="zh-CN" dirty="0"/>
              <a:t>2 </a:t>
            </a:r>
            <a:r>
              <a:rPr lang="zh-CN" altLang="en-US" dirty="0"/>
              <a:t>空间数据与可视化</a:t>
            </a:r>
            <a:r>
              <a:rPr lang="en-US" altLang="zh-CN" dirty="0"/>
              <a:t>in R</a:t>
            </a:r>
          </a:p>
          <a:p>
            <a:pPr lvl="1"/>
            <a:r>
              <a:rPr lang="zh-CN" altLang="en-US" dirty="0"/>
              <a:t>点（</a:t>
            </a:r>
            <a:r>
              <a:rPr lang="en-US" altLang="zh-CN" dirty="0"/>
              <a:t>Points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面（</a:t>
            </a:r>
            <a:r>
              <a:rPr lang="en-US" altLang="zh-CN" dirty="0"/>
              <a:t>Polygons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线（</a:t>
            </a:r>
            <a:r>
              <a:rPr lang="en-US" altLang="zh-CN" dirty="0"/>
              <a:t>Grids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空间自相关（</a:t>
            </a:r>
            <a:r>
              <a:rPr lang="en-US" altLang="zh-CN" dirty="0"/>
              <a:t>Spatial Autocorrelation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4 </a:t>
            </a:r>
            <a:r>
              <a:rPr lang="zh-CN" altLang="en-US" dirty="0"/>
              <a:t>空间权重（</a:t>
            </a:r>
            <a:r>
              <a:rPr lang="en-US" altLang="zh-CN" dirty="0"/>
              <a:t>Spatial Weights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5 </a:t>
            </a:r>
            <a:r>
              <a:rPr lang="zh-CN" altLang="en-US" dirty="0"/>
              <a:t>点分析（</a:t>
            </a:r>
            <a:r>
              <a:rPr lang="en-US" altLang="zh-CN" dirty="0"/>
              <a:t>Point Processes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6 </a:t>
            </a:r>
            <a:r>
              <a:rPr lang="zh-CN" altLang="en-US" dirty="0"/>
              <a:t>空间统计（</a:t>
            </a:r>
            <a:r>
              <a:rPr lang="en-US" altLang="zh-CN" dirty="0" err="1"/>
              <a:t>Geostatistics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7 </a:t>
            </a:r>
            <a:r>
              <a:rPr lang="zh-CN" altLang="en-US" dirty="0"/>
              <a:t>空间回归 （</a:t>
            </a:r>
            <a:r>
              <a:rPr lang="en-US" altLang="zh-CN" dirty="0"/>
              <a:t>Spatial Regression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Models for continuous dependent variables</a:t>
            </a:r>
          </a:p>
          <a:p>
            <a:pPr lvl="1"/>
            <a:r>
              <a:rPr lang="en-US" altLang="zh-CN" dirty="0"/>
              <a:t>Models for categorical dependent variables</a:t>
            </a:r>
          </a:p>
          <a:p>
            <a:pPr lvl="1"/>
            <a:r>
              <a:rPr lang="en-US" altLang="zh-CN" dirty="0"/>
              <a:t>Spatiotemporal models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4DC8E-7DCC-CC47-B487-292D6E237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75DC-DD56-C546-94D4-276E0AC2FE62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7FB15-DAD9-7945-A97E-D0C027C1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5B29115-BE0F-584B-B7CD-FF5D9E91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8B905-3059-4343-92EE-B318FEA6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为什么使用空间分析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8F1F4-E5E5-E64E-A84B-0FFA5FEFC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 Independence assumption not valid</a:t>
            </a:r>
          </a:p>
          <a:p>
            <a:pPr lvl="1"/>
            <a:r>
              <a:rPr lang="en-US" altLang="zh-CN" dirty="0"/>
              <a:t>The attributes of observation </a:t>
            </a:r>
            <a:r>
              <a:rPr lang="en-US" altLang="zh-CN" dirty="0" err="1"/>
              <a:t>i</a:t>
            </a:r>
            <a:r>
              <a:rPr lang="en-US" altLang="zh-CN" dirty="0"/>
              <a:t> may influence the attributes of j. 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Spatial heterogeneity</a:t>
            </a:r>
          </a:p>
          <a:p>
            <a:pPr lvl="1"/>
            <a:r>
              <a:rPr lang="en-US" altLang="zh-CN" dirty="0"/>
              <a:t>The magnitude and direction of a treatment effect may vary across space.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Omitted variable bias</a:t>
            </a:r>
          </a:p>
          <a:p>
            <a:pPr lvl="1"/>
            <a:r>
              <a:rPr lang="en-US" altLang="zh-CN" dirty="0"/>
              <a:t>There may be some unobserved or latent influences shared by geographical or network “neighbors”.</a:t>
            </a:r>
          </a:p>
          <a:p>
            <a:pPr lvl="1"/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0BAF1A-B6F8-4545-8746-03D5E197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08D-7800-9446-BC32-D5B5AA68BC6E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740508-5680-B749-BBA3-F7BD9C32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2F578C-CC6C-844E-B791-C7243E44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9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2C254-FB31-B548-BFD9-BCF5B226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空间分析实例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B7E6B-C1BF-2A44-9427-3BB948C00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流行病学 </a:t>
            </a:r>
            <a:r>
              <a:rPr lang="en-US" altLang="zh-CN" dirty="0"/>
              <a:t>Epidemiology</a:t>
            </a:r>
          </a:p>
          <a:p>
            <a:pPr lvl="1"/>
            <a:r>
              <a:rPr lang="en-US" altLang="zh-CN" dirty="0"/>
              <a:t>How to model the spread of a contagious disease?</a:t>
            </a:r>
          </a:p>
          <a:p>
            <a:r>
              <a:rPr lang="zh-CN" altLang="en-US" dirty="0"/>
              <a:t>犯罪学 </a:t>
            </a:r>
            <a:r>
              <a:rPr lang="en-US" altLang="zh-CN" dirty="0"/>
              <a:t>Criminology</a:t>
            </a:r>
          </a:p>
          <a:p>
            <a:pPr lvl="1"/>
            <a:r>
              <a:rPr lang="en-US" altLang="zh-CN" dirty="0"/>
              <a:t>How to identify crime hot spots?</a:t>
            </a:r>
          </a:p>
          <a:p>
            <a:r>
              <a:rPr lang="zh-CN" altLang="en-US" dirty="0"/>
              <a:t>固定资产 </a:t>
            </a:r>
            <a:r>
              <a:rPr lang="en-US" altLang="zh-CN" dirty="0"/>
              <a:t>Real estate</a:t>
            </a:r>
          </a:p>
          <a:p>
            <a:pPr lvl="1"/>
            <a:r>
              <a:rPr lang="en-US" altLang="zh-CN" dirty="0"/>
              <a:t>How to predict housing prices?</a:t>
            </a:r>
          </a:p>
          <a:p>
            <a:r>
              <a:rPr lang="zh-CN" altLang="en-US" dirty="0"/>
              <a:t>战争、镇反 </a:t>
            </a:r>
            <a:r>
              <a:rPr lang="en-US" altLang="zh-CN" dirty="0"/>
              <a:t>Counterinsurgency</a:t>
            </a:r>
          </a:p>
          <a:p>
            <a:pPr lvl="1"/>
            <a:r>
              <a:rPr lang="en-US" altLang="zh-CN" dirty="0"/>
              <a:t>“Oil spot” modeling and clear-hold-build</a:t>
            </a:r>
          </a:p>
          <a:p>
            <a:r>
              <a:rPr lang="zh-CN" altLang="en-US" dirty="0"/>
              <a:t>组织学习与网络传播 </a:t>
            </a:r>
            <a:r>
              <a:rPr lang="en-US" altLang="zh-CN" dirty="0"/>
              <a:t>Organizational learning and network diffusion</a:t>
            </a:r>
          </a:p>
          <a:p>
            <a:pPr lvl="1"/>
            <a:r>
              <a:rPr lang="en-US" altLang="zh-CN" dirty="0"/>
              <a:t>How to model the adoption of an innovation?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76162C-3937-BA44-8139-D86DD7AA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08D-7800-9446-BC32-D5B5AA68BC6E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8F7A6-73DF-584C-84C4-CBED2F5D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35B387-8FA2-A348-8516-A5F199EC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25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668DF-2CC8-714A-9EFD-637DB802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空间自相关产生过程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EDFCB-8700-8849-8062-F930B935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线性模型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假定 </a:t>
            </a:r>
            <a:r>
              <a:rPr lang="en-US" altLang="zh-CN" dirty="0"/>
              <a:t>Assumptions</a:t>
            </a:r>
          </a:p>
          <a:p>
            <a:pPr lvl="1"/>
            <a:r>
              <a:rPr lang="en-US" altLang="zh-CN" dirty="0"/>
              <a:t>Observed values at location </a:t>
            </a:r>
            <a:r>
              <a:rPr lang="en-US" altLang="zh-CN" dirty="0" err="1"/>
              <a:t>i</a:t>
            </a:r>
            <a:r>
              <a:rPr lang="en-US" altLang="zh-CN" dirty="0"/>
              <a:t> independent of those at location j </a:t>
            </a:r>
          </a:p>
          <a:p>
            <a:pPr lvl="1"/>
            <a:r>
              <a:rPr lang="en-US" altLang="zh-CN" dirty="0"/>
              <a:t>Residuals are independent</a:t>
            </a:r>
          </a:p>
          <a:p>
            <a:pPr lvl="1"/>
            <a:endParaRPr kumimoji="1" lang="en-US" altLang="zh-CN" dirty="0"/>
          </a:p>
          <a:p>
            <a:r>
              <a:rPr lang="en-US" altLang="zh-CN" dirty="0"/>
              <a:t>The independence assumption greatly simplifies the model, but may be difficult to justify in some contexts...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4E9EDF-8E14-BA40-AE16-C241A343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08D-7800-9446-BC32-D5B5AA68BC6E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7A6B8-E737-954E-BD52-76C87C13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A0C5DA-423E-154A-87C0-70ACA12E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28F5F9-D7D2-A441-9135-25E1E99F1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993" y="1674787"/>
            <a:ext cx="4241800" cy="1130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8CC544-BF53-C947-91C9-535418576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172" y="3929267"/>
            <a:ext cx="34798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7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4D821-B8D7-0642-9CA5-53A6C5AE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空间自相关产生过程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F719D-2B97-DB4C-B72F-F4CB4BCA9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对于两个相邻对象 </a:t>
            </a:r>
            <a:r>
              <a:rPr lang="en-US" altLang="zh-CN" dirty="0"/>
              <a:t>two neighbors </a:t>
            </a:r>
            <a:r>
              <a:rPr lang="en-US" altLang="zh-CN" dirty="0" err="1"/>
              <a:t>i</a:t>
            </a:r>
            <a:r>
              <a:rPr lang="en-US" altLang="zh-CN" dirty="0"/>
              <a:t> and j: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假定</a:t>
            </a:r>
            <a:endParaRPr lang="en-US" altLang="zh-CN" dirty="0"/>
          </a:p>
          <a:p>
            <a:pPr lvl="1"/>
            <a:r>
              <a:rPr lang="en-US" altLang="zh-CN" dirty="0"/>
              <a:t>Observed values at location </a:t>
            </a:r>
            <a:r>
              <a:rPr lang="en-US" altLang="zh-CN" dirty="0" err="1"/>
              <a:t>i</a:t>
            </a:r>
            <a:r>
              <a:rPr lang="en-US" altLang="zh-CN" dirty="0"/>
              <a:t> depend on those at location j, and vice versa</a:t>
            </a:r>
          </a:p>
          <a:p>
            <a:pPr lvl="1"/>
            <a:r>
              <a:rPr lang="en-US" altLang="zh-CN" dirty="0"/>
              <a:t>Data generating process is “simultaneous” (more on this later)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371B4-4F83-E94D-BB7E-A21F4669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08D-7800-9446-BC32-D5B5AA68BC6E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A16AA-EAEA-2347-A306-A0C3E1B8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67DCA9-0DC5-CC4E-AC1E-93957EDF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3C79A2-0EEA-DA42-BE45-6091D7853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267" y="1605734"/>
            <a:ext cx="3771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7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626A1-B788-A947-8E77-757A6FB2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空间自相关产生过程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E7FF61-C452-F041-BABD-980091D558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With n observations, we can generalize:</a:t>
                </a:r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矩阵形式：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lang="zh-CN" altLang="en-US" dirty="0"/>
                  <a:t>其中，</a:t>
                </a:r>
                <a:r>
                  <a:rPr lang="en-US" altLang="zh-CN" dirty="0"/>
                  <a:t>W is the spatial weights matrix,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a spatial autoregressive scalar parameter, and I</a:t>
                </a:r>
                <a:r>
                  <a:rPr lang="en-US" altLang="zh-CN" baseline="-25000" dirty="0"/>
                  <a:t>n </a:t>
                </a:r>
                <a:r>
                  <a:rPr lang="en-US" altLang="zh-CN" dirty="0"/>
                  <a:t>is an </a:t>
                </a:r>
                <a:r>
                  <a:rPr lang="en-US" altLang="zh-CN" dirty="0" err="1"/>
                  <a:t>n×n</a:t>
                </a:r>
                <a:r>
                  <a:rPr lang="en-US" altLang="zh-CN" dirty="0"/>
                  <a:t> identity matrix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E7FF61-C452-F041-BABD-980091D558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r="-20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93AF0F-55D3-544E-B6DA-CCAA899D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08D-7800-9446-BC32-D5B5AA68BC6E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0BA771-A489-0441-9E0E-1D6A1A18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A12E1F-D02B-6340-9EC8-6CA1FFC3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1AC6EDC-BEEF-B843-9587-AB339713B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878" y="1418373"/>
            <a:ext cx="4000500" cy="1574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BE3289E-9C4D-2F42-B5F6-EF42B68CA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4057267"/>
            <a:ext cx="2743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82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77954-6796-1044-A898-5E6DB52E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空间自相关产生过程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F25102-7830-CE4B-9A5A-84007BAC81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1800" dirty="0"/>
                  <a:t>When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/>
                  <a:t>= 0, the variable in not spatially autocorrelated. Information about a measurement in one location gives us no information about the value in neighboring locations (</a:t>
                </a:r>
                <a:r>
                  <a:rPr lang="en-US" altLang="zh-CN" sz="1800" b="1" dirty="0"/>
                  <a:t>spatial independence</a:t>
                </a:r>
                <a:r>
                  <a:rPr lang="en-US" altLang="zh-CN" sz="1800" dirty="0"/>
                  <a:t>).</a:t>
                </a:r>
              </a:p>
              <a:p>
                <a:r>
                  <a:rPr lang="en-US" altLang="zh-CN" sz="1800" dirty="0"/>
                  <a:t>When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/>
                  <a:t>&gt; 0, the variable in positively spatially autocorrelated. Neighboring values tend to be similar to each other (</a:t>
                </a:r>
                <a:r>
                  <a:rPr lang="en-US" altLang="zh-CN" sz="1800" b="1" dirty="0"/>
                  <a:t>clustering</a:t>
                </a:r>
                <a:r>
                  <a:rPr lang="en-US" altLang="zh-CN" sz="1800" dirty="0"/>
                  <a:t>). </a:t>
                </a:r>
              </a:p>
              <a:p>
                <a:r>
                  <a:rPr lang="en-US" altLang="zh-CN" sz="1800" dirty="0"/>
                  <a:t>When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1800" dirty="0"/>
                  <a:t> &lt; 0, the variable in negatively spatially autocorrelated. Neighboring values tend to be different to each other (</a:t>
                </a:r>
                <a:r>
                  <a:rPr lang="en-US" altLang="zh-CN" sz="1800" b="1" dirty="0"/>
                  <a:t>segregation</a:t>
                </a:r>
                <a:r>
                  <a:rPr lang="en-US" altLang="zh-CN" sz="1800" dirty="0"/>
                  <a:t>).</a:t>
                </a:r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kumimoji="1" lang="zh-CN" altLang="en-US" sz="1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F25102-7830-CE4B-9A5A-84007BAC81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2" r="-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9B00A-4E67-CE4B-9C1C-312D9411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08D-7800-9446-BC32-D5B5AA68BC6E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F2442-1445-4E46-ABB3-C04FA39B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0BD809-36E6-D54A-83C2-6A83883F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EA865D-C256-104A-A512-C608C865D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7" y="3490555"/>
            <a:ext cx="89916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2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58D51-4E55-E84F-90F0-A3EF77B5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如何理解空间自相关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377298-C98D-6C45-BE32-EA297CB52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A01C5-074C-6E48-9D3F-EBBA7483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08D-7800-9446-BC32-D5B5AA68BC6E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E778C-F1B2-B343-9563-0B7B4F2B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BC618-1A71-AA46-8751-93046B05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63494</TotalTime>
  <Words>536</Words>
  <Application>Microsoft Macintosh PowerPoint</Application>
  <PresentationFormat>全屏显示(4:3)</PresentationFormat>
  <Paragraphs>137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</vt:lpstr>
      <vt:lpstr>微软雅黑</vt:lpstr>
      <vt:lpstr>Arial</vt:lpstr>
      <vt:lpstr>Calibri</vt:lpstr>
      <vt:lpstr>Cambria Math</vt:lpstr>
      <vt:lpstr>Office 主题</vt:lpstr>
      <vt:lpstr>空间分析入门</vt:lpstr>
      <vt:lpstr>内容提要</vt:lpstr>
      <vt:lpstr>为什么使用空间分析</vt:lpstr>
      <vt:lpstr>空间分析实例</vt:lpstr>
      <vt:lpstr>空间自相关产生过程</vt:lpstr>
      <vt:lpstr>空间自相关产生过程</vt:lpstr>
      <vt:lpstr>空间自相关产生过程</vt:lpstr>
      <vt:lpstr>空间自相关产生过程</vt:lpstr>
      <vt:lpstr>如何理解空间自相关</vt:lpstr>
      <vt:lpstr>点对象的结构</vt:lpstr>
      <vt:lpstr>面对象的结构</vt:lpstr>
      <vt:lpstr>网格对象</vt:lpstr>
      <vt:lpstr>投影系统的基本概念</vt:lpstr>
      <vt:lpstr>谢谢！ liding@ruc.edu.cn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国家建设社会的需要与基层实践 以中国农技协的组织发展为例 </dc:title>
  <dc:creator>ding lee</dc:creator>
  <cp:lastModifiedBy>lee ding</cp:lastModifiedBy>
  <cp:revision>406</cp:revision>
  <dcterms:created xsi:type="dcterms:W3CDTF">2017-11-09T00:07:20Z</dcterms:created>
  <dcterms:modified xsi:type="dcterms:W3CDTF">2018-06-13T03:41:05Z</dcterms:modified>
</cp:coreProperties>
</file>