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81" r:id="rId6"/>
    <p:sldId id="258" r:id="rId7"/>
    <p:sldId id="259" r:id="rId8"/>
    <p:sldId id="260" r:id="rId9"/>
    <p:sldId id="265" r:id="rId10"/>
    <p:sldId id="274" r:id="rId11"/>
    <p:sldId id="273" r:id="rId12"/>
    <p:sldId id="272" r:id="rId13"/>
    <p:sldId id="275" r:id="rId14"/>
    <p:sldId id="261" r:id="rId15"/>
    <p:sldId id="262" r:id="rId16"/>
    <p:sldId id="263" r:id="rId17"/>
    <p:sldId id="264" r:id="rId18"/>
    <p:sldId id="279" r:id="rId19"/>
    <p:sldId id="280" r:id="rId20"/>
    <p:sldId id="266" r:id="rId21"/>
    <p:sldId id="267" r:id="rId22"/>
    <p:sldId id="268" r:id="rId23"/>
    <p:sldId id="269" r:id="rId24"/>
    <p:sldId id="27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3E9381-666A-4FF9-800D-6460602E269F}">
          <p14:sldIdLst>
            <p14:sldId id="256"/>
            <p14:sldId id="257"/>
            <p14:sldId id="281"/>
            <p14:sldId id="258"/>
          </p14:sldIdLst>
        </p14:section>
        <p14:section name="Untitled Section" id="{DE79CC67-BE07-4EAA-811B-05DF22555521}">
          <p14:sldIdLst>
            <p14:sldId id="259"/>
            <p14:sldId id="260"/>
            <p14:sldId id="265"/>
            <p14:sldId id="274"/>
            <p14:sldId id="273"/>
            <p14:sldId id="272"/>
            <p14:sldId id="275"/>
            <p14:sldId id="261"/>
            <p14:sldId id="262"/>
            <p14:sldId id="263"/>
            <p14:sldId id="264"/>
            <p14:sldId id="279"/>
            <p14:sldId id="280"/>
            <p14:sldId id="266"/>
            <p14:sldId id="267"/>
            <p14:sldId id="268"/>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097" autoAdjust="0"/>
  </p:normalViewPr>
  <p:slideViewPr>
    <p:cSldViewPr snapToGrid="0">
      <p:cViewPr varScale="1">
        <p:scale>
          <a:sx n="83" d="100"/>
          <a:sy n="83" d="100"/>
        </p:scale>
        <p:origin x="115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C4B26-FB27-407E-BEE2-29C102BDA20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9C336-EFC1-4BE7-823F-0F656E53E3E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A9C336-EFC1-4BE7-823F-0F656E53E3E9}"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86C032-C1CE-4188-BA74-E39BB6B87E3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DB170-5A9F-437A-9945-E0F964B110BE}"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A86C032-C1CE-4188-BA74-E39BB6B87E3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DB170-5A9F-437A-9945-E0F964B110BE}"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A86C032-C1CE-4188-BA74-E39BB6B87E3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DB170-5A9F-437A-9945-E0F964B110BE}" type="slidenum">
              <a:rPr lang="en-IN" smtClean="0"/>
            </a:fld>
            <a:endParaRPr lang="en-I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86C032-C1CE-4188-BA74-E39BB6B87E3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0DB170-5A9F-437A-9945-E0F964B110BE}" type="slidenum">
              <a:rPr lang="en-IN" smtClean="0"/>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A86C032-C1CE-4188-BA74-E39BB6B87E3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DB170-5A9F-437A-9945-E0F964B110BE}"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A86C032-C1CE-4188-BA74-E39BB6B87E3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DB170-5A9F-437A-9945-E0F964B110BE}"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3A86C032-C1CE-4188-BA74-E39BB6B87E3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DB170-5A9F-437A-9945-E0F964B110BE}"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3A86C032-C1CE-4188-BA74-E39BB6B87E3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0DB170-5A9F-437A-9945-E0F964B110BE}"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86C032-C1CE-4188-BA74-E39BB6B87E3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0DB170-5A9F-437A-9945-E0F964B110BE}"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6C032-C1CE-4188-BA74-E39BB6B87E3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0DB170-5A9F-437A-9945-E0F964B110BE}"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A86C032-C1CE-4188-BA74-E39BB6B87E3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DB170-5A9F-437A-9945-E0F964B110BE}"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A86C032-C1CE-4188-BA74-E39BB6B87E3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DB170-5A9F-437A-9945-E0F964B110BE}" type="slidenum">
              <a:rPr lang="en-IN" smtClean="0"/>
            </a:fld>
            <a:endParaRPr lang="en-IN"/>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3A86C032-C1CE-4188-BA74-E39BB6B87E38}" type="datetimeFigureOut">
              <a:rPr lang="en-IN" smtClean="0"/>
            </a:fld>
            <a:endParaRPr lang="en-IN"/>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D10DB170-5A9F-437A-9945-E0F964B110B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9955" y="2201545"/>
            <a:ext cx="9135110" cy="1795145"/>
          </a:xfrm>
        </p:spPr>
        <p:txBody>
          <a:bodyPr>
            <a:noAutofit/>
          </a:bodyPr>
          <a:lstStyle/>
          <a:p>
            <a:pPr algn="l">
              <a:lnSpc>
                <a:spcPct val="110000"/>
              </a:lnSpc>
            </a:pPr>
            <a:r>
              <a:rPr lang="en-IN" sz="3600" b="1" u="sng" dirty="0">
                <a:latin typeface="Times New Roman" panose="02020603050405020304" pitchFamily="18" charset="0"/>
                <a:ea typeface="Calibri" panose="020F0502020204030204" pitchFamily="34" charset="0"/>
                <a:cs typeface="Times New Roman" panose="02020603050405020304" pitchFamily="18" charset="0"/>
              </a:rPr>
              <a:t>RFID CONTROLLED AUTOMATED PATH ROBOT</a:t>
            </a:r>
            <a:br>
              <a:rPr lang="en-IN" sz="3600" u="sng" dirty="0">
                <a:effectLst/>
                <a:latin typeface="Calibri" panose="020F0502020204030204" pitchFamily="34" charset="0"/>
                <a:ea typeface="Calibri" panose="020F0502020204030204" pitchFamily="34" charset="0"/>
                <a:cs typeface="Times New Roman" panose="02020603050405020304" pitchFamily="18" charset="0"/>
              </a:rPr>
            </a:br>
            <a:endParaRPr lang="en-IN" sz="3600" u="sng" dirty="0"/>
          </a:p>
        </p:txBody>
      </p:sp>
      <p:sp>
        <p:nvSpPr>
          <p:cNvPr id="3" name="Subtitle 2"/>
          <p:cNvSpPr>
            <a:spLocks noGrp="1"/>
          </p:cNvSpPr>
          <p:nvPr>
            <p:ph type="subTitle" idx="1"/>
          </p:nvPr>
        </p:nvSpPr>
        <p:spPr>
          <a:xfrm>
            <a:off x="909955" y="3348355"/>
            <a:ext cx="7766685" cy="1967230"/>
          </a:xfrm>
        </p:spPr>
        <p:txBody>
          <a:bodyPr>
            <a:normAutofit fontScale="25000" lnSpcReduction="20000"/>
          </a:bodyPr>
          <a:lstStyle/>
          <a:p>
            <a:pPr algn="l"/>
            <a:endParaRPr lang="en-US" sz="5200" b="1" dirty="0">
              <a:solidFill>
                <a:schemeClr val="tx1"/>
              </a:solidFill>
              <a:sym typeface="+mn-ea"/>
            </a:endParaRPr>
          </a:p>
          <a:p>
            <a:pPr algn="l"/>
            <a:r>
              <a:rPr lang="en-US" sz="7200" b="1" dirty="0">
                <a:solidFill>
                  <a:schemeClr val="tx1"/>
                </a:solidFill>
                <a:sym typeface="+mn-ea"/>
              </a:rPr>
              <a:t>GUIDE NAME :- </a:t>
            </a:r>
            <a:r>
              <a:rPr lang="en-US" sz="7200" b="1" dirty="0" err="1">
                <a:solidFill>
                  <a:schemeClr val="tx1"/>
                </a:solidFill>
                <a:sym typeface="+mn-ea"/>
              </a:rPr>
              <a:t>Mrs.AARTHI</a:t>
            </a:r>
            <a:r>
              <a:rPr lang="en-US" sz="7200" b="1" dirty="0">
                <a:solidFill>
                  <a:schemeClr val="tx1"/>
                </a:solidFill>
                <a:sym typeface="+mn-ea"/>
              </a:rPr>
              <a:t> ELAVENI (ASST PROFESSOR)</a:t>
            </a:r>
            <a:endParaRPr lang="en-US" sz="7200" dirty="0"/>
          </a:p>
          <a:p>
            <a:pPr algn="just"/>
            <a:r>
              <a:rPr lang="en-IN" altLang="en-US" sz="7200" b="1" dirty="0">
                <a:solidFill>
                  <a:schemeClr val="tx1"/>
                </a:solidFill>
              </a:rPr>
              <a:t>DONE BY : </a:t>
            </a:r>
            <a:r>
              <a:rPr lang="en-US" sz="7200" dirty="0">
                <a:solidFill>
                  <a:schemeClr val="tx1">
                    <a:lumMod val="95000"/>
                    <a:lumOff val="5000"/>
                  </a:schemeClr>
                </a:solidFill>
              </a:rPr>
              <a:t>ESWAR S (RA2011004020123)</a:t>
            </a:r>
            <a:endParaRPr lang="en-US" sz="7200" dirty="0">
              <a:solidFill>
                <a:schemeClr val="tx1">
                  <a:lumMod val="95000"/>
                  <a:lumOff val="5000"/>
                </a:schemeClr>
              </a:solidFill>
            </a:endParaRPr>
          </a:p>
          <a:p>
            <a:pPr algn="just"/>
            <a:r>
              <a:rPr lang="en-IN" altLang="en-US" sz="7200" dirty="0">
                <a:solidFill>
                  <a:schemeClr val="tx1">
                    <a:lumMod val="95000"/>
                    <a:lumOff val="5000"/>
                  </a:schemeClr>
                </a:solidFill>
              </a:rPr>
              <a:t>                </a:t>
            </a:r>
            <a:r>
              <a:rPr lang="en-US" sz="7200" dirty="0">
                <a:solidFill>
                  <a:schemeClr val="tx1">
                    <a:lumMod val="95000"/>
                    <a:lumOff val="5000"/>
                  </a:schemeClr>
                </a:solidFill>
              </a:rPr>
              <a:t>CHIMMANA VIKAS (RA2011004020090)</a:t>
            </a:r>
            <a:endParaRPr lang="en-US" sz="7200" dirty="0">
              <a:solidFill>
                <a:schemeClr val="tx1">
                  <a:lumMod val="95000"/>
                  <a:lumOff val="5000"/>
                </a:schemeClr>
              </a:solidFill>
            </a:endParaRPr>
          </a:p>
          <a:p>
            <a:pPr algn="just"/>
            <a:r>
              <a:rPr lang="en-IN" altLang="en-US" sz="7200" dirty="0">
                <a:solidFill>
                  <a:schemeClr val="tx1">
                    <a:lumMod val="95000"/>
                    <a:lumOff val="5000"/>
                  </a:schemeClr>
                </a:solidFill>
              </a:rPr>
              <a:t>                </a:t>
            </a:r>
            <a:r>
              <a:rPr lang="en-US" sz="7200" dirty="0">
                <a:solidFill>
                  <a:schemeClr val="tx1">
                    <a:lumMod val="95000"/>
                    <a:lumOff val="5000"/>
                  </a:schemeClr>
                </a:solidFill>
              </a:rPr>
              <a:t>VIVEK C ( RA2011004020134)</a:t>
            </a:r>
            <a:endParaRPr lang="en-US" sz="7200" dirty="0">
              <a:solidFill>
                <a:schemeClr val="tx1">
                  <a:lumMod val="95000"/>
                  <a:lumOff val="5000"/>
                </a:schemeClr>
              </a:solidFill>
            </a:endParaRPr>
          </a:p>
          <a:p>
            <a:pPr algn="ctr"/>
            <a:endParaRPr lang="en-US" sz="7200" b="1" dirty="0">
              <a:solidFill>
                <a:schemeClr val="tx1">
                  <a:lumMod val="95000"/>
                  <a:lumOff val="5000"/>
                </a:schemeClr>
              </a:solidFill>
            </a:endParaRPr>
          </a:p>
          <a:p>
            <a:pPr algn="ctr"/>
            <a:r>
              <a:rPr lang="en-US" sz="8000" b="1" dirty="0">
                <a:solidFill>
                  <a:schemeClr val="tx1">
                    <a:lumMod val="95000"/>
                    <a:lumOff val="5000"/>
                  </a:schemeClr>
                </a:solidFill>
              </a:rPr>
              <a:t> </a:t>
            </a:r>
            <a:r>
              <a:rPr lang="en-US" sz="6400" b="1" dirty="0">
                <a:solidFill>
                  <a:schemeClr val="tx1">
                    <a:lumMod val="95000"/>
                    <a:lumOff val="5000"/>
                  </a:schemeClr>
                </a:solidFill>
              </a:rPr>
              <a:t>                                                                                    </a:t>
            </a:r>
            <a:r>
              <a:rPr lang="en-US" sz="6400" dirty="0">
                <a:solidFill>
                  <a:schemeClr val="tx1">
                    <a:lumMod val="95000"/>
                    <a:lumOff val="5000"/>
                  </a:schemeClr>
                </a:solidFill>
              </a:rPr>
              <a:t>                                                             </a:t>
            </a:r>
            <a:endParaRPr lang="en-US" sz="1600" dirty="0">
              <a:solidFill>
                <a:schemeClr val="tx1">
                  <a:lumMod val="95000"/>
                  <a:lumOff val="5000"/>
                </a:schemeClr>
              </a:solidFill>
            </a:endParaRPr>
          </a:p>
          <a:p>
            <a:pPr algn="l"/>
            <a:r>
              <a:rPr lang="en-US" sz="1600" dirty="0">
                <a:solidFill>
                  <a:schemeClr val="tx1">
                    <a:lumMod val="95000"/>
                    <a:lumOff val="5000"/>
                  </a:schemeClr>
                </a:solidFill>
              </a:rPr>
              <a:t>                                                             </a:t>
            </a:r>
            <a:endParaRPr lang="en-US" sz="1600" dirty="0">
              <a:solidFill>
                <a:schemeClr val="tx1">
                  <a:lumMod val="95000"/>
                  <a:lumOff val="5000"/>
                </a:schemeClr>
              </a:solidFill>
            </a:endParaRPr>
          </a:p>
          <a:p>
            <a:pPr algn="l"/>
            <a:r>
              <a:rPr lang="en-US" sz="1600" dirty="0">
                <a:solidFill>
                  <a:schemeClr val="tx1">
                    <a:lumMod val="95000"/>
                    <a:lumOff val="5000"/>
                  </a:schemeClr>
                </a:solidFill>
              </a:rPr>
              <a:t>                                          </a:t>
            </a:r>
            <a:endParaRPr lang="en-US" dirty="0">
              <a:solidFill>
                <a:schemeClr val="tx1">
                  <a:lumMod val="95000"/>
                  <a:lumOff val="5000"/>
                </a:schemeClr>
              </a:solidFill>
            </a:endParaRPr>
          </a:p>
          <a:p>
            <a:pPr algn="l"/>
            <a:r>
              <a:rPr lang="en-US" sz="8000" dirty="0">
                <a:solidFill>
                  <a:schemeClr val="tx1">
                    <a:lumMod val="95000"/>
                    <a:lumOff val="5000"/>
                  </a:schemeClr>
                </a:solidFill>
              </a:rPr>
              <a:t> </a:t>
            </a:r>
            <a:endParaRPr lang="en-US" sz="8000" dirty="0"/>
          </a:p>
        </p:txBody>
      </p:sp>
      <p:sp>
        <p:nvSpPr>
          <p:cNvPr id="4" name="Text Box 3"/>
          <p:cNvSpPr txBox="1"/>
          <p:nvPr/>
        </p:nvSpPr>
        <p:spPr>
          <a:xfrm>
            <a:off x="1125855" y="165735"/>
            <a:ext cx="8331200" cy="1238250"/>
          </a:xfrm>
          <a:prstGeom prst="rect">
            <a:avLst/>
          </a:prstGeom>
          <a:noFill/>
        </p:spPr>
        <p:txBody>
          <a:bodyPr wrap="square" rtlCol="0">
            <a:noAutofit/>
          </a:bodyPr>
          <a:p>
            <a:pPr algn="ctr"/>
            <a:r>
              <a:rPr lang="en-IN" altLang="en-US" b="1" dirty="0">
                <a:solidFill>
                  <a:schemeClr val="accent1">
                    <a:lumMod val="50000"/>
                  </a:schemeClr>
                </a:solidFill>
                <a:sym typeface="+mn-ea"/>
              </a:rPr>
              <a:t>SRM INSTITUTE OF SCIENCE AND TECHNOLOGY, RAMAPURAM </a:t>
            </a:r>
            <a:br>
              <a:rPr lang="en-IN" altLang="en-US" b="1" dirty="0">
                <a:solidFill>
                  <a:schemeClr val="accent1">
                    <a:lumMod val="50000"/>
                  </a:schemeClr>
                </a:solidFill>
                <a:sym typeface="+mn-ea"/>
              </a:rPr>
            </a:br>
            <a:r>
              <a:rPr lang="en-IN" altLang="en-US" b="1" dirty="0">
                <a:solidFill>
                  <a:schemeClr val="accent1">
                    <a:lumMod val="50000"/>
                  </a:schemeClr>
                </a:solidFill>
                <a:sym typeface="+mn-ea"/>
              </a:rPr>
              <a:t>DEPARTMENT OF ELECTRONICS AND COMMUNICATION ENGINEERING</a:t>
            </a:r>
            <a:br>
              <a:rPr lang="en-IN" altLang="en-US" b="1" dirty="0">
                <a:solidFill>
                  <a:schemeClr val="accent1">
                    <a:lumMod val="50000"/>
                  </a:schemeClr>
                </a:solidFill>
                <a:sym typeface="+mn-ea"/>
              </a:rPr>
            </a:br>
            <a:r>
              <a:rPr lang="en-IN" altLang="en-US" b="1" dirty="0">
                <a:solidFill>
                  <a:schemeClr val="accent1">
                    <a:lumMod val="50000"/>
                  </a:schemeClr>
                </a:solidFill>
                <a:sym typeface="+mn-ea"/>
              </a:rPr>
              <a:t>MAJOR PROJECT 18ECP104L</a:t>
            </a:r>
            <a:br>
              <a:rPr lang="en-US" dirty="0">
                <a:solidFill>
                  <a:schemeClr val="accent1">
                    <a:lumMod val="50000"/>
                  </a:schemeClr>
                </a:solidFill>
                <a:sym typeface="+mn-ea"/>
              </a:rPr>
            </a:br>
            <a:endParaRPr lang="en-US" dirty="0">
              <a:solidFill>
                <a:schemeClr val="accent1">
                  <a:lumMod val="50000"/>
                </a:schemeClr>
              </a:solidFill>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latin typeface="Times New Roman" panose="02020603050405020304" pitchFamily="18" charset="0"/>
                <a:cs typeface="Times New Roman" panose="02020603050405020304" pitchFamily="18" charset="0"/>
              </a:rPr>
              <a:t>Arduino IDE</a:t>
            </a:r>
            <a:endParaRPr lang="en-IN" altLang="en-US" b="1"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0365" y="1750695"/>
            <a:ext cx="9848215" cy="5201920"/>
          </a:xfrm>
        </p:spPr>
        <p:txBody>
          <a:bodyPr>
            <a:noAutofit/>
          </a:bodyPr>
          <a:p>
            <a:pPr marL="0" indent="0">
              <a:lnSpc>
                <a:spcPct val="90000"/>
              </a:lnSpc>
              <a:buNone/>
            </a:pPr>
            <a:r>
              <a:rPr lang="en-US">
                <a:solidFill>
                  <a:schemeClr val="tx1"/>
                </a:solidFill>
                <a:latin typeface="Times New Roman" panose="02020603050405020304" pitchFamily="18" charset="0"/>
                <a:cs typeface="Times New Roman" panose="02020603050405020304" pitchFamily="18" charset="0"/>
              </a:rPr>
              <a:t>1. Integrated Development Environment (IDE): The Arduino IDE provides a user-friendly interface for writing, compiling, and uploading code to Arduino boards.</a:t>
            </a:r>
            <a:endParaRPr lang="en-US">
              <a:solidFill>
                <a:schemeClr val="tx1"/>
              </a:solidFill>
              <a:latin typeface="Times New Roman" panose="02020603050405020304" pitchFamily="18" charset="0"/>
              <a:cs typeface="Times New Roman" panose="02020603050405020304" pitchFamily="18" charset="0"/>
            </a:endParaRPr>
          </a:p>
          <a:p>
            <a:pPr marL="0" indent="0">
              <a:lnSpc>
                <a:spcPct val="90000"/>
              </a:lnSpc>
              <a:buNone/>
            </a:pPr>
            <a:r>
              <a:rPr lang="en-US">
                <a:solidFill>
                  <a:schemeClr val="tx1"/>
                </a:solidFill>
                <a:latin typeface="Times New Roman" panose="02020603050405020304" pitchFamily="18" charset="0"/>
                <a:cs typeface="Times New Roman" panose="02020603050405020304" pitchFamily="18" charset="0"/>
              </a:rPr>
              <a:t>2. Cross-Platform Compatibility: Available for Windows, macOS, and Linux operating systems, making it accessible to a wide range of users.</a:t>
            </a:r>
            <a:endParaRPr lang="en-US">
              <a:solidFill>
                <a:schemeClr val="tx1"/>
              </a:solidFill>
              <a:latin typeface="Times New Roman" panose="02020603050405020304" pitchFamily="18" charset="0"/>
              <a:cs typeface="Times New Roman" panose="02020603050405020304" pitchFamily="18" charset="0"/>
            </a:endParaRPr>
          </a:p>
          <a:p>
            <a:pPr marL="0" indent="0">
              <a:lnSpc>
                <a:spcPct val="90000"/>
              </a:lnSpc>
              <a:buNone/>
            </a:pPr>
            <a:r>
              <a:rPr lang="en-US">
                <a:solidFill>
                  <a:schemeClr val="tx1"/>
                </a:solidFill>
                <a:latin typeface="Times New Roman" panose="02020603050405020304" pitchFamily="18" charset="0"/>
                <a:cs typeface="Times New Roman" panose="02020603050405020304" pitchFamily="18" charset="0"/>
              </a:rPr>
              <a:t>3. Code Editor: The IDE features a simple yet powerful code editor with syntax highlighting and auto-completion, facilitating code writing and editing.</a:t>
            </a:r>
            <a:endParaRPr lang="en-US">
              <a:solidFill>
                <a:schemeClr val="tx1"/>
              </a:solidFill>
              <a:latin typeface="Times New Roman" panose="02020603050405020304" pitchFamily="18" charset="0"/>
              <a:cs typeface="Times New Roman" panose="02020603050405020304" pitchFamily="18" charset="0"/>
            </a:endParaRPr>
          </a:p>
          <a:p>
            <a:pPr marL="0" indent="0">
              <a:lnSpc>
                <a:spcPct val="90000"/>
              </a:lnSpc>
              <a:buNone/>
            </a:pPr>
            <a:r>
              <a:rPr lang="en-US">
                <a:solidFill>
                  <a:schemeClr val="tx1"/>
                </a:solidFill>
                <a:latin typeface="Times New Roman" panose="02020603050405020304" pitchFamily="18" charset="0"/>
                <a:cs typeface="Times New Roman" panose="02020603050405020304" pitchFamily="18" charset="0"/>
              </a:rPr>
              <a:t>4. Library Manager: It includes a Library Manager tool that allows you to easily browse, install, and manage libraries for extending the functionality of your Arduino projects.</a:t>
            </a:r>
            <a:endParaRPr lang="en-US">
              <a:solidFill>
                <a:schemeClr val="tx1"/>
              </a:solidFill>
              <a:latin typeface="Times New Roman" panose="02020603050405020304" pitchFamily="18" charset="0"/>
              <a:cs typeface="Times New Roman" panose="02020603050405020304" pitchFamily="18" charset="0"/>
            </a:endParaRPr>
          </a:p>
          <a:p>
            <a:pPr marL="0" indent="0">
              <a:lnSpc>
                <a:spcPct val="90000"/>
              </a:lnSpc>
              <a:buNone/>
            </a:pPr>
            <a:r>
              <a:rPr lang="en-US">
                <a:solidFill>
                  <a:schemeClr val="tx1"/>
                </a:solidFill>
                <a:latin typeface="Times New Roman" panose="02020603050405020304" pitchFamily="18" charset="0"/>
                <a:cs typeface="Times New Roman" panose="02020603050405020304" pitchFamily="18" charset="0"/>
              </a:rPr>
              <a:t>5. Board Manager: The Board Manager simplifies the process of adding support for different Arduino-compatible boards, including official Arduino boards and third-party variants.</a:t>
            </a:r>
            <a:endParaRPr lang="en-US">
              <a:solidFill>
                <a:schemeClr val="tx1"/>
              </a:solidFill>
              <a:latin typeface="Times New Roman" panose="02020603050405020304" pitchFamily="18" charset="0"/>
              <a:cs typeface="Times New Roman" panose="02020603050405020304" pitchFamily="18" charset="0"/>
            </a:endParaRPr>
          </a:p>
          <a:p>
            <a:pPr marL="0" indent="0">
              <a:lnSpc>
                <a:spcPct val="90000"/>
              </a:lnSpc>
              <a:buNone/>
            </a:pPr>
            <a:r>
              <a:rPr lang="en-US">
                <a:solidFill>
                  <a:schemeClr val="tx1"/>
                </a:solidFill>
                <a:latin typeface="Times New Roman" panose="02020603050405020304" pitchFamily="18" charset="0"/>
                <a:cs typeface="Times New Roman" panose="02020603050405020304" pitchFamily="18" charset="0"/>
              </a:rPr>
              <a:t>6. Serial Monitor: A built-in Serial Monitor tool enables real-time communication with the connected Arduino board, facilitating debugging and data visualization</a:t>
            </a:r>
            <a:endParaRPr 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latin typeface="Times New Roman" panose="02020603050405020304" pitchFamily="18" charset="0"/>
                <a:cs typeface="Times New Roman" panose="02020603050405020304" pitchFamily="18" charset="0"/>
              </a:rPr>
              <a:t>Embedded C :</a:t>
            </a:r>
            <a:endParaRPr lang="en-IN" altLang="en-US" b="1"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545" y="1824990"/>
            <a:ext cx="9000490" cy="4110355"/>
          </a:xfrm>
        </p:spPr>
        <p:txBody>
          <a:bodyPr/>
          <a:p>
            <a:pPr>
              <a:buAutoNum type="arabicPeriod"/>
            </a:pPr>
            <a:r>
              <a:rPr lang="en-US">
                <a:solidFill>
                  <a:schemeClr val="tx1"/>
                </a:solidFill>
                <a:latin typeface="Times New Roman" panose="02020603050405020304" pitchFamily="18" charset="0"/>
                <a:cs typeface="Times New Roman" panose="02020603050405020304" pitchFamily="18" charset="0"/>
              </a:rPr>
              <a:t>Embedded C is used to program a wide range of microcontrollers and microprocessors.</a:t>
            </a:r>
            <a:endParaRPr lang="en-US">
              <a:solidFill>
                <a:schemeClr val="tx1"/>
              </a:solidFill>
              <a:latin typeface="Times New Roman" panose="02020603050405020304" pitchFamily="18" charset="0"/>
              <a:cs typeface="Times New Roman" panose="02020603050405020304" pitchFamily="18" charset="0"/>
            </a:endParaRPr>
          </a:p>
          <a:p>
            <a:pPr>
              <a:buAutoNum type="arabicPeriod"/>
            </a:pPr>
            <a:r>
              <a:rPr lang="en-US">
                <a:solidFill>
                  <a:schemeClr val="tx1"/>
                </a:solidFill>
                <a:latin typeface="Times New Roman" panose="02020603050405020304" pitchFamily="18" charset="0"/>
                <a:cs typeface="Times New Roman" panose="02020603050405020304" pitchFamily="18" charset="0"/>
              </a:rPr>
              <a:t>It requires fewer resources to execute compared to high-level languages like assembly.</a:t>
            </a:r>
            <a:endParaRPr lang="en-US">
              <a:solidFill>
                <a:schemeClr val="tx1"/>
              </a:solidFill>
              <a:latin typeface="Times New Roman" panose="02020603050405020304" pitchFamily="18" charset="0"/>
              <a:cs typeface="Times New Roman" panose="02020603050405020304" pitchFamily="18" charset="0"/>
            </a:endParaRPr>
          </a:p>
          <a:p>
            <a:pPr>
              <a:buAutoNum type="arabicPeriod"/>
            </a:pPr>
            <a:r>
              <a:rPr lang="en-US">
                <a:solidFill>
                  <a:schemeClr val="tx1"/>
                </a:solidFill>
                <a:latin typeface="Times New Roman" panose="02020603050405020304" pitchFamily="18" charset="0"/>
                <a:cs typeface="Times New Roman" panose="02020603050405020304" pitchFamily="18" charset="0"/>
              </a:rPr>
              <a:t>Embedded C includes additional data types and keywords specific to embedded systems.</a:t>
            </a:r>
            <a:endParaRPr lang="en-US">
              <a:solidFill>
                <a:schemeClr val="tx1"/>
              </a:solidFill>
              <a:latin typeface="Times New Roman" panose="02020603050405020304" pitchFamily="18" charset="0"/>
              <a:cs typeface="Times New Roman" panose="02020603050405020304" pitchFamily="18" charset="0"/>
            </a:endParaRPr>
          </a:p>
          <a:p>
            <a:pPr>
              <a:buAutoNum type="arabicPeriod"/>
            </a:pPr>
            <a:r>
              <a:rPr lang="en-US">
                <a:solidFill>
                  <a:schemeClr val="tx1"/>
                </a:solidFill>
                <a:latin typeface="Times New Roman" panose="02020603050405020304" pitchFamily="18" charset="0"/>
                <a:cs typeface="Times New Roman" panose="02020603050405020304" pitchFamily="18" charset="0"/>
              </a:rPr>
              <a:t>It allows interaction with hardware devices such as sensors and input-output peripherals.</a:t>
            </a:r>
            <a:endParaRPr lang="en-US">
              <a:solidFill>
                <a:schemeClr val="tx1"/>
              </a:solidFill>
              <a:latin typeface="Times New Roman" panose="02020603050405020304" pitchFamily="18" charset="0"/>
              <a:cs typeface="Times New Roman" panose="02020603050405020304" pitchFamily="18" charset="0"/>
            </a:endParaRPr>
          </a:p>
          <a:p>
            <a:pPr>
              <a:buAutoNum type="arabicPeriod"/>
            </a:pPr>
            <a:r>
              <a:rPr lang="en-US">
                <a:solidFill>
                  <a:schemeClr val="tx1"/>
                </a:solidFill>
                <a:latin typeface="Times New Roman" panose="02020603050405020304" pitchFamily="18" charset="0"/>
                <a:cs typeface="Times New Roman" panose="02020603050405020304" pitchFamily="18" charset="0"/>
              </a:rPr>
              <a:t>Various Embedded C compilers (e.g., Keil Compiler, SPJ Compiler, Embedded GNU C Compiler) are available for compiling embedded C programs.</a:t>
            </a:r>
            <a:endParaRPr lang="en-US">
              <a:solidFill>
                <a:schemeClr val="tx1"/>
              </a:solidFill>
              <a:latin typeface="Times New Roman" panose="02020603050405020304" pitchFamily="18" charset="0"/>
              <a:cs typeface="Times New Roman" panose="02020603050405020304" pitchFamily="18" charset="0"/>
            </a:endParaRPr>
          </a:p>
          <a:p>
            <a:pPr>
              <a:buAutoNum type="arabicPeriod"/>
            </a:pPr>
            <a:r>
              <a:rPr lang="en-US">
                <a:solidFill>
                  <a:schemeClr val="tx1"/>
                </a:solidFill>
                <a:latin typeface="Times New Roman" panose="02020603050405020304" pitchFamily="18" charset="0"/>
                <a:cs typeface="Times New Roman" panose="02020603050405020304" pitchFamily="18" charset="0"/>
              </a:rPr>
              <a:t>Devices we encounter daily, like air conditioners, printers, and mobile phones, are often programmed using embedded C.</a:t>
            </a:r>
            <a:endParaRPr 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2687" y="-684255"/>
            <a:ext cx="4317356" cy="2209843"/>
          </a:xfrm>
        </p:spPr>
        <p:txBody>
          <a:bodyPr>
            <a:noAutofit/>
          </a:bodyPr>
          <a:lstStyle/>
          <a:p>
            <a:r>
              <a:rPr lang="en-IN" sz="3200" b="1" u="sng" dirty="0">
                <a:effectLst/>
                <a:latin typeface="Times New Roman" panose="02020603050405020304" pitchFamily="18" charset="0"/>
                <a:ea typeface="Calibri" panose="020F0502020204030204" pitchFamily="34" charset="0"/>
                <a:cs typeface="Times New Roman" panose="02020603050405020304" pitchFamily="18" charset="0"/>
              </a:rPr>
              <a:t>EXISTING SYSTEM:</a:t>
            </a:r>
            <a:br>
              <a:rPr lang="en-IN" sz="3200" u="sng"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200" u="sng" dirty="0">
              <a:latin typeface="Times New Roman" panose="02020603050405020304" pitchFamily="18" charset="0"/>
            </a:endParaRPr>
          </a:p>
        </p:txBody>
      </p:sp>
      <p:sp>
        <p:nvSpPr>
          <p:cNvPr id="4" name="Subtitle 3"/>
          <p:cNvSpPr>
            <a:spLocks noGrp="1"/>
          </p:cNvSpPr>
          <p:nvPr>
            <p:ph type="subTitle" idx="1"/>
          </p:nvPr>
        </p:nvSpPr>
        <p:spPr>
          <a:xfrm>
            <a:off x="721995" y="1054735"/>
            <a:ext cx="8987155" cy="5295265"/>
          </a:xfrm>
        </p:spPr>
        <p:txBody>
          <a:bodyPr>
            <a:normAutofit lnSpcReduction="20000"/>
          </a:bodyPr>
          <a:lstStyle/>
          <a:p>
            <a:pPr algn="just">
              <a:lnSpc>
                <a:spcPct val="107000"/>
              </a:lnSpc>
              <a:spcAft>
                <a:spcPts val="800"/>
              </a:spcAft>
            </a:pPr>
            <a:endParaRPr lang="en-IN" sz="2400" dirty="0">
              <a:solidFill>
                <a:srgbClr val="000000"/>
              </a:solidFill>
              <a:effectLst/>
              <a:latin typeface="Times New Roman" panose="02020603050405020304" pitchFamily="18" charset="0"/>
              <a:ea typeface="Times New Roman" panose="02020603050405020304" pitchFamily="18" charset="0"/>
            </a:endParaRPr>
          </a:p>
          <a:p>
            <a:pPr marL="457200" indent="-457200" algn="just">
              <a:lnSpc>
                <a:spcPct val="97000"/>
              </a:lnSpc>
              <a:spcAft>
                <a:spcPts val="800"/>
              </a:spcAft>
              <a:buFont typeface="Arial" panose="020B0604020202020204" pitchFamily="34" charset="0"/>
              <a:buAutoNum type="arabicPeriod"/>
            </a:pPr>
            <a:r>
              <a:rPr lang="en-IN" sz="2200" dirty="0">
                <a:solidFill>
                  <a:srgbClr val="000000"/>
                </a:solidFill>
                <a:effectLst/>
                <a:latin typeface="Times New Roman" panose="02020603050405020304" pitchFamily="18" charset="0"/>
                <a:ea typeface="Times New Roman" panose="02020603050405020304" pitchFamily="18" charset="0"/>
              </a:rPr>
              <a:t>Traditional techniques like pre-programmed routes, proximity detectors, and computer vision systems were the mainstays of automated path control for robots. </a:t>
            </a:r>
            <a:endParaRPr lang="en-IN" sz="2200" dirty="0">
              <a:solidFill>
                <a:srgbClr val="000000"/>
              </a:solidFill>
              <a:effectLst/>
              <a:latin typeface="Times New Roman" panose="02020603050405020304" pitchFamily="18" charset="0"/>
              <a:ea typeface="Times New Roman" panose="02020603050405020304" pitchFamily="18" charset="0"/>
            </a:endParaRPr>
          </a:p>
          <a:p>
            <a:pPr marL="457200" indent="-457200" algn="just">
              <a:lnSpc>
                <a:spcPct val="97000"/>
              </a:lnSpc>
              <a:spcAft>
                <a:spcPts val="800"/>
              </a:spcAft>
              <a:buAutoNum type="arabicPeriod"/>
            </a:pPr>
            <a:r>
              <a:rPr lang="en-IN" sz="2200" dirty="0">
                <a:solidFill>
                  <a:srgbClr val="000000"/>
                </a:solidFill>
                <a:effectLst/>
                <a:latin typeface="Times New Roman" panose="02020603050405020304" pitchFamily="18" charset="0"/>
                <a:ea typeface="Times New Roman" panose="02020603050405020304" pitchFamily="18" charset="0"/>
              </a:rPr>
              <a:t>These systems often faced limitations in adaptability and real-time adjustments.</a:t>
            </a:r>
            <a:endParaRPr lang="en-IN" sz="2200" dirty="0">
              <a:solidFill>
                <a:srgbClr val="000000"/>
              </a:solidFill>
              <a:effectLst/>
              <a:latin typeface="Times New Roman" panose="02020603050405020304" pitchFamily="18" charset="0"/>
              <a:ea typeface="Times New Roman" panose="02020603050405020304" pitchFamily="18" charset="0"/>
            </a:endParaRPr>
          </a:p>
          <a:p>
            <a:pPr marL="457200" indent="-457200" algn="just">
              <a:lnSpc>
                <a:spcPct val="97000"/>
              </a:lnSpc>
              <a:spcAft>
                <a:spcPts val="800"/>
              </a:spcAft>
              <a:buAutoNum type="arabicPeriod"/>
            </a:pPr>
            <a:r>
              <a:rPr lang="en-IN" sz="2200" dirty="0">
                <a:solidFill>
                  <a:srgbClr val="000000"/>
                </a:solidFill>
                <a:effectLst/>
                <a:latin typeface="Times New Roman" panose="02020603050405020304" pitchFamily="18" charset="0"/>
                <a:ea typeface="Times New Roman" panose="02020603050405020304" pitchFamily="18" charset="0"/>
              </a:rPr>
              <a:t> Pre-programmed routes restricted the robot's flexibility, while proximity detectors lacked the granularity for precise path control. </a:t>
            </a:r>
            <a:endParaRPr lang="en-IN" sz="2200" dirty="0">
              <a:solidFill>
                <a:srgbClr val="000000"/>
              </a:solidFill>
              <a:effectLst/>
              <a:latin typeface="Times New Roman" panose="02020603050405020304" pitchFamily="18" charset="0"/>
              <a:ea typeface="Times New Roman" panose="02020603050405020304" pitchFamily="18" charset="0"/>
            </a:endParaRPr>
          </a:p>
          <a:p>
            <a:pPr marL="457200" indent="-457200" algn="just">
              <a:lnSpc>
                <a:spcPct val="97000"/>
              </a:lnSpc>
              <a:spcAft>
                <a:spcPts val="800"/>
              </a:spcAft>
              <a:buAutoNum type="arabicPeriod"/>
            </a:pPr>
            <a:r>
              <a:rPr lang="en-IN" sz="2200" dirty="0">
                <a:solidFill>
                  <a:srgbClr val="000000"/>
                </a:solidFill>
                <a:effectLst/>
                <a:latin typeface="Times New Roman" panose="02020603050405020304" pitchFamily="18" charset="0"/>
                <a:ea typeface="Times New Roman" panose="02020603050405020304" pitchFamily="18" charset="0"/>
              </a:rPr>
              <a:t>Computer vision systems struggled in complex environments with varying lighting conditions and obstacles. </a:t>
            </a:r>
            <a:endParaRPr lang="en-IN" sz="2200" dirty="0">
              <a:solidFill>
                <a:srgbClr val="000000"/>
              </a:solidFill>
              <a:effectLst/>
              <a:latin typeface="Times New Roman" panose="02020603050405020304" pitchFamily="18" charset="0"/>
              <a:ea typeface="Times New Roman" panose="02020603050405020304" pitchFamily="18" charset="0"/>
            </a:endParaRPr>
          </a:p>
          <a:p>
            <a:pPr marL="457200" indent="-457200" algn="just">
              <a:lnSpc>
                <a:spcPct val="97000"/>
              </a:lnSpc>
              <a:spcAft>
                <a:spcPts val="800"/>
              </a:spcAft>
              <a:buAutoNum type="arabicPeriod"/>
            </a:pPr>
            <a:r>
              <a:rPr lang="en-IN" sz="2200" dirty="0">
                <a:solidFill>
                  <a:srgbClr val="000000"/>
                </a:solidFill>
                <a:effectLst/>
                <a:latin typeface="Times New Roman" panose="02020603050405020304" pitchFamily="18" charset="0"/>
                <a:ea typeface="Times New Roman" panose="02020603050405020304" pitchFamily="18" charset="0"/>
              </a:rPr>
              <a:t>The absence of robust real-time control mechanisms hindered the agility and adaptability required for dynamic environments. </a:t>
            </a:r>
            <a:endParaRPr lang="en-IN" sz="22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170" name="Picture 2"/>
          <p:cNvPicPr>
            <a:picLocks noGrp="1" noChangeAspect="1" noChangeArrowheads="1"/>
          </p:cNvPicPr>
          <p:nvPr>
            <p:ph idx="4294967295"/>
          </p:nvPr>
        </p:nvPicPr>
        <p:blipFill>
          <a:blip r:embed="rId1">
            <a:extLst>
              <a:ext uri="{28A0092B-C50C-407E-A947-70E740481C1C}">
                <a14:useLocalDpi xmlns:a14="http://schemas.microsoft.com/office/drawing/2010/main" val="0"/>
              </a:ext>
            </a:extLst>
          </a:blip>
          <a:srcRect/>
          <a:stretch>
            <a:fillRect/>
          </a:stretch>
        </p:blipFill>
        <p:spPr bwMode="auto">
          <a:xfrm>
            <a:off x="10791504" y="-1"/>
            <a:ext cx="1409843" cy="140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997" y="115747"/>
            <a:ext cx="7118431" cy="1006997"/>
          </a:xfrm>
        </p:spPr>
        <p:txBody>
          <a:bodyPr>
            <a:normAutofit/>
          </a:bodyPr>
          <a:lstStyle/>
          <a:p>
            <a:pPr algn="l"/>
            <a:r>
              <a:rPr lang="en-IN" sz="3200" b="1" u="sng" dirty="0">
                <a:effectLst/>
                <a:latin typeface="Times New Roman" panose="02020603050405020304" pitchFamily="18" charset="0"/>
                <a:ea typeface="Calibri" panose="020F0502020204030204" pitchFamily="34" charset="0"/>
              </a:rPr>
              <a:t>PROPOSED SYSTEM</a:t>
            </a:r>
            <a:endParaRPr lang="en-IN" sz="3200" u="sng" dirty="0"/>
          </a:p>
        </p:txBody>
      </p:sp>
      <p:sp>
        <p:nvSpPr>
          <p:cNvPr id="3" name="Content Placeholder 2"/>
          <p:cNvSpPr>
            <a:spLocks noGrp="1"/>
          </p:cNvSpPr>
          <p:nvPr>
            <p:ph type="subTitle" idx="1"/>
          </p:nvPr>
        </p:nvSpPr>
        <p:spPr>
          <a:xfrm>
            <a:off x="624205" y="1122680"/>
            <a:ext cx="9062085" cy="3914775"/>
          </a:xfrm>
        </p:spPr>
        <p:txBody>
          <a:bodyPr anchor="t" anchorCtr="0">
            <a:normAutofit fontScale="25000" lnSpcReduction="20000"/>
          </a:bodyPr>
          <a:lstStyle/>
          <a:p>
            <a:pPr algn="just">
              <a:lnSpc>
                <a:spcPct val="120000"/>
              </a:lnSpc>
              <a:spcAft>
                <a:spcPts val="800"/>
              </a:spcAft>
            </a:pPr>
            <a:endParaRPr lang="en-IN" sz="8800" dirty="0">
              <a:solidFill>
                <a:srgbClr val="000000"/>
              </a:solidFill>
              <a:effectLst/>
              <a:latin typeface="Times New Roman" panose="02020603050405020304" pitchFamily="18" charset="0"/>
              <a:ea typeface="Times New Roman" panose="02020603050405020304" pitchFamily="18" charset="0"/>
            </a:endParaRPr>
          </a:p>
          <a:p>
            <a:pPr algn="just">
              <a:lnSpc>
                <a:spcPct val="120000"/>
              </a:lnSpc>
              <a:spcAft>
                <a:spcPts val="800"/>
              </a:spcAft>
            </a:pPr>
            <a:r>
              <a:rPr lang="en-IN" sz="8800" dirty="0">
                <a:solidFill>
                  <a:srgbClr val="000000"/>
                </a:solidFill>
                <a:effectLst/>
                <a:latin typeface="Times New Roman" panose="02020603050405020304" pitchFamily="18" charset="0"/>
                <a:ea typeface="Times New Roman" panose="02020603050405020304" pitchFamily="18" charset="0"/>
              </a:rPr>
              <a:t>It integrates RFID readers strategically positioned along designated paths:</a:t>
            </a:r>
            <a:endParaRPr lang="en-IN" sz="8800" dirty="0">
              <a:solidFill>
                <a:srgbClr val="000000"/>
              </a:solidFill>
              <a:effectLst/>
              <a:latin typeface="Times New Roman" panose="02020603050405020304" pitchFamily="18" charset="0"/>
              <a:ea typeface="Times New Roman" panose="02020603050405020304" pitchFamily="18" charset="0"/>
            </a:endParaRPr>
          </a:p>
          <a:p>
            <a:pPr marL="457200" indent="-457200" algn="just" fontAlgn="base">
              <a:lnSpc>
                <a:spcPct val="90000"/>
              </a:lnSpc>
              <a:spcAft>
                <a:spcPts val="800"/>
              </a:spcAft>
              <a:buAutoNum type="arabicPeriod"/>
            </a:pPr>
            <a:r>
              <a:rPr lang="en-IN" sz="8800" dirty="0">
                <a:solidFill>
                  <a:srgbClr val="000000"/>
                </a:solidFill>
                <a:effectLst/>
                <a:latin typeface="Times New Roman" panose="02020603050405020304" pitchFamily="18" charset="0"/>
                <a:ea typeface="Times New Roman" panose="02020603050405020304" pitchFamily="18" charset="0"/>
              </a:rPr>
              <a:t>RFID tags embedded within the robot communicate with these readers, enabling real-time data exchange for precise navigation. </a:t>
            </a:r>
            <a:endParaRPr lang="en-IN" sz="8800" dirty="0">
              <a:solidFill>
                <a:srgbClr val="000000"/>
              </a:solidFill>
              <a:effectLst/>
              <a:latin typeface="Times New Roman" panose="02020603050405020304" pitchFamily="18" charset="0"/>
              <a:ea typeface="Times New Roman" panose="02020603050405020304" pitchFamily="18" charset="0"/>
            </a:endParaRPr>
          </a:p>
          <a:p>
            <a:pPr marL="457200" indent="-457200" algn="just" fontAlgn="base">
              <a:lnSpc>
                <a:spcPct val="90000"/>
              </a:lnSpc>
              <a:spcAft>
                <a:spcPts val="800"/>
              </a:spcAft>
              <a:buAutoNum type="arabicPeriod"/>
            </a:pPr>
            <a:r>
              <a:rPr lang="en-IN" sz="8800" dirty="0">
                <a:solidFill>
                  <a:srgbClr val="000000"/>
                </a:solidFill>
                <a:effectLst/>
                <a:latin typeface="Times New Roman" panose="02020603050405020304" pitchFamily="18" charset="0"/>
                <a:ea typeface="Times New Roman" panose="02020603050405020304" pitchFamily="18" charset="0"/>
              </a:rPr>
              <a:t>This system facilitates dynamic path adjustments based on RFID tag recognition, allowing the robot to follow predefined routes accurately. </a:t>
            </a:r>
            <a:endParaRPr lang="en-IN" sz="8800" dirty="0">
              <a:solidFill>
                <a:srgbClr val="000000"/>
              </a:solidFill>
              <a:effectLst/>
              <a:latin typeface="Times New Roman" panose="02020603050405020304" pitchFamily="18" charset="0"/>
              <a:ea typeface="Times New Roman" panose="02020603050405020304" pitchFamily="18" charset="0"/>
            </a:endParaRPr>
          </a:p>
          <a:p>
            <a:pPr marL="457200" indent="-457200" algn="just" fontAlgn="base">
              <a:lnSpc>
                <a:spcPct val="90000"/>
              </a:lnSpc>
              <a:spcAft>
                <a:spcPts val="800"/>
              </a:spcAft>
              <a:buAutoNum type="arabicPeriod"/>
            </a:pPr>
            <a:r>
              <a:rPr lang="en-IN" sz="8800" dirty="0">
                <a:solidFill>
                  <a:srgbClr val="000000"/>
                </a:solidFill>
                <a:effectLst/>
                <a:latin typeface="Times New Roman" panose="02020603050405020304" pitchFamily="18" charset="0"/>
                <a:ea typeface="Times New Roman" panose="02020603050405020304" pitchFamily="18" charset="0"/>
              </a:rPr>
              <a:t>The RFID technology provides granular control, enhancing the robot's adaptability in complex environments. </a:t>
            </a:r>
            <a:endParaRPr lang="en-IN" sz="8800" dirty="0">
              <a:solidFill>
                <a:srgbClr val="000000"/>
              </a:solidFill>
              <a:effectLst/>
              <a:latin typeface="Times New Roman" panose="02020603050405020304" pitchFamily="18" charset="0"/>
              <a:ea typeface="Times New Roman" panose="02020603050405020304" pitchFamily="18" charset="0"/>
            </a:endParaRPr>
          </a:p>
          <a:p>
            <a:pPr marL="457200" indent="-457200" algn="just" fontAlgn="base">
              <a:lnSpc>
                <a:spcPct val="90000"/>
              </a:lnSpc>
              <a:spcAft>
                <a:spcPts val="800"/>
              </a:spcAft>
              <a:buAutoNum type="arabicPeriod"/>
            </a:pPr>
            <a:r>
              <a:rPr lang="en-IN" sz="8800" dirty="0">
                <a:solidFill>
                  <a:srgbClr val="000000"/>
                </a:solidFill>
                <a:effectLst/>
                <a:latin typeface="Times New Roman" panose="02020603050405020304" pitchFamily="18" charset="0"/>
                <a:ea typeface="Times New Roman" panose="02020603050405020304" pitchFamily="18" charset="0"/>
              </a:rPr>
              <a:t>It seeks to provide a responsive, self-governing navigation system that can decipher RFID tags and use that information to make judgment calls. </a:t>
            </a:r>
            <a:endParaRPr lang="en-IN" sz="8800" dirty="0">
              <a:solidFill>
                <a:srgbClr val="000000"/>
              </a:solidFill>
              <a:effectLst/>
              <a:latin typeface="Times New Roman" panose="02020603050405020304" pitchFamily="18" charset="0"/>
              <a:ea typeface="Times New Roman" panose="02020603050405020304" pitchFamily="18" charset="0"/>
            </a:endParaRPr>
          </a:p>
          <a:p>
            <a:pPr marL="457200" indent="-457200" algn="just" fontAlgn="base">
              <a:lnSpc>
                <a:spcPct val="90000"/>
              </a:lnSpc>
              <a:spcAft>
                <a:spcPts val="800"/>
              </a:spcAft>
              <a:buAutoNum type="arabicPeriod"/>
            </a:pPr>
            <a:r>
              <a:rPr lang="en-IN" sz="8800" dirty="0">
                <a:solidFill>
                  <a:srgbClr val="000000"/>
                </a:solidFill>
                <a:effectLst/>
                <a:latin typeface="Times New Roman" panose="02020603050405020304" pitchFamily="18" charset="0"/>
                <a:ea typeface="Times New Roman" panose="02020603050405020304" pitchFamily="18" charset="0"/>
              </a:rPr>
              <a:t> accurate and efficient path traversal without the constraints of conventional pre-programmed routes or sensor-based navigation systems.</a:t>
            </a:r>
            <a:endParaRPr lang="en-IN" sz="8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88000" y="0"/>
            <a:ext cx="1404000" cy="140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IN" sz="3200" b="1" u="sng" dirty="0">
                <a:effectLst/>
                <a:latin typeface="Times New Roman" panose="02020603050405020304" pitchFamily="18" charset="0"/>
                <a:ea typeface="Calibri" panose="020F0502020204030204" pitchFamily="34" charset="0"/>
              </a:rPr>
              <a:t>ADVANTAGES                    DISADVANTAGES     </a:t>
            </a:r>
            <a:endParaRPr lang="en-IN" sz="3200" u="sng" dirty="0"/>
          </a:p>
        </p:txBody>
      </p:sp>
      <p:sp>
        <p:nvSpPr>
          <p:cNvPr id="5" name="Subtitle 4"/>
          <p:cNvSpPr>
            <a:spLocks noGrp="1"/>
          </p:cNvSpPr>
          <p:nvPr>
            <p:ph idx="1"/>
          </p:nvPr>
        </p:nvSpPr>
        <p:spPr>
          <a:xfrm>
            <a:off x="677333" y="1652589"/>
            <a:ext cx="9150157" cy="4595811"/>
          </a:xfrm>
        </p:spPr>
        <p:txBody>
          <a:bodyPr>
            <a:normAutofit/>
          </a:bodyPr>
          <a:lstStyle/>
          <a:p>
            <a:pPr marL="0" lvl="0" indent="0" algn="just">
              <a:lnSpc>
                <a:spcPct val="107000"/>
              </a:lnSpc>
              <a:buNone/>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.Precision in navigation                                        1. Limited adaptability</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2.Real-time adaptability                                         2. Lack of precision</a:t>
            </a: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Reduced dependenc</a:t>
            </a:r>
            <a:r>
              <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y on environment           3.Environmental dependency</a:t>
            </a: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4.Enhance Complexity in real-time                      4</a:t>
            </a:r>
            <a:r>
              <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.Improved efficiency        </a:t>
            </a: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lvl="0" indent="0" algn="just" defTabSz="581025">
              <a:lnSpc>
                <a:spcPct val="107000"/>
              </a:lnSpc>
              <a:buNone/>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6.Lower maintenance required                             </a:t>
            </a:r>
            <a:r>
              <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5</a:t>
            </a: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.Limited interactivity</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7. Enhanced interactivity                                        6.Sensitivity and interference</a:t>
            </a: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 Reliability and consistency</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88000" y="0"/>
            <a:ext cx="1404000" cy="13533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693" y="428654"/>
            <a:ext cx="5243331" cy="1316199"/>
          </a:xfrm>
        </p:spPr>
        <p:txBody>
          <a:bodyPr>
            <a:normAutofit/>
          </a:bodyPr>
          <a:lstStyle/>
          <a:p>
            <a:r>
              <a:rPr lang="en-IN" sz="3200" b="1" u="sng" dirty="0">
                <a:effectLst/>
                <a:latin typeface="Times New Roman" panose="02020603050405020304" pitchFamily="18" charset="0"/>
                <a:ea typeface="Calibri" panose="020F0502020204030204" pitchFamily="34" charset="0"/>
                <a:cs typeface="Times New Roman" panose="02020603050405020304" pitchFamily="18" charset="0"/>
              </a:rPr>
              <a:t>BLOCK DIAGRAM:</a:t>
            </a:r>
            <a:br>
              <a:rPr lang="en-IN" sz="3200" u="sng" dirty="0">
                <a:effectLst/>
                <a:latin typeface="Calibri" panose="020F0502020204030204" pitchFamily="34" charset="0"/>
                <a:ea typeface="Calibri" panose="020F0502020204030204" pitchFamily="34" charset="0"/>
                <a:cs typeface="Times New Roman" panose="02020603050405020304" pitchFamily="18" charset="0"/>
              </a:rPr>
            </a:br>
            <a:endParaRPr lang="en-IN" sz="3200" u="sng" dirty="0"/>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88000" y="0"/>
            <a:ext cx="1404000" cy="14040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473" y="1836547"/>
            <a:ext cx="6493163" cy="3926943"/>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4556760" y="6019165"/>
            <a:ext cx="786130" cy="306705"/>
          </a:xfrm>
          <a:prstGeom prst="rect">
            <a:avLst/>
          </a:prstGeom>
          <a:noFill/>
        </p:spPr>
        <p:txBody>
          <a:bodyPr wrap="square" rtlCol="0">
            <a:spAutoFit/>
          </a:bodyPr>
          <a:p>
            <a:r>
              <a:rPr lang="en-IN" altLang="en-US" sz="1400"/>
              <a:t>FIG 1.2</a:t>
            </a:r>
            <a:endParaRPr lang="en-IN"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b="1" u="sng">
                <a:latin typeface="Times New Roman" panose="02020603050405020304" pitchFamily="18" charset="0"/>
                <a:cs typeface="Times New Roman" panose="02020603050405020304" pitchFamily="18" charset="0"/>
              </a:rPr>
              <a:t>WORKING MECHANISM:</a:t>
            </a:r>
            <a:endParaRPr lang="en-IN" altLang="en-US" b="1"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77545" y="1617980"/>
            <a:ext cx="10015855" cy="5327650"/>
          </a:xfrm>
        </p:spPr>
        <p:txBody>
          <a:bodyPr>
            <a:normAutofit fontScale="25000"/>
          </a:bodyPr>
          <a:p>
            <a:pPr marL="0" indent="0">
              <a:buNone/>
            </a:pPr>
            <a:r>
              <a:rPr lang="en-US" sz="7600">
                <a:solidFill>
                  <a:schemeClr val="tx1"/>
                </a:solidFill>
              </a:rPr>
              <a:t>RFID (Radio-Frequency Identification) System:</a:t>
            </a:r>
            <a:endParaRPr lang="en-US" sz="7600"/>
          </a:p>
          <a:p>
            <a:pPr>
              <a:lnSpc>
                <a:spcPct val="80000"/>
              </a:lnSpc>
            </a:pPr>
            <a:r>
              <a:rPr lang="en-IN" altLang="en-US" sz="7200">
                <a:solidFill>
                  <a:schemeClr val="tx1"/>
                </a:solidFill>
                <a:latin typeface="Times New Roman" panose="02020603050405020304" pitchFamily="18" charset="0"/>
                <a:cs typeface="Times New Roman" panose="02020603050405020304" pitchFamily="18" charset="0"/>
              </a:rPr>
              <a:t>The main </a:t>
            </a:r>
            <a:r>
              <a:rPr lang="en-US" sz="7200">
                <a:solidFill>
                  <a:schemeClr val="tx1"/>
                </a:solidFill>
                <a:latin typeface="Times New Roman" panose="02020603050405020304" pitchFamily="18" charset="0"/>
                <a:cs typeface="Times New Roman" panose="02020603050405020304" pitchFamily="18" charset="0"/>
              </a:rPr>
              <a:t>Components</a:t>
            </a:r>
            <a:r>
              <a:rPr lang="en-IN" altLang="en-US" sz="7200">
                <a:solidFill>
                  <a:schemeClr val="tx1"/>
                </a:solidFill>
                <a:latin typeface="Times New Roman" panose="02020603050405020304" pitchFamily="18" charset="0"/>
                <a:cs typeface="Times New Roman" panose="02020603050405020304" pitchFamily="18" charset="0"/>
              </a:rPr>
              <a:t> of the RFID system is scanning antenna for RFID  Reader emits radio waves and communicates with the RFID tags.</a:t>
            </a:r>
            <a:endParaRPr lang="en-IN" altLang="en-US" sz="7200">
              <a:solidFill>
                <a:schemeClr val="tx1"/>
              </a:solidFill>
              <a:latin typeface="Times New Roman" panose="02020603050405020304" pitchFamily="18" charset="0"/>
              <a:cs typeface="Times New Roman" panose="02020603050405020304" pitchFamily="18" charset="0"/>
            </a:endParaRPr>
          </a:p>
          <a:p>
            <a:pPr>
              <a:lnSpc>
                <a:spcPct val="80000"/>
              </a:lnSpc>
            </a:pPr>
            <a:r>
              <a:rPr lang="en-US" sz="7200">
                <a:solidFill>
                  <a:schemeClr val="tx1"/>
                </a:solidFill>
                <a:latin typeface="Times New Roman" panose="02020603050405020304" pitchFamily="18" charset="0"/>
                <a:cs typeface="Times New Roman" panose="02020603050405020304" pitchFamily="18" charset="0"/>
              </a:rPr>
              <a:t>The RFID reader emits radio waves via the scanning antenna.</a:t>
            </a:r>
            <a:endParaRPr lang="en-US" sz="7200">
              <a:solidFill>
                <a:schemeClr val="tx1"/>
              </a:solidFill>
              <a:latin typeface="Times New Roman" panose="02020603050405020304" pitchFamily="18" charset="0"/>
              <a:cs typeface="Times New Roman" panose="02020603050405020304" pitchFamily="18" charset="0"/>
            </a:endParaRPr>
          </a:p>
          <a:p>
            <a:pPr>
              <a:lnSpc>
                <a:spcPct val="80000"/>
              </a:lnSpc>
            </a:pPr>
            <a:r>
              <a:rPr lang="en-US" sz="7200">
                <a:solidFill>
                  <a:schemeClr val="tx1"/>
                </a:solidFill>
                <a:latin typeface="Times New Roman" panose="02020603050405020304" pitchFamily="18" charset="0"/>
                <a:cs typeface="Times New Roman" panose="02020603050405020304" pitchFamily="18" charset="0"/>
              </a:rPr>
              <a:t>When an RFID tag enters the reader’s range, it receives power from the reader’s electromagnetic field.</a:t>
            </a:r>
            <a:endParaRPr lang="en-US" sz="7200">
              <a:solidFill>
                <a:schemeClr val="tx1"/>
              </a:solidFill>
              <a:latin typeface="Times New Roman" panose="02020603050405020304" pitchFamily="18" charset="0"/>
              <a:cs typeface="Times New Roman" panose="02020603050405020304" pitchFamily="18" charset="0"/>
            </a:endParaRPr>
          </a:p>
          <a:p>
            <a:pPr>
              <a:lnSpc>
                <a:spcPct val="80000"/>
              </a:lnSpc>
            </a:pPr>
            <a:r>
              <a:rPr lang="en-US" sz="7200">
                <a:solidFill>
                  <a:schemeClr val="tx1"/>
                </a:solidFill>
                <a:latin typeface="Times New Roman" panose="02020603050405020304" pitchFamily="18" charset="0"/>
                <a:cs typeface="Times New Roman" panose="02020603050405020304" pitchFamily="18" charset="0"/>
              </a:rPr>
              <a:t>The tag responds by transmitting its stored information back to the reader.</a:t>
            </a:r>
            <a:endParaRPr lang="en-US" sz="7200">
              <a:solidFill>
                <a:schemeClr val="tx1"/>
              </a:solidFill>
              <a:latin typeface="Times New Roman" panose="02020603050405020304" pitchFamily="18" charset="0"/>
              <a:cs typeface="Times New Roman" panose="02020603050405020304" pitchFamily="18" charset="0"/>
            </a:endParaRPr>
          </a:p>
          <a:p>
            <a:pPr>
              <a:lnSpc>
                <a:spcPct val="80000"/>
              </a:lnSpc>
            </a:pPr>
            <a:r>
              <a:rPr lang="en-US" sz="7200">
                <a:solidFill>
                  <a:schemeClr val="tx1"/>
                </a:solidFill>
                <a:latin typeface="Times New Roman" panose="02020603050405020304" pitchFamily="18" charset="0"/>
                <a:cs typeface="Times New Roman" panose="02020603050405020304" pitchFamily="18" charset="0"/>
              </a:rPr>
              <a:t>Communication occurs through radio waves, allowing data exchange between the reader and tag.</a:t>
            </a:r>
            <a:endParaRPr lang="en-US" sz="7200">
              <a:solidFill>
                <a:schemeClr val="tx1"/>
              </a:solidFill>
              <a:latin typeface="Times New Roman" panose="02020603050405020304" pitchFamily="18" charset="0"/>
              <a:cs typeface="Times New Roman" panose="02020603050405020304" pitchFamily="18" charset="0"/>
            </a:endParaRPr>
          </a:p>
          <a:p>
            <a:pPr>
              <a:lnSpc>
                <a:spcPct val="80000"/>
              </a:lnSpc>
            </a:pPr>
            <a:r>
              <a:rPr lang="en-US" sz="7200">
                <a:solidFill>
                  <a:schemeClr val="tx1"/>
                </a:solidFill>
                <a:latin typeface="Times New Roman" panose="02020603050405020304" pitchFamily="18" charset="0"/>
                <a:cs typeface="Times New Roman" panose="02020603050405020304" pitchFamily="18" charset="0"/>
              </a:rPr>
              <a:t>RFID technology operates on electromagnetic coupling, enabling wireless data transfer.</a:t>
            </a:r>
            <a:endParaRPr lang="en-US" sz="7200">
              <a:solidFill>
                <a:schemeClr val="tx1"/>
              </a:solidFill>
              <a:latin typeface="Times New Roman" panose="02020603050405020304" pitchFamily="18" charset="0"/>
              <a:cs typeface="Times New Roman" panose="02020603050405020304" pitchFamily="18" charset="0"/>
            </a:endParaRPr>
          </a:p>
          <a:p>
            <a:pPr>
              <a:lnSpc>
                <a:spcPct val="80000"/>
              </a:lnSpc>
            </a:pPr>
            <a:r>
              <a:rPr lang="en-US" sz="7200">
                <a:solidFill>
                  <a:schemeClr val="tx1"/>
                </a:solidFill>
                <a:latin typeface="Times New Roman" panose="02020603050405020304" pitchFamily="18" charset="0"/>
                <a:cs typeface="Times New Roman" panose="02020603050405020304" pitchFamily="18" charset="0"/>
              </a:rPr>
              <a:t>Pure Pursuit Algorithm: Used for steering control.</a:t>
            </a:r>
            <a:endParaRPr lang="en-US" sz="7200">
              <a:solidFill>
                <a:schemeClr val="tx1"/>
              </a:solidFill>
              <a:latin typeface="Times New Roman" panose="02020603050405020304" pitchFamily="18" charset="0"/>
              <a:cs typeface="Times New Roman" panose="02020603050405020304" pitchFamily="18" charset="0"/>
            </a:endParaRPr>
          </a:p>
          <a:p>
            <a:pPr>
              <a:lnSpc>
                <a:spcPct val="80000"/>
              </a:lnSpc>
            </a:pPr>
            <a:r>
              <a:rPr lang="en-US" sz="7200">
                <a:solidFill>
                  <a:schemeClr val="tx1"/>
                </a:solidFill>
                <a:latin typeface="Times New Roman" panose="02020603050405020304" pitchFamily="18" charset="0"/>
                <a:cs typeface="Times New Roman" panose="02020603050405020304" pitchFamily="18" charset="0"/>
              </a:rPr>
              <a:t>Soft Actor-Critic Algorithm: Trains a velocity control strategy.</a:t>
            </a:r>
            <a:endParaRPr lang="en-US" sz="7200">
              <a:solidFill>
                <a:schemeClr val="tx1"/>
              </a:solidFill>
              <a:latin typeface="Times New Roman" panose="02020603050405020304" pitchFamily="18" charset="0"/>
              <a:cs typeface="Times New Roman" panose="02020603050405020304" pitchFamily="18" charset="0"/>
            </a:endParaRPr>
          </a:p>
          <a:p>
            <a:pPr>
              <a:lnSpc>
                <a:spcPct val="80000"/>
              </a:lnSpc>
            </a:pPr>
            <a:r>
              <a:rPr lang="en-US" sz="7200">
                <a:solidFill>
                  <a:schemeClr val="tx1"/>
                </a:solidFill>
                <a:latin typeface="Times New Roman" panose="02020603050405020304" pitchFamily="18" charset="0"/>
                <a:cs typeface="Times New Roman" panose="02020603050405020304" pitchFamily="18" charset="0"/>
              </a:rPr>
              <a:t>The robot adapts its velocity to accommodate different path shapes.</a:t>
            </a:r>
            <a:endParaRPr lang="en-US" sz="7200">
              <a:solidFill>
                <a:schemeClr val="tx1"/>
              </a:solidFill>
              <a:latin typeface="Times New Roman" panose="02020603050405020304" pitchFamily="18" charset="0"/>
              <a:cs typeface="Times New Roman" panose="02020603050405020304" pitchFamily="18" charset="0"/>
            </a:endParaRPr>
          </a:p>
          <a:p>
            <a:pPr marL="0" indent="0">
              <a:lnSpc>
                <a:spcPct val="80000"/>
              </a:lnSpc>
              <a:buNone/>
            </a:pPr>
            <a:endParaRPr lang="en-IN" altLang="en-US" sz="72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latin typeface="Times New Roman" panose="02020603050405020304" pitchFamily="18" charset="0"/>
                <a:cs typeface="Times New Roman" panose="02020603050405020304" pitchFamily="18" charset="0"/>
              </a:rPr>
              <a:t>FUTURE SCOPE:</a:t>
            </a:r>
            <a:endParaRPr lang="en-IN" altLang="en-US" b="1"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77545" y="1322070"/>
            <a:ext cx="6563995" cy="5535295"/>
          </a:xfrm>
        </p:spPr>
        <p:txBody>
          <a:bodyPr>
            <a:normAutofit fontScale="50000"/>
          </a:bodyPr>
          <a:p>
            <a:pPr marL="0" indent="0">
              <a:buNone/>
            </a:pPr>
            <a:endParaRPr lang="en-US">
              <a:solidFill>
                <a:schemeClr val="tx1"/>
              </a:solidFill>
              <a:latin typeface="Times New Roman" panose="02020603050405020304" pitchFamily="18" charset="0"/>
              <a:cs typeface="Times New Roman" panose="02020603050405020304" pitchFamily="18" charset="0"/>
            </a:endParaRPr>
          </a:p>
          <a:p>
            <a:pPr>
              <a:buAutoNum type="arabicPeriod"/>
            </a:pPr>
            <a:r>
              <a:rPr lang="en-US" sz="3600">
                <a:solidFill>
                  <a:schemeClr val="tx1"/>
                </a:solidFill>
                <a:latin typeface="Times New Roman" panose="02020603050405020304" pitchFamily="18" charset="0"/>
                <a:cs typeface="Times New Roman" panose="02020603050405020304" pitchFamily="18" charset="0"/>
              </a:rPr>
              <a:t>Integrations with Other Technologies: </a:t>
            </a:r>
            <a:r>
              <a:rPr sz="3600">
                <a:solidFill>
                  <a:schemeClr val="tx1"/>
                </a:solidFill>
                <a:latin typeface="Times New Roman" panose="02020603050405020304" pitchFamily="18" charset="0"/>
                <a:cs typeface="Times New Roman" panose="02020603050405020304" pitchFamily="18" charset="0"/>
              </a:rPr>
              <a:t>The flexibility of RFID tags enables smooth interaction with other technologies.The best aspects of the Internet of Things (IoT) and contemporary warehouse operations will be combined in the future with smart-sensing RFID solutions.</a:t>
            </a:r>
            <a:endParaRPr sz="3600">
              <a:solidFill>
                <a:schemeClr val="tx1"/>
              </a:solidFill>
              <a:latin typeface="Times New Roman" panose="02020603050405020304" pitchFamily="18" charset="0"/>
              <a:cs typeface="Times New Roman" panose="02020603050405020304" pitchFamily="18" charset="0"/>
            </a:endParaRPr>
          </a:p>
          <a:p>
            <a:pPr>
              <a:buAutoNum type="arabicPeriod"/>
            </a:pPr>
            <a:r>
              <a:rPr lang="en-US" sz="3600">
                <a:solidFill>
                  <a:schemeClr val="tx1"/>
                </a:solidFill>
                <a:latin typeface="Times New Roman" panose="02020603050405020304" pitchFamily="18" charset="0"/>
                <a:cs typeface="Times New Roman" panose="02020603050405020304" pitchFamily="18" charset="0"/>
              </a:rPr>
              <a:t>Increased Sustainability: RFID tags, readers, and antennas will merge with powerful IoT edge computing. Users will interact with these solutions using touch screens or other input devices. </a:t>
            </a:r>
            <a:endParaRPr lang="en-US" sz="3600">
              <a:solidFill>
                <a:schemeClr val="tx1"/>
              </a:solidFill>
              <a:latin typeface="Times New Roman" panose="02020603050405020304" pitchFamily="18" charset="0"/>
              <a:cs typeface="Times New Roman" panose="02020603050405020304" pitchFamily="18" charset="0"/>
            </a:endParaRPr>
          </a:p>
          <a:p>
            <a:pPr>
              <a:buAutoNum type="arabicPeriod"/>
            </a:pPr>
            <a:r>
              <a:rPr lang="en-US" sz="3600">
                <a:solidFill>
                  <a:schemeClr val="tx1"/>
                </a:solidFill>
                <a:latin typeface="Times New Roman" panose="02020603050405020304" pitchFamily="18" charset="0"/>
                <a:cs typeface="Times New Roman" panose="02020603050405020304" pitchFamily="18" charset="0"/>
              </a:rPr>
              <a:t>Adaptive Navigation: These robots can adapt their paths based on real-time data. For example, if they detect signs of poaching (such as unusual movements), they can dynamically adjust their routes to investigate further.</a:t>
            </a:r>
            <a:endParaRPr lang="en-US" sz="3600">
              <a:solidFill>
                <a:schemeClr val="tx1"/>
              </a:solidFill>
              <a:latin typeface="Times New Roman" panose="02020603050405020304" pitchFamily="18" charset="0"/>
              <a:cs typeface="Times New Roman" panose="02020603050405020304" pitchFamily="18" charset="0"/>
            </a:endParaRPr>
          </a:p>
          <a:p>
            <a:pPr>
              <a:buAutoNum type="arabicPeriod"/>
            </a:pPr>
            <a:r>
              <a:rPr lang="en-US" sz="3600">
                <a:solidFill>
                  <a:schemeClr val="tx1"/>
                </a:solidFill>
                <a:latin typeface="Times New Roman" panose="02020603050405020304" pitchFamily="18" charset="0"/>
                <a:cs typeface="Times New Roman" panose="02020603050405020304" pitchFamily="18" charset="0"/>
              </a:rPr>
              <a:t>Collaboration with Drones: Automated path robots can collaborate with drones for aerial surveillance. Drones equipped with RFID readers can scan large areas quickly, while ground robots cover specific trails.</a:t>
            </a:r>
            <a:endParaRPr lang="en-US" sz="3600">
              <a:solidFill>
                <a:schemeClr val="tx1"/>
              </a:solidFill>
              <a:latin typeface="Times New Roman" panose="02020603050405020304" pitchFamily="18" charset="0"/>
              <a:cs typeface="Times New Roman" panose="02020603050405020304" pitchFamily="18" charset="0"/>
            </a:endParaRPr>
          </a:p>
          <a:p>
            <a:pPr>
              <a:buAutoNum type="arabicPeriod"/>
            </a:pPr>
            <a:endParaRPr lang="en-US" sz="3600">
              <a:solidFill>
                <a:schemeClr val="tx1"/>
              </a:solidFill>
              <a:latin typeface="Times New Roman" panose="02020603050405020304" pitchFamily="18" charset="0"/>
              <a:cs typeface="Times New Roman" panose="02020603050405020304" pitchFamily="18" charset="0"/>
            </a:endParaRPr>
          </a:p>
        </p:txBody>
      </p:sp>
      <p:pic>
        <p:nvPicPr>
          <p:cNvPr id="101" name="Content Placeholder 100"/>
          <p:cNvPicPr>
            <a:picLocks noChangeAspect="1"/>
          </p:cNvPicPr>
          <p:nvPr>
            <p:ph sz="half" idx="2"/>
          </p:nvPr>
        </p:nvPicPr>
        <p:blipFill>
          <a:blip r:embed="rId1"/>
          <a:stretch>
            <a:fillRect/>
          </a:stretch>
        </p:blipFill>
        <p:spPr>
          <a:xfrm>
            <a:off x="7914005" y="2029460"/>
            <a:ext cx="1664970" cy="2085975"/>
          </a:xfrm>
          <a:prstGeom prst="rect">
            <a:avLst/>
          </a:prstGeom>
          <a:noFill/>
          <a:ln w="9525">
            <a:noFill/>
          </a:ln>
        </p:spPr>
      </p:pic>
      <p:sp>
        <p:nvSpPr>
          <p:cNvPr id="5" name="Text Box 4"/>
          <p:cNvSpPr txBox="1"/>
          <p:nvPr/>
        </p:nvSpPr>
        <p:spPr>
          <a:xfrm>
            <a:off x="8353425" y="4355465"/>
            <a:ext cx="981075" cy="306705"/>
          </a:xfrm>
          <a:prstGeom prst="rect">
            <a:avLst/>
          </a:prstGeom>
          <a:noFill/>
        </p:spPr>
        <p:txBody>
          <a:bodyPr wrap="square" rtlCol="0">
            <a:spAutoFit/>
          </a:bodyPr>
          <a:p>
            <a:r>
              <a:rPr lang="en-IN" altLang="en-US" sz="1400"/>
              <a:t>FIG 1.3</a:t>
            </a:r>
            <a:endParaRPr lang="en-IN"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0364"/>
            <a:ext cx="8596668" cy="1320800"/>
          </a:xfrm>
        </p:spPr>
        <p:txBody>
          <a:bodyPr>
            <a:normAutofit fontScale="90000"/>
          </a:bodyPr>
          <a:lstStyle/>
          <a:p>
            <a:pPr algn="l"/>
            <a:r>
              <a:rPr lang="en-IN" sz="3200" b="1" u="sng" dirty="0">
                <a:effectLst/>
                <a:latin typeface="Times New Roman" panose="02020603050405020304" pitchFamily="18" charset="0"/>
                <a:ea typeface="Calibri" panose="020F0502020204030204" pitchFamily="34" charset="0"/>
                <a:cs typeface="Times New Roman" panose="02020603050405020304" pitchFamily="18" charset="0"/>
              </a:rPr>
              <a:t>CONCLUSION</a:t>
            </a:r>
            <a:r>
              <a:rPr lang="en-IN" sz="3200" b="1" u="sng" dirty="0">
                <a:latin typeface="Times New Roman" panose="02020603050405020304" pitchFamily="18" charset="0"/>
                <a:ea typeface="Calibri" panose="020F0502020204030204" pitchFamily="34" charset="0"/>
                <a:cs typeface="Times New Roman" panose="02020603050405020304" pitchFamily="18" charset="0"/>
              </a:rPr>
              <a:t>:</a:t>
            </a:r>
            <a:br>
              <a:rPr lang="en-IN" sz="3200" b="1" u="sng" dirty="0">
                <a:latin typeface="Times New Roman" panose="02020603050405020304" pitchFamily="18" charset="0"/>
                <a:ea typeface="Calibri" panose="020F0502020204030204" pitchFamily="34" charset="0"/>
                <a:cs typeface="Times New Roman" panose="02020603050405020304" pitchFamily="18" charset="0"/>
              </a:rPr>
            </a:br>
            <a:br>
              <a:rPr lang="en-IN" sz="3200" u="sng" dirty="0">
                <a:effectLst/>
                <a:latin typeface="Calibri" panose="020F0502020204030204" pitchFamily="34" charset="0"/>
                <a:ea typeface="Calibri" panose="020F0502020204030204" pitchFamily="34" charset="0"/>
                <a:cs typeface="Times New Roman" panose="02020603050405020304" pitchFamily="18" charset="0"/>
              </a:rPr>
            </a:br>
            <a:endParaRPr lang="en-IN" sz="3200" u="sng" dirty="0"/>
          </a:p>
        </p:txBody>
      </p:sp>
      <p:sp>
        <p:nvSpPr>
          <p:cNvPr id="3" name="Subtitle 2"/>
          <p:cNvSpPr>
            <a:spLocks noGrp="1"/>
          </p:cNvSpPr>
          <p:nvPr>
            <p:ph idx="1"/>
          </p:nvPr>
        </p:nvSpPr>
        <p:spPr>
          <a:xfrm>
            <a:off x="677545" y="1571625"/>
            <a:ext cx="8798560" cy="3950970"/>
          </a:xfrm>
        </p:spPr>
        <p:txBody>
          <a:bodyPr>
            <a:normAutofit fontScale="90000" lnSpcReduction="20000"/>
          </a:bodyPr>
          <a:lstStyle/>
          <a:p>
            <a:pPr marL="0" indent="0" algn="just">
              <a:lnSpc>
                <a:spcPct val="107000"/>
              </a:lnSpc>
              <a:spcAft>
                <a:spcPts val="800"/>
              </a:spcAft>
              <a:buNone/>
            </a:pPr>
            <a:r>
              <a:rPr sz="2400" dirty="0">
                <a:solidFill>
                  <a:schemeClr val="tx1"/>
                </a:solidFill>
                <a:effectLst/>
                <a:latin typeface="Times New Roman" panose="02020603050405020304" pitchFamily="18" charset="0"/>
                <a:ea typeface="Times New Roman" panose="02020603050405020304" pitchFamily="18" charset="0"/>
              </a:rPr>
              <a:t>Robotic automated path control with RFID technology represents a major advancement in accurate navigation. Because the system can read RFID tags, it can make dynamic changes and be more flexible when following pre-planned paths. With its ability to provide dependable and effective autonomous navigation in challenging environments, this innovation has promise for use across various industries. The research shows how real-time, fine-grained control over path-following mechanisms can be achieved through RFID-based systems, which have the potential to completely transform robotics. This technology sets the stage for future developments in autonomous robotics and a wide range of applications by offering enhanced efficiency, lower maintenance costs, and better adaptability. It is a flexible and responsive solution. </a:t>
            </a:r>
            <a:endParaRPr sz="2400" dirty="0">
              <a:solidFill>
                <a:schemeClr val="tx1"/>
              </a:solidFill>
              <a:effectLst/>
              <a:latin typeface="Times New Roman" panose="02020603050405020304" pitchFamily="18" charset="0"/>
              <a:ea typeface="Times New Roman" panose="02020603050405020304" pitchFamily="18" charset="0"/>
            </a:endParaRPr>
          </a:p>
          <a:p>
            <a:pPr marL="457200" lvl="1" indent="0" algn="l">
              <a:buNone/>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88000" y="0"/>
            <a:ext cx="1404000" cy="140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en-IN" altLang="en-US" sz="4500" b="1">
                <a:latin typeface="Times New Roman" panose="02020603050405020304" pitchFamily="18" charset="0"/>
                <a:cs typeface="Times New Roman" panose="02020603050405020304" pitchFamily="18" charset="0"/>
              </a:rPr>
              <a:t>REFERENCES:</a:t>
            </a:r>
            <a:endParaRPr lang="en-IN" altLang="en-US" sz="45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545" y="1654175"/>
            <a:ext cx="9986645" cy="5090160"/>
          </a:xfrm>
        </p:spPr>
        <p:txBody>
          <a:bodyPr>
            <a:normAutofit fontScale="25000"/>
          </a:bodyPr>
          <a:p>
            <a:pPr algn="just">
              <a:lnSpc>
                <a:spcPct val="130000"/>
              </a:lnSpc>
              <a:buAutoNum type="arabicPeriod"/>
            </a:pPr>
            <a:r>
              <a:rPr sz="6800">
                <a:solidFill>
                  <a:schemeClr val="tx1"/>
                </a:solidFill>
              </a:rPr>
              <a:t>W. Hou, Z. Xiong, C. Wang, and H. Chen, ‘‘Enhanced ant colony</a:t>
            </a:r>
            <a:r>
              <a:rPr lang="en-IN" sz="6800">
                <a:solidFill>
                  <a:schemeClr val="tx1"/>
                </a:solidFill>
              </a:rPr>
              <a:t> </a:t>
            </a:r>
            <a:r>
              <a:rPr sz="6800">
                <a:solidFill>
                  <a:schemeClr val="tx1"/>
                </a:solidFill>
              </a:rPr>
              <a:t>algorithm with communication mechanism for mobile robot</a:t>
            </a:r>
            <a:r>
              <a:rPr lang="en-IN" sz="6800">
                <a:solidFill>
                  <a:schemeClr val="tx1"/>
                </a:solidFill>
              </a:rPr>
              <a:t> </a:t>
            </a:r>
            <a:r>
              <a:rPr sz="6800">
                <a:solidFill>
                  <a:schemeClr val="tx1"/>
                </a:solidFill>
              </a:rPr>
              <a:t>path planning,’’ Rob</a:t>
            </a:r>
            <a:r>
              <a:rPr lang="en-IN" sz="6800">
                <a:solidFill>
                  <a:schemeClr val="tx1"/>
                </a:solidFill>
              </a:rPr>
              <a:t>ot   </a:t>
            </a:r>
            <a:r>
              <a:rPr sz="6800">
                <a:solidFill>
                  <a:schemeClr val="tx1"/>
                </a:solidFill>
              </a:rPr>
              <a:t>Auto. Syst., vol. 148, Feb. 2022, Art. no. 103949, doi:10.1016/j.robot.2021.103949.</a:t>
            </a:r>
            <a:endParaRPr sz="6800">
              <a:solidFill>
                <a:schemeClr val="tx1"/>
              </a:solidFill>
            </a:endParaRPr>
          </a:p>
          <a:p>
            <a:pPr algn="just">
              <a:lnSpc>
                <a:spcPct val="130000"/>
              </a:lnSpc>
              <a:buAutoNum type="arabicPeriod"/>
            </a:pPr>
            <a:r>
              <a:rPr sz="6800">
                <a:solidFill>
                  <a:schemeClr val="tx1"/>
                </a:solidFill>
              </a:rPr>
              <a:t>M. Zhao, H. Lu, S. Yang, and F. Guo, ‘‘The experience-memory Q-learningalgorithm for robot path planning in unknown environment,’’ IEEE Access,vol. 8, pp. 47824–47844, 2020, doi: 10.1109/ACCESS.2020.2978077.</a:t>
            </a:r>
            <a:endParaRPr sz="6800">
              <a:solidFill>
                <a:schemeClr val="tx1"/>
              </a:solidFill>
            </a:endParaRPr>
          </a:p>
          <a:p>
            <a:pPr algn="just">
              <a:lnSpc>
                <a:spcPct val="130000"/>
              </a:lnSpc>
              <a:buAutoNum type="arabicPeriod"/>
            </a:pPr>
            <a:r>
              <a:rPr sz="6800">
                <a:solidFill>
                  <a:schemeClr val="tx1"/>
                </a:solidFill>
              </a:rPr>
              <a:t>J. Zhao, S. Liu, and J. Li, ‘‘Research and implementation of autonomous</a:t>
            </a:r>
            <a:r>
              <a:rPr lang="en-IN" sz="6800">
                <a:solidFill>
                  <a:schemeClr val="tx1"/>
                </a:solidFill>
              </a:rPr>
              <a:t> </a:t>
            </a:r>
            <a:r>
              <a:rPr sz="6800">
                <a:solidFill>
                  <a:schemeClr val="tx1"/>
                </a:solidFill>
              </a:rPr>
              <a:t>navigation for mobile robots based on SLAM algorithm under ROS,’’</a:t>
            </a:r>
            <a:r>
              <a:rPr lang="en-IN" sz="6800">
                <a:solidFill>
                  <a:schemeClr val="tx1"/>
                </a:solidFill>
              </a:rPr>
              <a:t> </a:t>
            </a:r>
            <a:r>
              <a:rPr sz="6800">
                <a:solidFill>
                  <a:schemeClr val="tx1"/>
                </a:solidFill>
              </a:rPr>
              <a:t>Sensors, vol. 22, no. 11, p. 4172, May 2022, doi: 10.3390/s22114172.</a:t>
            </a:r>
            <a:endParaRPr sz="6800">
              <a:solidFill>
                <a:schemeClr val="tx1"/>
              </a:solidFill>
            </a:endParaRPr>
          </a:p>
          <a:p>
            <a:pPr algn="just">
              <a:lnSpc>
                <a:spcPct val="130000"/>
              </a:lnSpc>
              <a:buAutoNum type="arabicPeriod"/>
            </a:pPr>
            <a:r>
              <a:rPr lang="en-US" sz="6800">
                <a:solidFill>
                  <a:schemeClr val="tx1"/>
                </a:solidFill>
                <a:sym typeface="+mn-ea"/>
              </a:rPr>
              <a:t>C. Choe, S. Ahn, N. Doh, and C. Nam, ‘‘Reduction of LiDAR</a:t>
            </a:r>
            <a:r>
              <a:rPr lang="en-IN" altLang="en-US" sz="6800">
                <a:solidFill>
                  <a:schemeClr val="tx1"/>
                </a:solidFill>
                <a:sym typeface="+mn-ea"/>
              </a:rPr>
              <a:t> </a:t>
            </a:r>
            <a:r>
              <a:rPr lang="en-US" sz="6800">
                <a:solidFill>
                  <a:schemeClr val="tx1"/>
                </a:solidFill>
                <a:sym typeface="+mn-ea"/>
              </a:rPr>
              <a:t>point cloud maps for localization of resource-constrained robotic systems,’’ IEEE Syst. J., vol. 17, no. 1, pp. 916–927, Mar. 2023, doi:</a:t>
            </a:r>
            <a:r>
              <a:rPr lang="en-IN" altLang="en-US" sz="6800">
                <a:solidFill>
                  <a:schemeClr val="tx1"/>
                </a:solidFill>
                <a:sym typeface="+mn-ea"/>
              </a:rPr>
              <a:t> </a:t>
            </a:r>
            <a:r>
              <a:rPr lang="en-US" sz="6800">
                <a:solidFill>
                  <a:schemeClr val="tx1"/>
                </a:solidFill>
                <a:sym typeface="+mn-ea"/>
              </a:rPr>
              <a:t>10.1109/JSYST.2022.3162926.</a:t>
            </a:r>
            <a:endParaRPr lang="en-US" sz="6800">
              <a:solidFill>
                <a:schemeClr val="tx1"/>
              </a:solidFill>
            </a:endParaRPr>
          </a:p>
          <a:p>
            <a:pPr algn="just">
              <a:lnSpc>
                <a:spcPct val="130000"/>
              </a:lnSpc>
              <a:buAutoNum type="arabicPeriod"/>
            </a:pPr>
            <a:endParaRPr lang="en-US" sz="6800">
              <a:solidFill>
                <a:schemeClr val="tx1"/>
              </a:solidFill>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57338" y="-66675"/>
            <a:ext cx="1377387" cy="13773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2485"/>
            <a:ext cx="8596668" cy="1320800"/>
          </a:xfrm>
        </p:spPr>
        <p:txBody>
          <a:bodyPr>
            <a:normAutofit/>
          </a:bodyPr>
          <a:lstStyle/>
          <a:p>
            <a:r>
              <a:rPr lang="en-US" sz="3200" b="1" u="sng" dirty="0">
                <a:solidFill>
                  <a:schemeClr val="accent1"/>
                </a:solidFill>
                <a:latin typeface="Times New Roman" panose="02020603050405020304" pitchFamily="18" charset="0"/>
                <a:cs typeface="Times New Roman" panose="02020603050405020304" pitchFamily="18" charset="0"/>
              </a:rPr>
              <a:t>ABSTRACT</a:t>
            </a:r>
            <a:endParaRPr lang="en-US" sz="3200" b="1" u="sng"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545" y="1343660"/>
            <a:ext cx="8764270" cy="5335270"/>
          </a:xfrm>
        </p:spPr>
        <p:txBody>
          <a:bodyPr>
            <a:normAutofit lnSpcReduction="10000"/>
          </a:bodyPr>
          <a:lstStyle/>
          <a:p>
            <a:pPr marL="0" indent="0" algn="just">
              <a:lnSpc>
                <a:spcPct val="107000"/>
              </a:lnSpc>
              <a:spcAft>
                <a:spcPts val="800"/>
              </a:spcAft>
              <a:buNone/>
            </a:pPr>
            <a:endParaRPr lang="en-IN" sz="2200" dirty="0">
              <a:solidFill>
                <a:schemeClr val="tx1"/>
              </a:solidFill>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r>
              <a:rPr lang="en-IN" sz="2200" dirty="0">
                <a:solidFill>
                  <a:schemeClr val="tx1"/>
                </a:solidFill>
                <a:effectLst/>
                <a:latin typeface="Times New Roman" panose="02020603050405020304" pitchFamily="18" charset="0"/>
                <a:ea typeface="Times New Roman" panose="02020603050405020304" pitchFamily="18" charset="0"/>
              </a:rPr>
              <a:t>The majority of maps used for mobile robot path planning are grid maps, which are produced by modeling after independent design or sensor measurement to gather pertinent data. The project focuses on applying RFID technology to enable precise control over a robotic system's movements in order to obtain the robot's motion planning path more quickly. Real-time communication and guidance are enabled through the communication of RFID tags embedded within the robot with RFID readers strategically positioned along predefined paths. With the help of this integration, the robot can now navigate tricky terrain or pre-designated routes without the need for human assistance.</a:t>
            </a:r>
            <a:r>
              <a:rPr lang="en-IN" sz="2200" dirty="0">
                <a:effectLst/>
                <a:latin typeface="Times New Roman" panose="02020603050405020304" pitchFamily="18" charset="0"/>
                <a:ea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65415" y="0"/>
            <a:ext cx="1426585" cy="140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500" b="1">
                <a:latin typeface="Times New Roman" panose="02020603050405020304" pitchFamily="18" charset="0"/>
                <a:cs typeface="Times New Roman" panose="02020603050405020304" pitchFamily="18" charset="0"/>
              </a:rPr>
              <a:t>REFERENCES:</a:t>
            </a:r>
            <a:endParaRPr lang="en-IN" altLang="en-US" sz="45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09600" y="1600200"/>
            <a:ext cx="10271760" cy="4526280"/>
          </a:xfrm>
        </p:spPr>
        <p:txBody>
          <a:bodyPr>
            <a:normAutofit fontScale="90000"/>
          </a:bodyPr>
          <a:p>
            <a:pPr algn="just">
              <a:lnSpc>
                <a:spcPct val="110000"/>
              </a:lnSpc>
              <a:buFont typeface="+mj-lt"/>
              <a:buAutoNum type="arabicPeriod" startAt="4"/>
            </a:pPr>
            <a:r>
              <a:rPr lang="en-US" sz="2200">
                <a:sym typeface="+mn-ea"/>
              </a:rPr>
              <a:t>Jay Singh, Navjit Brar, Carmen Fong, The State of RFID Applications in Libraries, .Information Technology and Libraries”</a:t>
            </a:r>
            <a:r>
              <a:rPr lang="en-IN" altLang="en-US" sz="2200">
                <a:sym typeface="+mn-ea"/>
              </a:rPr>
              <a:t> </a:t>
            </a:r>
            <a:r>
              <a:rPr lang="en-US" sz="2200">
                <a:sym typeface="+mn-ea"/>
              </a:rPr>
              <a:t>Chicago 25.1 (Mar 2006): 24-32.</a:t>
            </a:r>
            <a:endParaRPr lang="en-US" sz="2200">
              <a:solidFill>
                <a:schemeClr val="tx1"/>
              </a:solidFill>
            </a:endParaRPr>
          </a:p>
          <a:p>
            <a:pPr algn="just">
              <a:lnSpc>
                <a:spcPct val="110000"/>
              </a:lnSpc>
              <a:buAutoNum type="arabicPeriod" startAt="4"/>
            </a:pPr>
            <a:r>
              <a:rPr lang="en-US" sz="2200">
                <a:sym typeface="+mn-ea"/>
              </a:rPr>
              <a:t> A. Larsan Aro Brian, L. Arockiam and P. D. Sheba Kezia Malarchelvi , An IOT based secured smart library system with NFC based</a:t>
            </a:r>
            <a:r>
              <a:rPr lang="en-IN" altLang="en-US" sz="2200">
                <a:sym typeface="+mn-ea"/>
              </a:rPr>
              <a:t> </a:t>
            </a:r>
            <a:r>
              <a:rPr lang="en-US" sz="2200">
                <a:sym typeface="+mn-ea"/>
              </a:rPr>
              <a:t>book tracking International Journal of Emerging Technology in Computer Science &amp; Electronics (IJETCSE) ISSN: 0976-1353</a:t>
            </a:r>
            <a:r>
              <a:rPr lang="en-IN" altLang="en-US" sz="2200">
                <a:sym typeface="+mn-ea"/>
              </a:rPr>
              <a:t> </a:t>
            </a:r>
            <a:r>
              <a:rPr lang="en-US" sz="2200">
                <a:sym typeface="+mn-ea"/>
              </a:rPr>
              <a:t>Volume 11 Issue 5 –NOVEMBER 2014.p. 18-21.</a:t>
            </a:r>
            <a:endParaRPr lang="en-US" sz="2200">
              <a:solidFill>
                <a:schemeClr val="tx1"/>
              </a:solidFill>
              <a:sym typeface="+mn-ea"/>
            </a:endParaRPr>
          </a:p>
          <a:p>
            <a:pPr algn="just">
              <a:lnSpc>
                <a:spcPct val="110000"/>
              </a:lnSpc>
              <a:buAutoNum type="arabicPeriod" startAt="4"/>
            </a:pPr>
            <a:r>
              <a:rPr sz="2200">
                <a:sym typeface="+mn-ea"/>
              </a:rPr>
              <a:t> L. Liu, B. Wang, and H. Xu, ‘‘Research on path-planning algorithm</a:t>
            </a:r>
            <a:r>
              <a:rPr lang="en-IN" sz="2200">
                <a:sym typeface="+mn-ea"/>
              </a:rPr>
              <a:t> </a:t>
            </a:r>
            <a:r>
              <a:rPr sz="2200">
                <a:sym typeface="+mn-ea"/>
              </a:rPr>
              <a:t>integrating optimization A-star algorithm and artificial potential field</a:t>
            </a:r>
            <a:r>
              <a:rPr lang="en-IN" sz="2200">
                <a:sym typeface="+mn-ea"/>
              </a:rPr>
              <a:t> </a:t>
            </a:r>
            <a:r>
              <a:rPr sz="2200">
                <a:sym typeface="+mn-ea"/>
              </a:rPr>
              <a:t>method,’’ Electronics, vol. 11, no. 22, p. 3660, Nov. 2022, doi:</a:t>
            </a:r>
            <a:r>
              <a:rPr lang="en-IN" sz="2200">
                <a:sym typeface="+mn-ea"/>
              </a:rPr>
              <a:t> </a:t>
            </a:r>
            <a:r>
              <a:rPr sz="2200">
                <a:sym typeface="+mn-ea"/>
              </a:rPr>
              <a:t>10.3390/electronics11223660.</a:t>
            </a:r>
            <a:endParaRPr sz="2200">
              <a:solidFill>
                <a:schemeClr val="tx1"/>
              </a:solidFill>
            </a:endParaRPr>
          </a:p>
          <a:p>
            <a:pPr algn="just">
              <a:lnSpc>
                <a:spcPct val="110000"/>
              </a:lnSpc>
              <a:buAutoNum type="arabicPeriod" startAt="4"/>
            </a:pPr>
            <a:r>
              <a:rPr sz="2200">
                <a:sym typeface="+mn-ea"/>
              </a:rPr>
              <a:t> S. Wang, Z. Ren, and M. Wu, ‘‘Non-uniform input-based adaptive growing</a:t>
            </a:r>
            <a:r>
              <a:rPr lang="en-IN" sz="2200">
                <a:sym typeface="+mn-ea"/>
              </a:rPr>
              <a:t> </a:t>
            </a:r>
            <a:r>
              <a:rPr sz="2200">
                <a:sym typeface="+mn-ea"/>
              </a:rPr>
              <a:t>neural gas for unstructured environment map construction,’’ Appl. Sci.,</a:t>
            </a:r>
            <a:r>
              <a:rPr lang="en-IN" sz="2200">
                <a:sym typeface="+mn-ea"/>
              </a:rPr>
              <a:t> </a:t>
            </a:r>
            <a:r>
              <a:rPr sz="2200">
                <a:sym typeface="+mn-ea"/>
              </a:rPr>
              <a:t>vol. 12, no. 12, p. 6110, Jun. 2022, doi: 10.3390/app12126110.</a:t>
            </a:r>
            <a:endParaRPr sz="2200">
              <a:solidFill>
                <a:schemeClr val="tx1"/>
              </a:solidFill>
            </a:endParaRPr>
          </a:p>
          <a:p>
            <a:pPr algn="just">
              <a:lnSpc>
                <a:spcPct val="110000"/>
              </a:lnSpc>
            </a:pPr>
            <a:endParaRPr lang="en-US" sz="2200">
              <a:solidFill>
                <a:schemeClr val="tx1"/>
              </a:solidFill>
            </a:endParaRPr>
          </a:p>
          <a:p>
            <a:pPr algn="just">
              <a:lnSpc>
                <a:spcPct val="110000"/>
              </a:lnSpc>
            </a:pPr>
            <a:endParaRPr lang="en-US" sz="2200">
              <a:solidFill>
                <a:schemeClr val="tx1"/>
              </a:solidFill>
            </a:endParaRPr>
          </a:p>
        </p:txBody>
      </p:sp>
      <p:pic>
        <p:nvPicPr>
          <p:cNvPr id="6" name="Picture 2"/>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9878695" y="-66675"/>
            <a:ext cx="1183005" cy="11830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500" b="1">
                <a:latin typeface="Times New Roman" panose="02020603050405020304" pitchFamily="18" charset="0"/>
                <a:cs typeface="Times New Roman" panose="02020603050405020304" pitchFamily="18" charset="0"/>
              </a:rPr>
              <a:t>REFERENCES:</a:t>
            </a:r>
            <a:endParaRPr lang="en-US" sz="45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09600" y="1600200"/>
            <a:ext cx="10347960" cy="4526280"/>
          </a:xfrm>
        </p:spPr>
        <p:txBody>
          <a:bodyPr>
            <a:normAutofit fontScale="25000"/>
          </a:bodyPr>
          <a:p>
            <a:pPr algn="just">
              <a:lnSpc>
                <a:spcPct val="150000"/>
              </a:lnSpc>
              <a:buFont typeface="+mj-lt"/>
              <a:buAutoNum type="arabicPeriod" startAt="8"/>
            </a:pPr>
            <a:r>
              <a:rPr lang="en-US" sz="8400">
                <a:solidFill>
                  <a:schemeClr val="tx1"/>
                </a:solidFill>
              </a:rPr>
              <a:t>L. Yang, Q. He, L. Yang, and S. Luo, ‘‘A fusion multi-strategy marine</a:t>
            </a:r>
            <a:r>
              <a:rPr lang="en-IN" altLang="en-US" sz="8400">
                <a:solidFill>
                  <a:schemeClr val="tx1"/>
                </a:solidFill>
              </a:rPr>
              <a:t> </a:t>
            </a:r>
            <a:r>
              <a:rPr lang="en-US" sz="8400">
                <a:solidFill>
                  <a:schemeClr val="tx1"/>
                </a:solidFill>
              </a:rPr>
              <a:t>predator algorithm for mobile robot path planning,’’ Appl. Sci., vol. 12,</a:t>
            </a:r>
            <a:r>
              <a:rPr lang="en-IN" altLang="en-US" sz="8400">
                <a:solidFill>
                  <a:schemeClr val="tx1"/>
                </a:solidFill>
              </a:rPr>
              <a:t> </a:t>
            </a:r>
            <a:r>
              <a:rPr lang="en-US" sz="8400">
                <a:solidFill>
                  <a:schemeClr val="tx1"/>
                </a:solidFill>
              </a:rPr>
              <a:t>no. 18, p. 9170, Sep. 2022, doi: 10.3390/app12189170.</a:t>
            </a:r>
            <a:endParaRPr lang="en-US" sz="8400">
              <a:solidFill>
                <a:schemeClr val="tx1"/>
              </a:solidFill>
            </a:endParaRPr>
          </a:p>
          <a:p>
            <a:pPr algn="just">
              <a:lnSpc>
                <a:spcPct val="150000"/>
              </a:lnSpc>
              <a:buFont typeface="+mj-lt"/>
              <a:buAutoNum type="arabicPeriod" startAt="8"/>
            </a:pPr>
            <a:r>
              <a:rPr lang="en-US" sz="8400">
                <a:solidFill>
                  <a:schemeClr val="tx1"/>
                </a:solidFill>
              </a:rPr>
              <a:t> Y. Zhang, G. Guan, and X. Pu, ‘‘The robot path planning based on improved</a:t>
            </a:r>
            <a:r>
              <a:rPr lang="en-IN" altLang="en-US" sz="8400">
                <a:solidFill>
                  <a:schemeClr val="tx1"/>
                </a:solidFill>
              </a:rPr>
              <a:t> </a:t>
            </a:r>
            <a:r>
              <a:rPr lang="en-US" sz="8400">
                <a:solidFill>
                  <a:schemeClr val="tx1"/>
                </a:solidFill>
              </a:rPr>
              <a:t>artificial fish swarm algorithm,’’ Math. Problems Eng., vol. 2016, pp. 1–11,</a:t>
            </a:r>
            <a:r>
              <a:rPr lang="en-IN" altLang="en-US" sz="8400">
                <a:solidFill>
                  <a:schemeClr val="tx1"/>
                </a:solidFill>
              </a:rPr>
              <a:t> </a:t>
            </a:r>
            <a:r>
              <a:rPr lang="en-US" sz="8400">
                <a:solidFill>
                  <a:schemeClr val="tx1"/>
                </a:solidFill>
              </a:rPr>
              <a:t>Aug. 2016, doi: 10.1155/2016/3297585.</a:t>
            </a:r>
            <a:endParaRPr lang="en-US" sz="8400">
              <a:solidFill>
                <a:schemeClr val="tx1"/>
              </a:solidFill>
            </a:endParaRPr>
          </a:p>
          <a:p>
            <a:pPr algn="just">
              <a:lnSpc>
                <a:spcPct val="150000"/>
              </a:lnSpc>
              <a:buFont typeface="+mj-lt"/>
              <a:buAutoNum type="arabicPeriod" startAt="8"/>
            </a:pPr>
            <a:r>
              <a:rPr lang="en-US" sz="8400">
                <a:solidFill>
                  <a:schemeClr val="tx1"/>
                </a:solidFill>
              </a:rPr>
              <a:t> L. Cao, K. Ben, H. Peng, and X. Zhang, ‘‘Enhancing firefly algorithm with</a:t>
            </a:r>
            <a:r>
              <a:rPr lang="en-IN" altLang="en-US" sz="8400">
                <a:solidFill>
                  <a:schemeClr val="tx1"/>
                </a:solidFill>
              </a:rPr>
              <a:t> </a:t>
            </a:r>
            <a:r>
              <a:rPr lang="en-US" sz="8400">
                <a:solidFill>
                  <a:schemeClr val="tx1"/>
                </a:solidFill>
              </a:rPr>
              <a:t>adaptive multi-group mechanism,’’ Int. J. Speech Technol., vol. 52, no. 9,</a:t>
            </a:r>
            <a:r>
              <a:rPr lang="en-IN" altLang="en-US" sz="8400">
                <a:solidFill>
                  <a:schemeClr val="tx1"/>
                </a:solidFill>
              </a:rPr>
              <a:t> </a:t>
            </a:r>
            <a:r>
              <a:rPr lang="en-US" sz="8400">
                <a:solidFill>
                  <a:schemeClr val="tx1"/>
                </a:solidFill>
              </a:rPr>
              <a:t>pp. 9795–9815, Jul. 2022, doi: 10.1007/s10489-021-02766-9.</a:t>
            </a:r>
            <a:endParaRPr lang="en-US" sz="8400">
              <a:solidFill>
                <a:schemeClr val="tx1"/>
              </a:solidFill>
            </a:endParaRPr>
          </a:p>
          <a:p>
            <a:pPr algn="just"/>
            <a:endParaRPr lang="en-US" sz="8400">
              <a:solidFill>
                <a:schemeClr val="tx1"/>
              </a:solidFill>
            </a:endParaRPr>
          </a:p>
        </p:txBody>
      </p:sp>
      <p:pic>
        <p:nvPicPr>
          <p:cNvPr id="6" name="Picture 2"/>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9754235" y="0"/>
            <a:ext cx="1374140" cy="13741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REFERENCES:</a:t>
            </a:r>
            <a:endParaRPr lang="en-IN" altLang="en-US" u="sng"/>
          </a:p>
        </p:txBody>
      </p:sp>
      <p:sp>
        <p:nvSpPr>
          <p:cNvPr id="3" name="Content Placeholder 2"/>
          <p:cNvSpPr>
            <a:spLocks noGrp="1"/>
          </p:cNvSpPr>
          <p:nvPr>
            <p:ph idx="1"/>
          </p:nvPr>
        </p:nvSpPr>
        <p:spPr>
          <a:xfrm>
            <a:off x="677334" y="1779589"/>
            <a:ext cx="8596668" cy="3880773"/>
          </a:xfrm>
        </p:spPr>
        <p:txBody>
          <a:bodyPr>
            <a:normAutofit/>
          </a:bodyPr>
          <a:p>
            <a:pPr algn="just">
              <a:buFont typeface="+mj-lt"/>
              <a:buAutoNum type="arabicPeriod" startAt="12"/>
            </a:pPr>
            <a:r>
              <a:rPr lang="en-US">
                <a:solidFill>
                  <a:schemeClr val="tx1"/>
                </a:solidFill>
                <a:sym typeface="+mn-ea"/>
              </a:rPr>
              <a:t> D. Zhang, Y.-B. Yin, R. Luo, and S.-L. Zou, ‘‘Hybrid IACO–A*-PSO</a:t>
            </a:r>
            <a:r>
              <a:rPr lang="en-IN" altLang="en-US">
                <a:solidFill>
                  <a:schemeClr val="tx1"/>
                </a:solidFill>
                <a:sym typeface="+mn-ea"/>
              </a:rPr>
              <a:t> </a:t>
            </a:r>
            <a:r>
              <a:rPr lang="en-US">
                <a:solidFill>
                  <a:schemeClr val="tx1"/>
                </a:solidFill>
                <a:sym typeface="+mn-ea"/>
              </a:rPr>
              <a:t>optimization algorithm for solving multiobjective path planning problem</a:t>
            </a:r>
            <a:r>
              <a:rPr lang="en-IN" altLang="en-US">
                <a:solidFill>
                  <a:schemeClr val="tx1"/>
                </a:solidFill>
                <a:sym typeface="+mn-ea"/>
              </a:rPr>
              <a:t> </a:t>
            </a:r>
            <a:r>
              <a:rPr lang="en-US">
                <a:solidFill>
                  <a:schemeClr val="tx1"/>
                </a:solidFill>
                <a:sym typeface="+mn-ea"/>
              </a:rPr>
              <a:t>of mobile robot in radioactive environment,’’ Prog. Nucl. Energy, vol. 159,</a:t>
            </a:r>
            <a:r>
              <a:rPr lang="en-IN" altLang="en-US">
                <a:solidFill>
                  <a:schemeClr val="tx1"/>
                </a:solidFill>
                <a:sym typeface="+mn-ea"/>
              </a:rPr>
              <a:t> </a:t>
            </a:r>
            <a:r>
              <a:rPr lang="en-US">
                <a:solidFill>
                  <a:schemeClr val="tx1"/>
                </a:solidFill>
                <a:sym typeface="+mn-ea"/>
              </a:rPr>
              <a:t>May 2023, Art. no. 104651, doi: 10.1016/j.pnucene.2023.104651.</a:t>
            </a:r>
            <a:endParaRPr lang="en-US">
              <a:solidFill>
                <a:schemeClr val="tx1"/>
              </a:solidFill>
            </a:endParaRPr>
          </a:p>
          <a:p>
            <a:pPr algn="just">
              <a:buFont typeface="+mj-lt"/>
              <a:buAutoNum type="arabicPeriod" startAt="12"/>
            </a:pPr>
            <a:r>
              <a:rPr lang="en-US">
                <a:solidFill>
                  <a:schemeClr val="tx1"/>
                </a:solidFill>
                <a:sym typeface="+mn-ea"/>
              </a:rPr>
              <a:t> Y. Chen, J. Wu, C. He, and S. Zhang, ‘‘Intelligent warehouse robot path</a:t>
            </a:r>
            <a:r>
              <a:rPr lang="en-IN" altLang="en-US">
                <a:solidFill>
                  <a:schemeClr val="tx1"/>
                </a:solidFill>
                <a:sym typeface="+mn-ea"/>
              </a:rPr>
              <a:t> </a:t>
            </a:r>
            <a:r>
              <a:rPr lang="en-US">
                <a:solidFill>
                  <a:schemeClr val="tx1"/>
                </a:solidFill>
                <a:sym typeface="+mn-ea"/>
              </a:rPr>
              <a:t>planning based on improved ant colony algorithm,’’ IEEE Access, vol. 11,</a:t>
            </a:r>
            <a:r>
              <a:rPr lang="en-IN" altLang="en-US">
                <a:solidFill>
                  <a:schemeClr val="tx1"/>
                </a:solidFill>
                <a:sym typeface="+mn-ea"/>
              </a:rPr>
              <a:t> </a:t>
            </a:r>
            <a:r>
              <a:rPr lang="en-US">
                <a:solidFill>
                  <a:schemeClr val="tx1"/>
                </a:solidFill>
                <a:sym typeface="+mn-ea"/>
              </a:rPr>
              <a:t>pp. 12360–12367, 2023, doi: 10.1109/ACCESS.2023.3241960.</a:t>
            </a:r>
            <a:endParaRPr lang="en-US">
              <a:solidFill>
                <a:schemeClr val="tx1"/>
              </a:solidFill>
            </a:endParaRPr>
          </a:p>
          <a:p>
            <a:pPr algn="just">
              <a:buFont typeface="+mj-lt"/>
              <a:buAutoNum type="arabicPeriod" startAt="12"/>
            </a:pPr>
            <a:r>
              <a:rPr lang="en-US">
                <a:solidFill>
                  <a:schemeClr val="tx1"/>
                </a:solidFill>
                <a:sym typeface="+mn-ea"/>
              </a:rPr>
              <a:t> C. Gong, Y. Yang, L. Yuan, and J. Wang, ‘‘An improved ant colony</a:t>
            </a:r>
            <a:r>
              <a:rPr lang="en-IN" altLang="en-US">
                <a:solidFill>
                  <a:schemeClr val="tx1"/>
                </a:solidFill>
                <a:sym typeface="+mn-ea"/>
              </a:rPr>
              <a:t> </a:t>
            </a:r>
            <a:r>
              <a:rPr lang="en-US">
                <a:solidFill>
                  <a:schemeClr val="tx1"/>
                </a:solidFill>
                <a:sym typeface="+mn-ea"/>
              </a:rPr>
              <a:t>algorithm for integrating global path planning and local obstacle avoidance</a:t>
            </a:r>
            <a:r>
              <a:rPr lang="en-IN" altLang="en-US">
                <a:solidFill>
                  <a:schemeClr val="tx1"/>
                </a:solidFill>
                <a:sym typeface="+mn-ea"/>
              </a:rPr>
              <a:t> </a:t>
            </a:r>
            <a:r>
              <a:rPr lang="en-US">
                <a:solidFill>
                  <a:schemeClr val="tx1"/>
                </a:solidFill>
                <a:sym typeface="+mn-ea"/>
              </a:rPr>
              <a:t>for mobile robot in dynamic environment,’’ Math. Biosci. Eng., vol. 19,</a:t>
            </a:r>
            <a:r>
              <a:rPr lang="en-IN" altLang="en-US">
                <a:solidFill>
                  <a:schemeClr val="tx1"/>
                </a:solidFill>
                <a:sym typeface="+mn-ea"/>
              </a:rPr>
              <a:t> </a:t>
            </a:r>
            <a:r>
              <a:rPr lang="en-US">
                <a:solidFill>
                  <a:schemeClr val="tx1"/>
                </a:solidFill>
                <a:sym typeface="+mn-ea"/>
              </a:rPr>
              <a:t>no. 12, pp. 12405–12426, 2022, doi: 10.3934/mbe.2022579.</a:t>
            </a:r>
            <a:endParaRPr lang="en-US">
              <a:solidFill>
                <a:schemeClr val="tx1"/>
              </a:solidFill>
            </a:endParaRPr>
          </a:p>
          <a:p>
            <a:pPr>
              <a:buFont typeface="+mj-lt"/>
              <a:buAutoNum type="arabicPeriod" startAt="12"/>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a:t>INTRODUCTION</a:t>
            </a:r>
            <a:endParaRPr lang="en-IN" sz="3200" u="sng" dirty="0"/>
          </a:p>
        </p:txBody>
      </p:sp>
      <p:pic>
        <p:nvPicPr>
          <p:cNvPr id="3074" name="Picture 2"/>
          <p:cNvPicPr>
            <a:picLocks noGrp="1" noChangeAspect="1" noChangeArrowheads="1"/>
          </p:cNvPicPr>
          <p:nvPr>
            <p:ph idx="4294967295"/>
          </p:nvPr>
        </p:nvPicPr>
        <p:blipFill>
          <a:blip r:embed="rId1">
            <a:extLst>
              <a:ext uri="{28A0092B-C50C-407E-A947-70E740481C1C}">
                <a14:useLocalDpi xmlns:a14="http://schemas.microsoft.com/office/drawing/2010/main" val="0"/>
              </a:ext>
            </a:extLst>
          </a:blip>
          <a:srcRect/>
          <a:stretch>
            <a:fillRect/>
          </a:stretch>
        </p:blipFill>
        <p:spPr bwMode="auto">
          <a:xfrm>
            <a:off x="10756822" y="0"/>
            <a:ext cx="1435178" cy="1404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77545" y="517525"/>
            <a:ext cx="6246495" cy="8255000"/>
          </a:xfrm>
          <a:prstGeom prst="rect">
            <a:avLst/>
          </a:prstGeom>
          <a:noFill/>
        </p:spPr>
        <p:txBody>
          <a:bodyPr wrap="square">
            <a:spAutoFit/>
          </a:bodyPr>
          <a:lstStyle/>
          <a:p>
            <a:pPr algn="just">
              <a:lnSpc>
                <a:spcPct val="107000"/>
              </a:lnSpc>
              <a:spcAft>
                <a:spcPts val="800"/>
              </a:spcAft>
            </a:pPr>
            <a:endParaRPr lang="en-IN" sz="3200" dirty="0">
              <a:latin typeface="Times New Roman" panose="02020603050405020304" pitchFamily="18" charset="0"/>
              <a:ea typeface="Times New Roman" panose="02020603050405020304" pitchFamily="18" charset="0"/>
            </a:endParaRPr>
          </a:p>
          <a:p>
            <a:pPr algn="just">
              <a:lnSpc>
                <a:spcPct val="107000"/>
              </a:lnSpc>
              <a:spcAft>
                <a:spcPts val="800"/>
              </a:spcAft>
            </a:pPr>
            <a:endParaRPr lang="en-IN" sz="2200" dirty="0">
              <a:latin typeface="Times New Roman" panose="02020603050405020304" pitchFamily="18" charset="0"/>
              <a:ea typeface="Times New Roman" panose="02020603050405020304" pitchFamily="18" charset="0"/>
            </a:endParaRPr>
          </a:p>
          <a:p>
            <a:pPr algn="just">
              <a:lnSpc>
                <a:spcPct val="107000"/>
              </a:lnSpc>
              <a:spcAft>
                <a:spcPts val="800"/>
              </a:spcAft>
            </a:pPr>
            <a:endParaRPr lang="en-IN" dirty="0">
              <a:latin typeface="Times New Roman" panose="02020603050405020304" pitchFamily="18" charset="0"/>
              <a:ea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Times New Roman" panose="02020603050405020304" pitchFamily="18" charset="0"/>
              </a:rPr>
              <a:t>Autonomous navigation is an essential component of many industries in today's technological landscape, such as smart infrastructure, logistics, and manufacturing. For robotics, the application of RFID technology offers a viable means of accurate and effective path control. The goal of this project is to create a robotic system that can precisely follow predetermined routes by using tags and RFID readers. The system gains the ability to recognize and decipher RFID tags strategically positioned along the intended route by integrating RFID technology. The robot can follow predefined paths, modify its movements, and possibly even make decisions based on the data it receives from the RFID tags thanks to this communication.</a:t>
            </a:r>
            <a:endParaRPr lang="en-IN" sz="3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3200" dirty="0">
                <a:latin typeface="Times New Roman" panose="02020603050405020304" pitchFamily="18" charset="0"/>
                <a:ea typeface="Calibri" panose="020F0502020204030204" pitchFamily="34" charset="0"/>
                <a:cs typeface="Times New Roman" panose="02020603050405020304" pitchFamily="18" charset="0"/>
              </a:rPr>
              <a:t>.</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0" name="Picture 99"/>
          <p:cNvPicPr/>
          <p:nvPr/>
        </p:nvPicPr>
        <p:blipFill>
          <a:blip/>
          <a:stretch>
            <a:fillRect/>
          </a:stretch>
        </p:blipFill>
        <p:spPr>
          <a:xfrm>
            <a:off x="5905500" y="3238500"/>
            <a:ext cx="381000" cy="381000"/>
          </a:xfrm>
          <a:prstGeom prst="rect">
            <a:avLst/>
          </a:prstGeom>
          <a:noFill/>
          <a:ln w="9525">
            <a:noFill/>
          </a:ln>
        </p:spPr>
      </p:pic>
      <p:pic>
        <p:nvPicPr>
          <p:cNvPr id="101" name="Picture 100"/>
          <p:cNvPicPr/>
          <p:nvPr/>
        </p:nvPicPr>
        <p:blipFill>
          <a:blip r:embed="rId2"/>
          <a:stretch>
            <a:fillRect/>
          </a:stretch>
        </p:blipFill>
        <p:spPr>
          <a:xfrm>
            <a:off x="6834505" y="1873885"/>
            <a:ext cx="2583180" cy="3110230"/>
          </a:xfrm>
          <a:prstGeom prst="rect">
            <a:avLst/>
          </a:prstGeom>
          <a:noFill/>
          <a:ln w="9525">
            <a:noFill/>
          </a:ln>
        </p:spPr>
      </p:pic>
      <p:sp>
        <p:nvSpPr>
          <p:cNvPr id="4" name="Text Box 3"/>
          <p:cNvSpPr txBox="1"/>
          <p:nvPr/>
        </p:nvSpPr>
        <p:spPr>
          <a:xfrm>
            <a:off x="7882890" y="5145405"/>
            <a:ext cx="857250" cy="306705"/>
          </a:xfrm>
          <a:prstGeom prst="rect">
            <a:avLst/>
          </a:prstGeom>
          <a:noFill/>
        </p:spPr>
        <p:txBody>
          <a:bodyPr wrap="square" rtlCol="0">
            <a:spAutoFit/>
          </a:bodyPr>
          <a:p>
            <a:r>
              <a:rPr lang="en-IN" altLang="en-US" sz="1400"/>
              <a:t>FIG 1.1</a:t>
            </a:r>
            <a:endParaRPr lang="en-IN"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255" y="556895"/>
            <a:ext cx="8596630" cy="1013460"/>
          </a:xfrm>
        </p:spPr>
        <p:txBody>
          <a:bodyPr>
            <a:normAutofit/>
          </a:bodyPr>
          <a:lstStyle/>
          <a:p>
            <a:pPr>
              <a:lnSpc>
                <a:spcPct val="107000"/>
              </a:lnSpc>
              <a:spcAft>
                <a:spcPts val="800"/>
              </a:spcAft>
            </a:pPr>
            <a:r>
              <a:rPr lang="en-IN" altLang="en-US" sz="3200" u="sng" dirty="0">
                <a:solidFill>
                  <a:schemeClr val="accent1"/>
                </a:solidFill>
              </a:rPr>
              <a:t>INRODUCTION</a:t>
            </a:r>
            <a:endParaRPr lang="en-IN" altLang="en-US" sz="3200" u="sng" dirty="0">
              <a:solidFill>
                <a:schemeClr val="accent1"/>
              </a:solidFill>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88000" y="0"/>
            <a:ext cx="1404000" cy="1404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89255" y="1403985"/>
            <a:ext cx="9167495" cy="4805045"/>
          </a:xfrm>
          <a:prstGeom prst="rect">
            <a:avLst/>
          </a:prstGeom>
          <a:noFill/>
        </p:spPr>
        <p:txBody>
          <a:bodyPr wrap="square">
            <a:noAutofit/>
          </a:bodyPr>
          <a:lstStyle/>
          <a:p>
            <a:pPr indent="457200" algn="just">
              <a:spcAft>
                <a:spcPts val="800"/>
              </a:spcAft>
            </a:pPr>
            <a:r>
              <a:rPr lang="en-IN"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indent="29845" algn="just">
              <a:spcAft>
                <a:spcPts val="800"/>
              </a:spcAft>
            </a:pPr>
            <a:r>
              <a:rPr lang="en-IN" sz="1900" dirty="0">
                <a:latin typeface="Times New Roman" panose="02020603050405020304" pitchFamily="18" charset="0"/>
                <a:ea typeface="Times New Roman" panose="02020603050405020304" pitchFamily="18" charset="0"/>
                <a:sym typeface="+mn-ea"/>
              </a:rPr>
              <a:t>This project aims to develop a robotic system that uses RFID technology for accurate path control in industries like smart infrastructure, logistics, and manufacturing. The system recognizes and deciphers RFID tags, allowing the robot to follow predetermined paths, modify its movements, and make decisions. </a:t>
            </a:r>
            <a:r>
              <a:rPr lang="en-IN" sz="1900">
                <a:effectLst/>
                <a:latin typeface="Times New Roman" panose="02020603050405020304" pitchFamily="18" charset="0"/>
                <a:ea typeface="Times New Roman" panose="02020603050405020304" pitchFamily="18" charset="0"/>
              </a:rPr>
              <a:t>Applications requiring automated and controlled movement, like transportation, surveillance, and warehouse management, stand to benefit greatly from the integration of RFID-controlled navigation. The purpose of this project is to investigate whether RFID technology can improve the precision and autonomy of robotic navigation systems. With this project, we hope to demonstrate the robotics potential of RFID-based control systems, which provide a creative and effective method of autonomous path navigation for a range of real-world uses.</a:t>
            </a:r>
            <a:endParaRPr lang="en-IN" sz="190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dirty="0"/>
          </a:p>
        </p:txBody>
      </p:sp>
      <p:sp>
        <p:nvSpPr>
          <p:cNvPr id="5" name="Title 4"/>
          <p:cNvSpPr>
            <a:spLocks noGrp="1"/>
          </p:cNvSpPr>
          <p:nvPr>
            <p:ph type="ctrTitle"/>
          </p:nvPr>
        </p:nvSpPr>
        <p:spPr>
          <a:xfrm>
            <a:off x="381635" y="261620"/>
            <a:ext cx="5203190" cy="676910"/>
          </a:xfrm>
        </p:spPr>
        <p:txBody>
          <a:bodyPr/>
          <a:lstStyle/>
          <a:p>
            <a:pPr algn="ctr"/>
            <a:r>
              <a:rPr lang="en-US" sz="3200" b="1" dirty="0">
                <a:latin typeface="Times New Roman" panose="02020603050405020304" pitchFamily="18" charset="0"/>
                <a:cs typeface="Times New Roman" panose="02020603050405020304" pitchFamily="18" charset="0"/>
              </a:rPr>
              <a:t>LITERATURE</a:t>
            </a:r>
            <a:r>
              <a:rPr lang="en-IN" altLang="en-US" sz="32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SURVEY</a:t>
            </a:r>
            <a:r>
              <a:rPr lang="en-IN" altLang="en-US" sz="3200" b="1" dirty="0">
                <a:latin typeface="Times New Roman" panose="02020603050405020304" pitchFamily="18" charset="0"/>
                <a:cs typeface="Times New Roman" panose="02020603050405020304" pitchFamily="18" charset="0"/>
              </a:rPr>
              <a:t>:</a:t>
            </a:r>
            <a:endParaRPr lang="en-IN" altLang="en-US" sz="3200" b="1"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35024" y="-101548"/>
            <a:ext cx="1411436" cy="1404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p:cNvGraphicFramePr>
            <a:graphicFrameLocks noGrp="1"/>
          </p:cNvGraphicFramePr>
          <p:nvPr/>
        </p:nvGraphicFramePr>
        <p:xfrm>
          <a:off x="381635" y="1396365"/>
          <a:ext cx="10664825" cy="5319395"/>
        </p:xfrm>
        <a:graphic>
          <a:graphicData uri="http://schemas.openxmlformats.org/drawingml/2006/table">
            <a:tbl>
              <a:tblPr firstRow="1" bandRow="1">
                <a:tableStyleId>{5C22544A-7EE6-4342-B048-85BDC9FD1C3A}</a:tableStyleId>
              </a:tblPr>
              <a:tblGrid>
                <a:gridCol w="586740"/>
                <a:gridCol w="3879850"/>
                <a:gridCol w="824865"/>
                <a:gridCol w="2634615"/>
                <a:gridCol w="2738755"/>
              </a:tblGrid>
              <a:tr h="746760">
                <a:tc>
                  <a:txBody>
                    <a:bodyPr/>
                    <a:lstStyle/>
                    <a:p>
                      <a:r>
                        <a:rPr lang="en-IN" sz="1800" dirty="0"/>
                        <a:t>SI.NO</a:t>
                      </a:r>
                      <a:endParaRPr lang="en-IN" sz="1800" dirty="0"/>
                    </a:p>
                  </a:txBody>
                  <a:tcPr/>
                </a:tc>
                <a:tc>
                  <a:txBody>
                    <a:bodyPr/>
                    <a:lstStyle/>
                    <a:p>
                      <a:r>
                        <a:rPr lang="en-IN" sz="2400" dirty="0"/>
                        <a:t>AUTHOR</a:t>
                      </a:r>
                      <a:endParaRPr lang="en-IN" sz="2400" dirty="0"/>
                    </a:p>
                  </a:txBody>
                  <a:tcPr/>
                </a:tc>
                <a:tc>
                  <a:txBody>
                    <a:bodyPr/>
                    <a:lstStyle/>
                    <a:p>
                      <a:r>
                        <a:rPr lang="en-IN" sz="1800" dirty="0"/>
                        <a:t>YEAR</a:t>
                      </a:r>
                      <a:endParaRPr lang="en-IN" sz="1800" dirty="0"/>
                    </a:p>
                  </a:txBody>
                  <a:tcPr/>
                </a:tc>
                <a:tc>
                  <a:txBody>
                    <a:bodyPr/>
                    <a:lstStyle/>
                    <a:p>
                      <a:r>
                        <a:rPr lang="en-IN" sz="2400" dirty="0"/>
                        <a:t>MERITS</a:t>
                      </a:r>
                      <a:endParaRPr lang="en-IN" sz="2400" dirty="0"/>
                    </a:p>
                  </a:txBody>
                  <a:tcPr/>
                </a:tc>
                <a:tc>
                  <a:txBody>
                    <a:bodyPr/>
                    <a:p>
                      <a:pPr>
                        <a:buNone/>
                      </a:pPr>
                      <a:r>
                        <a:rPr lang="en-IN" sz="2400" dirty="0"/>
                        <a:t>DEMERITS </a:t>
                      </a:r>
                      <a:endParaRPr lang="en-IN" sz="2400" dirty="0"/>
                    </a:p>
                  </a:txBody>
                  <a:tcPr/>
                </a:tc>
              </a:tr>
              <a:tr h="1122680">
                <a:tc>
                  <a:txBody>
                    <a:bodyPr/>
                    <a:lstStyle/>
                    <a:p>
                      <a:r>
                        <a:rPr lang="en-US" dirty="0"/>
                        <a:t>1</a:t>
                      </a:r>
                      <a:endParaRPr lang="en-IN" dirty="0"/>
                    </a:p>
                  </a:txBody>
                  <a:tcPr/>
                </a:tc>
                <a:tc>
                  <a:txBody>
                    <a:bodyPr/>
                    <a:lstStyle/>
                    <a:p>
                      <a:r>
                        <a:rPr lang="en-IN" altLang="en-US" sz="1600" dirty="0">
                          <a:sym typeface="+mn-ea"/>
                        </a:rPr>
                        <a:t>Alessandro Luz(</a:t>
                      </a:r>
                      <a:r>
                        <a:rPr sz="1600" dirty="0">
                          <a:sym typeface="+mn-ea"/>
                        </a:rPr>
                        <a:t>RFID automatic labeler for Item level</a:t>
                      </a:r>
                      <a:r>
                        <a:rPr lang="en-IN" altLang="en-US" sz="1600" dirty="0">
                          <a:sym typeface="+mn-ea"/>
                        </a:rPr>
                        <a:t>)</a:t>
                      </a:r>
                      <a:endParaRPr lang="en-US" sz="1600" dirty="0">
                        <a:sym typeface="+mn-ea"/>
                      </a:endParaRPr>
                    </a:p>
                    <a:p>
                      <a:endParaRPr lang="en-IN" sz="1600" dirty="0">
                        <a:sym typeface="+mn-ea"/>
                      </a:endParaRPr>
                    </a:p>
                  </a:txBody>
                  <a:tcPr/>
                </a:tc>
                <a:tc>
                  <a:txBody>
                    <a:bodyPr/>
                    <a:lstStyle/>
                    <a:p>
                      <a:r>
                        <a:rPr lang="en-IN" altLang="en-US" sz="1600" dirty="0"/>
                        <a:t>2023</a:t>
                      </a:r>
                      <a:endParaRPr lang="en-IN" altLang="en-US" sz="1600" dirty="0"/>
                    </a:p>
                  </a:txBody>
                  <a:tcPr/>
                </a:tc>
                <a:tc>
                  <a:txBody>
                    <a:bodyPr/>
                    <a:lstStyle/>
                    <a:p>
                      <a:r>
                        <a:rPr lang="en-IN" sz="1400" dirty="0"/>
                        <a:t>a simple and cheap motor is used inthe proposed autonomous mobile vehicle. </a:t>
                      </a:r>
                      <a:endParaRPr lang="en-IN" sz="1400" dirty="0"/>
                    </a:p>
                  </a:txBody>
                  <a:tcPr/>
                </a:tc>
                <a:tc>
                  <a:txBody>
                    <a:bodyPr/>
                    <a:p>
                      <a:pPr>
                        <a:buNone/>
                      </a:pPr>
                      <a:r>
                        <a:rPr lang="en-IN" sz="1400" dirty="0"/>
                        <a:t>The material and capability requirements of RFID technology are complex and expensive</a:t>
                      </a:r>
                      <a:endParaRPr lang="en-IN" sz="1400" dirty="0"/>
                    </a:p>
                  </a:txBody>
                  <a:tcPr/>
                </a:tc>
              </a:tr>
              <a:tr h="1849120">
                <a:tc>
                  <a:txBody>
                    <a:bodyPr/>
                    <a:lstStyle/>
                    <a:p>
                      <a:r>
                        <a:rPr lang="en-US" dirty="0"/>
                        <a:t>2</a:t>
                      </a:r>
                      <a:endParaRPr lang="en-IN" dirty="0"/>
                    </a:p>
                  </a:txBody>
                  <a:tcPr/>
                </a:tc>
                <a:tc>
                  <a:txBody>
                    <a:bodyPr/>
                    <a:lstStyle/>
                    <a:p>
                      <a:r>
                        <a:rPr lang="en-US" sz="1600">
                          <a:solidFill>
                            <a:schemeClr val="tx1"/>
                          </a:solidFill>
                          <a:sym typeface="+mn-ea"/>
                        </a:rPr>
                        <a:t>Ahed Abugabah</a:t>
                      </a:r>
                      <a:r>
                        <a:rPr lang="en-IN" altLang="en-US" sz="1600">
                          <a:solidFill>
                            <a:schemeClr val="tx1"/>
                          </a:solidFill>
                          <a:sym typeface="+mn-ea"/>
                        </a:rPr>
                        <a:t> (</a:t>
                      </a:r>
                      <a:r>
                        <a:rPr sz="1600">
                          <a:solidFill>
                            <a:schemeClr val="tx1"/>
                          </a:solidFill>
                          <a:sym typeface="+mn-ea"/>
                        </a:rPr>
                        <a:t>RFID Adaption in Healthcare Organizations: An Integrative Framework</a:t>
                      </a:r>
                      <a:r>
                        <a:rPr lang="en-US" sz="1600">
                          <a:solidFill>
                            <a:schemeClr val="tx1"/>
                          </a:solidFill>
                          <a:sym typeface="+mn-ea"/>
                        </a:rPr>
                        <a:t> </a:t>
                      </a:r>
                      <a:r>
                        <a:rPr lang="en-IN" altLang="en-US" sz="1600">
                          <a:solidFill>
                            <a:schemeClr val="tx1"/>
                          </a:solidFill>
                          <a:sym typeface="+mn-ea"/>
                        </a:rPr>
                        <a:t>)</a:t>
                      </a:r>
                      <a:endParaRPr lang="en-IN" altLang="en-US" sz="1600" dirty="0">
                        <a:solidFill>
                          <a:schemeClr val="tx1"/>
                        </a:solidFill>
                        <a:sym typeface="+mn-ea"/>
                      </a:endParaRPr>
                    </a:p>
                  </a:txBody>
                  <a:tcPr/>
                </a:tc>
                <a:tc>
                  <a:txBody>
                    <a:bodyPr/>
                    <a:lstStyle/>
                    <a:p>
                      <a:r>
                        <a:rPr lang="en-IN" altLang="en-US" sz="1600" dirty="0"/>
                        <a:t>2021</a:t>
                      </a:r>
                      <a:endParaRPr lang="en-IN" alt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IN" sz="1400" dirty="0"/>
                        <a:t>focuses on individual factors as well as organizational and technological factors in order to better understand the phenomenon of RFID adoption in healthcare</a:t>
                      </a:r>
                      <a:endParaRPr lang="en-IN" sz="1400" dirty="0"/>
                    </a:p>
                    <a:p>
                      <a:endParaRPr lang="en-IN" sz="1400" dirty="0"/>
                    </a:p>
                  </a:txBody>
                  <a:tcPr/>
                </a:tc>
                <a:tc>
                  <a:txBody>
                    <a:bodyPr/>
                    <a:p>
                      <a:pPr>
                        <a:buNone/>
                      </a:pPr>
                      <a:r>
                        <a:rPr lang="en-IN" sz="1400" dirty="0"/>
                        <a:t>Passive tags are cheaper. Due to the high cost of active tags and their maintenance, they are often limited to more expensive mobile assets</a:t>
                      </a:r>
                      <a:endParaRPr lang="en-IN" sz="1400" dirty="0"/>
                    </a:p>
                  </a:txBody>
                  <a:tcPr/>
                </a:tc>
              </a:tr>
              <a:tr h="1600835">
                <a:tc>
                  <a:txBody>
                    <a:bodyPr/>
                    <a:lstStyle/>
                    <a:p>
                      <a:r>
                        <a:rPr lang="en-US" dirty="0"/>
                        <a:t>3</a:t>
                      </a:r>
                      <a:endParaRPr lang="en-IN" dirty="0"/>
                    </a:p>
                  </a:txBody>
                  <a:tcPr/>
                </a:tc>
                <a:tc>
                  <a:txBody>
                    <a:bodyPr/>
                    <a:lstStyle/>
                    <a:p>
                      <a:r>
                        <a:rPr lang="en-IN" sz="1600" dirty="0">
                          <a:sym typeface="+mn-ea"/>
                        </a:rPr>
                        <a:t>Hugo Landaluce ( </a:t>
                      </a:r>
                      <a:r>
                        <a:rPr lang="en-US" sz="1600" dirty="0">
                          <a:sym typeface="+mn-ea"/>
                        </a:rPr>
                        <a:t>IoT Sensing Applications and Challenges</a:t>
                      </a:r>
                      <a:r>
                        <a:rPr lang="en-IN" altLang="en-US" sz="1600" dirty="0">
                          <a:sym typeface="+mn-ea"/>
                        </a:rPr>
                        <a:t> </a:t>
                      </a:r>
                      <a:r>
                        <a:rPr lang="en-US" sz="1600" dirty="0">
                          <a:sym typeface="+mn-ea"/>
                        </a:rPr>
                        <a:t>Using RFID and Wireless Sensor Networks</a:t>
                      </a:r>
                      <a:r>
                        <a:rPr lang="en-IN" altLang="en-US" sz="1600" dirty="0">
                          <a:sym typeface="+mn-ea"/>
                        </a:rPr>
                        <a:t>)</a:t>
                      </a:r>
                      <a:endParaRPr lang="en-IN" sz="1600" dirty="0"/>
                    </a:p>
                    <a:p>
                      <a:endParaRPr lang="en-IN" sz="1600" dirty="0"/>
                    </a:p>
                  </a:txBody>
                  <a:tcPr/>
                </a:tc>
                <a:tc>
                  <a:txBody>
                    <a:bodyPr/>
                    <a:lstStyle/>
                    <a:p>
                      <a:r>
                        <a:rPr lang="en-IN" altLang="en-US" sz="1600" dirty="0"/>
                        <a:t>2020</a:t>
                      </a:r>
                      <a:endParaRPr lang="en-IN" altLang="en-US" sz="1600" dirty="0"/>
                    </a:p>
                  </a:txBody>
                  <a:tcPr/>
                </a:tc>
                <a:tc>
                  <a:txBody>
                    <a:bodyPr/>
                    <a:lstStyle/>
                    <a:p>
                      <a:r>
                        <a:rPr lang="en-IN" sz="1400" dirty="0"/>
                        <a:t>RFID systems are able to identify and track devices, whilst WSNs cooperate to gather and provide information from interconnected sensors</a:t>
                      </a:r>
                      <a:endParaRPr lang="en-IN" sz="1400" dirty="0"/>
                    </a:p>
                  </a:txBody>
                  <a:tcPr/>
                </a:tc>
                <a:tc>
                  <a:txBody>
                    <a:bodyPr/>
                    <a:p>
                      <a:pPr>
                        <a:buNone/>
                      </a:pPr>
                      <a:r>
                        <a:rPr lang="en-IN" sz="1400" dirty="0"/>
                        <a:t>It cannot be used in high speed communication as it is designed for low speed application</a:t>
                      </a:r>
                      <a:r>
                        <a:rPr lang="en-US" altLang="en-IN" sz="1400" dirty="0"/>
                        <a:t>. there are the efficiency of the energy harvesting</a:t>
                      </a:r>
                      <a:endParaRPr lang="en-US" altLang="en-IN" sz="1400"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2915" y="939654"/>
            <a:ext cx="7882359" cy="4596386"/>
          </a:xfrm>
          <a:prstGeom prst="rect">
            <a:avLst/>
          </a:prstGeom>
          <a:noFill/>
        </p:spPr>
        <p:txBody>
          <a:bodyPr wrap="square">
            <a:spAutoFit/>
          </a:bodyPr>
          <a:lstStyle/>
          <a:p>
            <a:pPr algn="just">
              <a:lnSpc>
                <a:spcPct val="107000"/>
              </a:lnSpc>
              <a:spcAft>
                <a:spcPts val="800"/>
              </a:spcAft>
            </a:pPr>
            <a:r>
              <a:rPr lang="en-IN" sz="3200" b="1" u="sng"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HARWARE REQUIREMENT:</a:t>
            </a:r>
            <a:endParaRPr lang="en-IN" sz="3200" b="1" u="sng"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a:latin typeface="Times New Roman" panose="02020603050405020304" pitchFamily="18" charset="0"/>
                <a:ea typeface="Calibri" panose="020F0502020204030204" pitchFamily="34" charset="0"/>
                <a:cs typeface="Times New Roman" panose="02020603050405020304" pitchFamily="18" charset="0"/>
              </a:rPr>
              <a:t>Microcontroller</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RFID Reader &amp; Tag</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Motor driver</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Dc motor</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9V Battery</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3200" b="1" u="sng"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SOFTWARE REQUIREMENT:</a:t>
            </a:r>
            <a:endParaRPr lang="en-IN" sz="3200" u="sng"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Arduino ide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Embedded c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88000" y="0"/>
            <a:ext cx="1404000" cy="140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latin typeface="Times New Roman" panose="02020603050405020304" pitchFamily="18" charset="0"/>
                <a:cs typeface="Times New Roman" panose="02020603050405020304" pitchFamily="18" charset="0"/>
              </a:rPr>
              <a:t>Microcontroller:</a:t>
            </a:r>
            <a:endParaRPr lang="en-IN" altLang="en-US" b="1"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545" y="1520825"/>
            <a:ext cx="9436100" cy="3816350"/>
          </a:xfrm>
        </p:spPr>
        <p:txBody>
          <a:bodyPr>
            <a:noAutofit/>
          </a:bodyPr>
          <a:p>
            <a:pPr algn="just">
              <a:buAutoNum type="arabicPeriod"/>
            </a:pPr>
            <a:r>
              <a:rPr lang="en-US" sz="1700">
                <a:solidFill>
                  <a:schemeClr val="tx1"/>
                </a:solidFill>
                <a:latin typeface="Times New Roman" panose="02020603050405020304" pitchFamily="18" charset="0"/>
                <a:cs typeface="Times New Roman" panose="02020603050405020304" pitchFamily="18" charset="0"/>
              </a:rPr>
              <a:t>Integrated Circuit (IC): A microcontroller is an IC designed to control other components within an electronic system. It typically includes a microprocessor unit (MPU), memory, and various peripherals12.</a:t>
            </a:r>
            <a:endParaRPr lang="en-US" sz="1700">
              <a:solidFill>
                <a:schemeClr val="tx1"/>
              </a:solidFill>
              <a:latin typeface="Times New Roman" panose="02020603050405020304" pitchFamily="18" charset="0"/>
              <a:cs typeface="Times New Roman" panose="02020603050405020304" pitchFamily="18" charset="0"/>
            </a:endParaRPr>
          </a:p>
          <a:p>
            <a:pPr algn="just">
              <a:buAutoNum type="arabicPeriod"/>
            </a:pPr>
            <a:r>
              <a:rPr lang="en-US" sz="1700">
                <a:solidFill>
                  <a:schemeClr val="tx1"/>
                </a:solidFill>
                <a:latin typeface="Times New Roman" panose="02020603050405020304" pitchFamily="18" charset="0"/>
                <a:cs typeface="Times New Roman" panose="02020603050405020304" pitchFamily="18" charset="0"/>
              </a:rPr>
              <a:t>Program Memory: This stores the program instructions (code) that the microcontroller executes. Common types include ferroelectric RAM, NOR flash, or OTP ROM.</a:t>
            </a:r>
            <a:endParaRPr lang="en-US" sz="1700">
              <a:solidFill>
                <a:schemeClr val="tx1"/>
              </a:solidFill>
              <a:latin typeface="Times New Roman" panose="02020603050405020304" pitchFamily="18" charset="0"/>
              <a:cs typeface="Times New Roman" panose="02020603050405020304" pitchFamily="18" charset="0"/>
            </a:endParaRPr>
          </a:p>
          <a:p>
            <a:pPr algn="just">
              <a:buAutoNum type="arabicPeriod"/>
            </a:pPr>
            <a:r>
              <a:rPr lang="en-US" sz="1700">
                <a:solidFill>
                  <a:schemeClr val="tx1"/>
                </a:solidFill>
                <a:latin typeface="Times New Roman" panose="02020603050405020304" pitchFamily="18" charset="0"/>
                <a:cs typeface="Times New Roman" panose="02020603050405020304" pitchFamily="18" charset="0"/>
              </a:rPr>
              <a:t>Peripherals: Microcontrollers come with programmable input/output peripherals, allowing them </a:t>
            </a:r>
            <a:r>
              <a:rPr lang="en-IN" altLang="en-US" sz="1700">
                <a:solidFill>
                  <a:schemeClr val="tx1"/>
                </a:solidFill>
                <a:latin typeface="Times New Roman" panose="02020603050405020304" pitchFamily="18" charset="0"/>
                <a:cs typeface="Times New Roman" panose="02020603050405020304" pitchFamily="18" charset="0"/>
              </a:rPr>
              <a:t>     </a:t>
            </a:r>
            <a:r>
              <a:rPr lang="en-US" sz="1700">
                <a:solidFill>
                  <a:schemeClr val="tx1"/>
                </a:solidFill>
                <a:latin typeface="Times New Roman" panose="02020603050405020304" pitchFamily="18" charset="0"/>
                <a:cs typeface="Times New Roman" panose="02020603050405020304" pitchFamily="18" charset="0"/>
              </a:rPr>
              <a:t>to interact with external devices. These peripherals can include timers, analog-to-digital converters, communication interfaces (such as UART, SPI, or I2C), and more.</a:t>
            </a:r>
            <a:endParaRPr lang="en-US" sz="1700">
              <a:solidFill>
                <a:schemeClr val="tx1"/>
              </a:solidFill>
              <a:latin typeface="Times New Roman" panose="02020603050405020304" pitchFamily="18" charset="0"/>
              <a:cs typeface="Times New Roman" panose="02020603050405020304" pitchFamily="18" charset="0"/>
            </a:endParaRPr>
          </a:p>
          <a:p>
            <a:pPr algn="just">
              <a:buAutoNum type="arabicPeriod"/>
            </a:pPr>
            <a:r>
              <a:rPr lang="en-US" sz="1700">
                <a:solidFill>
                  <a:schemeClr val="tx1"/>
                </a:solidFill>
                <a:latin typeface="Times New Roman" panose="02020603050405020304" pitchFamily="18" charset="0"/>
                <a:cs typeface="Times New Roman" panose="02020603050405020304" pitchFamily="18" charset="0"/>
              </a:rPr>
              <a:t>Low Power Consumption: Microcontrollers can operate at very low power levels, making them suitable for battery-powered applications. They can retain functionality while waiting for specific events (such as button presses) with minimal power consumption.</a:t>
            </a:r>
            <a:endParaRPr lang="en-US" sz="1700">
              <a:solidFill>
                <a:schemeClr val="tx1"/>
              </a:solidFill>
              <a:latin typeface="Times New Roman" panose="02020603050405020304" pitchFamily="18" charset="0"/>
              <a:cs typeface="Times New Roman" panose="02020603050405020304" pitchFamily="18" charset="0"/>
            </a:endParaRPr>
          </a:p>
          <a:p>
            <a:pPr algn="just">
              <a:buAutoNum type="arabicPeriod"/>
            </a:pPr>
            <a:r>
              <a:rPr lang="en-US" sz="1700">
                <a:solidFill>
                  <a:schemeClr val="tx1"/>
                </a:solidFill>
                <a:latin typeface="Times New Roman" panose="02020603050405020304" pitchFamily="18" charset="0"/>
                <a:cs typeface="Times New Roman" panose="02020603050405020304" pitchFamily="18" charset="0"/>
              </a:rPr>
              <a:t>Edge Devices in IoT: In the context of the Internet of Things (IoT), microcontrollers serve as economical and popular means for data collection, sensing, and actuating the physical world at the edge.</a:t>
            </a:r>
            <a:endParaRPr lang="en-US" sz="17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latin typeface="Times New Roman" panose="02020603050405020304" pitchFamily="18" charset="0"/>
                <a:cs typeface="Times New Roman" panose="02020603050405020304" pitchFamily="18" charset="0"/>
              </a:rPr>
              <a:t>RFID READER &amp; TAG</a:t>
            </a:r>
            <a:endParaRPr lang="en-IN" altLang="en-US" b="1"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545" y="1353185"/>
            <a:ext cx="9328785" cy="4835525"/>
          </a:xfrm>
        </p:spPr>
        <p:txBody>
          <a:bodyPr>
            <a:normAutofit lnSpcReduction="10000"/>
          </a:bodyPr>
          <a:p>
            <a:pPr marL="0" indent="0">
              <a:buNone/>
            </a:pPr>
            <a:endParaRPr lang="en-US">
              <a:solidFill>
                <a:schemeClr val="tx1"/>
              </a:solidFill>
            </a:endParaRPr>
          </a:p>
          <a:p>
            <a:pPr>
              <a:buAutoNum type="arabicPeriod"/>
            </a:pPr>
            <a:r>
              <a:rPr lang="en-US">
                <a:solidFill>
                  <a:schemeClr val="tx1"/>
                </a:solidFill>
                <a:latin typeface="Times New Roman" panose="02020603050405020304" pitchFamily="18" charset="0"/>
                <a:cs typeface="Times New Roman" panose="02020603050405020304" pitchFamily="18" charset="0"/>
              </a:rPr>
              <a:t>Inductive Coupling: The reader uses inductive coupling to communicate with passive RFID tags. When a tag is brought close to the reader, it receives power from the reader’s electromagnetic field and responds with its stored information.</a:t>
            </a:r>
            <a:endParaRPr lang="en-US">
              <a:solidFill>
                <a:schemeClr val="tx1"/>
              </a:solidFill>
              <a:latin typeface="Times New Roman" panose="02020603050405020304" pitchFamily="18" charset="0"/>
              <a:cs typeface="Times New Roman" panose="02020603050405020304" pitchFamily="18" charset="0"/>
            </a:endParaRPr>
          </a:p>
          <a:p>
            <a:pPr>
              <a:buAutoNum type="arabicPeriod"/>
            </a:pPr>
            <a:r>
              <a:rPr lang="en-US">
                <a:solidFill>
                  <a:schemeClr val="tx1"/>
                </a:solidFill>
                <a:latin typeface="Times New Roman" panose="02020603050405020304" pitchFamily="18" charset="0"/>
                <a:cs typeface="Times New Roman" panose="02020603050405020304" pitchFamily="18" charset="0"/>
              </a:rPr>
              <a:t>Data Retrieval: The reader decodes the information stored in the tag and passes it to an application system.</a:t>
            </a:r>
            <a:endParaRPr lang="en-US">
              <a:solidFill>
                <a:schemeClr val="tx1"/>
              </a:solidFill>
              <a:latin typeface="Times New Roman" panose="02020603050405020304" pitchFamily="18" charset="0"/>
              <a:cs typeface="Times New Roman" panose="02020603050405020304" pitchFamily="18" charset="0"/>
            </a:endParaRPr>
          </a:p>
          <a:p>
            <a:pPr>
              <a:buAutoNum type="arabicPeriod"/>
            </a:pPr>
            <a:r>
              <a:rPr lang="en-US">
                <a:solidFill>
                  <a:schemeClr val="tx1"/>
                </a:solidFill>
                <a:latin typeface="Times New Roman" panose="02020603050405020304" pitchFamily="18" charset="0"/>
                <a:cs typeface="Times New Roman" panose="02020603050405020304" pitchFamily="18" charset="0"/>
              </a:rPr>
              <a:t>Integration: RFID readers can be integrated into various hardware designs due to their compact size.</a:t>
            </a:r>
            <a:endParaRPr lang="en-US">
              <a:solidFill>
                <a:schemeClr val="tx1"/>
              </a:solidFill>
              <a:latin typeface="Times New Roman" panose="02020603050405020304" pitchFamily="18" charset="0"/>
              <a:cs typeface="Times New Roman" panose="02020603050405020304" pitchFamily="18" charset="0"/>
            </a:endParaRPr>
          </a:p>
          <a:p>
            <a:pPr>
              <a:buAutoNum type="arabicPeriod"/>
            </a:pPr>
            <a:r>
              <a:rPr lang="en-US">
                <a:solidFill>
                  <a:schemeClr val="tx1"/>
                </a:solidFill>
                <a:latin typeface="Times New Roman" panose="02020603050405020304" pitchFamily="18" charset="0"/>
                <a:cs typeface="Times New Roman" panose="02020603050405020304" pitchFamily="18" charset="0"/>
              </a:rPr>
              <a:t>Passive Tags: These tags do not have their own power source. They derive power from the reader’s electromagnetic field during communication.</a:t>
            </a:r>
            <a:endParaRPr lang="en-US">
              <a:solidFill>
                <a:schemeClr val="tx1"/>
              </a:solidFill>
              <a:latin typeface="Times New Roman" panose="02020603050405020304" pitchFamily="18" charset="0"/>
              <a:cs typeface="Times New Roman" panose="02020603050405020304" pitchFamily="18" charset="0"/>
            </a:endParaRPr>
          </a:p>
          <a:p>
            <a:pPr>
              <a:buAutoNum type="arabicPeriod"/>
            </a:pPr>
            <a:r>
              <a:rPr lang="en-US">
                <a:solidFill>
                  <a:schemeClr val="tx1"/>
                </a:solidFill>
                <a:latin typeface="Times New Roman" panose="02020603050405020304" pitchFamily="18" charset="0"/>
                <a:cs typeface="Times New Roman" panose="02020603050405020304" pitchFamily="18" charset="0"/>
              </a:rPr>
              <a:t>Active Tags: Active tags have their own power source (usually a battery) and can transmit data over longer distances.</a:t>
            </a:r>
            <a:endParaRPr 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15051</Words>
  <Application>WPS Presentation</Application>
  <PresentationFormat>Widescreen</PresentationFormat>
  <Paragraphs>219</Paragraphs>
  <Slides>22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Wingdings 3</vt:lpstr>
      <vt:lpstr>Arial</vt:lpstr>
      <vt:lpstr>Times New Roman</vt:lpstr>
      <vt:lpstr>Calibri</vt:lpstr>
      <vt:lpstr>Trebuchet MS</vt:lpstr>
      <vt:lpstr>Microsoft YaHei</vt:lpstr>
      <vt:lpstr>Arial Unicode MS</vt:lpstr>
      <vt:lpstr>Default Design</vt:lpstr>
      <vt:lpstr>RFID CONTROLLED AUTOMATED PATH ROBOT </vt:lpstr>
      <vt:lpstr>ABSTRACT</vt:lpstr>
      <vt:lpstr>PowerPoint 演示文稿</vt:lpstr>
      <vt:lpstr>INTRODUCTION</vt:lpstr>
      <vt:lpstr> </vt:lpstr>
      <vt:lpstr>LITERATURE SURVEY</vt:lpstr>
      <vt:lpstr>PowerPoint 演示文稿</vt:lpstr>
      <vt:lpstr>PowerPoint 演示文稿</vt:lpstr>
      <vt:lpstr>PowerPoint 演示文稿</vt:lpstr>
      <vt:lpstr>PowerPoint 演示文稿</vt:lpstr>
      <vt:lpstr>PowerPoint 演示文稿</vt:lpstr>
      <vt:lpstr>EXISTING SYSTEM: </vt:lpstr>
      <vt:lpstr>PROPOSED SYSTEM</vt:lpstr>
      <vt:lpstr>ADVANTAGES                   DISADVANTAGES     </vt:lpstr>
      <vt:lpstr>BLOCK DIAGRAM: </vt:lpstr>
      <vt:lpstr>PowerPoint 演示文稿</vt:lpstr>
      <vt:lpstr>PowerPoint 演示文稿</vt:lpstr>
      <vt:lpstr>CONCLUSION:  </vt:lpstr>
      <vt:lpstr>REFERENCES:</vt:lpstr>
      <vt:lpstr>REFERENCES:</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HOME AUTOMATION SYSTEM   BY FACE DETECTION USING ESP32 CAMERA</dc:title>
  <dc:creator>Nikhitha Sai Nemmali</dc:creator>
  <cp:lastModifiedBy>WPS_1695113188</cp:lastModifiedBy>
  <cp:revision>13</cp:revision>
  <dcterms:created xsi:type="dcterms:W3CDTF">2024-02-04T10:46:00Z</dcterms:created>
  <dcterms:modified xsi:type="dcterms:W3CDTF">2024-04-01T04:09:36Z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0B99C9CD365148BBA0292C879D26714D_13</vt:lpwstr>
  </property>
  <property fmtid="{D5CDD505-2E9C-101B-9397-08002B2CF9AE}" pid="3" name="KSOProductBuildVer">
    <vt:lpwstr>1033-12.2.0.13489</vt:lpwstr>
  </property>
</Properties>
</file>