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81" r:id="rId6"/>
    <p:sldId id="259" r:id="rId7"/>
    <p:sldId id="260" r:id="rId8"/>
    <p:sldId id="266" r:id="rId9"/>
    <p:sldId id="261" r:id="rId10"/>
    <p:sldId id="267" r:id="rId11"/>
    <p:sldId id="268" r:id="rId12"/>
    <p:sldId id="262" r:id="rId13"/>
    <p:sldId id="263" r:id="rId14"/>
    <p:sldId id="264" r:id="rId15"/>
    <p:sldId id="269" r:id="rId16"/>
    <p:sldId id="270" r:id="rId17"/>
    <p:sldId id="271" r:id="rId18"/>
    <p:sldId id="272" r:id="rId19"/>
    <p:sldId id="265" r:id="rId20"/>
    <p:sldId id="273" r:id="rId21"/>
    <p:sldId id="274"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80604020202020204" pitchFamily="34" charset="0"/>
          <a:ea typeface="SimSun" pitchFamily="2" charset="-122"/>
        </a:defRPr>
      </a:lvl2pPr>
      <a:lvl3pPr algn="ctr" rtl="0" fontAlgn="base">
        <a:spcBef>
          <a:spcPct val="0"/>
        </a:spcBef>
        <a:spcAft>
          <a:spcPct val="0"/>
        </a:spcAft>
        <a:defRPr sz="4400">
          <a:solidFill>
            <a:schemeClr val="tx2"/>
          </a:solidFill>
          <a:latin typeface="Arial" panose="02080604020202020204" pitchFamily="34" charset="0"/>
          <a:ea typeface="SimSun" pitchFamily="2" charset="-122"/>
        </a:defRPr>
      </a:lvl3pPr>
      <a:lvl4pPr algn="ctr" rtl="0" fontAlgn="base">
        <a:spcBef>
          <a:spcPct val="0"/>
        </a:spcBef>
        <a:spcAft>
          <a:spcPct val="0"/>
        </a:spcAft>
        <a:defRPr sz="4400">
          <a:solidFill>
            <a:schemeClr val="tx2"/>
          </a:solidFill>
          <a:latin typeface="Arial" panose="02080604020202020204" pitchFamily="34" charset="0"/>
          <a:ea typeface="SimSun" pitchFamily="2" charset="-122"/>
        </a:defRPr>
      </a:lvl4pPr>
      <a:lvl5pPr algn="ctr" rtl="0" fontAlgn="base">
        <a:spcBef>
          <a:spcPct val="0"/>
        </a:spcBef>
        <a:spcAft>
          <a:spcPct val="0"/>
        </a:spcAft>
        <a:defRPr sz="4400">
          <a:solidFill>
            <a:schemeClr val="tx2"/>
          </a:solidFill>
          <a:latin typeface="Arial" panose="0208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8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8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8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t>Make Django Easy</a:t>
            </a:r>
          </a:p>
        </p:txBody>
      </p:sp>
      <p:sp>
        <p:nvSpPr>
          <p:cNvPr id="3" name="Subtitle 2"/>
          <p:cNvSpPr>
            <a:spLocks noGrp="1"/>
          </p:cNvSpPr>
          <p:nvPr>
            <p:ph type="subTitle" idx="1"/>
          </p:nvPr>
        </p:nvSpPr>
        <p:spPr/>
        <p:txBody>
          <a:bodyPr/>
          <a:lstStyle/>
          <a:p>
            <a:r>
              <a:t>From Boring to Soaring: Master Django Like a Pro!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Explore More</a:t>
            </a:r>
            <a:endParaRPr lang="en-US"/>
          </a:p>
        </p:txBody>
      </p:sp>
      <p:sp>
        <p:nvSpPr>
          <p:cNvPr id="3" name="Content Placeholder 2"/>
          <p:cNvSpPr>
            <a:spLocks noGrp="1"/>
          </p:cNvSpPr>
          <p:nvPr>
            <p:ph idx="1"/>
          </p:nvPr>
        </p:nvSpPr>
        <p:spPr/>
        <p:txBody>
          <a:bodyPr/>
          <a:p>
            <a:pPr marL="0" indent="0">
              <a:buNone/>
            </a:pPr>
            <a:r>
              <a:rPr lang="en-US" sz="2400"/>
              <a:t>By mastering Serializer, you can make your system or website  more efficient, reusable, and powerful, ultimately improving the performance and clarity of your Django REST APIs.</a:t>
            </a:r>
            <a:endParaRPr lang="en-US" sz="2400"/>
          </a:p>
          <a:p>
            <a:pPr marL="0" indent="0">
              <a:buNone/>
            </a:pPr>
            <a:endParaRPr lang="en-US" sz="2400"/>
          </a:p>
          <a:p>
            <a:pPr marL="0" indent="0">
              <a:buNone/>
            </a:pPr>
            <a:r>
              <a:rPr lang="en-US" sz="2400"/>
              <a:t>For More visit Serializer’s documentation:</a:t>
            </a:r>
            <a:endParaRPr lang="en-US" sz="2400"/>
          </a:p>
          <a:p>
            <a:pPr marL="0" indent="0">
              <a:buNone/>
            </a:pPr>
            <a:endParaRPr lang="en-US" sz="2400"/>
          </a:p>
          <a:p>
            <a:pPr marL="0" indent="0">
              <a:buNone/>
            </a:pPr>
            <a:r>
              <a:rPr lang="en-US" sz="1800"/>
              <a:t>https://www.django-rest-framework.org/api-guide/serializers</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Django Security</a:t>
            </a:r>
          </a:p>
        </p:txBody>
      </p:sp>
      <p:sp>
        <p:nvSpPr>
          <p:cNvPr id="3" name="Content Placeholder 2"/>
          <p:cNvSpPr>
            <a:spLocks noGrp="1"/>
          </p:cNvSpPr>
          <p:nvPr>
            <p:ph idx="1"/>
          </p:nvPr>
        </p:nvSpPr>
        <p:spPr/>
        <p:txBody>
          <a:bodyPr/>
          <a:lstStyle/>
          <a:p>
            <a:pPr marL="0" indent="0">
              <a:buNone/>
            </a:pPr>
            <a:r>
              <a:rPr sz="2000"/>
              <a:t>Django comes with:</a:t>
            </a:r>
            <a:endParaRPr sz="2000"/>
          </a:p>
          <a:p>
            <a:r>
              <a:rPr sz="2000"/>
              <a:t>- CSRF protection.</a:t>
            </a:r>
            <a:endParaRPr sz="2000"/>
          </a:p>
          <a:p>
            <a:r>
              <a:rPr sz="2000"/>
              <a:t>- SQL injection prevention.</a:t>
            </a:r>
            <a:endParaRPr sz="2000"/>
          </a:p>
          <a:p>
            <a:r>
              <a:rPr sz="2000"/>
              <a:t>- XSS attack mitigation.</a:t>
            </a:r>
            <a:endParaRPr sz="2000"/>
          </a:p>
          <a:p>
            <a:pPr marL="0" indent="0">
              <a:buNone/>
            </a:pPr>
            <a:r>
              <a:rPr sz="2000"/>
              <a:t>Checklist:</a:t>
            </a:r>
            <a:endParaRPr sz="2000"/>
          </a:p>
          <a:p>
            <a:pPr marL="0" indent="0">
              <a:buNone/>
            </a:pPr>
            <a:endParaRPr sz="2000"/>
          </a:p>
          <a:p>
            <a:pPr marL="0" indent="0">
              <a:buNone/>
            </a:pPr>
            <a:r>
              <a:rPr sz="2000"/>
              <a:t>1. Use Django's CSRF Middleware.</a:t>
            </a:r>
            <a:endParaRPr sz="2000"/>
          </a:p>
          <a:p>
            <a:pPr marL="0" indent="0">
              <a:buNone/>
            </a:pPr>
            <a:r>
              <a:rPr sz="2000"/>
              <a:t>2. Escape user input with templates: {{ user_input|escape }}.</a:t>
            </a:r>
            <a:endParaRPr sz="2000"/>
          </a:p>
          <a:p>
            <a:pPr marL="0" indent="0">
              <a:buNone/>
            </a:pPr>
            <a:r>
              <a:rPr sz="2000"/>
              <a:t>3. Never trust user input – validate everything!</a:t>
            </a:r>
            <a:endParaRPr sz="2000"/>
          </a:p>
          <a:p>
            <a:pPr marL="0" indent="0">
              <a:buNone/>
            </a:pPr>
            <a:endParaRPr sz="2000"/>
          </a:p>
          <a:p>
            <a:pPr marL="0" indent="0">
              <a:buNone/>
            </a:pPr>
            <a:r>
              <a:rPr sz="2000"/>
              <a:t>Funny Reminder: Hackers don’t sleep, but your secure site makes them weep.</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sz="3200"/>
              <a:t>Simple JWT for Authentication</a:t>
            </a:r>
            <a:endParaRPr sz="3200"/>
          </a:p>
        </p:txBody>
      </p:sp>
      <p:sp>
        <p:nvSpPr>
          <p:cNvPr id="3" name="Content Placeholder 2"/>
          <p:cNvSpPr>
            <a:spLocks noGrp="1"/>
          </p:cNvSpPr>
          <p:nvPr>
            <p:ph idx="1"/>
          </p:nvPr>
        </p:nvSpPr>
        <p:spPr/>
        <p:txBody>
          <a:bodyPr/>
          <a:lstStyle/>
          <a:p>
            <a:pPr marL="0" indent="0">
              <a:buNone/>
            </a:pPr>
            <a:r>
              <a:rPr lang="en-US" sz="1600"/>
              <a:t>JASON WEB TOKEN(JWT)</a:t>
            </a:r>
            <a:endParaRPr lang="en-US" sz="1600"/>
          </a:p>
          <a:p>
            <a:pPr marL="0" indent="0">
              <a:buNone/>
            </a:pPr>
            <a:r>
              <a:rPr lang="en-US" sz="1600"/>
              <a:t>Is the ligthweight and customizable package that UseSelf contained token format use to securely and transmit information between parties for Authentication for django rest framework</a:t>
            </a:r>
            <a:endParaRPr lang="en-US" sz="1600"/>
          </a:p>
          <a:p>
            <a:pPr marL="0" indent="0">
              <a:buNone/>
            </a:pPr>
            <a:endParaRPr lang="en-US" sz="1600"/>
          </a:p>
          <a:p>
            <a:pPr marL="0" indent="0">
              <a:buNone/>
            </a:pPr>
            <a:r>
              <a:rPr lang="en-US" sz="1600"/>
              <a:t>it can Uses For </a:t>
            </a:r>
            <a:endParaRPr lang="en-US" sz="1600"/>
          </a:p>
          <a:p>
            <a:r>
              <a:rPr lang="en-US" sz="1600"/>
              <a:t>login</a:t>
            </a:r>
            <a:endParaRPr lang="en-US" sz="1600"/>
          </a:p>
          <a:p>
            <a:r>
              <a:rPr lang="en-US" sz="1600"/>
              <a:t>Logout</a:t>
            </a:r>
            <a:endParaRPr lang="en-US" sz="1600"/>
          </a:p>
          <a:p>
            <a:pPr marL="0" indent="0">
              <a:buNone/>
            </a:pPr>
            <a:r>
              <a:rPr lang="en-US" sz="1600"/>
              <a:t>and others related to securty and authentication</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US"/>
              <a:t>How to Configure</a:t>
            </a:r>
            <a:endParaRPr lang="en-US"/>
          </a:p>
        </p:txBody>
      </p:sp>
      <p:sp>
        <p:nvSpPr>
          <p:cNvPr id="3" name="Content Placeholder 2"/>
          <p:cNvSpPr>
            <a:spLocks noGrp="1"/>
          </p:cNvSpPr>
          <p:nvPr>
            <p:ph idx="1"/>
          </p:nvPr>
        </p:nvSpPr>
        <p:spPr/>
        <p:txBody>
          <a:bodyPr/>
          <a:lstStyle/>
          <a:p>
            <a:pPr marL="400050" indent="-400050">
              <a:buFont typeface="+mj-lt"/>
              <a:buAutoNum type="romanUcPeriod"/>
            </a:pPr>
            <a:r>
              <a:rPr lang="en-US" sz="1600"/>
              <a:t>Install it using pip</a:t>
            </a:r>
            <a:endParaRPr lang="en-US" sz="1600"/>
          </a:p>
          <a:p>
            <a:pPr marL="0" indent="0">
              <a:buFont typeface="+mj-lt"/>
              <a:buNone/>
            </a:pPr>
            <a:r>
              <a:rPr lang="en-US" sz="1600">
                <a:solidFill>
                  <a:srgbClr val="00B050"/>
                </a:solidFill>
                <a:sym typeface="+mn-ea"/>
              </a:rPr>
              <a:t>	pip install djangorestframework-simplejwt</a:t>
            </a:r>
            <a:endParaRPr lang="en-US" sz="1600">
              <a:solidFill>
                <a:srgbClr val="00B050"/>
              </a:solidFill>
            </a:endParaRPr>
          </a:p>
          <a:p>
            <a:pPr marL="0" indent="0">
              <a:buFont typeface="+mj-lt"/>
              <a:buNone/>
            </a:pPr>
            <a:endParaRPr lang="en-US" sz="1600"/>
          </a:p>
          <a:p>
            <a:pPr marL="0" indent="0">
              <a:buFont typeface="+mj-lt"/>
              <a:buNone/>
            </a:pPr>
            <a:r>
              <a:rPr lang="en-US" sz="1600"/>
              <a:t>II. Add it to your Django settings.py file</a:t>
            </a:r>
            <a:endParaRPr lang="en-US" sz="1600"/>
          </a:p>
          <a:p>
            <a:pPr marL="0" indent="0">
              <a:buFont typeface="+mj-lt"/>
              <a:buNone/>
            </a:pPr>
            <a:r>
              <a:rPr lang="en-US" sz="1600"/>
              <a:t>	</a:t>
            </a:r>
            <a:r>
              <a:rPr lang="en-US" sz="1000"/>
              <a:t>INSTALLED_APPS = [</a:t>
            </a:r>
            <a:endParaRPr lang="en-US" sz="1000"/>
          </a:p>
          <a:p>
            <a:pPr marL="0" indent="0">
              <a:buFont typeface="+mj-lt"/>
              <a:buNone/>
            </a:pPr>
            <a:r>
              <a:rPr lang="en-US" sz="1000"/>
              <a:t>		‘rest_framework_simplejwt’,</a:t>
            </a:r>
            <a:endParaRPr lang="en-US" sz="1000"/>
          </a:p>
          <a:p>
            <a:pPr marL="0" indent="0">
              <a:buFont typeface="+mj-lt"/>
              <a:buNone/>
            </a:pPr>
            <a:r>
              <a:rPr lang="en-US" sz="1000"/>
              <a:t>		</a:t>
            </a:r>
            <a:r>
              <a:rPr lang="en-US" sz="1000">
                <a:sym typeface="+mn-ea"/>
              </a:rPr>
              <a:t>‘rest_framework_simplejwt.token_blacklist’,</a:t>
            </a:r>
            <a:endParaRPr lang="en-US" sz="1000"/>
          </a:p>
          <a:p>
            <a:pPr marL="0" indent="0">
              <a:buFont typeface="+mj-lt"/>
              <a:buNone/>
            </a:pPr>
            <a:endParaRPr lang="en-US" sz="1000"/>
          </a:p>
          <a:p>
            <a:pPr marL="0" indent="0">
              <a:buFont typeface="+mj-lt"/>
              <a:buNone/>
            </a:pPr>
            <a:r>
              <a:rPr lang="en-US" sz="1000"/>
              <a:t>	]</a:t>
            </a:r>
            <a:endParaRPr lang="en-US" sz="1000"/>
          </a:p>
          <a:p>
            <a:pPr marL="0" indent="0">
              <a:buFont typeface="+mj-lt"/>
              <a:buNone/>
            </a:pPr>
            <a:endParaRPr lang="en-US" sz="1600"/>
          </a:p>
          <a:p>
            <a:pPr marL="914400" lvl="2" indent="0">
              <a:buFont typeface="+mj-lt"/>
              <a:buNone/>
            </a:pPr>
            <a:r>
              <a:rPr lang="en-US" sz="1000"/>
              <a:t>from datetime import timedelta</a:t>
            </a:r>
            <a:endParaRPr lang="en-US" sz="1000"/>
          </a:p>
          <a:p>
            <a:pPr marL="914400" lvl="2" indent="0">
              <a:buFont typeface="+mj-lt"/>
              <a:buNone/>
            </a:pPr>
            <a:endParaRPr lang="en-US" sz="1000"/>
          </a:p>
          <a:p>
            <a:pPr marL="914400" lvl="2" indent="0">
              <a:buFont typeface="+mj-lt"/>
              <a:buNone/>
            </a:pPr>
            <a:r>
              <a:rPr lang="en-US" sz="1000"/>
              <a:t>REST_FRAMEWORK = {</a:t>
            </a:r>
            <a:endParaRPr lang="en-US" sz="1000"/>
          </a:p>
          <a:p>
            <a:pPr marL="914400" lvl="2" indent="0">
              <a:buFont typeface="+mj-lt"/>
              <a:buNone/>
            </a:pPr>
            <a:r>
              <a:rPr lang="en-US" sz="1000"/>
              <a:t>    'DEFAULT_AUTHENTICATION_CLASSES': (</a:t>
            </a:r>
            <a:endParaRPr lang="en-US" sz="1000"/>
          </a:p>
          <a:p>
            <a:pPr marL="914400" lvl="2" indent="0">
              <a:buFont typeface="+mj-lt"/>
              <a:buNone/>
            </a:pPr>
            <a:r>
              <a:rPr lang="en-US" sz="1000"/>
              <a:t>        'rest_framework_simplejwt.authentication.JWTAuthentication',</a:t>
            </a:r>
            <a:endParaRPr lang="en-US" sz="1000"/>
          </a:p>
          <a:p>
            <a:pPr marL="914400" lvl="2" indent="0">
              <a:buFont typeface="+mj-lt"/>
              <a:buNone/>
            </a:pPr>
            <a:r>
              <a:rPr lang="en-US" sz="1000"/>
              <a:t>    ),</a:t>
            </a:r>
            <a:endParaRPr lang="en-US" sz="1000"/>
          </a:p>
          <a:p>
            <a:pPr marL="914400" lvl="2" indent="0">
              <a:buFont typeface="+mj-lt"/>
              <a:buNone/>
            </a:pPr>
            <a:r>
              <a:rPr lang="en-US" sz="1000"/>
              <a:t>    'DEFAULT_PERMISSION_CLASSES': (</a:t>
            </a:r>
            <a:endParaRPr lang="en-US" sz="1000"/>
          </a:p>
          <a:p>
            <a:pPr marL="914400" lvl="2" indent="0">
              <a:buFont typeface="+mj-lt"/>
              <a:buNone/>
            </a:pPr>
            <a:r>
              <a:rPr lang="en-US" sz="1000"/>
              <a:t>        'rest_framework.permissions.IsAuthenticated',</a:t>
            </a:r>
            <a:endParaRPr lang="en-US" sz="1000"/>
          </a:p>
          <a:p>
            <a:pPr marL="914400" lvl="2" indent="0">
              <a:buFont typeface="+mj-lt"/>
              <a:buNone/>
            </a:pPr>
            <a:r>
              <a:rPr lang="en-US" sz="1000"/>
              <a:t>    ),</a:t>
            </a:r>
            <a:endParaRPr lang="en-US" sz="1000"/>
          </a:p>
          <a:p>
            <a:pPr marL="914400" lvl="2" indent="0">
              <a:buFont typeface="+mj-lt"/>
              <a:buNone/>
            </a:pPr>
            <a:r>
              <a:rPr lang="en-US" sz="1000"/>
              <a:t>}</a:t>
            </a:r>
            <a:endParaRPr lang="en-US" sz="1000"/>
          </a:p>
          <a:p>
            <a:pPr marL="914400" lvl="2" indent="0">
              <a:buFont typeface="+mj-lt"/>
              <a:buNone/>
            </a:pPr>
            <a:endParaRPr lang="en-US" sz="1000"/>
          </a:p>
          <a:p>
            <a:pPr marL="914400" lvl="2" indent="0">
              <a:buFont typeface="+mj-lt"/>
              <a:buNone/>
            </a:pPr>
            <a:endParaRPr lang="en-US" sz="1000"/>
          </a:p>
          <a:p>
            <a:pPr marL="400050" indent="-400050">
              <a:buFont typeface="+mj-lt"/>
              <a:buAutoNum type="romanUcPeriod"/>
            </a:pPr>
            <a:endParaRPr lang="en-US" sz="160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pPr marL="914400" lvl="2" indent="0">
              <a:buFont typeface="+mj-lt"/>
              <a:buNone/>
            </a:pPr>
            <a:r>
              <a:rPr lang="en-US" sz="1600">
                <a:sym typeface="+mn-ea"/>
              </a:rPr>
              <a:t>SIMPLE_JWT = {</a:t>
            </a:r>
            <a:endParaRPr lang="en-US" sz="1600"/>
          </a:p>
          <a:p>
            <a:pPr marL="914400" lvl="2" indent="0">
              <a:buFont typeface="+mj-lt"/>
              <a:buNone/>
            </a:pPr>
            <a:r>
              <a:rPr lang="en-US" sz="1600">
                <a:sym typeface="+mn-ea"/>
              </a:rPr>
              <a:t>    'ACCESS_TOKEN_LIFETIME': timedelta(minutes=10),</a:t>
            </a:r>
            <a:endParaRPr lang="en-US" sz="1600"/>
          </a:p>
          <a:p>
            <a:pPr marL="914400" lvl="2" indent="0">
              <a:buFont typeface="+mj-lt"/>
              <a:buNone/>
            </a:pPr>
            <a:r>
              <a:rPr lang="en-US" sz="1600">
                <a:sym typeface="+mn-ea"/>
              </a:rPr>
              <a:t>    'REFRESH_TOKEN_LIFETIME': timedelta(days=1),</a:t>
            </a:r>
            <a:endParaRPr lang="en-US" sz="1600"/>
          </a:p>
          <a:p>
            <a:pPr marL="914400" lvl="2" indent="0">
              <a:buFont typeface="+mj-lt"/>
              <a:buNone/>
            </a:pPr>
            <a:r>
              <a:rPr lang="en-US" sz="1600">
                <a:sym typeface="+mn-ea"/>
              </a:rPr>
              <a:t>    'ROTATE_REFRESH_TOKENS': True,</a:t>
            </a:r>
            <a:endParaRPr lang="en-US" sz="1600"/>
          </a:p>
          <a:p>
            <a:pPr marL="914400" lvl="2" indent="0">
              <a:buFont typeface="+mj-lt"/>
              <a:buNone/>
            </a:pPr>
            <a:r>
              <a:rPr lang="en-US" sz="1600">
                <a:sym typeface="+mn-ea"/>
              </a:rPr>
              <a:t>    'BLACKLIST_AFTER_ROTATION': True,</a:t>
            </a:r>
            <a:endParaRPr lang="en-US" sz="1600">
              <a:sym typeface="+mn-ea"/>
            </a:endParaRPr>
          </a:p>
          <a:p>
            <a:pPr marL="914400" lvl="2" indent="0">
              <a:buFont typeface="+mj-lt"/>
              <a:buNone/>
            </a:pPr>
            <a:r>
              <a:rPr lang="en-US" sz="1600">
                <a:sym typeface="+mn-ea"/>
              </a:rPr>
              <a:t>‘AUTH_HEADER_TYPES’ : (‘Bearer’,),</a:t>
            </a:r>
            <a:endParaRPr lang="en-US" sz="1600"/>
          </a:p>
          <a:p>
            <a:pPr marL="914400" lvl="2" indent="0">
              <a:buFont typeface="+mj-lt"/>
              <a:buNone/>
            </a:pPr>
            <a:r>
              <a:rPr lang="en-US" sz="1600">
                <a:sym typeface="+mn-ea"/>
              </a:rPr>
              <a:t>}</a:t>
            </a:r>
            <a:endParaRPr lang="en-US" sz="1600"/>
          </a:p>
          <a:p>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LOGIN And LOGOUT Urls</a:t>
            </a:r>
            <a:endParaRPr lang="en-US" sz="2400"/>
          </a:p>
        </p:txBody>
      </p:sp>
      <p:sp>
        <p:nvSpPr>
          <p:cNvPr id="3" name="Content Placeholder 2"/>
          <p:cNvSpPr>
            <a:spLocks noGrp="1"/>
          </p:cNvSpPr>
          <p:nvPr>
            <p:ph idx="1"/>
          </p:nvPr>
        </p:nvSpPr>
        <p:spPr/>
        <p:txBody>
          <a:bodyPr/>
          <a:p>
            <a:r>
              <a:rPr lang="en-US" sz="1600">
                <a:solidFill>
                  <a:schemeClr val="tx1"/>
                </a:solidFill>
              </a:rPr>
              <a:t>Add these to urls.py In Your api Folder</a:t>
            </a:r>
            <a:endParaRPr lang="en-US" sz="1600">
              <a:solidFill>
                <a:schemeClr val="tx1"/>
              </a:solidFill>
            </a:endParaRPr>
          </a:p>
          <a:p>
            <a:pPr marL="0" indent="0">
              <a:buNone/>
            </a:pPr>
            <a:endParaRPr lang="en-US" sz="1600">
              <a:solidFill>
                <a:schemeClr val="tx1"/>
              </a:solidFill>
            </a:endParaRPr>
          </a:p>
          <a:p>
            <a:pPr marL="457200" lvl="1" indent="0">
              <a:buNone/>
            </a:pPr>
            <a:r>
              <a:rPr lang="en-US" sz="1400">
                <a:solidFill>
                  <a:schemeClr val="tx1"/>
                </a:solidFill>
              </a:rPr>
              <a:t>from rest_framework_simplejwt.views import TokenObtainPairView, TokenRefreshView, TokenBlacklistView</a:t>
            </a:r>
            <a:endParaRPr lang="en-US" sz="1400">
              <a:solidFill>
                <a:schemeClr val="tx1"/>
              </a:solidFill>
            </a:endParaRPr>
          </a:p>
          <a:p>
            <a:pPr marL="457200" lvl="1" indent="0">
              <a:buNone/>
            </a:pPr>
            <a:endParaRPr lang="en-US" sz="1400">
              <a:solidFill>
                <a:schemeClr val="tx1"/>
              </a:solidFill>
            </a:endParaRPr>
          </a:p>
          <a:p>
            <a:pPr marL="457200" lvl="1" indent="0">
              <a:buNone/>
            </a:pPr>
            <a:r>
              <a:rPr lang="en-US" sz="1400">
                <a:solidFill>
                  <a:schemeClr val="tx1"/>
                </a:solidFill>
              </a:rPr>
              <a:t>urlpatterns = [</a:t>
            </a:r>
            <a:endParaRPr lang="en-US" sz="1400">
              <a:solidFill>
                <a:schemeClr val="tx1"/>
              </a:solidFill>
            </a:endParaRPr>
          </a:p>
          <a:p>
            <a:pPr marL="1371600" lvl="3" indent="0">
              <a:buNone/>
            </a:pPr>
            <a:r>
              <a:rPr lang="en-US" sz="1000">
                <a:solidFill>
                  <a:schemeClr val="tx1"/>
                </a:solidFill>
              </a:rPr>
              <a:t>   </a:t>
            </a:r>
            <a:endParaRPr lang="en-US" sz="1000">
              <a:solidFill>
                <a:schemeClr val="tx1"/>
              </a:solidFill>
            </a:endParaRPr>
          </a:p>
          <a:p>
            <a:pPr marL="457200" lvl="1" indent="0">
              <a:buNone/>
            </a:pPr>
            <a:r>
              <a:rPr lang="en-US" sz="1400">
                <a:solidFill>
                  <a:schemeClr val="tx1"/>
                </a:solidFill>
              </a:rPr>
              <a:t>    path('token/', TokenObtainPairView.as_view()),</a:t>
            </a:r>
            <a:endParaRPr lang="en-US" sz="1400">
              <a:solidFill>
                <a:schemeClr val="tx1"/>
              </a:solidFill>
            </a:endParaRPr>
          </a:p>
          <a:p>
            <a:pPr marL="457200" lvl="1" indent="0">
              <a:buNone/>
            </a:pPr>
            <a:r>
              <a:rPr lang="en-US" sz="1400">
                <a:solidFill>
                  <a:schemeClr val="tx1"/>
                </a:solidFill>
              </a:rPr>
              <a:t>    path('token/refresh/', TokenRefreshView.as_view()), </a:t>
            </a:r>
            <a:endParaRPr lang="en-US" sz="1400">
              <a:solidFill>
                <a:schemeClr val="tx1"/>
              </a:solidFill>
            </a:endParaRPr>
          </a:p>
          <a:p>
            <a:pPr marL="457200" lvl="1" indent="0">
              <a:buNone/>
            </a:pPr>
            <a:r>
              <a:rPr lang="en-US" sz="1400">
                <a:solidFill>
                  <a:schemeClr val="tx1"/>
                </a:solidFill>
              </a:rPr>
              <a:t>path(‘token/logout/’, TokenBlacklistView.as_view() ),</a:t>
            </a:r>
            <a:endParaRPr lang="en-US" sz="1400">
              <a:solidFill>
                <a:schemeClr val="tx1"/>
              </a:solidFill>
            </a:endParaRPr>
          </a:p>
          <a:p>
            <a:pPr marL="457200" lvl="1" indent="0">
              <a:buNone/>
            </a:pPr>
            <a:r>
              <a:rPr lang="en-US" sz="1400">
                <a:solidFill>
                  <a:schemeClr val="tx1"/>
                </a:solidFill>
              </a:rPr>
              <a:t>]</a:t>
            </a:r>
            <a:endParaRPr lang="en-US" sz="1400">
              <a:solidFill>
                <a:schemeClr val="tx1"/>
              </a:solidFill>
            </a:endParaRPr>
          </a:p>
          <a:p>
            <a:pPr marL="457200" lvl="1" indent="0">
              <a:buNone/>
            </a:pPr>
            <a:endParaRPr lang="en-US" sz="1400">
              <a:solidFill>
                <a:schemeClr val="tx1"/>
              </a:solidFill>
            </a:endParaRPr>
          </a:p>
          <a:p>
            <a:pPr marL="457200" lvl="1" indent="0">
              <a:buFont typeface="Arial" panose="02080604020202020204" pitchFamily="34" charset="0"/>
              <a:buNone/>
            </a:pPr>
            <a:endParaRPr lang="en-US" sz="14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LOGIN And LOGOUT Urls</a:t>
            </a:r>
            <a:endParaRPr lang="en-US" sz="2400"/>
          </a:p>
        </p:txBody>
      </p:sp>
      <p:sp>
        <p:nvSpPr>
          <p:cNvPr id="3" name="Content Placeholder 2"/>
          <p:cNvSpPr>
            <a:spLocks noGrp="1"/>
          </p:cNvSpPr>
          <p:nvPr>
            <p:ph idx="1"/>
          </p:nvPr>
        </p:nvSpPr>
        <p:spPr/>
        <p:txBody>
          <a:bodyPr/>
          <a:p>
            <a:pPr lvl="1"/>
            <a:r>
              <a:rPr lang="en-US" sz="2000">
                <a:sym typeface="+mn-ea"/>
              </a:rPr>
              <a:t>Use this Url to login: </a:t>
            </a:r>
            <a:endParaRPr lang="en-US" sz="2000">
              <a:solidFill>
                <a:schemeClr val="tx1"/>
              </a:solidFill>
            </a:endParaRPr>
          </a:p>
          <a:p>
            <a:pPr marL="457200" lvl="1" indent="0">
              <a:buNone/>
            </a:pPr>
            <a:r>
              <a:rPr lang="en-US" sz="2000">
                <a:sym typeface="+mn-ea"/>
              </a:rPr>
              <a:t>	path('token/', TokenObtainPairView.as_view()),</a:t>
            </a:r>
            <a:endParaRPr lang="en-US" sz="2000">
              <a:sym typeface="+mn-ea"/>
            </a:endParaRPr>
          </a:p>
          <a:p>
            <a:pPr marL="457200" lvl="1" indent="0">
              <a:buNone/>
            </a:pPr>
            <a:endParaRPr lang="en-US" sz="2000">
              <a:sym typeface="+mn-ea"/>
            </a:endParaRPr>
          </a:p>
          <a:p>
            <a:pPr marL="457200" lvl="1" indent="0">
              <a:buNone/>
            </a:pPr>
            <a:endParaRPr lang="en-US" sz="2000">
              <a:sym typeface="+mn-ea"/>
            </a:endParaRPr>
          </a:p>
          <a:p>
            <a:pPr lvl="1"/>
            <a:r>
              <a:rPr lang="en-US" sz="2000">
                <a:sym typeface="+mn-ea"/>
              </a:rPr>
              <a:t>Use this Url to Logout:</a:t>
            </a:r>
            <a:endParaRPr lang="en-US" sz="2000">
              <a:solidFill>
                <a:schemeClr val="tx1"/>
              </a:solidFill>
            </a:endParaRPr>
          </a:p>
          <a:p>
            <a:pPr marL="0" lvl="1" indent="0">
              <a:buFont typeface="Arial" panose="02080604020202020204" pitchFamily="34" charset="0"/>
              <a:buNone/>
            </a:pPr>
            <a:r>
              <a:rPr lang="en-US" sz="2000">
                <a:sym typeface="+mn-ea"/>
              </a:rPr>
              <a:t>	path(‘token/logout/’, TokenBlacklistView.as_view() ),</a:t>
            </a:r>
            <a:endParaRPr lang="en-US" sz="2000">
              <a:sym typeface="+mn-ea"/>
            </a:endParaRPr>
          </a:p>
          <a:p>
            <a:pPr marL="0" lvl="1" indent="0">
              <a:buFont typeface="Arial" panose="02080604020202020204" pitchFamily="34" charset="0"/>
              <a:buNone/>
            </a:pPr>
            <a:endParaRPr lang="en-US" sz="2000">
              <a:solidFill>
                <a:schemeClr val="tx1"/>
              </a:solidFill>
            </a:endParaRPr>
          </a:p>
          <a:p>
            <a:pPr marL="0" lvl="1" indent="0">
              <a:buFont typeface="Arial" panose="02080604020202020204" pitchFamily="34" charset="0"/>
              <a:buNone/>
            </a:pPr>
            <a:r>
              <a:rPr lang="en-US" sz="2000">
                <a:solidFill>
                  <a:schemeClr val="tx1"/>
                </a:solidFill>
              </a:rPr>
              <a:t>Hint: All Of them uses POST METHOD</a:t>
            </a:r>
            <a:endParaRPr lang="en-US" sz="2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Listen...</a:t>
            </a:r>
            <a:endParaRPr lang="en-US"/>
          </a:p>
        </p:txBody>
      </p:sp>
      <p:pic>
        <p:nvPicPr>
          <p:cNvPr id="4" name="Content Placeholder 3" descr="lsten"/>
          <p:cNvPicPr>
            <a:picLocks noChangeAspect="1"/>
          </p:cNvPicPr>
          <p:nvPr>
            <p:ph idx="1"/>
          </p:nvPr>
        </p:nvPicPr>
        <p:blipFill>
          <a:blip r:embed="rId1"/>
          <a:stretch>
            <a:fillRect/>
          </a:stretch>
        </p:blipFill>
        <p:spPr>
          <a:xfrm>
            <a:off x="2271395" y="2637790"/>
            <a:ext cx="4354830" cy="27571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Additional Tips &amp; Fun Facts</a:t>
            </a:r>
          </a:p>
        </p:txBody>
      </p:sp>
      <p:sp>
        <p:nvSpPr>
          <p:cNvPr id="3" name="Content Placeholder 2"/>
          <p:cNvSpPr>
            <a:spLocks noGrp="1"/>
          </p:cNvSpPr>
          <p:nvPr>
            <p:ph idx="1"/>
          </p:nvPr>
        </p:nvSpPr>
        <p:spPr/>
        <p:txBody>
          <a:bodyPr/>
          <a:lstStyle/>
          <a:p>
            <a:r>
              <a:rPr sz="2400"/>
              <a:t>Tips:</a:t>
            </a:r>
            <a:endParaRPr sz="2400"/>
          </a:p>
          <a:p>
            <a:pPr marL="0" indent="0">
              <a:buNone/>
            </a:pPr>
            <a:r>
              <a:rPr sz="2400"/>
              <a:t>- Use django-debug-toolbar to debug like a pro.</a:t>
            </a:r>
            <a:endParaRPr sz="2400"/>
          </a:p>
          <a:p>
            <a:pPr marL="0" indent="0">
              <a:buNone/>
            </a:pPr>
            <a:r>
              <a:rPr sz="2400"/>
              <a:t>- Test your APIs with Postman or </a:t>
            </a:r>
            <a:r>
              <a:rPr lang="en-US" sz="2400"/>
              <a:t>Thunder Client</a:t>
            </a:r>
            <a:r>
              <a:rPr sz="2400"/>
              <a:t>.</a:t>
            </a:r>
            <a:endParaRPr sz="2400"/>
          </a:p>
          <a:p>
            <a:pPr marL="0" indent="0">
              <a:buNone/>
            </a:pPr>
            <a:r>
              <a:rPr sz="2400"/>
              <a:t>- Django ORM is faster than manually writing SQL queries.</a:t>
            </a:r>
            <a:endParaRPr sz="2400"/>
          </a:p>
          <a:p>
            <a:pPr marL="0" indent="0">
              <a:buNone/>
            </a:pPr>
            <a:endParaRPr sz="2400"/>
          </a:p>
          <a:p>
            <a:r>
              <a:rPr sz="2400"/>
              <a:t> </a:t>
            </a:r>
            <a:r>
              <a:rPr lang="en-US" sz="2400"/>
              <a:t>Battery-included Pholosophy:</a:t>
            </a:r>
            <a:endParaRPr lang="en-US" sz="2400"/>
          </a:p>
          <a:p>
            <a:r>
              <a:rPr lang="en-US" sz="2400"/>
              <a:t> means privide tools like authentication, ORM, and admin Panel out of the box save time </a:t>
            </a:r>
            <a:endParaRPr lang="en-US" sz="2400"/>
          </a:p>
          <a:p>
            <a:pPr marL="0" indent="0">
              <a:buNone/>
            </a:pP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Fact</a:t>
            </a:r>
            <a:r>
              <a:rPr lang="en-US">
                <a:sym typeface="+mn-ea"/>
              </a:rPr>
              <a:t> About Django </a:t>
            </a:r>
            <a:r>
              <a:rPr>
                <a:sym typeface="+mn-ea"/>
              </a:rPr>
              <a:t>:</a:t>
            </a:r>
            <a:endParaRPr lang="en-US"/>
          </a:p>
        </p:txBody>
      </p:sp>
      <p:sp>
        <p:nvSpPr>
          <p:cNvPr id="3" name="Content Placeholder 2"/>
          <p:cNvSpPr>
            <a:spLocks noGrp="1"/>
          </p:cNvSpPr>
          <p:nvPr>
            <p:ph idx="1"/>
          </p:nvPr>
        </p:nvSpPr>
        <p:spPr/>
        <p:txBody>
          <a:bodyPr/>
          <a:p>
            <a:pPr marL="0" indent="0" algn="ctr">
              <a:buNone/>
            </a:pPr>
            <a:endParaRPr lang="en-US">
              <a:sym typeface="+mn-ea"/>
            </a:endParaRPr>
          </a:p>
          <a:p>
            <a:pPr marL="0" indent="0" algn="ctr">
              <a:buNone/>
            </a:pPr>
            <a:endParaRPr lang="en-US">
              <a:sym typeface="+mn-ea"/>
            </a:endParaRPr>
          </a:p>
          <a:p>
            <a:pPr marL="0" indent="0" algn="ctr">
              <a:buNone/>
            </a:pPr>
            <a:r>
              <a:rPr lang="en-US">
                <a:sym typeface="+mn-ea"/>
              </a:rPr>
              <a:t>Drink </a:t>
            </a:r>
            <a:r>
              <a:rPr lang="en-US">
                <a:sym typeface="+mn-ea"/>
              </a:rPr>
              <a:t>coffee two days before deadline, one day before start development, in deadline submit</a:t>
            </a:r>
            <a:endParaRPr lang="en-US"/>
          </a:p>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Meet the Pythonista</a:t>
            </a:r>
          </a:p>
        </p:txBody>
      </p:sp>
      <p:sp>
        <p:nvSpPr>
          <p:cNvPr id="3" name="Content Placeholder 2"/>
          <p:cNvSpPr>
            <a:spLocks noGrp="1"/>
          </p:cNvSpPr>
          <p:nvPr>
            <p:ph idx="1"/>
          </p:nvPr>
        </p:nvSpPr>
        <p:spPr/>
        <p:txBody>
          <a:bodyPr/>
          <a:lstStyle/>
          <a:p>
            <a:pPr marL="0" indent="0">
              <a:buNone/>
            </a:pPr>
            <a:r>
              <a:rPr sz="2000"/>
              <a:t>A Pythonista is someone deeply passionate about Python programming.</a:t>
            </a:r>
            <a:endParaRPr sz="2000"/>
          </a:p>
          <a:p>
            <a:r>
              <a:rPr sz="2000"/>
              <a:t>- Writes clean, efficient, and Pythonic code.</a:t>
            </a:r>
            <a:endParaRPr sz="2000"/>
          </a:p>
          <a:p>
            <a:endParaRPr sz="2000"/>
          </a:p>
          <a:p>
            <a:pPr marL="0" indent="0">
              <a:buNone/>
            </a:pPr>
            <a:r>
              <a:rPr sz="2000"/>
              <a:t>- Famous Pythonistas:</a:t>
            </a:r>
            <a:endParaRPr sz="2000"/>
          </a:p>
          <a:p>
            <a:r>
              <a:rPr sz="2000"/>
              <a:t>  - Guido van Rossum (Creator of Python)</a:t>
            </a:r>
            <a:endParaRPr sz="2000"/>
          </a:p>
          <a:p>
            <a:r>
              <a:rPr sz="2000"/>
              <a:t>  - Kenneth Reitz (Creator of requests library)</a:t>
            </a:r>
            <a:endParaRPr sz="2000"/>
          </a:p>
          <a:p>
            <a:r>
              <a:rPr sz="2000"/>
              <a:t>  - Raymond Hettinger (Core Python developer)</a:t>
            </a:r>
            <a:endParaRPr sz="2000"/>
          </a:p>
          <a:p>
            <a:endParaRPr sz="2000"/>
          </a:p>
          <a:p>
            <a:pPr marL="0" indent="0">
              <a:buNone/>
            </a:pPr>
            <a:r>
              <a:rPr sz="2000"/>
              <a:t>Fact: Becoming a Pythonista is about passion, not profession!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Explore More</a:t>
            </a:r>
            <a:endParaRPr lang="en-US"/>
          </a:p>
        </p:txBody>
      </p:sp>
      <p:sp>
        <p:nvSpPr>
          <p:cNvPr id="3" name="Content Placeholder 2"/>
          <p:cNvSpPr>
            <a:spLocks noGrp="1"/>
          </p:cNvSpPr>
          <p:nvPr>
            <p:ph idx="1"/>
          </p:nvPr>
        </p:nvSpPr>
        <p:spPr/>
        <p:txBody>
          <a:bodyPr/>
          <a:p>
            <a:r>
              <a:rPr lang="en-US" altLang="en-GB" sz="2000">
                <a:sym typeface="+mn-ea"/>
              </a:rPr>
              <a:t>For more and furhter learning </a:t>
            </a:r>
            <a:endParaRPr lang="en-US" altLang="en-GB" sz="2000">
              <a:sym typeface="+mn-ea"/>
            </a:endParaRPr>
          </a:p>
          <a:p>
            <a:endParaRPr lang="en-US" altLang="en-GB" sz="2000"/>
          </a:p>
          <a:p>
            <a:r>
              <a:rPr lang="en-US" altLang="en-GB" sz="2000"/>
              <a:t>visit django documentation on oficial website for more</a:t>
            </a:r>
            <a:endParaRPr lang="en-US" altLang="en-GB"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p:txBody>
          <a:bodyPr/>
          <a:p>
            <a:pPr algn="ctr"/>
            <a:endParaRPr lang="en-US" sz="4400"/>
          </a:p>
          <a:p>
            <a:pPr algn="ctr"/>
            <a:endParaRPr lang="en-US" sz="4400"/>
          </a:p>
          <a:p>
            <a:pPr algn="ctr"/>
            <a:r>
              <a:rPr lang="en-US" sz="4400"/>
              <a:t>THANKS</a:t>
            </a:r>
            <a:endParaRPr lang="en-US" sz="4400"/>
          </a:p>
          <a:p>
            <a:endParaRPr lang="en-US" sz="4400"/>
          </a:p>
        </p:txBody>
      </p:sp>
      <p:pic>
        <p:nvPicPr>
          <p:cNvPr id="1491" name="Google Shape;1491;p145"/>
          <p:cNvPicPr preferRelativeResize="0">
            <a:picLocks noChangeAspect="1"/>
          </p:cNvPicPr>
          <p:nvPr>
            <p:ph idx="1"/>
          </p:nvPr>
        </p:nvPicPr>
        <p:blipFill rotWithShape="1">
          <a:blip r:embed="rId1"/>
          <a:srcRect l="9494" r="9494"/>
          <a:stretch>
            <a:fillRect/>
          </a:stretch>
        </p:blipFill>
        <p:spPr>
          <a:xfrm>
            <a:off x="3888105" y="1353820"/>
            <a:ext cx="4629150" cy="5180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Django</a:t>
            </a:r>
          </a:p>
        </p:txBody>
      </p:sp>
      <p:sp>
        <p:nvSpPr>
          <p:cNvPr id="3" name="Content Placeholder 2"/>
          <p:cNvSpPr>
            <a:spLocks noGrp="1"/>
          </p:cNvSpPr>
          <p:nvPr>
            <p:ph idx="1"/>
          </p:nvPr>
        </p:nvSpPr>
        <p:spPr/>
        <p:txBody>
          <a:bodyPr/>
          <a:lstStyle/>
          <a:p>
            <a:pPr marL="0" indent="0">
              <a:buNone/>
            </a:pPr>
            <a:r>
              <a:rPr sz="2400"/>
              <a:t>Django is a high-level Python web framework.</a:t>
            </a:r>
            <a:endParaRPr sz="2400"/>
          </a:p>
          <a:p>
            <a:r>
              <a:rPr sz="2400"/>
              <a:t>- Embraces the</a:t>
            </a:r>
            <a:r>
              <a:rPr lang="en-US" sz="2400"/>
              <a:t> Concept </a:t>
            </a:r>
            <a:r>
              <a:rPr sz="2400"/>
              <a:t> "Don’t Repeat Yourself" (DRY) philosophy.</a:t>
            </a:r>
            <a:endParaRPr sz="2400"/>
          </a:p>
          <a:p>
            <a:endParaRPr sz="2400"/>
          </a:p>
          <a:p>
            <a:pPr marL="0" indent="0">
              <a:buNone/>
            </a:pPr>
            <a:r>
              <a:rPr sz="2400"/>
              <a:t>- Makes building secure, scalable web applications easy.</a:t>
            </a:r>
            <a:endParaRPr sz="2400"/>
          </a:p>
          <a:p>
            <a:pPr marL="0" indent="0">
              <a:buNone/>
            </a:pPr>
            <a:endParaRPr sz="2400"/>
          </a:p>
          <a:p>
            <a:r>
              <a:rPr lang="en-US" sz="2400"/>
              <a:t>Pythonista influences with zen of python philosophy(Through import this) </a:t>
            </a:r>
            <a:endParaRPr sz="2400"/>
          </a:p>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US"/>
              <a:t>FACT</a:t>
            </a:r>
            <a:endParaRPr lang="en-US"/>
          </a:p>
        </p:txBody>
      </p:sp>
      <p:sp>
        <p:nvSpPr>
          <p:cNvPr id="3" name="Content Placeholder 2"/>
          <p:cNvSpPr>
            <a:spLocks noGrp="1"/>
          </p:cNvSpPr>
          <p:nvPr>
            <p:ph idx="1"/>
          </p:nvPr>
        </p:nvSpPr>
        <p:spPr/>
        <p:txBody>
          <a:bodyPr/>
          <a:lstStyle/>
          <a:p>
            <a:pPr marL="0" indent="0" algn="ctr">
              <a:buNone/>
            </a:pPr>
            <a:endParaRPr sz="2400">
              <a:sym typeface="+mn-ea"/>
            </a:endParaRPr>
          </a:p>
          <a:p>
            <a:pPr marL="0" indent="0" algn="ctr">
              <a:buNone/>
            </a:pPr>
            <a:endParaRPr sz="2400">
              <a:sym typeface="+mn-ea"/>
            </a:endParaRPr>
          </a:p>
          <a:p>
            <a:pPr marL="0" indent="0" algn="ctr">
              <a:buNone/>
            </a:pPr>
            <a:endParaRPr sz="2400">
              <a:sym typeface="+mn-ea"/>
            </a:endParaRPr>
          </a:p>
          <a:p>
            <a:pPr marL="0" indent="0" algn="ctr">
              <a:buNone/>
            </a:pPr>
            <a:r>
              <a:rPr sz="2400">
                <a:sym typeface="+mn-ea"/>
              </a:rPr>
              <a:t>Fun Tip: Using Django saves time – spend it drinking coffee instead!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DRY Concept</a:t>
            </a:r>
          </a:p>
        </p:txBody>
      </p:sp>
      <p:sp>
        <p:nvSpPr>
          <p:cNvPr id="3" name="Content Placeholder 2"/>
          <p:cNvSpPr>
            <a:spLocks noGrp="1"/>
          </p:cNvSpPr>
          <p:nvPr>
            <p:ph idx="1"/>
          </p:nvPr>
        </p:nvSpPr>
        <p:spPr>
          <a:xfrm>
            <a:off x="457200" y="1600200"/>
            <a:ext cx="8229600" cy="3937635"/>
          </a:xfrm>
        </p:spPr>
        <p:txBody>
          <a:bodyPr>
            <a:normAutofit/>
          </a:bodyPr>
          <a:lstStyle/>
          <a:p>
            <a:r>
              <a:rPr sz="2400"/>
              <a:t>DRY = Don’t Repeat Yourself.</a:t>
            </a:r>
            <a:endParaRPr sz="2400"/>
          </a:p>
          <a:p>
            <a:pPr marL="0" indent="0">
              <a:buNone/>
            </a:pPr>
            <a:r>
              <a:rPr sz="2400"/>
              <a:t>- Write reusable, maintainable code.</a:t>
            </a:r>
            <a:endParaRPr sz="2400"/>
          </a:p>
          <a:p>
            <a:pPr marL="0" indent="0">
              <a:buNone/>
            </a:pPr>
            <a:endParaRPr sz="2400"/>
          </a:p>
          <a:p>
            <a:pPr marL="0" indent="0">
              <a:buNone/>
            </a:pPr>
            <a:r>
              <a:rPr sz="2400"/>
              <a:t>- Example: One generic function for all CRUD operations saves you from duplicating code.</a:t>
            </a:r>
            <a:endParaRPr sz="2400"/>
          </a:p>
          <a:p>
            <a:pPr marL="0" indent="0">
              <a:buNone/>
            </a:pPr>
            <a:endParaRPr sz="2400"/>
          </a:p>
          <a:p>
            <a:pPr marL="0" indent="0">
              <a:buNone/>
            </a:pPr>
            <a:r>
              <a:rPr lang="en-US" sz="2400"/>
              <a:t>Hint</a:t>
            </a:r>
            <a:r>
              <a:rPr sz="2400"/>
              <a:t>: DRY code is like pizza – delicious, efficient, and you’ll want more of it!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Generic CRUD Function</a:t>
            </a:r>
          </a:p>
        </p:txBody>
      </p:sp>
      <p:sp>
        <p:nvSpPr>
          <p:cNvPr id="3" name="Content Placeholder 2"/>
          <p:cNvSpPr>
            <a:spLocks noGrp="1"/>
          </p:cNvSpPr>
          <p:nvPr>
            <p:ph idx="1"/>
          </p:nvPr>
        </p:nvSpPr>
        <p:spPr/>
        <p:txBody>
          <a:bodyPr>
            <a:normAutofit fontScale="60000"/>
          </a:bodyPr>
          <a:lstStyle/>
          <a:p>
            <a:pPr marL="0" indent="0">
              <a:buNone/>
            </a:pPr>
            <a:r>
              <a:t>def generic_crud(model_class, serializer_class):</a:t>
            </a:r>
          </a:p>
          <a:p>
            <a:pPr marL="0" indent="0">
              <a:buNone/>
            </a:pPr>
            <a:r>
              <a:t>    def api(request, , **kwargs):</a:t>
            </a:r>
          </a:p>
          <a:p>
            <a:pPr marL="0" indent="0">
              <a:buNone/>
            </a:pPr>
            <a:r>
              <a:t>        if request.method == 'GET':</a:t>
            </a:r>
          </a:p>
          <a:p>
            <a:pPr marL="0" indent="0">
              <a:buNone/>
            </a:pPr>
            <a:r>
              <a:t>            objects = model_class.objects.all()</a:t>
            </a:r>
          </a:p>
          <a:p>
            <a:pPr marL="0" indent="0">
              <a:buNone/>
            </a:pPr>
            <a:r>
              <a:t>            serializer = serializer_class(objects, many=True)            </a:t>
            </a:r>
            <a:r>
              <a:rPr lang="en-US"/>
              <a:t>               		</a:t>
            </a:r>
            <a:r>
              <a:t>return Response(serializer.data)</a:t>
            </a:r>
          </a:p>
          <a:p>
            <a:pPr marL="0" indent="0">
              <a:buNone/>
            </a:pPr>
            <a:r>
              <a:t>        elif request.method == 'POST':</a:t>
            </a:r>
          </a:p>
          <a:p>
            <a:pPr marL="0" indent="0">
              <a:buNone/>
            </a:pPr>
            <a:r>
              <a:t>            serializer = serializer_class(data=request.data)</a:t>
            </a:r>
          </a:p>
          <a:p>
            <a:pPr marL="0" indent="0">
              <a:buNone/>
            </a:pPr>
            <a:r>
              <a:t>            if serializer.is_valid():</a:t>
            </a:r>
          </a:p>
          <a:p>
            <a:pPr marL="0" indent="0">
              <a:buNone/>
            </a:pPr>
            <a:r>
              <a:t>                serializer.save()</a:t>
            </a:r>
          </a:p>
          <a:p>
            <a:pPr marL="0" indent="0">
              <a:buNone/>
            </a:pPr>
            <a:r>
              <a:t>                return Response(serializer.data, status=201)</a:t>
            </a:r>
          </a:p>
          <a:p>
            <a:pPr marL="0" indent="0">
              <a:buNone/>
            </a:pPr>
            <a:r>
              <a:t>            return Response(serializer.errors, status=400)</a:t>
            </a:r>
          </a:p>
          <a:p>
            <a:pPr marL="0" indent="0">
              <a:buNone/>
            </a:pPr>
            <a:r>
              <a:t>    return api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Just Listen</a:t>
            </a:r>
            <a:endParaRPr lang="en-US"/>
          </a:p>
        </p:txBody>
      </p:sp>
      <p:pic>
        <p:nvPicPr>
          <p:cNvPr id="4" name="Content Placeholder 3" descr="lsten"/>
          <p:cNvPicPr>
            <a:picLocks noChangeAspect="1"/>
          </p:cNvPicPr>
          <p:nvPr>
            <p:ph idx="1"/>
          </p:nvPr>
        </p:nvPicPr>
        <p:blipFill>
          <a:blip r:embed="rId1"/>
          <a:stretch>
            <a:fillRect/>
          </a:stretch>
        </p:blipFill>
        <p:spPr>
          <a:xfrm>
            <a:off x="1781810" y="2357755"/>
            <a:ext cx="5117465" cy="3065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US"/>
              <a:t>Do More with serializer</a:t>
            </a:r>
            <a:endParaRPr lang="en-US"/>
          </a:p>
        </p:txBody>
      </p:sp>
      <p:sp>
        <p:nvSpPr>
          <p:cNvPr id="3" name="Content Placeholder 2"/>
          <p:cNvSpPr>
            <a:spLocks noGrp="1"/>
          </p:cNvSpPr>
          <p:nvPr>
            <p:ph idx="1"/>
          </p:nvPr>
        </p:nvSpPr>
        <p:spPr/>
        <p:txBody>
          <a:bodyPr/>
          <a:lstStyle/>
          <a:p>
            <a:pPr marL="0" indent="0">
              <a:buNone/>
            </a:pPr>
            <a:endParaRPr sz="2000"/>
          </a:p>
          <a:p>
            <a:pPr marL="0" indent="0">
              <a:buNone/>
            </a:pPr>
            <a:r>
              <a:rPr sz="2000"/>
              <a:t>Serializers in Django REST Framework (DRF) are a powerful tool for converting complex data types such as querysets and model instances into native Python datatypes (e.g., JSON, XML) that can be easily rendered into content for APIs. Serializers not only facilitate data transformation but also help with validation, custom fields, and more. Here's how you can do more with serializers: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SlugRelatedField </a:t>
            </a:r>
            <a:endParaRPr lang="en-US"/>
          </a:p>
        </p:txBody>
      </p:sp>
      <p:sp>
        <p:nvSpPr>
          <p:cNvPr id="3" name="Content Placeholder 2"/>
          <p:cNvSpPr>
            <a:spLocks noGrp="1"/>
          </p:cNvSpPr>
          <p:nvPr>
            <p:ph idx="1"/>
          </p:nvPr>
        </p:nvSpPr>
        <p:spPr/>
        <p:txBody>
          <a:bodyPr/>
          <a:p>
            <a:pPr marL="0" indent="0">
              <a:buNone/>
            </a:pPr>
            <a:r>
              <a:rPr lang="en-US" sz="2400"/>
              <a:t>SlugRelatedField in Django Rest Framework</a:t>
            </a:r>
            <a:endParaRPr lang="en-US" sz="2400"/>
          </a:p>
          <a:p>
            <a:pPr marL="0" indent="0">
              <a:buNone/>
            </a:pPr>
            <a:endParaRPr lang="en-US" sz="2400"/>
          </a:p>
          <a:p>
            <a:r>
              <a:rPr lang="en-US" sz="2400"/>
              <a:t>SlugRelatedField is a field in Django Rest Framework (DRF) that is used in serializers to represent relationships between models in a more human-readable way, rather than using primary keys or complex object data.</a:t>
            </a:r>
            <a:endParaRPr lang="en-US" sz="2400"/>
          </a:p>
          <a:p>
            <a:endParaRPr lang="en-US" sz="24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4949</Words>
  <Application>WPS Presentation</Application>
  <PresentationFormat>On-screen Show (4:3)</PresentationFormat>
  <Paragraphs>193</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DejaVu Sans</vt:lpstr>
      <vt:lpstr>Droid Sans Fallback</vt:lpstr>
      <vt:lpstr>Microsoft YaHei</vt:lpstr>
      <vt:lpstr>Arial Unicode MS</vt:lpstr>
      <vt:lpstr>Calibri</vt:lpstr>
      <vt:lpstr>FontAwesome</vt:lpstr>
      <vt:lpstr>OpenSymbol</vt:lpstr>
      <vt:lpstr>Business Cooperate</vt:lpstr>
      <vt:lpstr>Make Django Easy</vt:lpstr>
      <vt:lpstr>Meet the Pythonista</vt:lpstr>
      <vt:lpstr>Django</vt:lpstr>
      <vt:lpstr>Django</vt:lpstr>
      <vt:lpstr>DRY Concept</vt:lpstr>
      <vt:lpstr>Generic CRUD Function</vt:lpstr>
      <vt:lpstr>Just Listen</vt:lpstr>
      <vt:lpstr>Do More with serializer</vt:lpstr>
      <vt:lpstr>SlugRelatedField </vt:lpstr>
      <vt:lpstr>Explore More</vt:lpstr>
      <vt:lpstr>Django Security</vt:lpstr>
      <vt:lpstr>Simple JWT for Authentication</vt:lpstr>
      <vt:lpstr>How to Configure</vt:lpstr>
      <vt:lpstr>CONT...</vt:lpstr>
      <vt:lpstr>LOGIN And LOGOUT Urls</vt:lpstr>
      <vt:lpstr>LOGIN And LOGOUT Urls</vt:lpstr>
      <vt:lpstr>Listen...</vt:lpstr>
      <vt:lpstr>Additional Tips &amp; Fun Facts</vt:lpstr>
      <vt:lpstr>Fact About Django :</vt:lpstr>
      <vt:lpstr>Explore More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maddy22</cp:lastModifiedBy>
  <cp:revision>9</cp:revision>
  <dcterms:created xsi:type="dcterms:W3CDTF">2024-12-17T10:22:26Z</dcterms:created>
  <dcterms:modified xsi:type="dcterms:W3CDTF">2024-12-17T10:22:26Z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