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8" r:id="rId3"/>
    <p:sldId id="259" r:id="rId4"/>
    <p:sldId id="28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3" r:id="rId14"/>
    <p:sldId id="282" r:id="rId15"/>
    <p:sldId id="279" r:id="rId16"/>
    <p:sldId id="270" r:id="rId17"/>
    <p:sldId id="271" r:id="rId18"/>
    <p:sldId id="272" r:id="rId19"/>
    <p:sldId id="273" r:id="rId20"/>
    <p:sldId id="274" r:id="rId21"/>
    <p:sldId id="28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72D7-CD12-FF03-27FD-7594A33B4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31A5D-236B-17B3-C8E1-F956E34CF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BFA0-C0E3-4883-DA9E-65BB9A74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D9B2-326A-28D3-3855-73E95994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FDC22-B501-7513-E0D8-3743AB72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464C-E92C-0BAE-758A-E50A44C5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CF655-D37A-7C7C-DFA2-1326146D5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B480-EC52-896A-037B-BE20378B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98B4B-307E-8C52-7521-DED21218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EFAE-27AC-23E8-EB04-8DFA173A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969B1-7336-BE6B-4BAF-2AE547BA1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D5FA-4B30-75CC-148A-81CBDB687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0E0D-E728-5BED-2933-6A95744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3028-A79B-83E4-D198-C14220C1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D0E5-D914-A63B-7071-1A08C560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1432-395E-5B6F-3920-35C3A941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D88B-6EE9-9E9E-B736-1BCD8EF0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2142-7091-E6D3-2D11-E7541AFB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B09E-1742-C9BF-0969-576832C5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F375-0C4B-DF8A-296F-1C584C4B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C9B1-D973-DBA4-7E8B-8A220D1E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03E65-628D-8AFA-C28A-7A381B345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FC86-7FBF-9C0A-B9CB-1CA67977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1ACA-08C2-83C4-0D35-F4C13ACD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92E67-0A74-EF1E-5A56-4BAFF5E9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3579-E881-D90B-8343-08CC25B8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B02F-0AA5-A58E-DAA7-46FEF5A5B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4A39C-3130-AC1C-D012-4B58B5BB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E9268-766E-AF19-7253-D13B33B8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FB49E-26E1-B7F2-8C87-DC54BE6C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76E42-359E-7D65-DDF5-0A7BBE88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843C-9779-3B60-D037-DEEE6511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92F3-7B60-B2F3-116C-62D4A1C9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0A1-22DB-A443-B5A0-F1BE9FC3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50F7-579D-1FF6-AC9C-3F0D49172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B2CB2-E5E1-9125-5944-709384A4A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5323-903C-4654-A9CC-8F896906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9D209-51A0-1DC4-F15B-899ED60F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1E774-A790-668E-16BA-FD92F89F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0958-8509-D5C1-147F-D9B12D65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DBED6-A61E-9F26-9A67-41C98125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80B46-7A32-8328-D169-F9ADE0C8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1EF73-10DE-0370-FD78-0FE2E6CF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927CC-D968-6C31-D443-F607BCD8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888A3-8B50-E429-ADFC-F2EB6BDB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C208-0565-1CF8-B2F1-22B16DA0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64FF-ACC9-14F1-2054-E124BC6D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B95A-36A4-599B-3496-588E3AAC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E3714-34F1-734D-2FEA-5683B018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C63CF-6578-66C7-B204-FEE058ED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9B856-97E8-D4E3-4950-91577543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6F539-E0E7-0472-9A42-CDF0E548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A979-7A31-3E81-79AE-FFB38715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71D36-E447-FE8F-13A6-D3E2B424B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98E1D-83C9-9B92-672F-B6BF549C2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ECE2-BD75-39D8-38CC-5D772CAA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94F1-8B14-B32A-E9FB-4FAC7F6E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F695E-DAA3-309C-FD1A-11C0120D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803E7-1DF5-0B2B-F117-9B11C02F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5171-0BF8-11CF-B4D3-743E8F6F0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EEB8-3B9D-324C-60F8-1E6512933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D233-1731-AEB2-F2A9-F535371C1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7E377-CC08-9628-9A78-BD8EF22F0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9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reast+cancer+wisconsin+(diagnostic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BBD9-2C10-4398-2DD1-F295FECB7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1936" y="297949"/>
            <a:ext cx="7046993" cy="174865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alpha val="80000"/>
                  </a:schemeClr>
                </a:solidFill>
              </a:rPr>
              <a:t>Theory, Application and Explainability of Neural Network Models for Data Classification</a:t>
            </a: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6C229FE6-9EF5-39F4-ADB6-8AC0295A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66" r="10793" b="-1"/>
          <a:stretch/>
        </p:blipFill>
        <p:spPr>
          <a:xfrm>
            <a:off x="6084873" y="0"/>
            <a:ext cx="6129950" cy="6875091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842AED8-3A63-EC52-AD4F-B65A24E9A288}"/>
              </a:ext>
            </a:extLst>
          </p:cNvPr>
          <p:cNvSpPr txBox="1">
            <a:spLocks/>
          </p:cNvSpPr>
          <p:nvPr/>
        </p:nvSpPr>
        <p:spPr>
          <a:xfrm>
            <a:off x="237385" y="3427279"/>
            <a:ext cx="5125725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Orji Chimzurumoke</a:t>
            </a:r>
          </a:p>
          <a:p>
            <a:pPr algn="ctr">
              <a:spcBef>
                <a:spcPts val="0"/>
              </a:spcBef>
            </a:pPr>
            <a:r>
              <a:rPr lang="en-US" sz="1800" dirty="0">
                <a:latin typeface="+mj-lt"/>
              </a:rPr>
              <a:t>Department of Mathematics and Statistics</a:t>
            </a:r>
          </a:p>
          <a:p>
            <a:pPr algn="ctr">
              <a:spcBef>
                <a:spcPts val="0"/>
              </a:spcBef>
            </a:pPr>
            <a:r>
              <a:rPr lang="en-US" sz="1800" dirty="0">
                <a:latin typeface="+mj-lt"/>
              </a:rPr>
              <a:t>University of Houston-Downtown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36B856-BC76-DA3D-3E72-BF67A4D5B8FE}"/>
              </a:ext>
            </a:extLst>
          </p:cNvPr>
          <p:cNvSpPr txBox="1">
            <a:spLocks/>
          </p:cNvSpPr>
          <p:nvPr/>
        </p:nvSpPr>
        <p:spPr>
          <a:xfrm>
            <a:off x="237385" y="5286052"/>
            <a:ext cx="5414255" cy="1351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Committee: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	Dr. Gogovi Gideon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	Dr. Jegdic Katarina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	Dr. Shoemaker Katherine</a:t>
            </a:r>
          </a:p>
        </p:txBody>
      </p:sp>
    </p:spTree>
    <p:extLst>
      <p:ext uri="{BB962C8B-B14F-4D97-AF65-F5344CB8AC3E}">
        <p14:creationId xmlns:p14="http://schemas.microsoft.com/office/powerpoint/2010/main" val="180373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99"/>
    </mc:Choice>
    <mc:Fallback>
      <p:transition spd="slow" advTm="307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4807-24E5-A993-0A08-9633E9A3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4140-0762-AE61-C02D-DBC9E52F8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8098"/>
            <a:ext cx="10515600" cy="580482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+mj-lt"/>
              </a:rPr>
              <a:t>Simply calculate difference between real values y(x) and predicted values a(x).</a:t>
            </a:r>
          </a:p>
          <a:p>
            <a:pPr marL="0" indent="0">
              <a:buNone/>
            </a:pPr>
            <a:endParaRPr lang="en-US" sz="1400" dirty="0">
              <a:effectLst/>
              <a:latin typeface="Helvetica" pitchFamily="2" charset="0"/>
            </a:endParaRPr>
          </a:p>
        </p:txBody>
      </p:sp>
      <p:pic>
        <p:nvPicPr>
          <p:cNvPr id="5" name="Picture 4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3FFD9F5E-0D63-3D23-32F0-FE91029A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46" y="4205142"/>
            <a:ext cx="4098578" cy="9601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C3E05-298B-DECB-6DEF-43D3F35103DD}"/>
              </a:ext>
            </a:extLst>
          </p:cNvPr>
          <p:cNvSpPr txBox="1">
            <a:spLocks/>
          </p:cNvSpPr>
          <p:nvPr/>
        </p:nvSpPr>
        <p:spPr>
          <a:xfrm>
            <a:off x="959778" y="1424164"/>
            <a:ext cx="10515600" cy="2099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latin typeface="+mj-lt"/>
              </a:rPr>
              <a:t>Like simple forms of regression, we need to have a measure of how good our algorithm is doing at fitting the data.</a:t>
            </a:r>
          </a:p>
          <a:p>
            <a:r>
              <a:rPr lang="en-US" sz="9600" dirty="0">
                <a:latin typeface="+mj-lt"/>
              </a:rPr>
              <a:t>Thus, we need a </a:t>
            </a:r>
            <a:r>
              <a:rPr lang="en-US" sz="9600" b="1" dirty="0">
                <a:latin typeface="+mj-lt"/>
              </a:rPr>
              <a:t>cost function </a:t>
            </a:r>
            <a:r>
              <a:rPr lang="en-US" sz="9600" dirty="0">
                <a:latin typeface="+mj-lt"/>
              </a:rPr>
              <a:t>(often referred to as a </a:t>
            </a:r>
            <a:r>
              <a:rPr lang="en-US" sz="9600" b="1" dirty="0">
                <a:latin typeface="+mj-lt"/>
              </a:rPr>
              <a:t>loss function</a:t>
            </a:r>
            <a:r>
              <a:rPr lang="en-US" sz="9600" dirty="0">
                <a:latin typeface="+mj-lt"/>
              </a:rPr>
              <a:t>).</a:t>
            </a:r>
          </a:p>
          <a:p>
            <a:r>
              <a:rPr lang="en-US" sz="9600" dirty="0">
                <a:latin typeface="+mj-lt"/>
              </a:rPr>
              <a:t>We can keep track of our loss/cost during training to monitor network performance.</a:t>
            </a:r>
          </a:p>
          <a:p>
            <a:r>
              <a:rPr lang="en-US" sz="9600" dirty="0">
                <a:latin typeface="+mj-lt"/>
              </a:rPr>
              <a:t>A common cost function is the quadratic cost function:</a:t>
            </a:r>
          </a:p>
          <a:p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1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390"/>
    </mc:Choice>
    <mc:Fallback>
      <p:transition spd="slow" advTm="6539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827B-B389-EC97-4080-0B2BCF14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6B0D-2D28-8C0F-DD74-2A1B0A47E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377"/>
            <a:ext cx="10515600" cy="251147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+mj-lt"/>
              </a:rPr>
              <a:t>Once we get the cost/loss value, we go back and adjust the weights and biases. This is backpropagation.</a:t>
            </a:r>
          </a:p>
          <a:p>
            <a:r>
              <a:rPr lang="en-US" sz="2400" dirty="0">
                <a:effectLst/>
                <a:latin typeface="+mj-lt"/>
              </a:rPr>
              <a:t>Main idea is that we can use the gradient to go back and adjust </a:t>
            </a:r>
            <a:r>
              <a:rPr lang="en-US" sz="2400" i="1" dirty="0">
                <a:effectLst/>
                <a:latin typeface="+mj-lt"/>
              </a:rPr>
              <a:t>w</a:t>
            </a:r>
            <a:r>
              <a:rPr lang="en-US" sz="2400" i="1" baseline="-25000" dirty="0">
                <a:effectLst/>
                <a:latin typeface="+mj-lt"/>
              </a:rPr>
              <a:t>i</a:t>
            </a:r>
            <a:r>
              <a:rPr lang="en-US" sz="2400" dirty="0">
                <a:effectLst/>
                <a:latin typeface="+mj-lt"/>
              </a:rPr>
              <a:t> and </a:t>
            </a:r>
            <a:r>
              <a:rPr lang="en-US" sz="2400" i="1" dirty="0">
                <a:effectLst/>
                <a:latin typeface="+mj-lt"/>
              </a:rPr>
              <a:t>b</a:t>
            </a:r>
            <a:r>
              <a:rPr lang="en-US" sz="2400" i="1" baseline="-25000" dirty="0">
                <a:effectLst/>
                <a:latin typeface="+mj-lt"/>
              </a:rPr>
              <a:t>i</a:t>
            </a:r>
            <a:r>
              <a:rPr lang="en-US" sz="2400" dirty="0">
                <a:effectLst/>
                <a:latin typeface="+mj-lt"/>
              </a:rPr>
              <a:t> to minimize the output of the error vector on the last output layer.</a:t>
            </a:r>
          </a:p>
          <a:p>
            <a:endParaRPr lang="en-US" sz="2400" dirty="0">
              <a:effectLst/>
              <a:latin typeface="+mj-lt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2400" dirty="0">
              <a:latin typeface="+mj-lt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66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91"/>
    </mc:Choice>
    <mc:Fallback>
      <p:transition spd="slow" advTm="2579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C877-F50F-54A6-4353-D6C40E8D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7081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Breast cancer is the most common cancer diagnosed among US women (excluding skin cancers)</a:t>
            </a:r>
            <a:r>
              <a:rPr lang="en-US" baseline="30000" dirty="0">
                <a:latin typeface="+mj-lt"/>
              </a:rPr>
              <a:t>[2]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is second leading cause of cancer death among women after lung cancer</a:t>
            </a:r>
            <a:r>
              <a:rPr lang="en-US" baseline="30000" dirty="0">
                <a:latin typeface="+mj-lt"/>
              </a:rPr>
              <a:t>[2]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sz="2800" dirty="0">
                <a:latin typeface="+mj-lt"/>
              </a:rPr>
              <a:t>Early diagnosis</a:t>
            </a:r>
            <a:r>
              <a:rPr lang="en-US" dirty="0">
                <a:latin typeface="+mj-lt"/>
              </a:rPr>
              <a:t>/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+mj-lt"/>
              </a:rPr>
              <a:t>identification can save lives.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We demonstrate use 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of neural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etwork models for Classification using</a:t>
            </a:r>
            <a:r>
              <a:rPr lang="en-US" dirty="0">
                <a:latin typeface="+mj-lt"/>
              </a:rPr>
              <a:t> breast cancer data</a:t>
            </a:r>
            <a:r>
              <a:rPr lang="en-US" baseline="30000" dirty="0">
                <a:latin typeface="+mj-lt"/>
              </a:rPr>
              <a:t>[3]</a:t>
            </a:r>
            <a:r>
              <a:rPr lang="en-US" dirty="0">
                <a:latin typeface="+mj-lt"/>
              </a:rPr>
              <a:t> from UCI ML repository.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D5E8E0-B017-A68D-D6E0-D2E671B0EDF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3035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D1AF9-5A3D-70C8-969F-BDC83E1003E3}"/>
              </a:ext>
            </a:extLst>
          </p:cNvPr>
          <p:cNvSpPr txBox="1"/>
          <p:nvPr/>
        </p:nvSpPr>
        <p:spPr>
          <a:xfrm>
            <a:off x="910119" y="5814880"/>
            <a:ext cx="10515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2. C. E. DeSantis, J. Ma, M. M. Gaudet, L. A. Newman, K. D. Miller, A. Goding Sauer, A. Jemal, and R. L. Siegel, “Breast cancer statistics, 2019,” CA: a cancer journal for clinicians, vol. 69, no. 6, pp. 438–451, 2019.</a:t>
            </a:r>
          </a:p>
          <a:p>
            <a:r>
              <a:rPr lang="en-US" sz="16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. Source: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2365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hlinkClick r:id="rId2"/>
              </a:rPr>
              <a:t>Breast Cancer Wisconsin (Diagnostic) Data 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409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500"/>
    </mc:Choice>
    <mc:Fallback>
      <p:transition spd="slow" advTm="69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B65-1E19-DA1D-027B-E29AD4EB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67"/>
            <a:ext cx="6631112" cy="72370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400" dirty="0">
                <a:latin typeface="+mj-lt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C877-F50F-54A6-4353-D6C40E8D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91" y="2003461"/>
            <a:ext cx="10623479" cy="2589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+mj-lt"/>
              </a:rPr>
              <a:t>Use neural networks to classify the data into benign and malignant subsections.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+mj-lt"/>
              </a:rPr>
              <a:t>Extend to explaining which of the computed is/are the major contributors of cancer.</a:t>
            </a:r>
          </a:p>
        </p:txBody>
      </p:sp>
    </p:spTree>
    <p:extLst>
      <p:ext uri="{BB962C8B-B14F-4D97-AF65-F5344CB8AC3E}">
        <p14:creationId xmlns:p14="http://schemas.microsoft.com/office/powerpoint/2010/main" val="292206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19"/>
    </mc:Choice>
    <mc:Fallback>
      <p:transition spd="slow" advTm="140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B65-1E19-DA1D-027B-E29AD4EB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4" y="149367"/>
            <a:ext cx="6631112" cy="72370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23654"/>
                </a:solidFill>
                <a:effectLst/>
              </a:rPr>
              <a:t>Data 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C877-F50F-54A6-4353-D6C40E8D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31" y="873069"/>
            <a:ext cx="11527605" cy="58355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j-lt"/>
              </a:rPr>
              <a:t>The following real-valued features are computed for each cell nucleus: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radius (mean of distances from center to points on the perimeter)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texture (standard deviation of gray-scale values)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perimeter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smoothness (local variation in radius lengths)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compactness (perimeter2 / area - 1.0)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concavity (severity of concave portions of the contour)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concave points (number of concave portions of the contour)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symmetry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fractal dimension ("coastline approximation" - 1)</a:t>
            </a:r>
          </a:p>
          <a:p>
            <a:r>
              <a:rPr lang="en-US" sz="2000" dirty="0">
                <a:latin typeface="+mj-lt"/>
              </a:rPr>
              <a:t>The mean, standard error and "worst" of these features were computed for each image, resulting in 30 features.</a:t>
            </a:r>
          </a:p>
        </p:txBody>
      </p:sp>
    </p:spTree>
    <p:extLst>
      <p:ext uri="{BB962C8B-B14F-4D97-AF65-F5344CB8AC3E}">
        <p14:creationId xmlns:p14="http://schemas.microsoft.com/office/powerpoint/2010/main" val="120333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843"/>
    </mc:Choice>
    <mc:Fallback>
      <p:transition spd="slow" advTm="4484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8034-16E8-EFA8-CE12-9DE1C03D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2" y="634181"/>
            <a:ext cx="4520630" cy="16223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Exploratory Data</a:t>
            </a:r>
            <a:br>
              <a:rPr lang="en-US" sz="4000" dirty="0"/>
            </a:br>
            <a:r>
              <a:rPr lang="en-US" sz="4000" dirty="0"/>
              <a:t>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CAA-FA7E-C7F3-9F5E-63D500EB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17" y="2438400"/>
            <a:ext cx="4280122" cy="2955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Features are computed from a digitized image of a fine needle aspirate (FNA) of a breast mass. </a:t>
            </a:r>
          </a:p>
          <a:p>
            <a:r>
              <a:rPr lang="en-US" sz="2400" dirty="0">
                <a:latin typeface="+mj-lt"/>
              </a:rPr>
              <a:t>They describe characteristics of the cell nuclei present in the image</a:t>
            </a:r>
            <a:r>
              <a:rPr lang="en-US" sz="2400" baseline="30000" dirty="0">
                <a:latin typeface="+mj-lt"/>
              </a:rPr>
              <a:t>[4]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52FFCAB-6178-3878-EAF3-15AADC5F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20" y="807593"/>
            <a:ext cx="4531014" cy="523956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E8D53-4B3E-E15C-E684-B004FF624595}"/>
              </a:ext>
            </a:extLst>
          </p:cNvPr>
          <p:cNvSpPr txBox="1"/>
          <p:nvPr/>
        </p:nvSpPr>
        <p:spPr>
          <a:xfrm>
            <a:off x="261617" y="5148456"/>
            <a:ext cx="42801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4. K. P. Bennett and O. L. Mangasarian, “Robust linear programming discrimination of two linearly inseparable sets,” Optimization methods and software, vol. 1, no. 1, pp. 23–34, 1992.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826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15"/>
    </mc:Choice>
    <mc:Fallback>
      <p:transition spd="slow" advTm="2921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8646-1FE8-91DC-4B2A-D33C702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570"/>
          </a:xfrm>
        </p:spPr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C16198DA-79D2-077A-03BA-012F299C8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84" y="866695"/>
            <a:ext cx="7604632" cy="5991305"/>
          </a:xfrm>
        </p:spPr>
      </p:pic>
    </p:spTree>
    <p:extLst>
      <p:ext uri="{BB962C8B-B14F-4D97-AF65-F5344CB8AC3E}">
        <p14:creationId xmlns:p14="http://schemas.microsoft.com/office/powerpoint/2010/main" val="20075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552"/>
    </mc:Choice>
    <mc:Fallback>
      <p:transition spd="slow" advTm="495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6D30-6C88-CABF-81C6-24E11F8B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92038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294F9A3-7C6C-9267-EFB2-80184324B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14" y="1157706"/>
            <a:ext cx="5408126" cy="3915946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6FE9DFF-56D7-0584-3555-20B907721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2" y="1383562"/>
            <a:ext cx="5350698" cy="3464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D71F7D-362B-2D1A-6E84-39F45C90AAB5}"/>
              </a:ext>
            </a:extLst>
          </p:cNvPr>
          <p:cNvSpPr txBox="1"/>
          <p:nvPr/>
        </p:nvSpPr>
        <p:spPr>
          <a:xfrm>
            <a:off x="838199" y="4847796"/>
            <a:ext cx="4339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+mj-lt"/>
              </a:rPr>
              <a:t>There is almost double the number of malignant tumors compared to benign tumors in the count plot</a:t>
            </a:r>
            <a:endParaRPr lang="en-US" sz="20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557B7-1782-482C-D8A0-4244FA2FE359}"/>
              </a:ext>
            </a:extLst>
          </p:cNvPr>
          <p:cNvSpPr txBox="1"/>
          <p:nvPr/>
        </p:nvSpPr>
        <p:spPr>
          <a:xfrm>
            <a:off x="6524090" y="5309461"/>
            <a:ext cx="48823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+mj-lt"/>
              </a:rPr>
              <a:t>It consistently shows that radius, perimeter and smoothness have a</a:t>
            </a:r>
            <a:r>
              <a:rPr lang="en-US" sz="2000" dirty="0">
                <a:latin typeface="+mj-lt"/>
              </a:rPr>
              <a:t> </a:t>
            </a:r>
            <a:r>
              <a:rPr lang="en-US" sz="2000" b="0" i="0" dirty="0">
                <a:effectLst/>
                <a:latin typeface="+mj-lt"/>
              </a:rPr>
              <a:t>high similarity whether it is the mean, worst, or error estimate in the pair plot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95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903"/>
    </mc:Choice>
    <mc:Fallback>
      <p:transition spd="slow" advTm="669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20E7-95B5-B342-1334-A678A272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AD8A425-AA71-5BD6-EB41-A1F0A6F22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12" y="1319622"/>
            <a:ext cx="5395100" cy="4091644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329F911-297D-6C95-2144-4A3E815BB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5" y="1189775"/>
            <a:ext cx="5294050" cy="4353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45258F-89F2-2C56-FDA8-29A7B5283AFC}"/>
              </a:ext>
            </a:extLst>
          </p:cNvPr>
          <p:cNvSpPr txBox="1"/>
          <p:nvPr/>
        </p:nvSpPr>
        <p:spPr>
          <a:xfrm>
            <a:off x="1586132" y="5411266"/>
            <a:ext cx="34360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Malignant tumors are shown to</a:t>
            </a:r>
          </a:p>
          <a:p>
            <a:r>
              <a:rPr lang="en-US" sz="2000" dirty="0">
                <a:latin typeface="+mj-lt"/>
              </a:rPr>
              <a:t>be more rugged and rough</a:t>
            </a:r>
          </a:p>
          <a:p>
            <a:r>
              <a:rPr lang="en-US" sz="2000" dirty="0">
                <a:latin typeface="+mj-lt"/>
              </a:rPr>
              <a:t>compared to benign tumors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955A3-6E8B-CFF7-5307-A220008DF422}"/>
              </a:ext>
            </a:extLst>
          </p:cNvPr>
          <p:cNvSpPr txBox="1"/>
          <p:nvPr/>
        </p:nvSpPr>
        <p:spPr>
          <a:xfrm>
            <a:off x="6924676" y="5396267"/>
            <a:ext cx="3831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+mj-lt"/>
              </a:rPr>
              <a:t>Benign tumors are shown to be</a:t>
            </a:r>
            <a:br>
              <a:rPr lang="en-US" sz="2000" b="0" i="0" dirty="0">
                <a:effectLst/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consistently more compact and</a:t>
            </a:r>
            <a:br>
              <a:rPr lang="en-US" sz="2000" b="0" i="0" dirty="0">
                <a:effectLst/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concave compared to malignant</a:t>
            </a:r>
            <a:br>
              <a:rPr lang="en-US" sz="2000" b="0" i="0" dirty="0">
                <a:effectLst/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tumors</a:t>
            </a:r>
          </a:p>
        </p:txBody>
      </p:sp>
    </p:spTree>
    <p:extLst>
      <p:ext uri="{BB962C8B-B14F-4D97-AF65-F5344CB8AC3E}">
        <p14:creationId xmlns:p14="http://schemas.microsoft.com/office/powerpoint/2010/main" val="126775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115"/>
    </mc:Choice>
    <mc:Fallback>
      <p:transition spd="slow" advTm="4311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E5B5-5B3D-722C-8F7C-C84C547D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5589-4162-7459-0249-48924924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526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+mj-lt"/>
              </a:rPr>
              <a:t>For the model we chose the sigmoid activation function for</a:t>
            </a:r>
            <a:br>
              <a:rPr lang="en-US" dirty="0">
                <a:latin typeface="+mj-lt"/>
              </a:rPr>
            </a:br>
            <a:r>
              <a:rPr lang="en-US" b="0" i="0" dirty="0">
                <a:effectLst/>
                <a:latin typeface="+mj-lt"/>
              </a:rPr>
              <a:t>all versions to demonstrate overfitting mitigation.</a:t>
            </a:r>
          </a:p>
          <a:p>
            <a:r>
              <a:rPr lang="en-US" dirty="0">
                <a:latin typeface="+mj-lt"/>
              </a:rPr>
              <a:t>30 input nodes (features), 15 nodes for a hidden layer, 1 output node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905A752-9B3A-C9EE-246C-484F51AA1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2" y="2837030"/>
            <a:ext cx="4649116" cy="308818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9C5329-EC24-512C-58AE-06B1858E7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09" y="2832771"/>
            <a:ext cx="4588394" cy="3144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A1C60B-E647-A07A-CA09-6C764BC312CD}"/>
              </a:ext>
            </a:extLst>
          </p:cNvPr>
          <p:cNvSpPr txBox="1"/>
          <p:nvPr/>
        </p:nvSpPr>
        <p:spPr>
          <a:xfrm>
            <a:off x="485590" y="6004078"/>
            <a:ext cx="46491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effectLst/>
                <a:latin typeface="+mj-lt"/>
              </a:rPr>
              <a:t>Initial run showing the most overfitting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13F12-8BAF-4908-FAB1-DA4628220373}"/>
              </a:ext>
            </a:extLst>
          </p:cNvPr>
          <p:cNvSpPr txBox="1"/>
          <p:nvPr/>
        </p:nvSpPr>
        <p:spPr>
          <a:xfrm>
            <a:off x="6765407" y="6013652"/>
            <a:ext cx="4936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effectLst/>
                <a:latin typeface="+mj-lt"/>
              </a:rPr>
              <a:t>Second run implementing early stoppage</a:t>
            </a:r>
          </a:p>
        </p:txBody>
      </p:sp>
    </p:spTree>
    <p:extLst>
      <p:ext uri="{BB962C8B-B14F-4D97-AF65-F5344CB8AC3E}">
        <p14:creationId xmlns:p14="http://schemas.microsoft.com/office/powerpoint/2010/main" val="135745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251"/>
    </mc:Choice>
    <mc:Fallback>
      <p:transition spd="slow" advTm="1002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3077-2023-1190-1E56-A20F0BC1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1813-914A-A717-EC83-2A8C9D67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Neural Network Fundamentals</a:t>
            </a:r>
          </a:p>
          <a:p>
            <a:r>
              <a:rPr lang="en-US" dirty="0">
                <a:latin typeface="+mj-lt"/>
              </a:rPr>
              <a:t>Activation Functions</a:t>
            </a:r>
          </a:p>
          <a:p>
            <a:r>
              <a:rPr lang="en-US" dirty="0">
                <a:latin typeface="+mj-lt"/>
              </a:rPr>
              <a:t>Cost Function</a:t>
            </a:r>
          </a:p>
          <a:p>
            <a:r>
              <a:rPr lang="en-US" dirty="0">
                <a:latin typeface="+mj-lt"/>
              </a:rPr>
              <a:t>Backpropagation</a:t>
            </a:r>
          </a:p>
          <a:p>
            <a:r>
              <a:rPr lang="en-US" dirty="0">
                <a:latin typeface="+mj-lt"/>
              </a:rPr>
              <a:t>Exploratory Data Analysis</a:t>
            </a:r>
          </a:p>
          <a:p>
            <a:r>
              <a:rPr lang="en-US" dirty="0">
                <a:latin typeface="+mj-lt"/>
              </a:rPr>
              <a:t>Training and Testing the Model</a:t>
            </a:r>
          </a:p>
          <a:p>
            <a:r>
              <a:rPr lang="en-US" dirty="0">
                <a:latin typeface="+mj-lt"/>
              </a:rPr>
              <a:t>Using LIME to Interpret the Model</a:t>
            </a:r>
          </a:p>
          <a:p>
            <a:r>
              <a:rPr lang="en-US" dirty="0">
                <a:latin typeface="+mj-lt"/>
              </a:rPr>
              <a:t>Conclusions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398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31"/>
    </mc:Choice>
    <mc:Fallback>
      <p:transition spd="slow" advTm="3633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D940-7204-33B9-5C17-8DBD761B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the Model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8E5133A-546B-12A8-3DDE-587F38C64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3" y="1519311"/>
            <a:ext cx="5560564" cy="38193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DDD6C-5C7A-A242-4F39-CD0624070D28}"/>
              </a:ext>
            </a:extLst>
          </p:cNvPr>
          <p:cNvSpPr txBox="1"/>
          <p:nvPr/>
        </p:nvSpPr>
        <p:spPr>
          <a:xfrm>
            <a:off x="1179248" y="5661878"/>
            <a:ext cx="43212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+mj-lt"/>
              </a:rPr>
              <a:t>Third run adding dropout layers to the input and hidden layer(0.5)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30022-2E6F-3F23-21EA-130D40E08464}"/>
              </a:ext>
            </a:extLst>
          </p:cNvPr>
          <p:cNvSpPr txBox="1"/>
          <p:nvPr/>
        </p:nvSpPr>
        <p:spPr>
          <a:xfrm>
            <a:off x="7202658" y="5661878"/>
            <a:ext cx="4151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+mj-lt"/>
              </a:rPr>
              <a:t>Fourth run applying a learning rate to the output layer (0.005)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A35808-541B-A886-9BAA-911CD41B7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21" y="1690688"/>
            <a:ext cx="5569722" cy="371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02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627"/>
    </mc:Choice>
    <mc:Fallback>
      <p:transition spd="slow" advTm="14562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DA13-D6AE-03FB-893F-C67E805E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686E8-C1A9-A341-F786-F9B113DA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518"/>
            <a:ext cx="12192000" cy="47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4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15"/>
    </mc:Choice>
    <mc:Fallback>
      <p:transition spd="slow" advTm="12491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F1B5-9329-E6C8-8942-6EF724BD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LIME to Interpret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8449-1A89-26B2-F1EC-49A1FEEF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784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Local Interpretable Model-agnostic Explanations (LIME)</a:t>
            </a:r>
          </a:p>
          <a:p>
            <a:r>
              <a:rPr lang="en-US" dirty="0">
                <a:latin typeface="+mj-lt"/>
              </a:rPr>
              <a:t>LIME can be considered as a "white-box," which locally approximates the behavior of the machine in a neighborhood of input values</a:t>
            </a:r>
            <a:r>
              <a:rPr lang="en-US" baseline="30000" dirty="0">
                <a:latin typeface="+mj-lt"/>
              </a:rPr>
              <a:t>[5]</a:t>
            </a:r>
            <a:endParaRPr lang="en-US" dirty="0">
              <a:latin typeface="+mj-lt"/>
            </a:endParaRP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1DF2D35-31DC-2AB6-7D3B-0B27C9127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72" y="2676677"/>
            <a:ext cx="5188628" cy="2833974"/>
          </a:xfrm>
          <a:prstGeom prst="rect">
            <a:avLst/>
          </a:prstGeo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345EED2-F125-1326-4A7C-5FF443B32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29" y="2664695"/>
            <a:ext cx="5026856" cy="2845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308EF-4D01-07E5-7EEA-DE390893E73E}"/>
              </a:ext>
            </a:extLst>
          </p:cNvPr>
          <p:cNvSpPr txBox="1"/>
          <p:nvPr/>
        </p:nvSpPr>
        <p:spPr>
          <a:xfrm>
            <a:off x="838200" y="6100050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5. Ribeiro, Marco Tulio, Sameer Singh, and Carlos </a:t>
            </a:r>
            <a:r>
              <a:rPr lang="en-US" sz="1600" dirty="0" err="1">
                <a:latin typeface="+mj-lt"/>
              </a:rPr>
              <a:t>Guestrin</a:t>
            </a:r>
            <a:r>
              <a:rPr lang="en-US" sz="1600" dirty="0">
                <a:latin typeface="+mj-lt"/>
              </a:rPr>
              <a:t>. "Why should i trust you?" Explaining the predictions of any classifier." Proceedings of the 22nd ACM SIGKDD international conference on knowledge discovery and data mining. 2016.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250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164"/>
    </mc:Choice>
    <mc:Fallback>
      <p:transition spd="slow" advTm="12116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AFB9-3D25-E895-AB77-66412212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LIME to Interpret the Model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5ECB622-7856-8B78-94B7-770649CB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2" y="2031192"/>
            <a:ext cx="5671678" cy="3192846"/>
          </a:xfr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B1E3789-8F22-EA54-BA91-68D723336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78" y="1917740"/>
            <a:ext cx="5668936" cy="33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3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79"/>
    </mc:Choice>
    <mc:Fallback>
      <p:transition spd="slow" advTm="5877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87D6-1A59-092C-2592-B2662D59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1B3C-51A3-7DCF-EAD4-5699BAA6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Explained what artificial neural networks are and its flexibility through multiple activation functions</a:t>
            </a:r>
          </a:p>
          <a:p>
            <a:r>
              <a:rPr lang="en-US" dirty="0">
                <a:latin typeface="+mj-lt"/>
              </a:rPr>
              <a:t>Implemented overfitting techniques to reduce model miss-classifications to 9 out of 143 entries and a F-1 score of 90% and 95%</a:t>
            </a:r>
          </a:p>
          <a:p>
            <a:r>
              <a:rPr lang="en-US" dirty="0">
                <a:latin typeface="+mj-lt"/>
              </a:rPr>
              <a:t>Neural Networks have shown to help further research in early detection of both benign and malignant tumors. </a:t>
            </a:r>
          </a:p>
          <a:p>
            <a:r>
              <a:rPr lang="en-US" dirty="0">
                <a:latin typeface="+mj-lt"/>
              </a:rPr>
              <a:t>Interpretable machine learning (LIME) gives insight to how </a:t>
            </a:r>
            <a:r>
              <a:rPr lang="en-US" b="1" dirty="0">
                <a:latin typeface="+mj-lt"/>
              </a:rPr>
              <a:t>worst concave points</a:t>
            </a:r>
            <a:r>
              <a:rPr lang="en-US" dirty="0">
                <a:latin typeface="+mj-lt"/>
              </a:rPr>
              <a:t> is the strongest feature in determining a tumor’s state.</a:t>
            </a:r>
          </a:p>
          <a:p>
            <a:endParaRPr lang="en-US" dirty="0"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92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479"/>
    </mc:Choice>
    <mc:Fallback>
      <p:transition spd="slow" advTm="724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601E-66BB-7F7A-CD11-CC963CEF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964"/>
            <a:ext cx="10515600" cy="4225854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Neural Networks mimic what happens in the brain (perceptrons)</a:t>
            </a:r>
            <a:r>
              <a:rPr lang="en-US" baseline="30000" dirty="0">
                <a:latin typeface="+mj-lt"/>
              </a:rPr>
              <a:t>[1]</a:t>
            </a:r>
            <a:endParaRPr lang="en-US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Mathematically manipulated neurons passed on to other neurons</a:t>
            </a:r>
          </a:p>
          <a:p>
            <a:pPr lvl="1"/>
            <a:r>
              <a:rPr lang="en-US" sz="2800" dirty="0">
                <a:latin typeface="+mj-lt"/>
              </a:rPr>
              <a:t>Might be more than one layer of neurons</a:t>
            </a:r>
          </a:p>
          <a:p>
            <a:r>
              <a:rPr lang="en-US" dirty="0">
                <a:latin typeface="+mj-lt"/>
              </a:rPr>
              <a:t>Neural Networks usage</a:t>
            </a:r>
          </a:p>
          <a:p>
            <a:pPr lvl="1"/>
            <a:r>
              <a:rPr lang="en-US" sz="2800" dirty="0">
                <a:latin typeface="+mj-lt"/>
              </a:rPr>
              <a:t>Modeling complex relationships between inputs and outputs</a:t>
            </a:r>
          </a:p>
          <a:p>
            <a:pPr lvl="2"/>
            <a:r>
              <a:rPr lang="en-US" sz="2800" dirty="0">
                <a:latin typeface="+mj-lt"/>
              </a:rPr>
              <a:t>Recognizing images including handwriting</a:t>
            </a:r>
          </a:p>
          <a:p>
            <a:pPr lvl="2"/>
            <a:r>
              <a:rPr lang="en-US" sz="2800" dirty="0">
                <a:latin typeface="+mj-lt"/>
              </a:rPr>
              <a:t>Enhancing grainy images</a:t>
            </a:r>
          </a:p>
          <a:p>
            <a:pPr lvl="2"/>
            <a:r>
              <a:rPr lang="en-US" sz="2800" dirty="0">
                <a:latin typeface="+mj-lt"/>
              </a:rPr>
              <a:t>Translating from one language to another (NLP)</a:t>
            </a:r>
          </a:p>
          <a:p>
            <a:pPr lvl="2"/>
            <a:r>
              <a:rPr lang="en-US" sz="2800" dirty="0">
                <a:latin typeface="+mj-lt"/>
              </a:rPr>
              <a:t>Advertising</a:t>
            </a:r>
          </a:p>
          <a:p>
            <a:pPr lvl="2"/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1. P. Wilmott, “Machine learning: an applied mathematics introduction,” Machine Learning and the City: Applications in Architecture and Urban Design, pp. 147–171, 2022.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2264B6-7FAA-7F91-B41B-7B52F1F7B89F}"/>
              </a:ext>
            </a:extLst>
          </p:cNvPr>
          <p:cNvSpPr txBox="1">
            <a:spLocks/>
          </p:cNvSpPr>
          <p:nvPr/>
        </p:nvSpPr>
        <p:spPr>
          <a:xfrm>
            <a:off x="838200" y="388045"/>
            <a:ext cx="10515600" cy="83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Neural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128964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216"/>
    </mc:Choice>
    <mc:Fallback>
      <p:transition spd="slow" advTm="632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3077-2023-1190-1E56-A20F0BC1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273"/>
            <a:ext cx="10515600" cy="836951"/>
          </a:xfrm>
        </p:spPr>
        <p:txBody>
          <a:bodyPr>
            <a:normAutofit/>
          </a:bodyPr>
          <a:lstStyle/>
          <a:p>
            <a:r>
              <a:rPr lang="en-US" sz="4800" dirty="0"/>
              <a:t>Neural Network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1813-914A-A717-EC83-2A8C9D67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122" y="5983107"/>
            <a:ext cx="10168420" cy="6812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effectLst/>
                <a:latin typeface="+mj-lt"/>
              </a:rPr>
              <a:t>Simpli</a:t>
            </a:r>
            <a:r>
              <a:rPr lang="en-US" sz="2400" dirty="0">
                <a:latin typeface="+mj-lt"/>
              </a:rPr>
              <a:t>fi</a:t>
            </a:r>
            <a:r>
              <a:rPr lang="en-US" sz="2400" dirty="0">
                <a:effectLst/>
                <a:latin typeface="+mj-lt"/>
              </a:rPr>
              <a:t>ed biological neuron to Perceptron Model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DF174C4-B157-46EB-3A77-E5EA1843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1" y="1908373"/>
            <a:ext cx="3429000" cy="35687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AA3FA4C-93D9-DCD1-B4B9-C3CF544DB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12" y="2354493"/>
            <a:ext cx="3994507" cy="214901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21DDE07-6D9C-5533-49FA-B724458BC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95902"/>
            <a:ext cx="3778780" cy="18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7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63"/>
    </mc:Choice>
    <mc:Fallback>
      <p:transition spd="slow" advTm="309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D21E-354B-3C13-3AB6-1C2AB317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481"/>
          </a:xfrm>
        </p:spPr>
        <p:txBody>
          <a:bodyPr/>
          <a:lstStyle/>
          <a:p>
            <a:r>
              <a:rPr lang="en-US" dirty="0"/>
              <a:t>Network Architecture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2CB5-413E-4D36-1997-74664EAE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161"/>
            <a:ext cx="10515600" cy="81648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sz="9600" dirty="0">
                <a:latin typeface="+mj-lt"/>
              </a:rPr>
              <a:t>A typical feed-forward neural network has a left input layer, right output layer and one hidden layer in between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C65736C-1729-AEC2-3F38-73A02AA0E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80" y="1912642"/>
            <a:ext cx="8952089" cy="343289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B80796-F52B-B842-DABA-629677820C20}"/>
              </a:ext>
            </a:extLst>
          </p:cNvPr>
          <p:cNvSpPr txBox="1">
            <a:spLocks/>
          </p:cNvSpPr>
          <p:nvPr/>
        </p:nvSpPr>
        <p:spPr>
          <a:xfrm>
            <a:off x="956733" y="5484437"/>
            <a:ext cx="10724984" cy="1003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Universal Approximation Theorem</a:t>
            </a:r>
            <a:r>
              <a:rPr lang="en-US" sz="2400" dirty="0">
                <a:latin typeface="+mj-lt"/>
              </a:rPr>
              <a:t>: States that, under quite weak conditions, as long as you have enough nodes (in the hidden layer) then you can approximate any continuous function with a single-layer neural network to any degree of accuracy.</a:t>
            </a:r>
            <a:r>
              <a:rPr lang="en-US" sz="2400" baseline="30000" dirty="0">
                <a:latin typeface="+mj-lt"/>
              </a:rPr>
              <a:t>[1]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607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935"/>
    </mc:Choice>
    <mc:Fallback>
      <p:transition spd="slow" advTm="819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C268FE-8B47-1511-0DE8-7AC99E5372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75577" y="5877372"/>
                <a:ext cx="10515600" cy="8543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</a:rPr>
                  <a:t>This result is then acted on by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effectLst/>
                  </a:rPr>
                  <a:t> to give the output.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C268FE-8B47-1511-0DE8-7AC99E537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5577" y="5877372"/>
                <a:ext cx="10515600" cy="854324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C225E-CEFB-9E2A-F5B6-19DF2552C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6007" y="1116709"/>
                <a:ext cx="10515600" cy="139018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>
                    <a:latin typeface="+mj-lt"/>
                  </a:rPr>
                  <a:t>One or two inputs,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­</a:t>
                </a:r>
                <a:r>
                  <a:rPr lang="en-US" sz="24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and a</a:t>
                </a:r>
                <a:r>
                  <a:rPr lang="en-US" dirty="0">
                    <a:latin typeface="+mj-lt"/>
                  </a:rPr>
                  <a:t> forecast/output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+mj-lt"/>
                </a:endParaRPr>
              </a:p>
              <a:p>
                <a:pPr lvl="1"/>
                <a:r>
                  <a:rPr lang="en-US" sz="2400" dirty="0">
                    <a:effectLst/>
                    <a:latin typeface="+mj-lt"/>
                  </a:rPr>
                  <a:t>Then each of these node values are multiplied by a weights,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4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4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+mj-lt"/>
                  </a:rPr>
                  <a:t> and then a bias term,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effectLst/>
                    <a:latin typeface="+mj-lt"/>
                  </a:rPr>
                  <a:t>, is added: 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240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C225E-CEFB-9E2A-F5B6-19DF2552C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007" y="1116709"/>
                <a:ext cx="10515600" cy="1390185"/>
              </a:xfrm>
              <a:blipFill>
                <a:blip r:embed="rId3"/>
                <a:stretch>
                  <a:fillRect t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F636662-45D1-9BB7-EFED-D1D5B9F22AAB}"/>
              </a:ext>
            </a:extLst>
          </p:cNvPr>
          <p:cNvSpPr txBox="1">
            <a:spLocks/>
          </p:cNvSpPr>
          <p:nvPr/>
        </p:nvSpPr>
        <p:spPr>
          <a:xfrm>
            <a:off x="990600" y="414785"/>
            <a:ext cx="10515600" cy="854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Network Manipulation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13311-18FC-62D7-34C2-512398163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682" y="2506894"/>
            <a:ext cx="5810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1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47"/>
    </mc:Choice>
    <mc:Fallback>
      <p:transition spd="slow" advTm="362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7793-D98D-FEAD-35A7-50FA4153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871"/>
          </a:xfrm>
        </p:spPr>
        <p:txBody>
          <a:bodyPr>
            <a:normAutofit/>
          </a:bodyPr>
          <a:lstStyle/>
          <a:p>
            <a:r>
              <a:rPr lang="en-US" dirty="0"/>
              <a:t>Network Manipulation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F2984-2F4B-647F-A7D2-9088C3A37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913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effectLst/>
                    <a:latin typeface="+mj-lt"/>
                  </a:rPr>
                  <a:t>Recall that the perceptron itself contained a very simple summation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+mj-lt"/>
                  </a:rPr>
                  <a:t>, called </a:t>
                </a:r>
                <a:r>
                  <a:rPr lang="en-US" sz="2400" b="1" dirty="0">
                    <a:effectLst/>
                    <a:latin typeface="+mj-lt"/>
                  </a:rPr>
                  <a:t>Activation Functions.</a:t>
                </a:r>
              </a:p>
              <a:p>
                <a:r>
                  <a:rPr lang="en-US" sz="2400" dirty="0">
                    <a:latin typeface="+mj-lt"/>
                  </a:rPr>
                  <a:t>Function of a vector means taking the function of each entry</a:t>
                </a:r>
                <a:endParaRPr lang="en-US" sz="2400" b="1" dirty="0">
                  <a:effectLst/>
                  <a:latin typeface="+mj-lt"/>
                </a:endParaRPr>
              </a:p>
              <a:p>
                <a:r>
                  <a:rPr lang="en-US" sz="2400" dirty="0">
                    <a:effectLst/>
                    <a:latin typeface="+mj-lt"/>
                  </a:rPr>
                  <a:t>In most cases that won't be useful because we will want to set constraints to our output values, especially in classi</a:t>
                </a:r>
                <a:r>
                  <a:rPr lang="en-US" sz="2400" dirty="0">
                    <a:latin typeface="+mj-lt"/>
                  </a:rPr>
                  <a:t>fi</a:t>
                </a:r>
                <a:r>
                  <a:rPr lang="en-US" sz="2400" dirty="0">
                    <a:effectLst/>
                    <a:latin typeface="+mj-lt"/>
                  </a:rPr>
                  <a:t>cation problems (0 or 1).</a:t>
                </a:r>
              </a:p>
              <a:p>
                <a:r>
                  <a:rPr lang="en-US" sz="2400" dirty="0">
                    <a:effectLst/>
                    <a:latin typeface="+mj-lt"/>
                  </a:rPr>
                  <a:t>These values can then present probability assignments for each class.</a:t>
                </a:r>
                <a:endParaRPr lang="en-US" sz="1600" dirty="0">
                  <a:effectLst/>
                  <a:latin typeface="Helvetica" pitchFamily="2" charset="0"/>
                </a:endParaRPr>
              </a:p>
              <a:p>
                <a:endParaRPr lang="en-US" sz="2400" dirty="0">
                  <a:effectLst/>
                  <a:latin typeface="+mj-lt"/>
                </a:endParaRPr>
              </a:p>
              <a:p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F2984-2F4B-647F-A7D2-9088C3A37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9130" cy="4351338"/>
              </a:xfrm>
              <a:blipFill>
                <a:blip r:embed="rId2"/>
                <a:stretch>
                  <a:fillRect l="-800" t="-1961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7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24"/>
    </mc:Choice>
    <mc:Fallback>
      <p:transition spd="slow" advTm="3932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3AF-910F-B976-6CDE-A1672116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294862"/>
            <a:ext cx="10515600" cy="767914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128F-15E4-ACA8-FB09-0F666E0C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7" y="964503"/>
            <a:ext cx="10515600" cy="83817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Akin to the brain, neurons whereby an electrical signal once it reaches a certain level will fire the neuron so that the signal is passed on. If the signal is too small, then the neuron does not fire</a:t>
            </a:r>
            <a:r>
              <a:rPr lang="en-US" sz="2400" baseline="30000" dirty="0">
                <a:latin typeface="+mj-lt"/>
              </a:rPr>
              <a:t>[1]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E9A74C0-EA30-CE99-1D81-70861641D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093318"/>
            <a:ext cx="3123024" cy="3112562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2EF985C-371C-C0C5-A8C5-0474C91A6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07" y="2093318"/>
            <a:ext cx="3192374" cy="3112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730811-F838-B2B8-9D12-EA22EA3349A4}"/>
                  </a:ext>
                </a:extLst>
              </p:cNvPr>
              <p:cNvSpPr txBox="1"/>
              <p:nvPr/>
            </p:nvSpPr>
            <p:spPr>
              <a:xfrm>
                <a:off x="415233" y="5309519"/>
                <a:ext cx="3389838" cy="1156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marR="0" lvl="1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Step function</a:t>
                </a:r>
              </a:p>
              <a:p>
                <a:pPr marL="1143000" lvl="2" indent="-2286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730811-F838-B2B8-9D12-EA22EA33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3" y="5309519"/>
                <a:ext cx="3389838" cy="1156214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8EEF70-7DB5-3B7D-64B7-D6EECEE8930F}"/>
                  </a:ext>
                </a:extLst>
              </p:cNvPr>
              <p:cNvSpPr txBox="1"/>
              <p:nvPr/>
            </p:nvSpPr>
            <p:spPr>
              <a:xfrm>
                <a:off x="7450175" y="5575233"/>
                <a:ext cx="4051438" cy="838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marR="0" lvl="1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linear / ReLU function</a:t>
                </a:r>
                <a:endParaRPr lang="en-US" sz="2000" i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(0,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8EEF70-7DB5-3B7D-64B7-D6EECEE89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75" y="5575233"/>
                <a:ext cx="4051438" cy="838178"/>
              </a:xfrm>
              <a:prstGeom prst="rect">
                <a:avLst/>
              </a:prstGeom>
              <a:blipFill>
                <a:blip r:embed="rId5"/>
                <a:stretch>
                  <a:fillRect t="-3650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0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996"/>
    </mc:Choice>
    <mc:Fallback>
      <p:transition spd="slow" advTm="469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1D1A-BA0B-2443-5D87-59B32DD1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pic>
        <p:nvPicPr>
          <p:cNvPr id="5" name="Content Placeholder 4" descr=" Saturating linear function&#10; g(x)={ ■(0&amp;x&lt;0@x&amp;0≤x≤1@1&amp;x&gt;1)┤&#10;">
            <a:extLst>
              <a:ext uri="{FF2B5EF4-FFF2-40B4-BE49-F238E27FC236}">
                <a16:creationId xmlns:a16="http://schemas.microsoft.com/office/drawing/2014/main" id="{3A2CB206-8ABA-E20E-E92F-274167991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3" y="1447040"/>
            <a:ext cx="3717920" cy="3532920"/>
          </a:xfr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BFEB673-45B0-CBE4-60CE-B753CDBB5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853" y="1467999"/>
            <a:ext cx="3496446" cy="3491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6C3781-7426-16B8-C394-82A928979D7F}"/>
                  </a:ext>
                </a:extLst>
              </p:cNvPr>
              <p:cNvSpPr txBox="1"/>
              <p:nvPr/>
            </p:nvSpPr>
            <p:spPr>
              <a:xfrm>
                <a:off x="713935" y="5210167"/>
                <a:ext cx="4631788" cy="14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marR="0" lvl="1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Saturating linear function</a:t>
                </a:r>
              </a:p>
              <a:p>
                <a:pPr marL="1143000" marR="0" lvl="2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6C3781-7426-16B8-C394-82A92897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5210167"/>
                <a:ext cx="4631788" cy="1473032"/>
              </a:xfrm>
              <a:prstGeom prst="rect">
                <a:avLst/>
              </a:prstGeom>
              <a:blipFill>
                <a:blip r:embed="rId4"/>
                <a:stretch>
                  <a:fillRect t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62DCAA-53B2-2027-964B-0B0DA625A227}"/>
                  </a:ext>
                </a:extLst>
              </p:cNvPr>
              <p:cNvSpPr txBox="1"/>
              <p:nvPr/>
            </p:nvSpPr>
            <p:spPr>
              <a:xfrm>
                <a:off x="7273182" y="5210167"/>
                <a:ext cx="4631788" cy="901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marR="0" lvl="1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Sigmoid or logistic function</a:t>
                </a:r>
              </a:p>
              <a:p>
                <a:pPr marL="1143000" marR="0" lvl="2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62DCAA-53B2-2027-964B-0B0DA625A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82" y="5210167"/>
                <a:ext cx="4631788" cy="901337"/>
              </a:xfrm>
              <a:prstGeom prst="rect">
                <a:avLst/>
              </a:prstGeom>
              <a:blipFill>
                <a:blip r:embed="rId5"/>
                <a:stretch>
                  <a:fillRect t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0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82"/>
    </mc:Choice>
    <mc:Fallback>
      <p:transition spd="slow" advTm="3478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1317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Helvetica</vt:lpstr>
      <vt:lpstr>Wingdings</vt:lpstr>
      <vt:lpstr>Office Theme</vt:lpstr>
      <vt:lpstr>Theory, Application and Explainability of Neural Network Models for Data Classification</vt:lpstr>
      <vt:lpstr>Table of Contents</vt:lpstr>
      <vt:lpstr>PowerPoint Presentation</vt:lpstr>
      <vt:lpstr>Neural Network Fundamentals</vt:lpstr>
      <vt:lpstr>Network Architecture and Types</vt:lpstr>
      <vt:lpstr>This result is then acted on by a function g(z)  to give the output.</vt:lpstr>
      <vt:lpstr>Network Manipulation</vt:lpstr>
      <vt:lpstr>Activation Functions</vt:lpstr>
      <vt:lpstr>Activation Functions</vt:lpstr>
      <vt:lpstr>Cost function</vt:lpstr>
      <vt:lpstr>Backpropagation</vt:lpstr>
      <vt:lpstr>PowerPoint Presentation</vt:lpstr>
      <vt:lpstr>Goal</vt:lpstr>
      <vt:lpstr>Data Set Description</vt:lpstr>
      <vt:lpstr>Exploratory Data Analysis (EDA)</vt:lpstr>
      <vt:lpstr>EDA</vt:lpstr>
      <vt:lpstr>EDA</vt:lpstr>
      <vt:lpstr>EDA </vt:lpstr>
      <vt:lpstr>Training and Testing the Model</vt:lpstr>
      <vt:lpstr>Training and Testing the Model</vt:lpstr>
      <vt:lpstr>Model Evaluation</vt:lpstr>
      <vt:lpstr>Using LIME to Interpret the Model</vt:lpstr>
      <vt:lpstr>Using LIME to Interpret the Model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Theory, Application and Explainability of Neural Network Models for Breast Cancer Classification</dc:title>
  <dc:creator>HLixir ✔️</dc:creator>
  <cp:lastModifiedBy>HLixir ✔️</cp:lastModifiedBy>
  <cp:revision>139</cp:revision>
  <dcterms:created xsi:type="dcterms:W3CDTF">2022-11-16T21:47:12Z</dcterms:created>
  <dcterms:modified xsi:type="dcterms:W3CDTF">2022-12-03T04:02:10Z</dcterms:modified>
</cp:coreProperties>
</file>