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57" r:id="rId4"/>
    <p:sldId id="261" r:id="rId5"/>
    <p:sldId id="260" r:id="rId6"/>
    <p:sldId id="285" r:id="rId7"/>
    <p:sldId id="268" r:id="rId8"/>
    <p:sldId id="286" r:id="rId9"/>
    <p:sldId id="271" r:id="rId10"/>
    <p:sldId id="264" r:id="rId11"/>
    <p:sldId id="270" r:id="rId12"/>
    <p:sldId id="287" r:id="rId13"/>
    <p:sldId id="269" r:id="rId14"/>
    <p:sldId id="288" r:id="rId15"/>
    <p:sldId id="272" r:id="rId16"/>
    <p:sldId id="289" r:id="rId17"/>
    <p:sldId id="281" r:id="rId18"/>
    <p:sldId id="273" r:id="rId19"/>
    <p:sldId id="262" r:id="rId20"/>
    <p:sldId id="266" r:id="rId21"/>
    <p:sldId id="274" r:id="rId22"/>
    <p:sldId id="290" r:id="rId23"/>
    <p:sldId id="276" r:id="rId24"/>
    <p:sldId id="263" r:id="rId25"/>
    <p:sldId id="277" r:id="rId26"/>
    <p:sldId id="28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4C2"/>
    <a:srgbClr val="C49FA6"/>
    <a:srgbClr val="7BBCAD"/>
    <a:srgbClr val="96D6D2"/>
    <a:srgbClr val="9AE5E9"/>
    <a:srgbClr val="F5D2BE"/>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6314" autoAdjust="0"/>
  </p:normalViewPr>
  <p:slideViewPr>
    <p:cSldViewPr snapToGrid="0" showGuides="1">
      <p:cViewPr varScale="1">
        <p:scale>
          <a:sx n="68" d="100"/>
          <a:sy n="68" d="100"/>
        </p:scale>
        <p:origin x="67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extLst>
      <p:ext uri="{BB962C8B-B14F-4D97-AF65-F5344CB8AC3E}">
        <p14:creationId xmlns:p14="http://schemas.microsoft.com/office/powerpoint/2010/main" val="39434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extLst>
      <p:ext uri="{BB962C8B-B14F-4D97-AF65-F5344CB8AC3E}">
        <p14:creationId xmlns:p14="http://schemas.microsoft.com/office/powerpoint/2010/main" val="288969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10</a:t>
            </a:fld>
            <a:endParaRPr lang="zh-CN" altLang="en-US"/>
          </a:p>
        </p:txBody>
      </p:sp>
    </p:spTree>
    <p:extLst>
      <p:ext uri="{BB962C8B-B14F-4D97-AF65-F5344CB8AC3E}">
        <p14:creationId xmlns:p14="http://schemas.microsoft.com/office/powerpoint/2010/main" val="44179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11</a:t>
            </a:fld>
            <a:endParaRPr lang="zh-CN" altLang="en-US"/>
          </a:p>
        </p:txBody>
      </p:sp>
    </p:spTree>
    <p:extLst>
      <p:ext uri="{BB962C8B-B14F-4D97-AF65-F5344CB8AC3E}">
        <p14:creationId xmlns:p14="http://schemas.microsoft.com/office/powerpoint/2010/main" val="253927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99736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13</a:t>
            </a:fld>
            <a:endParaRPr lang="zh-CN" altLang="en-US"/>
          </a:p>
        </p:txBody>
      </p:sp>
    </p:spTree>
    <p:extLst>
      <p:ext uri="{BB962C8B-B14F-4D97-AF65-F5344CB8AC3E}">
        <p14:creationId xmlns:p14="http://schemas.microsoft.com/office/powerpoint/2010/main" val="410239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14</a:t>
            </a:fld>
            <a:endParaRPr lang="zh-CN" altLang="en-US"/>
          </a:p>
        </p:txBody>
      </p:sp>
    </p:spTree>
    <p:extLst>
      <p:ext uri="{BB962C8B-B14F-4D97-AF65-F5344CB8AC3E}">
        <p14:creationId xmlns:p14="http://schemas.microsoft.com/office/powerpoint/2010/main" val="51360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15</a:t>
            </a:fld>
            <a:endParaRPr lang="zh-CN" altLang="en-US"/>
          </a:p>
        </p:txBody>
      </p:sp>
    </p:spTree>
    <p:extLst>
      <p:ext uri="{BB962C8B-B14F-4D97-AF65-F5344CB8AC3E}">
        <p14:creationId xmlns:p14="http://schemas.microsoft.com/office/powerpoint/2010/main" val="181503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16</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2040655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17</a:t>
            </a:fld>
            <a:endParaRPr lang="zh-CN" altLang="en-US"/>
          </a:p>
        </p:txBody>
      </p:sp>
    </p:spTree>
    <p:extLst>
      <p:ext uri="{BB962C8B-B14F-4D97-AF65-F5344CB8AC3E}">
        <p14:creationId xmlns:p14="http://schemas.microsoft.com/office/powerpoint/2010/main" val="1962015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18</a:t>
            </a:fld>
            <a:endParaRPr lang="zh-CN" altLang="en-US"/>
          </a:p>
        </p:txBody>
      </p:sp>
    </p:spTree>
    <p:extLst>
      <p:ext uri="{BB962C8B-B14F-4D97-AF65-F5344CB8AC3E}">
        <p14:creationId xmlns:p14="http://schemas.microsoft.com/office/powerpoint/2010/main" val="2307909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19</a:t>
            </a:fld>
            <a:endParaRPr lang="zh-CN" altLang="en-US"/>
          </a:p>
        </p:txBody>
      </p:sp>
    </p:spTree>
    <p:extLst>
      <p:ext uri="{BB962C8B-B14F-4D97-AF65-F5344CB8AC3E}">
        <p14:creationId xmlns:p14="http://schemas.microsoft.com/office/powerpoint/2010/main" val="80320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a:t>
            </a:fld>
            <a:endParaRPr lang="zh-CN" altLang="en-US"/>
          </a:p>
        </p:txBody>
      </p:sp>
    </p:spTree>
    <p:extLst>
      <p:ext uri="{BB962C8B-B14F-4D97-AF65-F5344CB8AC3E}">
        <p14:creationId xmlns:p14="http://schemas.microsoft.com/office/powerpoint/2010/main" val="3050115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38BCD-BAF0-4F2F-8ED1-BF002154F020}" type="slidenum">
              <a:rPr lang="zh-CN" altLang="en-US" smtClean="0"/>
              <a:pPr/>
              <a:t>20</a:t>
            </a:fld>
            <a:endParaRPr lang="zh-CN" altLang="en-US"/>
          </a:p>
        </p:txBody>
      </p:sp>
    </p:spTree>
    <p:extLst>
      <p:ext uri="{BB962C8B-B14F-4D97-AF65-F5344CB8AC3E}">
        <p14:creationId xmlns:p14="http://schemas.microsoft.com/office/powerpoint/2010/main" val="196369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21</a:t>
            </a:fld>
            <a:endParaRPr lang="zh-CN" altLang="en-US"/>
          </a:p>
        </p:txBody>
      </p:sp>
    </p:spTree>
    <p:extLst>
      <p:ext uri="{BB962C8B-B14F-4D97-AF65-F5344CB8AC3E}">
        <p14:creationId xmlns:p14="http://schemas.microsoft.com/office/powerpoint/2010/main" val="221589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AE2D31-2B6A-425C-8DAF-63D853CEDF05}" type="slidenum">
              <a:rPr lang="zh-CN" altLang="en-US" smtClean="0"/>
              <a:pPr/>
              <a:t>22</a:t>
            </a:fld>
            <a:endParaRPr lang="zh-CN" altLang="en-US"/>
          </a:p>
        </p:txBody>
      </p:sp>
    </p:spTree>
    <p:extLst>
      <p:ext uri="{BB962C8B-B14F-4D97-AF65-F5344CB8AC3E}">
        <p14:creationId xmlns:p14="http://schemas.microsoft.com/office/powerpoint/2010/main" val="99590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23</a:t>
            </a:fld>
            <a:endParaRPr lang="zh-CN" altLang="en-US"/>
          </a:p>
        </p:txBody>
      </p:sp>
    </p:spTree>
    <p:extLst>
      <p:ext uri="{BB962C8B-B14F-4D97-AF65-F5344CB8AC3E}">
        <p14:creationId xmlns:p14="http://schemas.microsoft.com/office/powerpoint/2010/main" val="1556872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24</a:t>
            </a:fld>
            <a:endParaRPr lang="zh-CN" altLang="en-US"/>
          </a:p>
        </p:txBody>
      </p:sp>
    </p:spTree>
    <p:extLst>
      <p:ext uri="{BB962C8B-B14F-4D97-AF65-F5344CB8AC3E}">
        <p14:creationId xmlns:p14="http://schemas.microsoft.com/office/powerpoint/2010/main" val="272106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8535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3</a:t>
            </a:fld>
            <a:endParaRPr lang="zh-CN" altLang="en-US"/>
          </a:p>
        </p:txBody>
      </p:sp>
    </p:spTree>
    <p:extLst>
      <p:ext uri="{BB962C8B-B14F-4D97-AF65-F5344CB8AC3E}">
        <p14:creationId xmlns:p14="http://schemas.microsoft.com/office/powerpoint/2010/main" val="4119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4</a:t>
            </a:fld>
            <a:endParaRPr lang="zh-CN" altLang="en-US"/>
          </a:p>
        </p:txBody>
      </p:sp>
    </p:spTree>
    <p:extLst>
      <p:ext uri="{BB962C8B-B14F-4D97-AF65-F5344CB8AC3E}">
        <p14:creationId xmlns:p14="http://schemas.microsoft.com/office/powerpoint/2010/main" val="310157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5</a:t>
            </a:fld>
            <a:endParaRPr lang="zh-CN" altLang="en-US"/>
          </a:p>
        </p:txBody>
      </p:sp>
    </p:spTree>
    <p:extLst>
      <p:ext uri="{BB962C8B-B14F-4D97-AF65-F5344CB8AC3E}">
        <p14:creationId xmlns:p14="http://schemas.microsoft.com/office/powerpoint/2010/main" val="195827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pPr/>
              <a:t>6</a:t>
            </a:fld>
            <a:endParaRPr lang="zh-CN" altLang="en-US"/>
          </a:p>
        </p:txBody>
      </p:sp>
    </p:spTree>
    <p:extLst>
      <p:ext uri="{BB962C8B-B14F-4D97-AF65-F5344CB8AC3E}">
        <p14:creationId xmlns:p14="http://schemas.microsoft.com/office/powerpoint/2010/main" val="247319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7</a:t>
            </a:fld>
            <a:endParaRPr lang="zh-CN" altLang="en-US"/>
          </a:p>
        </p:txBody>
      </p:sp>
    </p:spTree>
    <p:extLst>
      <p:ext uri="{BB962C8B-B14F-4D97-AF65-F5344CB8AC3E}">
        <p14:creationId xmlns:p14="http://schemas.microsoft.com/office/powerpoint/2010/main" val="17232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A2DB85-0C81-4083-B5FA-BF9B07EA726F}" type="slidenum">
              <a:rPr lang="zh-CN" altLang="en-US" smtClean="0"/>
              <a:pPr/>
              <a:t>8</a:t>
            </a:fld>
            <a:endParaRPr lang="zh-CN" altLang="en-US"/>
          </a:p>
        </p:txBody>
      </p:sp>
    </p:spTree>
    <p:extLst>
      <p:ext uri="{BB962C8B-B14F-4D97-AF65-F5344CB8AC3E}">
        <p14:creationId xmlns:p14="http://schemas.microsoft.com/office/powerpoint/2010/main" val="198741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9</a:t>
            </a:fld>
            <a:endParaRPr lang="zh-CN" altLang="en-US"/>
          </a:p>
        </p:txBody>
      </p:sp>
    </p:spTree>
    <p:extLst>
      <p:ext uri="{BB962C8B-B14F-4D97-AF65-F5344CB8AC3E}">
        <p14:creationId xmlns:p14="http://schemas.microsoft.com/office/powerpoint/2010/main" val="348267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170EF-6D3B-44A4-A010-3399811B35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A2D54B-FEB8-4D50-B1AF-E5F63AE0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1A7A46E-927B-4F6C-A3C9-FC061AC21D0B}"/>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121AAEB9-9A36-4674-907D-8B4804E192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4F1778-AE95-4280-804A-C2E1761048D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37378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7BFB-2BFA-4A7E-B245-964D80FCFE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02CF74-430E-4D18-9AA8-2E73AE101A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CAB754-1EFF-4D1D-AC0D-E38FC9B511EA}"/>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7B8F0878-1378-43A0-A9E6-A20B52E34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B507E-1F76-4FC1-A7FF-871683DB0E88}"/>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507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F84C2-0AFC-4EAD-A18E-A0D3713795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CE1FD6-908A-4687-8567-A93F927C1E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4E0C34-C1E0-4484-AEDF-BDE2D7A57B08}"/>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64E305EB-2022-43AC-9620-F81A317D47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AB7C0-954E-4C43-932B-B21908511515}"/>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345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0262"/>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3412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983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59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3793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0234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3980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13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A7BD-ADD9-48ED-BBD4-A9557FE9A4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68AC38-9B90-4441-A0FA-F5B700453F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862B4-75A2-49B4-81CC-9A85035AE7F2}"/>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C30428CD-372B-4DEE-8924-2C0908C49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239DD-D900-4F28-90FD-068BEBFE05E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940127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2954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7244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7984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773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E833F-4F56-4126-B741-594768B97F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F1EFA-5C95-4FBF-B011-D1C5990A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9CC6173-21D3-4B27-84D9-C2899F5AC9EB}"/>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719CA2FA-F696-4B21-BBB1-2A80ECEA4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D929D-557A-4E72-81B8-B6C5CDAC4B51}"/>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501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62C5-D0B4-419A-B319-3DEC473AB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412B1-67D3-43FB-966D-6C4C7AE9ACF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23D32F-503E-4463-B517-1CA515E3EE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D249E3-3E43-4D11-B433-377F760EF3B7}"/>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6" name="页脚占位符 5">
            <a:extLst>
              <a:ext uri="{FF2B5EF4-FFF2-40B4-BE49-F238E27FC236}">
                <a16:creationId xmlns:a16="http://schemas.microsoft.com/office/drawing/2014/main" id="{C9AD1A91-6192-491C-82DE-B45E7197CA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B60DC7-3DC9-4E0D-848A-9886A9EBA3B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0961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CFFC4-C19A-4A40-BC31-83D79BDFD2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E6FAB-C73B-491A-A6BD-2119B9B8A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1EEEA4-0C53-4BA8-87E9-7F7E2887F70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2EE56C-F0BC-4EF0-9618-0DAA3D047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CDD7DB5-2B80-48B9-8FBA-6053168C693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889C51-8CD9-465A-91C1-EDA5EF36FB60}"/>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8" name="页脚占位符 7">
            <a:extLst>
              <a:ext uri="{FF2B5EF4-FFF2-40B4-BE49-F238E27FC236}">
                <a16:creationId xmlns:a16="http://schemas.microsoft.com/office/drawing/2014/main" id="{4F920686-BD19-4898-A013-39AF37BE7E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977DA-1817-4252-8B47-A97CD03118E6}"/>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27292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10C2E-895D-4DD7-89B4-796D9F2A1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D0FA30-C833-4167-8928-82F6C3E1C810}"/>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4" name="页脚占位符 3">
            <a:extLst>
              <a:ext uri="{FF2B5EF4-FFF2-40B4-BE49-F238E27FC236}">
                <a16:creationId xmlns:a16="http://schemas.microsoft.com/office/drawing/2014/main" id="{F9C64F5A-6775-4B3C-AA30-3FCD338AF9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8179C8-07AF-4C24-8C02-9F24F440A143}"/>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160319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9BDB58-524C-4204-B46F-AD3C79A29142}"/>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3" name="页脚占位符 2">
            <a:extLst>
              <a:ext uri="{FF2B5EF4-FFF2-40B4-BE49-F238E27FC236}">
                <a16:creationId xmlns:a16="http://schemas.microsoft.com/office/drawing/2014/main" id="{E028CC48-5603-4B20-B309-84C04B4F1A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56E95D-68F9-4F5B-8AAC-AFD96A7DAF22}"/>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45791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8F79B-F23C-4720-B3CF-60D056CFDC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389F6-4632-4E82-BE15-EF2E220A7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A20FF15-87D2-4BA9-8ED9-E85D9085B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301DBA-E9DA-4C23-9BCE-B639427F12BA}"/>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6" name="页脚占位符 5">
            <a:extLst>
              <a:ext uri="{FF2B5EF4-FFF2-40B4-BE49-F238E27FC236}">
                <a16:creationId xmlns:a16="http://schemas.microsoft.com/office/drawing/2014/main" id="{8D952971-E748-4B66-A105-20763EEC70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6455B-836D-41C7-BE0F-41992834748C}"/>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11940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F3554-090E-4B67-A333-7C06935B60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4D5089-102E-40BA-BBB3-80AD425B6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F951DD-D284-4372-83DC-D1B9762E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B3FB0E-F1E9-4C7D-998F-B0834F90E3AC}"/>
              </a:ext>
            </a:extLst>
          </p:cNvPr>
          <p:cNvSpPr>
            <a:spLocks noGrp="1"/>
          </p:cNvSpPr>
          <p:nvPr>
            <p:ph type="dt" sz="half" idx="10"/>
          </p:nvPr>
        </p:nvSpPr>
        <p:spPr/>
        <p:txBody>
          <a:bodyPr/>
          <a:lstStyle/>
          <a:p>
            <a:fld id="{D9FA3FC5-365A-4E15-B4BF-B0C447403491}" type="datetimeFigureOut">
              <a:rPr lang="zh-CN" altLang="en-US" smtClean="0"/>
              <a:t>2022/11/30</a:t>
            </a:fld>
            <a:endParaRPr lang="zh-CN" altLang="en-US"/>
          </a:p>
        </p:txBody>
      </p:sp>
      <p:sp>
        <p:nvSpPr>
          <p:cNvPr id="6" name="页脚占位符 5">
            <a:extLst>
              <a:ext uri="{FF2B5EF4-FFF2-40B4-BE49-F238E27FC236}">
                <a16:creationId xmlns:a16="http://schemas.microsoft.com/office/drawing/2014/main" id="{E8B2B2FC-B3BA-435F-8E7E-9CD843006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205BB-14C1-452E-9F05-2D0ADA5AE02B}"/>
              </a:ext>
            </a:extLst>
          </p:cNvPr>
          <p:cNvSpPr>
            <a:spLocks noGrp="1"/>
          </p:cNvSpPr>
          <p:nvPr>
            <p:ph type="sldNum" sz="quarter" idx="12"/>
          </p:nvPr>
        </p:nvSpPr>
        <p:spPr/>
        <p:txBody>
          <a:body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7593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9F99A-A5ED-4F72-8752-AF20B15EE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774DEC-3659-4505-8E46-55AB38C82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62B6C9-A8FA-4975-966B-3487F49F1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2022/11/30</a:t>
            </a:fld>
            <a:endParaRPr lang="zh-CN" altLang="en-US"/>
          </a:p>
        </p:txBody>
      </p:sp>
      <p:sp>
        <p:nvSpPr>
          <p:cNvPr id="5" name="页脚占位符 4">
            <a:extLst>
              <a:ext uri="{FF2B5EF4-FFF2-40B4-BE49-F238E27FC236}">
                <a16:creationId xmlns:a16="http://schemas.microsoft.com/office/drawing/2014/main" id="{4E3EC6DC-ECF0-4D74-8517-8456CDCFB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FE130A-6CC3-4E0B-9099-C8E46A238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extLst>
      <p:ext uri="{BB962C8B-B14F-4D97-AF65-F5344CB8AC3E}">
        <p14:creationId xmlns:p14="http://schemas.microsoft.com/office/powerpoint/2010/main" val="33456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2022/11/30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40639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steachs.com/archives/51442" TargetMode="External"/><Relationship Id="rId3" Type="http://schemas.openxmlformats.org/officeDocument/2006/relationships/image" Target="../media/image23.jpg"/><Relationship Id="rId7" Type="http://schemas.openxmlformats.org/officeDocument/2006/relationships/hyperlink" Target="https://ithelp.ithome.com.tw/articles/1024176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blogimove.com/blogimove-linebot/" TargetMode="External"/><Relationship Id="rId5" Type="http://schemas.openxmlformats.org/officeDocument/2006/relationships/hyperlink" Target="https://frankknow.com/wp-line-chat/" TargetMode="External"/><Relationship Id="rId10" Type="http://schemas.openxmlformats.org/officeDocument/2006/relationships/hyperlink" Target="https://frankknow.com/how-to-add-menu/" TargetMode="External"/><Relationship Id="rId4" Type="http://schemas.openxmlformats.org/officeDocument/2006/relationships/hyperlink" Target="https://ib.tcust.edu.tw/p/412-1012-3499.php" TargetMode="External"/><Relationship Id="rId9" Type="http://schemas.openxmlformats.org/officeDocument/2006/relationships/hyperlink" Target="https://bpmkt.com.tw/blogmark/%E8%AE%93-woocommerce-%E8%A8%82%E5%96%AE%E8%83%BD%E9%80%8F%E9%81%8E-line-%E7%99%BC%E9%80%81%E5%8D%B3%E6%99%82%E9%80%9A%E7%9F%A5/"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2ABEACD7-B3AF-459A-ABF8-6A17B49F9199}"/>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a:off x="0" y="4458503"/>
            <a:ext cx="4010830" cy="2399497"/>
          </a:xfrm>
          <a:prstGeom prst="rect">
            <a:avLst/>
          </a:prstGeom>
        </p:spPr>
      </p:pic>
      <p:pic>
        <p:nvPicPr>
          <p:cNvPr id="12" name="图片 11">
            <a:extLst>
              <a:ext uri="{FF2B5EF4-FFF2-40B4-BE49-F238E27FC236}">
                <a16:creationId xmlns:a16="http://schemas.microsoft.com/office/drawing/2014/main" id="{4407BF58-3476-4676-9CF4-C7170AE2A6E6}"/>
              </a:ext>
            </a:extLst>
          </p:cNvPr>
          <p:cNvPicPr>
            <a:picLocks noChangeAspect="1"/>
          </p:cNvPicPr>
          <p:nvPr/>
        </p:nvPicPr>
        <p:blipFill rotWithShape="1">
          <a:blip r:embed="rId4">
            <a:extLst>
              <a:ext uri="{28A0092B-C50C-407E-A947-70E740481C1C}">
                <a14:useLocalDpi xmlns:a14="http://schemas.microsoft.com/office/drawing/2010/main" val="0"/>
              </a:ext>
            </a:extLst>
          </a:blip>
          <a:srcRect t="-944" b="35916"/>
          <a:stretch/>
        </p:blipFill>
        <p:spPr>
          <a:xfrm flipV="1">
            <a:off x="8181170" y="0"/>
            <a:ext cx="4010830" cy="2399497"/>
          </a:xfrm>
          <a:prstGeom prst="rect">
            <a:avLst/>
          </a:prstGeom>
        </p:spPr>
      </p:pic>
      <p:sp>
        <p:nvSpPr>
          <p:cNvPr id="18" name="文本框 17">
            <a:extLst>
              <a:ext uri="{FF2B5EF4-FFF2-40B4-BE49-F238E27FC236}">
                <a16:creationId xmlns:a16="http://schemas.microsoft.com/office/drawing/2014/main" id="{C5025C7C-0148-4AA5-9715-98819CCD16FC}"/>
              </a:ext>
            </a:extLst>
          </p:cNvPr>
          <p:cNvSpPr txBox="1"/>
          <p:nvPr/>
        </p:nvSpPr>
        <p:spPr>
          <a:xfrm>
            <a:off x="871413" y="803288"/>
            <a:ext cx="4223657" cy="1323439"/>
          </a:xfrm>
          <a:prstGeom prst="rect">
            <a:avLst/>
          </a:prstGeom>
          <a:noFill/>
        </p:spPr>
        <p:txBody>
          <a:bodyPr wrap="square" rtlCol="0">
            <a:spAutoFit/>
          </a:bodyPr>
          <a:lstStyle/>
          <a:p>
            <a:pPr algn="ctr"/>
            <a:r>
              <a:rPr lang="en-US" altLang="zh-CN" sz="8000" dirty="0" smtClean="0">
                <a:solidFill>
                  <a:schemeClr val="bg1"/>
                </a:solidFill>
                <a:latin typeface="Copperplate Gothic Bold" panose="020E0705020206020404" pitchFamily="34" charset="0"/>
              </a:rPr>
              <a:t>2022</a:t>
            </a:r>
            <a:endParaRPr lang="zh-CN" altLang="en-US" sz="8000" dirty="0">
              <a:solidFill>
                <a:schemeClr val="bg1"/>
              </a:solidFill>
              <a:latin typeface="Copperplate Gothic Bold" panose="020E0705020206020404" pitchFamily="34" charset="0"/>
            </a:endParaRPr>
          </a:p>
        </p:txBody>
      </p:sp>
      <p:sp>
        <p:nvSpPr>
          <p:cNvPr id="23" name="文本框 22">
            <a:extLst>
              <a:ext uri="{FF2B5EF4-FFF2-40B4-BE49-F238E27FC236}">
                <a16:creationId xmlns:a16="http://schemas.microsoft.com/office/drawing/2014/main" id="{0F874C12-C6AA-42A7-8ACF-6748BC6141C2}"/>
              </a:ext>
            </a:extLst>
          </p:cNvPr>
          <p:cNvSpPr txBox="1"/>
          <p:nvPr/>
        </p:nvSpPr>
        <p:spPr>
          <a:xfrm>
            <a:off x="7528640" y="4458503"/>
            <a:ext cx="4663360" cy="2400657"/>
          </a:xfrm>
          <a:prstGeom prst="rect">
            <a:avLst/>
          </a:prstGeom>
          <a:noFill/>
        </p:spPr>
        <p:txBody>
          <a:bodyPr wrap="square" rtlCol="0">
            <a:spAutoFit/>
          </a:bodyPr>
          <a:lstStyle/>
          <a:p>
            <a:r>
              <a:rPr lang="zh-CN" altLang="en-US" sz="3000" b="1" dirty="0">
                <a:solidFill>
                  <a:schemeClr val="bg1"/>
                </a:solidFill>
              </a:rPr>
              <a:t>四技第</a:t>
            </a:r>
            <a:r>
              <a:rPr lang="en-US" altLang="zh-CN" sz="3000" b="1" dirty="0">
                <a:solidFill>
                  <a:schemeClr val="bg1"/>
                </a:solidFill>
              </a:rPr>
              <a:t>111408</a:t>
            </a:r>
            <a:r>
              <a:rPr lang="zh-CN" altLang="en-US" sz="3000" b="1" dirty="0">
                <a:solidFill>
                  <a:schemeClr val="bg1"/>
                </a:solidFill>
              </a:rPr>
              <a:t>組</a:t>
            </a:r>
            <a:endParaRPr lang="en-US" altLang="zh-CN" sz="3000" b="1" dirty="0">
              <a:solidFill>
                <a:schemeClr val="bg1"/>
              </a:solidFill>
            </a:endParaRPr>
          </a:p>
          <a:p>
            <a:r>
              <a:rPr lang="zh-CN" altLang="en-US" sz="3000" b="1" dirty="0">
                <a:solidFill>
                  <a:schemeClr val="bg1"/>
                </a:solidFill>
              </a:rPr>
              <a:t>指導老師：楊進雄老師</a:t>
            </a:r>
            <a:endParaRPr lang="en-US" altLang="zh-CN" sz="3000" b="1" dirty="0">
              <a:solidFill>
                <a:schemeClr val="bg1"/>
              </a:solidFill>
            </a:endParaRPr>
          </a:p>
          <a:p>
            <a:r>
              <a:rPr lang="zh-CN" altLang="en-US" sz="3000" b="1" dirty="0">
                <a:solidFill>
                  <a:schemeClr val="bg1"/>
                </a:solidFill>
              </a:rPr>
              <a:t>組長</a:t>
            </a:r>
            <a:r>
              <a:rPr lang="en-US" altLang="zh-CN" sz="3000" b="1" dirty="0">
                <a:solidFill>
                  <a:schemeClr val="bg1"/>
                </a:solidFill>
              </a:rPr>
              <a:t>	</a:t>
            </a:r>
            <a:r>
              <a:rPr lang="zh-CN" altLang="en-US" sz="3000" b="1" dirty="0">
                <a:solidFill>
                  <a:schemeClr val="bg1"/>
                </a:solidFill>
              </a:rPr>
              <a:t>：</a:t>
            </a:r>
            <a:r>
              <a:rPr lang="en-US" altLang="zh-CN" sz="3000" b="1" dirty="0">
                <a:solidFill>
                  <a:schemeClr val="bg1"/>
                </a:solidFill>
              </a:rPr>
              <a:t>10846041 </a:t>
            </a:r>
            <a:r>
              <a:rPr lang="zh-CN" altLang="en-US" sz="3000" b="1" dirty="0">
                <a:solidFill>
                  <a:schemeClr val="bg1"/>
                </a:solidFill>
              </a:rPr>
              <a:t>陳文龍</a:t>
            </a:r>
            <a:endParaRPr lang="en-US" altLang="zh-CN" sz="3000" b="1" dirty="0">
              <a:solidFill>
                <a:schemeClr val="bg1"/>
              </a:solidFill>
            </a:endParaRPr>
          </a:p>
          <a:p>
            <a:r>
              <a:rPr lang="zh-CN" altLang="en-US" sz="3000" b="1" dirty="0">
                <a:solidFill>
                  <a:schemeClr val="bg1"/>
                </a:solidFill>
              </a:rPr>
              <a:t>組員</a:t>
            </a:r>
            <a:r>
              <a:rPr lang="en-US" altLang="zh-CN" sz="3000" b="1" dirty="0">
                <a:solidFill>
                  <a:schemeClr val="bg1"/>
                </a:solidFill>
              </a:rPr>
              <a:t>	</a:t>
            </a:r>
            <a:r>
              <a:rPr lang="zh-CN" altLang="en-US" sz="3000" b="1" dirty="0">
                <a:solidFill>
                  <a:schemeClr val="bg1"/>
                </a:solidFill>
              </a:rPr>
              <a:t>：</a:t>
            </a:r>
            <a:r>
              <a:rPr lang="en-US" altLang="zh-CN" sz="3000" b="1" dirty="0">
                <a:solidFill>
                  <a:schemeClr val="bg1"/>
                </a:solidFill>
              </a:rPr>
              <a:t>10744038 </a:t>
            </a:r>
            <a:r>
              <a:rPr lang="zh-CN" altLang="en-US" sz="3000" b="1" dirty="0">
                <a:solidFill>
                  <a:schemeClr val="bg1"/>
                </a:solidFill>
              </a:rPr>
              <a:t>李冠賢</a:t>
            </a:r>
            <a:endParaRPr lang="en-US" altLang="zh-CN" sz="3000" b="1" dirty="0">
              <a:solidFill>
                <a:schemeClr val="bg1"/>
              </a:solidFill>
            </a:endParaRPr>
          </a:p>
          <a:p>
            <a:r>
              <a:rPr lang="en-US" sz="3000" b="1" dirty="0">
                <a:solidFill>
                  <a:schemeClr val="bg1"/>
                </a:solidFill>
              </a:rPr>
              <a:t>	   </a:t>
            </a:r>
            <a:r>
              <a:rPr lang="en-US" sz="3000" b="1" dirty="0" smtClean="0">
                <a:solidFill>
                  <a:schemeClr val="bg1"/>
                </a:solidFill>
              </a:rPr>
              <a:t> </a:t>
            </a:r>
            <a:r>
              <a:rPr lang="en-US" altLang="zh-CN" sz="3000" b="1" dirty="0" smtClean="0">
                <a:solidFill>
                  <a:schemeClr val="bg1"/>
                </a:solidFill>
              </a:rPr>
              <a:t>10846035 </a:t>
            </a:r>
            <a:r>
              <a:rPr lang="zh-CN" altLang="en-US" sz="3000" b="1" dirty="0">
                <a:solidFill>
                  <a:schemeClr val="bg1"/>
                </a:solidFill>
              </a:rPr>
              <a:t>李靖群</a:t>
            </a:r>
            <a:endParaRPr lang="en-US" sz="3000" b="1" dirty="0">
              <a:solidFill>
                <a:schemeClr val="bg1"/>
              </a:solidFill>
            </a:endParaRPr>
          </a:p>
        </p:txBody>
      </p:sp>
      <p:sp>
        <p:nvSpPr>
          <p:cNvPr id="25" name="TextBox 5">
            <a:extLst>
              <a:ext uri="{FF2B5EF4-FFF2-40B4-BE49-F238E27FC236}">
                <a16:creationId xmlns:a16="http://schemas.microsoft.com/office/drawing/2014/main" id="{DFCFAD9E-0D09-4B92-922B-FBD6F1268D75}"/>
              </a:ext>
            </a:extLst>
          </p:cNvPr>
          <p:cNvSpPr txBox="1"/>
          <p:nvPr/>
        </p:nvSpPr>
        <p:spPr>
          <a:xfrm>
            <a:off x="477012" y="2755031"/>
            <a:ext cx="6875820" cy="122341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5000" b="1" dirty="0" smtClean="0">
                <a:solidFill>
                  <a:schemeClr val="bg1"/>
                </a:solidFill>
                <a:latin typeface="微软雅黑" panose="020B0503020204020204" pitchFamily="34" charset="-122"/>
                <a:ea typeface="微软雅黑" panose="020B0503020204020204" pitchFamily="34" charset="-122"/>
                <a:cs typeface="Clear Sans Light" pitchFamily="34" charset="0"/>
              </a:rPr>
              <a:t>境外組網頁 </a:t>
            </a:r>
            <a:r>
              <a:rPr lang="en-US" altLang="zh-CN" sz="5000" b="1" dirty="0" smtClean="0">
                <a:solidFill>
                  <a:schemeClr val="bg1"/>
                </a:solidFill>
                <a:latin typeface="微软雅黑" panose="020B0503020204020204" pitchFamily="34" charset="-122"/>
                <a:ea typeface="微软雅黑" panose="020B0503020204020204" pitchFamily="34" charset="-122"/>
                <a:cs typeface="Clear Sans Light" pitchFamily="34" charset="0"/>
              </a:rPr>
              <a:t>+ Line Bot</a:t>
            </a:r>
            <a:endParaRPr lang="id-ID" altLang="zh-CN" sz="5000" b="1"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pic>
        <p:nvPicPr>
          <p:cNvPr id="17" name="圖片 16" descr="https://cdn.fs.teachablecdn.com/IPPdEEWTpuX6hLwWKj3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5070" y="436308"/>
            <a:ext cx="3086100" cy="2057400"/>
          </a:xfrm>
          <a:prstGeom prst="rect">
            <a:avLst/>
          </a:prstGeom>
          <a:noFill/>
          <a:ln>
            <a:noFill/>
          </a:ln>
        </p:spPr>
      </p:pic>
      <p:pic>
        <p:nvPicPr>
          <p:cNvPr id="19" name="圖片 18"/>
          <p:cNvPicPr/>
          <p:nvPr/>
        </p:nvPicPr>
        <p:blipFill rotWithShape="1">
          <a:blip r:embed="rId6" cstate="print">
            <a:extLst>
              <a:ext uri="{28A0092B-C50C-407E-A947-70E740481C1C}">
                <a14:useLocalDpi xmlns:a14="http://schemas.microsoft.com/office/drawing/2010/main" val="0"/>
              </a:ext>
            </a:extLst>
          </a:blip>
          <a:srcRect l="20696" r="19833"/>
          <a:stretch/>
        </p:blipFill>
        <p:spPr bwMode="auto">
          <a:xfrm>
            <a:off x="8315427" y="2443249"/>
            <a:ext cx="2006600" cy="1898015"/>
          </a:xfrm>
          <a:prstGeom prst="rect">
            <a:avLst/>
          </a:prstGeom>
          <a:ln>
            <a:noFill/>
          </a:ln>
          <a:extLst>
            <a:ext uri="{53640926-AAD7-44D8-BBD7-CCE9431645EC}">
              <a14:shadowObscured xmlns:a14="http://schemas.microsoft.com/office/drawing/2010/main"/>
            </a:ext>
          </a:extLst>
        </p:spPr>
      </p:pic>
      <p:sp>
        <p:nvSpPr>
          <p:cNvPr id="2" name="加號 1"/>
          <p:cNvSpPr/>
          <p:nvPr/>
        </p:nvSpPr>
        <p:spPr>
          <a:xfrm>
            <a:off x="7538267" y="2552402"/>
            <a:ext cx="721360" cy="779101"/>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65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Scale>
                                      <p:cBhvr>
                                        <p:cTn id="7" dur="1000" decel="50000" fill="hold">
                                          <p:stCondLst>
                                            <p:cond delay="0"/>
                                          </p:stCondLst>
                                        </p:cTn>
                                        <p:tgtEl>
                                          <p:spTgt spid="2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5">
                                            <p:txEl>
                                              <p:pRg st="0" end="0"/>
                                            </p:txEl>
                                          </p:spTgt>
                                        </p:tgtEl>
                                        <p:attrNameLst>
                                          <p:attrName>ppt_x</p:attrName>
                                          <p:attrName>ppt_y</p:attrName>
                                        </p:attrNameLst>
                                      </p:cBhvr>
                                    </p:animMotion>
                                    <p:animEffect transition="in" filter="fade">
                                      <p:cBhvr>
                                        <p:cTn id="9" dur="1000"/>
                                        <p:tgtEl>
                                          <p:spTgt spid="25">
                                            <p:txEl>
                                              <p:pRg st="0" end="0"/>
                                            </p:txEl>
                                          </p:spTgt>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Scale>
                                      <p:cBhvr>
                                        <p:cTn id="13" dur="1000" decel="50000" fill="hold">
                                          <p:stCondLst>
                                            <p:cond delay="0"/>
                                          </p:stCondLst>
                                        </p:cTn>
                                        <p:tgtEl>
                                          <p:spTgt spid="1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8">
                                            <p:txEl>
                                              <p:pRg st="0" end="0"/>
                                            </p:txEl>
                                          </p:spTgt>
                                        </p:tgtEl>
                                        <p:attrNameLst>
                                          <p:attrName>ppt_x</p:attrName>
                                          <p:attrName>ppt_y</p:attrName>
                                        </p:attrNameLst>
                                      </p:cBhvr>
                                    </p:animMotion>
                                    <p:animEffect transition="in" filter="fade">
                                      <p:cBhvr>
                                        <p:cTn id="15" dur="1000"/>
                                        <p:tgtEl>
                                          <p:spTgt spid="18">
                                            <p:txEl>
                                              <p:pRg st="0" end="0"/>
                                            </p:txEl>
                                          </p:spTgt>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Scale>
                                      <p:cBhvr>
                                        <p:cTn id="19" dur="1000" decel="50000" fill="hold">
                                          <p:stCondLst>
                                            <p:cond delay="0"/>
                                          </p:stCondLst>
                                        </p:cTn>
                                        <p:tgtEl>
                                          <p:spTgt spid="2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3">
                                            <p:txEl>
                                              <p:pRg st="0" end="0"/>
                                            </p:txEl>
                                          </p:spTgt>
                                        </p:tgtEl>
                                        <p:attrNameLst>
                                          <p:attrName>ppt_x</p:attrName>
                                          <p:attrName>ppt_y</p:attrName>
                                        </p:attrNameLst>
                                      </p:cBhvr>
                                    </p:animMotion>
                                    <p:animEffect transition="in" filter="fade">
                                      <p:cBhvr>
                                        <p:cTn id="21" dur="1000"/>
                                        <p:tgtEl>
                                          <p:spTgt spid="23">
                                            <p:txEl>
                                              <p:pRg st="0" end="0"/>
                                            </p:txEl>
                                          </p:spTgt>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Scale>
                                      <p:cBhvr>
                                        <p:cTn id="25" dur="1000" decel="50000" fill="hold">
                                          <p:stCondLst>
                                            <p:cond delay="0"/>
                                          </p:stCondLst>
                                        </p:cTn>
                                        <p:tgtEl>
                                          <p:spTgt spid="2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3">
                                            <p:txEl>
                                              <p:pRg st="1" end="1"/>
                                            </p:txEl>
                                          </p:spTgt>
                                        </p:tgtEl>
                                        <p:attrNameLst>
                                          <p:attrName>ppt_x</p:attrName>
                                          <p:attrName>ppt_y</p:attrName>
                                        </p:attrNameLst>
                                      </p:cBhvr>
                                    </p:animMotion>
                                    <p:animEffect transition="in" filter="fade">
                                      <p:cBhvr>
                                        <p:cTn id="27" dur="1000"/>
                                        <p:tgtEl>
                                          <p:spTgt spid="23">
                                            <p:txEl>
                                              <p:pRg st="1" end="1"/>
                                            </p:txEl>
                                          </p:spTgt>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animScale>
                                      <p:cBhvr>
                                        <p:cTn id="31" dur="1000" decel="50000" fill="hold">
                                          <p:stCondLst>
                                            <p:cond delay="0"/>
                                          </p:stCondLst>
                                        </p:cTn>
                                        <p:tgtEl>
                                          <p:spTgt spid="2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23">
                                            <p:txEl>
                                              <p:pRg st="2" end="2"/>
                                            </p:txEl>
                                          </p:spTgt>
                                        </p:tgtEl>
                                        <p:attrNameLst>
                                          <p:attrName>ppt_x</p:attrName>
                                          <p:attrName>ppt_y</p:attrName>
                                        </p:attrNameLst>
                                      </p:cBhvr>
                                    </p:animMotion>
                                    <p:animEffect transition="in" filter="fade">
                                      <p:cBhvr>
                                        <p:cTn id="33" dur="1000"/>
                                        <p:tgtEl>
                                          <p:spTgt spid="23">
                                            <p:txEl>
                                              <p:pRg st="2" end="2"/>
                                            </p:txEl>
                                          </p:spTgt>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23">
                                            <p:txEl>
                                              <p:pRg st="3" end="3"/>
                                            </p:txEl>
                                          </p:spTgt>
                                        </p:tgtEl>
                                        <p:attrNameLst>
                                          <p:attrName>style.visibility</p:attrName>
                                        </p:attrNameLst>
                                      </p:cBhvr>
                                      <p:to>
                                        <p:strVal val="visible"/>
                                      </p:to>
                                    </p:set>
                                    <p:animScale>
                                      <p:cBhvr>
                                        <p:cTn id="37" dur="1000" decel="50000" fill="hold">
                                          <p:stCondLst>
                                            <p:cond delay="0"/>
                                          </p:stCondLst>
                                        </p:cTn>
                                        <p:tgtEl>
                                          <p:spTgt spid="2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3">
                                            <p:txEl>
                                              <p:pRg st="3" end="3"/>
                                            </p:txEl>
                                          </p:spTgt>
                                        </p:tgtEl>
                                        <p:attrNameLst>
                                          <p:attrName>ppt_x</p:attrName>
                                          <p:attrName>ppt_y</p:attrName>
                                        </p:attrNameLst>
                                      </p:cBhvr>
                                    </p:animMotion>
                                    <p:animEffect transition="in" filter="fade">
                                      <p:cBhvr>
                                        <p:cTn id="39" dur="1000"/>
                                        <p:tgtEl>
                                          <p:spTgt spid="23">
                                            <p:txEl>
                                              <p:pRg st="3" end="3"/>
                                            </p:txEl>
                                          </p:spTgt>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23">
                                            <p:txEl>
                                              <p:pRg st="4" end="4"/>
                                            </p:txEl>
                                          </p:spTgt>
                                        </p:tgtEl>
                                        <p:attrNameLst>
                                          <p:attrName>style.visibility</p:attrName>
                                        </p:attrNameLst>
                                      </p:cBhvr>
                                      <p:to>
                                        <p:strVal val="visible"/>
                                      </p:to>
                                    </p:set>
                                    <p:animScale>
                                      <p:cBhvr>
                                        <p:cTn id="43" dur="1000" decel="50000" fill="hold">
                                          <p:stCondLst>
                                            <p:cond delay="0"/>
                                          </p:stCondLst>
                                        </p:cTn>
                                        <p:tgtEl>
                                          <p:spTgt spid="2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23">
                                            <p:txEl>
                                              <p:pRg st="4" end="4"/>
                                            </p:txEl>
                                          </p:spTgt>
                                        </p:tgtEl>
                                        <p:attrNameLst>
                                          <p:attrName>ppt_x</p:attrName>
                                          <p:attrName>ppt_y</p:attrName>
                                        </p:attrNameLst>
                                      </p:cBhvr>
                                    </p:animMotion>
                                    <p:animEffect transition="in" filter="fade">
                                      <p:cBhvr>
                                        <p:cTn id="45" dur="10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3" grpId="0" build="p"/>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9"/>
          <p:cNvGrpSpPr/>
          <p:nvPr/>
        </p:nvGrpSpPr>
        <p:grpSpPr>
          <a:xfrm>
            <a:off x="3654294" y="1771682"/>
            <a:ext cx="2876234" cy="363048"/>
            <a:chOff x="3249264" y="1751685"/>
            <a:chExt cx="2994025" cy="363142"/>
          </a:xfrm>
        </p:grpSpPr>
        <p:grpSp>
          <p:nvGrpSpPr>
            <p:cNvPr id="4" name="组合 20"/>
            <p:cNvGrpSpPr/>
            <p:nvPr/>
          </p:nvGrpSpPr>
          <p:grpSpPr>
            <a:xfrm>
              <a:off x="3249264" y="1776444"/>
              <a:ext cx="2994025" cy="314202"/>
              <a:chOff x="2940050" y="2132898"/>
              <a:chExt cx="2994025" cy="314202"/>
            </a:xfrm>
          </p:grpSpPr>
          <p:sp>
            <p:nvSpPr>
              <p:cNvPr id="23" name="圆角矩形 22"/>
              <p:cNvSpPr/>
              <p:nvPr/>
            </p:nvSpPr>
            <p:spPr>
              <a:xfrm>
                <a:off x="2940050" y="2132898"/>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圆角矩形 23"/>
              <p:cNvSpPr/>
              <p:nvPr/>
            </p:nvSpPr>
            <p:spPr>
              <a:xfrm>
                <a:off x="2940050" y="2132898"/>
                <a:ext cx="2108200" cy="314202"/>
              </a:xfrm>
              <a:prstGeom prst="roundRect">
                <a:avLst>
                  <a:gd name="adj" fmla="val 50000"/>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文本框 4"/>
            <p:cNvSpPr txBox="1"/>
            <p:nvPr/>
          </p:nvSpPr>
          <p:spPr>
            <a:xfrm>
              <a:off x="5335260" y="1751685"/>
              <a:ext cx="673754" cy="363142"/>
            </a:xfrm>
            <a:prstGeom prst="rect">
              <a:avLst/>
            </a:prstGeom>
            <a:noFill/>
          </p:spPr>
          <p:txBody>
            <a:bodyPr wrap="square" rtlCol="0">
              <a:spAutoFit/>
            </a:bodyPr>
            <a:lstStyle/>
            <a:p>
              <a:pPr algn="ctr">
                <a:lnSpc>
                  <a:spcPct val="120000"/>
                </a:lnSpc>
              </a:pPr>
              <a:r>
                <a:rPr lang="en-US" altLang="zh-CN" sz="1466"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70%</a:t>
              </a:r>
              <a:endParaRPr lang="zh-CN" altLang="en-US" sz="1466"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24"/>
          <p:cNvGrpSpPr/>
          <p:nvPr/>
        </p:nvGrpSpPr>
        <p:grpSpPr>
          <a:xfrm>
            <a:off x="3649302" y="2182644"/>
            <a:ext cx="2876234" cy="363048"/>
            <a:chOff x="3249264" y="2162753"/>
            <a:chExt cx="2994025" cy="363143"/>
          </a:xfrm>
        </p:grpSpPr>
        <p:grpSp>
          <p:nvGrpSpPr>
            <p:cNvPr id="6" name="组合 25"/>
            <p:cNvGrpSpPr/>
            <p:nvPr/>
          </p:nvGrpSpPr>
          <p:grpSpPr>
            <a:xfrm>
              <a:off x="3249264" y="2178703"/>
              <a:ext cx="2994025" cy="314618"/>
              <a:chOff x="2940050" y="2519659"/>
              <a:chExt cx="2994025" cy="314618"/>
            </a:xfrm>
          </p:grpSpPr>
          <p:sp>
            <p:nvSpPr>
              <p:cNvPr id="28" name="圆角矩形 27"/>
              <p:cNvSpPr/>
              <p:nvPr/>
            </p:nvSpPr>
            <p:spPr>
              <a:xfrm>
                <a:off x="2940050" y="252007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圆角矩形 28"/>
              <p:cNvSpPr/>
              <p:nvPr/>
            </p:nvSpPr>
            <p:spPr>
              <a:xfrm>
                <a:off x="2940051" y="2519659"/>
                <a:ext cx="889000" cy="314202"/>
              </a:xfrm>
              <a:prstGeom prst="roundRect">
                <a:avLst>
                  <a:gd name="adj" fmla="val 50000"/>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7" name="文本框 9"/>
            <p:cNvSpPr txBox="1"/>
            <p:nvPr/>
          </p:nvSpPr>
          <p:spPr>
            <a:xfrm>
              <a:off x="4118870" y="2162753"/>
              <a:ext cx="673754" cy="363143"/>
            </a:xfrm>
            <a:prstGeom prst="rect">
              <a:avLst/>
            </a:prstGeom>
            <a:noFill/>
          </p:spPr>
          <p:txBody>
            <a:bodyPr wrap="square" rtlCol="0">
              <a:spAutoFit/>
            </a:bodyPr>
            <a:lstStyle/>
            <a:p>
              <a:pPr algn="ctr">
                <a:lnSpc>
                  <a:spcPct val="120000"/>
                </a:lnSpc>
              </a:pPr>
              <a:r>
                <a:rPr lang="en-US" altLang="zh-CN" sz="1466"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466"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 name="组合 39"/>
          <p:cNvGrpSpPr/>
          <p:nvPr/>
        </p:nvGrpSpPr>
        <p:grpSpPr>
          <a:xfrm>
            <a:off x="3649301" y="3952356"/>
            <a:ext cx="2893079" cy="363048"/>
            <a:chOff x="3244272" y="3932941"/>
            <a:chExt cx="3011560" cy="363142"/>
          </a:xfrm>
        </p:grpSpPr>
        <p:sp>
          <p:nvSpPr>
            <p:cNvPr id="41" name="圆角矩形 40"/>
            <p:cNvSpPr/>
            <p:nvPr/>
          </p:nvSpPr>
          <p:spPr>
            <a:xfrm>
              <a:off x="3261807" y="3971332"/>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圆角矩形 43"/>
            <p:cNvSpPr/>
            <p:nvPr/>
          </p:nvSpPr>
          <p:spPr>
            <a:xfrm>
              <a:off x="3244272" y="3971332"/>
              <a:ext cx="1201953" cy="314202"/>
            </a:xfrm>
            <a:prstGeom prst="roundRect">
              <a:avLst>
                <a:gd name="adj" fmla="val 50000"/>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文本框 15"/>
            <p:cNvSpPr txBox="1"/>
            <p:nvPr/>
          </p:nvSpPr>
          <p:spPr>
            <a:xfrm>
              <a:off x="4418924" y="3932941"/>
              <a:ext cx="907693" cy="363142"/>
            </a:xfrm>
            <a:prstGeom prst="rect">
              <a:avLst/>
            </a:prstGeom>
            <a:noFill/>
          </p:spPr>
          <p:txBody>
            <a:bodyPr wrap="square" rtlCol="0">
              <a:spAutoFit/>
            </a:bodyPr>
            <a:lstStyle/>
            <a:p>
              <a:pPr algn="ctr">
                <a:lnSpc>
                  <a:spcPct val="120000"/>
                </a:lnSpc>
              </a:pPr>
              <a:r>
                <a:rPr lang="en-US" altLang="zh-CN" sz="1466"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466"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45"/>
          <p:cNvGrpSpPr/>
          <p:nvPr/>
        </p:nvGrpSpPr>
        <p:grpSpPr>
          <a:xfrm>
            <a:off x="3649304" y="4344298"/>
            <a:ext cx="2890180" cy="363048"/>
            <a:chOff x="3244272" y="4324968"/>
            <a:chExt cx="3008542" cy="363140"/>
          </a:xfrm>
        </p:grpSpPr>
        <p:sp>
          <p:nvSpPr>
            <p:cNvPr id="47" name="圆角矩形 46"/>
            <p:cNvSpPr/>
            <p:nvPr/>
          </p:nvSpPr>
          <p:spPr>
            <a:xfrm>
              <a:off x="3258789" y="436261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圆角矩形 47"/>
            <p:cNvSpPr/>
            <p:nvPr/>
          </p:nvSpPr>
          <p:spPr>
            <a:xfrm>
              <a:off x="3244272" y="4362651"/>
              <a:ext cx="2108200" cy="314202"/>
            </a:xfrm>
            <a:prstGeom prst="roundRect">
              <a:avLst>
                <a:gd name="adj" fmla="val 50000"/>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19"/>
            <p:cNvSpPr txBox="1"/>
            <p:nvPr/>
          </p:nvSpPr>
          <p:spPr>
            <a:xfrm>
              <a:off x="5326614" y="4324968"/>
              <a:ext cx="673754" cy="363140"/>
            </a:xfrm>
            <a:prstGeom prst="rect">
              <a:avLst/>
            </a:prstGeom>
            <a:noFill/>
          </p:spPr>
          <p:txBody>
            <a:bodyPr wrap="square" rtlCol="0">
              <a:spAutoFit/>
            </a:bodyPr>
            <a:lstStyle/>
            <a:p>
              <a:pPr algn="ctr">
                <a:lnSpc>
                  <a:spcPct val="120000"/>
                </a:lnSpc>
              </a:pPr>
              <a:r>
                <a:rPr lang="en-US" altLang="zh-CN" sz="1466"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466"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9" name="组合 49"/>
          <p:cNvGrpSpPr/>
          <p:nvPr/>
        </p:nvGrpSpPr>
        <p:grpSpPr>
          <a:xfrm>
            <a:off x="1690077" y="1467753"/>
            <a:ext cx="2157228" cy="2195428"/>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2" name="组合 57"/>
          <p:cNvGrpSpPr/>
          <p:nvPr/>
        </p:nvGrpSpPr>
        <p:grpSpPr>
          <a:xfrm>
            <a:off x="1700146" y="3681208"/>
            <a:ext cx="2157228" cy="2195428"/>
            <a:chOff x="478903" y="4355475"/>
            <a:chExt cx="2158455" cy="2196000"/>
          </a:xfrm>
          <a:solidFill>
            <a:schemeClr val="accent3"/>
          </a:solidFill>
        </p:grpSpPr>
        <p:grpSp>
          <p:nvGrpSpPr>
            <p:cNvPr id="13" name="组合 58"/>
            <p:cNvGrpSpPr>
              <a:grpSpLocks noChangeAspect="1"/>
            </p:cNvGrpSpPr>
            <p:nvPr/>
          </p:nvGrpSpPr>
          <p:grpSpPr>
            <a:xfrm>
              <a:off x="1795203" y="4733013"/>
              <a:ext cx="366333" cy="576000"/>
              <a:chOff x="2257888" y="5547128"/>
              <a:chExt cx="137373" cy="216000"/>
            </a:xfrm>
            <a:grpFill/>
          </p:grpSpPr>
          <p:sp>
            <p:nvSpPr>
              <p:cNvPr id="6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solidFill>
                <a:srgbClr val="7BBCAD"/>
              </a:solidFill>
              <a:ln>
                <a:noFill/>
              </a:ln>
              <a:extLst>
                <a:ext uri="{91240B29-F687-4F45-9708-019B960494DF}">
                  <a14:hiddenLine xmlns:a14="http://schemas.microsoft.com/office/drawing/2010/main" w="9525">
                    <a:solidFill>
                      <a:srgbClr val="000000"/>
                    </a:solidFill>
                    <a:round/>
                  </a14:hiddenLine>
                </a:ext>
              </a:extLst>
            </p:spPr>
            <p:txBody>
              <a:bodyPr vert="horz" wrap="square" lIns="121850" tIns="60925" rIns="121850" bIns="60925" numCol="1" anchor="t" anchorCtr="0" compatLnSpc="1"/>
              <a:lstStyle/>
              <a:p>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solidFill>
                <a:srgbClr val="7BBCAD"/>
              </a:solidFill>
              <a:ln>
                <a:noFill/>
              </a:ln>
              <a:extLst>
                <a:ext uri="{91240B29-F687-4F45-9708-019B960494DF}">
                  <a14:hiddenLine xmlns:a14="http://schemas.microsoft.com/office/drawing/2010/main" w="9525">
                    <a:solidFill>
                      <a:srgbClr val="000000"/>
                    </a:solidFill>
                    <a:round/>
                  </a14:hiddenLine>
                </a:ext>
              </a:extLst>
            </p:spPr>
            <p:txBody>
              <a:bodyPr vert="horz" wrap="square" lIns="121850" tIns="60925" rIns="121850" bIns="60925" numCol="1" anchor="t" anchorCtr="0" compatLnSpc="1"/>
              <a:lstStyle/>
              <a:p>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 name="组合 59"/>
            <p:cNvGrpSpPr>
              <a:grpSpLocks noChangeAspect="1"/>
            </p:cNvGrpSpPr>
            <p:nvPr/>
          </p:nvGrpSpPr>
          <p:grpSpPr>
            <a:xfrm>
              <a:off x="478903" y="4355475"/>
              <a:ext cx="2158455" cy="2196000"/>
              <a:chOff x="5397500" y="5734050"/>
              <a:chExt cx="365125" cy="371476"/>
            </a:xfrm>
            <a:grpFill/>
          </p:grpSpPr>
          <p:sp>
            <p:nvSpPr>
              <p:cNvPr id="6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50" tIns="60925" rIns="121850" bIns="60925" numCol="1" anchor="t" anchorCtr="0" compatLnSpc="1"/>
              <a:lstStyle/>
              <a:p>
                <a:endParaRPr lang="zh-CN" altLang="en-US" sz="2486">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7BBCAD"/>
              </a:solidFill>
              <a:ln>
                <a:noFill/>
              </a:ln>
              <a:extLst>
                <a:ext uri="{91240B29-F687-4F45-9708-019B960494DF}">
                  <a14:hiddenLine xmlns:a14="http://schemas.microsoft.com/office/drawing/2010/main" w="9525">
                    <a:solidFill>
                      <a:srgbClr val="000000"/>
                    </a:solidFill>
                    <a:round/>
                  </a14:hiddenLine>
                </a:ext>
              </a:extLst>
            </p:spPr>
            <p:txBody>
              <a:bodyPr vert="horz" wrap="square" lIns="121850" tIns="60925" rIns="121850" bIns="60925" numCol="1" anchor="t" anchorCtr="0" compatLnSpc="1"/>
              <a:lstStyle/>
              <a:p>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7BBCAD"/>
              </a:solidFill>
              <a:ln>
                <a:noFill/>
              </a:ln>
              <a:extLst>
                <a:ext uri="{91240B29-F687-4F45-9708-019B960494DF}">
                  <a14:hiddenLine xmlns:a14="http://schemas.microsoft.com/office/drawing/2010/main" w="9525">
                    <a:solidFill>
                      <a:srgbClr val="000000"/>
                    </a:solidFill>
                    <a:round/>
                  </a14:hiddenLine>
                </a:ext>
              </a:extLst>
            </p:spPr>
            <p:txBody>
              <a:bodyPr vert="horz" wrap="square" lIns="121850" tIns="60925" rIns="121850" bIns="60925" numCol="1" anchor="t" anchorCtr="0" compatLnSpc="1"/>
              <a:lstStyle/>
              <a:p>
                <a:endParaRPr lang="zh-CN" altLang="en-US" sz="2486"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6" name="矩形 65"/>
          <p:cNvSpPr/>
          <p:nvPr/>
        </p:nvSpPr>
        <p:spPr>
          <a:xfrm>
            <a:off x="3747073" y="1410915"/>
            <a:ext cx="1005278" cy="338365"/>
          </a:xfrm>
          <a:prstGeom prst="rect">
            <a:avLst/>
          </a:prstGeom>
        </p:spPr>
        <p:txBody>
          <a:bodyPr wrap="none" lIns="91378" tIns="45690" rIns="91378" bIns="45690">
            <a:spAutoFit/>
          </a:bodyPr>
          <a:lstStyle/>
          <a:p>
            <a:r>
              <a:rPr lang="zh-CN" altLang="en-US" sz="1599" dirty="0">
                <a:solidFill>
                  <a:schemeClr val="bg1"/>
                </a:solidFill>
                <a:latin typeface="微软雅黑" panose="020B0503020204020204" pitchFamily="34" charset="-122"/>
                <a:ea typeface="微软雅黑" panose="020B0503020204020204" pitchFamily="34" charset="-122"/>
              </a:rPr>
              <a:t>添加标题</a:t>
            </a:r>
            <a:endParaRPr lang="en-US" altLang="zh-CN" sz="1599" dirty="0">
              <a:solidFill>
                <a:schemeClr val="bg1"/>
              </a:solidFill>
              <a:latin typeface="微软雅黑" panose="020B0503020204020204" pitchFamily="34" charset="-122"/>
              <a:ea typeface="微软雅黑" panose="020B0503020204020204" pitchFamily="34" charset="-122"/>
            </a:endParaRPr>
          </a:p>
        </p:txBody>
      </p:sp>
      <p:sp>
        <p:nvSpPr>
          <p:cNvPr id="67" name="矩形 47"/>
          <p:cNvSpPr>
            <a:spLocks noChangeArrowheads="1"/>
          </p:cNvSpPr>
          <p:nvPr/>
        </p:nvSpPr>
        <p:spPr bwMode="auto">
          <a:xfrm>
            <a:off x="3731318" y="2551878"/>
            <a:ext cx="2811063" cy="53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chemeClr val="bg1"/>
                </a:solidFill>
                <a:sym typeface="微软雅黑" panose="020B0503020204020204" pitchFamily="34" charset="-122"/>
              </a:rPr>
              <a:t>在此录入上述图表的描述说明，在此录入上述图表的描述说明。</a:t>
            </a:r>
          </a:p>
        </p:txBody>
      </p:sp>
      <p:sp>
        <p:nvSpPr>
          <p:cNvPr id="68" name="矩形 67"/>
          <p:cNvSpPr/>
          <p:nvPr/>
        </p:nvSpPr>
        <p:spPr>
          <a:xfrm>
            <a:off x="3747073" y="3574921"/>
            <a:ext cx="1005278" cy="338365"/>
          </a:xfrm>
          <a:prstGeom prst="rect">
            <a:avLst/>
          </a:prstGeom>
        </p:spPr>
        <p:txBody>
          <a:bodyPr wrap="none" lIns="91378" tIns="45690" rIns="91378" bIns="45690">
            <a:spAutoFit/>
          </a:bodyPr>
          <a:lstStyle/>
          <a:p>
            <a:r>
              <a:rPr lang="zh-CN" altLang="en-US" sz="1599" dirty="0">
                <a:solidFill>
                  <a:schemeClr val="bg1"/>
                </a:solidFill>
                <a:latin typeface="微软雅黑" panose="020B0503020204020204" pitchFamily="34" charset="-122"/>
                <a:ea typeface="微软雅黑" panose="020B0503020204020204" pitchFamily="34" charset="-122"/>
              </a:rPr>
              <a:t>添加标题</a:t>
            </a:r>
            <a:endParaRPr lang="en-US" altLang="zh-CN" sz="1599" dirty="0">
              <a:solidFill>
                <a:schemeClr val="bg1"/>
              </a:solidFill>
              <a:latin typeface="微软雅黑" panose="020B0503020204020204" pitchFamily="34" charset="-122"/>
              <a:ea typeface="微软雅黑" panose="020B0503020204020204" pitchFamily="34" charset="-122"/>
            </a:endParaRPr>
          </a:p>
        </p:txBody>
      </p:sp>
      <p:sp>
        <p:nvSpPr>
          <p:cNvPr id="69" name="矩形 47"/>
          <p:cNvSpPr>
            <a:spLocks noChangeArrowheads="1"/>
          </p:cNvSpPr>
          <p:nvPr/>
        </p:nvSpPr>
        <p:spPr bwMode="auto">
          <a:xfrm>
            <a:off x="3731318" y="4740927"/>
            <a:ext cx="2811063" cy="53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chemeClr val="bg1"/>
                </a:solidFill>
                <a:sym typeface="微软雅黑" panose="020B0503020204020204" pitchFamily="34" charset="-122"/>
              </a:rPr>
              <a:t>在此录入上述图表的描述说明，在此录入上述图表的描述说明。</a:t>
            </a:r>
          </a:p>
        </p:txBody>
      </p:sp>
      <p:sp>
        <p:nvSpPr>
          <p:cNvPr id="70" name="矩形 69"/>
          <p:cNvSpPr/>
          <p:nvPr/>
        </p:nvSpPr>
        <p:spPr>
          <a:xfrm>
            <a:off x="7087605" y="1298697"/>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71" name="矩形 70"/>
          <p:cNvSpPr/>
          <p:nvPr/>
        </p:nvSpPr>
        <p:spPr>
          <a:xfrm>
            <a:off x="7463375" y="1227002"/>
            <a:ext cx="878642" cy="369271"/>
          </a:xfrm>
          <a:prstGeom prst="rect">
            <a:avLst/>
          </a:prstGeom>
        </p:spPr>
        <p:txBody>
          <a:bodyPr wrap="none" lIns="91378" tIns="45690" rIns="91378" bIns="45690">
            <a:spAutoFit/>
          </a:bodyPr>
          <a:lstStyle/>
          <a:p>
            <a:r>
              <a:rPr lang="en-US" altLang="zh-CN" dirty="0" smtClean="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優勢</a:t>
            </a:r>
            <a:endParaRPr lang="en-US" altLang="zh-CN" dirty="0">
              <a:latin typeface="微软雅黑" panose="020B0503020204020204" pitchFamily="34" charset="-122"/>
              <a:ea typeface="微软雅黑" panose="020B0503020204020204" pitchFamily="34" charset="-122"/>
            </a:endParaRPr>
          </a:p>
        </p:txBody>
      </p:sp>
      <p:sp>
        <p:nvSpPr>
          <p:cNvPr id="72" name="矩形 47"/>
          <p:cNvSpPr>
            <a:spLocks noChangeArrowheads="1"/>
          </p:cNvSpPr>
          <p:nvPr/>
        </p:nvSpPr>
        <p:spPr bwMode="auto">
          <a:xfrm>
            <a:off x="7415621" y="1607936"/>
            <a:ext cx="3804064" cy="1126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ym typeface="微软雅黑" panose="020B0503020204020204" pitchFamily="34" charset="-122"/>
              </a:rPr>
              <a:t>境外組老師可以簡單的更新網站內容。</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a:sym typeface="微软雅黑" panose="020B0503020204020204" pitchFamily="34" charset="-122"/>
              </a:rPr>
              <a:t>境外</a:t>
            </a:r>
            <a:r>
              <a:rPr lang="zh-CN" altLang="en-US" sz="1400" dirty="0" smtClean="0">
                <a:sym typeface="微软雅黑" panose="020B0503020204020204" pitchFamily="34" charset="-122"/>
              </a:rPr>
              <a:t>生可以透過網站去查找自己想得到的資訊。</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a:sym typeface="微软雅黑" panose="020B0503020204020204" pitchFamily="34" charset="-122"/>
              </a:rPr>
              <a:t>境外</a:t>
            </a:r>
            <a:r>
              <a:rPr lang="zh-CN" altLang="en-US" sz="1400" dirty="0" smtClean="0">
                <a:sym typeface="微软雅黑" panose="020B0503020204020204" pitchFamily="34" charset="-122"/>
              </a:rPr>
              <a:t>組老師可以不需要回复重複的問題。</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a:sym typeface="微软雅黑" panose="020B0503020204020204" pitchFamily="34" charset="-122"/>
              </a:rPr>
              <a:t>境外</a:t>
            </a:r>
            <a:r>
              <a:rPr lang="zh-CN" altLang="en-US" sz="1400" dirty="0" smtClean="0">
                <a:sym typeface="微软雅黑" panose="020B0503020204020204" pitchFamily="34" charset="-122"/>
              </a:rPr>
              <a:t>生可以快速的得到問題的資訊。</a:t>
            </a:r>
            <a:endParaRPr lang="zh-CN" altLang="en-US" sz="1400" dirty="0">
              <a:sym typeface="微软雅黑" panose="020B0503020204020204" pitchFamily="34" charset="-122"/>
            </a:endParaRPr>
          </a:p>
        </p:txBody>
      </p:sp>
      <p:cxnSp>
        <p:nvCxnSpPr>
          <p:cNvPr id="73" name="直接连接符 72"/>
          <p:cNvCxnSpPr>
            <a:endCxn id="74" idx="0"/>
          </p:cNvCxnSpPr>
          <p:nvPr/>
        </p:nvCxnSpPr>
        <p:spPr>
          <a:xfrm>
            <a:off x="7195555" y="1504504"/>
            <a:ext cx="1" cy="133326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087605" y="283777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75" name="矩形 74"/>
          <p:cNvSpPr/>
          <p:nvPr/>
        </p:nvSpPr>
        <p:spPr>
          <a:xfrm>
            <a:off x="7463375" y="2788519"/>
            <a:ext cx="981234" cy="369271"/>
          </a:xfrm>
          <a:prstGeom prst="rect">
            <a:avLst/>
          </a:prstGeom>
        </p:spPr>
        <p:txBody>
          <a:bodyPr wrap="none" lIns="91378" tIns="45690" rIns="91378" bIns="45690">
            <a:spAutoFit/>
          </a:bodyPr>
          <a:lstStyle/>
          <a:p>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劣勢</a:t>
            </a:r>
            <a:endParaRPr lang="en-US" altLang="zh-CN" dirty="0">
              <a:latin typeface="微软雅黑" panose="020B0503020204020204" pitchFamily="34" charset="-122"/>
              <a:ea typeface="微软雅黑" panose="020B0503020204020204" pitchFamily="34" charset="-122"/>
            </a:endParaRPr>
          </a:p>
        </p:txBody>
      </p:sp>
      <p:sp>
        <p:nvSpPr>
          <p:cNvPr id="76" name="矩形 47"/>
          <p:cNvSpPr>
            <a:spLocks noChangeArrowheads="1"/>
          </p:cNvSpPr>
          <p:nvPr/>
        </p:nvSpPr>
        <p:spPr bwMode="auto">
          <a:xfrm>
            <a:off x="7443056" y="3133050"/>
            <a:ext cx="3644194" cy="60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ym typeface="微软雅黑" panose="020B0503020204020204" pitchFamily="34" charset="-122"/>
              </a:rPr>
              <a:t>網頁的版型不易調整。</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smtClean="0">
                <a:sym typeface="微软雅黑" panose="020B0503020204020204" pitchFamily="34" charset="-122"/>
              </a:rPr>
              <a:t>需要和境外生搜尋的字眼一樣才會跳出資訊。</a:t>
            </a:r>
            <a:endParaRPr lang="zh-CN" altLang="en-US" sz="1400" dirty="0">
              <a:sym typeface="微软雅黑" panose="020B0503020204020204" pitchFamily="34" charset="-122"/>
            </a:endParaRPr>
          </a:p>
        </p:txBody>
      </p:sp>
      <p:cxnSp>
        <p:nvCxnSpPr>
          <p:cNvPr id="77" name="直接连接符 76"/>
          <p:cNvCxnSpPr>
            <a:endCxn id="78" idx="0"/>
          </p:cNvCxnSpPr>
          <p:nvPr/>
        </p:nvCxnSpPr>
        <p:spPr>
          <a:xfrm>
            <a:off x="7195555" y="3043578"/>
            <a:ext cx="1" cy="784623"/>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087605" y="3828201"/>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7463375" y="3758336"/>
            <a:ext cx="933144" cy="369271"/>
          </a:xfrm>
          <a:prstGeom prst="rect">
            <a:avLst/>
          </a:prstGeom>
        </p:spPr>
        <p:txBody>
          <a:bodyPr wrap="none" lIns="91378" tIns="45690" rIns="91378" bIns="45690">
            <a:spAutoFit/>
          </a:bodyPr>
          <a:lstStyle/>
          <a:p>
            <a:r>
              <a:rPr lang="en-US" altLang="zh-CN" dirty="0" smtClean="0">
                <a:latin typeface="微软雅黑" panose="020B0503020204020204" pitchFamily="34" charset="-122"/>
                <a:ea typeface="微软雅黑" panose="020B0503020204020204" pitchFamily="34" charset="-122"/>
              </a:rPr>
              <a:t>O-</a:t>
            </a:r>
            <a:r>
              <a:rPr lang="zh-CN" altLang="en-US" dirty="0" smtClean="0">
                <a:latin typeface="微软雅黑" panose="020B0503020204020204" pitchFamily="34" charset="-122"/>
                <a:ea typeface="微软雅黑" panose="020B0503020204020204" pitchFamily="34" charset="-122"/>
              </a:rPr>
              <a:t>機會</a:t>
            </a:r>
            <a:endParaRPr lang="en-US" altLang="zh-CN" dirty="0">
              <a:latin typeface="微软雅黑" panose="020B0503020204020204" pitchFamily="34" charset="-122"/>
              <a:ea typeface="微软雅黑" panose="020B0503020204020204" pitchFamily="34" charset="-122"/>
            </a:endParaRPr>
          </a:p>
        </p:txBody>
      </p:sp>
      <p:sp>
        <p:nvSpPr>
          <p:cNvPr id="84" name="矩形 83"/>
          <p:cNvSpPr>
            <a:spLocks noChangeArrowheads="1"/>
          </p:cNvSpPr>
          <p:nvPr/>
        </p:nvSpPr>
        <p:spPr bwMode="auto">
          <a:xfrm>
            <a:off x="7463376" y="4092707"/>
            <a:ext cx="4291744" cy="1126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smtClean="0">
                <a:sym typeface="微软雅黑" panose="020B0503020204020204" pitchFamily="34" charset="-122"/>
              </a:rPr>
              <a:t>境外組尚未擁有簡單設計的網站。</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a:sym typeface="微软雅黑" panose="020B0503020204020204" pitchFamily="34" charset="-122"/>
              </a:rPr>
              <a:t>境外</a:t>
            </a:r>
            <a:r>
              <a:rPr lang="zh-CN" altLang="en-US" sz="1400" dirty="0" smtClean="0">
                <a:sym typeface="微软雅黑" panose="020B0503020204020204" pitchFamily="34" charset="-122"/>
              </a:rPr>
              <a:t>生不會因為沒有一個網站來接收到境外生資訊。</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smtClean="0">
                <a:sym typeface="微软雅黑" panose="020B0503020204020204" pitchFamily="34" charset="-122"/>
              </a:rPr>
              <a:t>設計境外生常問的問題讓</a:t>
            </a:r>
            <a:r>
              <a:rPr lang="en-US" altLang="zh-CN" sz="1400" dirty="0" smtClean="0">
                <a:sym typeface="微软雅黑" panose="020B0503020204020204" pitchFamily="34" charset="-122"/>
              </a:rPr>
              <a:t>Line</a:t>
            </a:r>
            <a:r>
              <a:rPr lang="zh-CN" altLang="en-US" sz="1400" dirty="0" smtClean="0">
                <a:sym typeface="微软雅黑" panose="020B0503020204020204" pitchFamily="34" charset="-122"/>
              </a:rPr>
              <a:t>機器人回复。</a:t>
            </a:r>
            <a:endParaRPr lang="en-US" altLang="zh-CN" sz="1400" dirty="0" smtClean="0">
              <a:sym typeface="微软雅黑" panose="020B0503020204020204" pitchFamily="34" charset="-122"/>
            </a:endParaRPr>
          </a:p>
          <a:p>
            <a:pPr>
              <a:lnSpc>
                <a:spcPct val="120000"/>
              </a:lnSpc>
              <a:spcBef>
                <a:spcPct val="0"/>
              </a:spcBef>
              <a:buNone/>
            </a:pPr>
            <a:r>
              <a:rPr lang="zh-CN" altLang="en-US" sz="1400" dirty="0">
                <a:sym typeface="微软雅黑" panose="020B0503020204020204" pitchFamily="34" charset="-122"/>
              </a:rPr>
              <a:t>境外</a:t>
            </a:r>
            <a:r>
              <a:rPr lang="zh-CN" altLang="en-US" sz="1400" dirty="0" smtClean="0">
                <a:sym typeface="微软雅黑" panose="020B0503020204020204" pitchFamily="34" charset="-122"/>
              </a:rPr>
              <a:t>生不必等老師的答复。</a:t>
            </a:r>
            <a:endParaRPr lang="zh-CN" altLang="en-US" sz="1400" dirty="0">
              <a:sym typeface="微软雅黑" panose="020B0503020204020204" pitchFamily="34" charset="-122"/>
            </a:endParaRPr>
          </a:p>
        </p:txBody>
      </p:sp>
      <p:cxnSp>
        <p:nvCxnSpPr>
          <p:cNvPr id="85" name="直接连接符 84"/>
          <p:cNvCxnSpPr>
            <a:endCxn id="86" idx="0"/>
          </p:cNvCxnSpPr>
          <p:nvPr/>
        </p:nvCxnSpPr>
        <p:spPr>
          <a:xfrm>
            <a:off x="7195555" y="4032549"/>
            <a:ext cx="1" cy="1322641"/>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087605" y="535519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6">
              <a:solidFill>
                <a:schemeClr val="tx1"/>
              </a:solidFill>
              <a:latin typeface="微软雅黑" panose="020B0503020204020204" pitchFamily="34" charset="-122"/>
              <a:ea typeface="微软雅黑" panose="020B0503020204020204" pitchFamily="34" charset="-122"/>
            </a:endParaRPr>
          </a:p>
        </p:txBody>
      </p:sp>
      <p:sp>
        <p:nvSpPr>
          <p:cNvPr id="87" name="矩形 86"/>
          <p:cNvSpPr/>
          <p:nvPr/>
        </p:nvSpPr>
        <p:spPr>
          <a:xfrm>
            <a:off x="7463375" y="5305535"/>
            <a:ext cx="878642" cy="369271"/>
          </a:xfrm>
          <a:prstGeom prst="rect">
            <a:avLst/>
          </a:prstGeom>
        </p:spPr>
        <p:txBody>
          <a:bodyPr wrap="none" lIns="91378" tIns="45690" rIns="91378" bIns="45690">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威脅</a:t>
            </a:r>
            <a:endParaRPr lang="en-US" altLang="zh-CN" dirty="0">
              <a:latin typeface="微软雅黑" panose="020B0503020204020204" pitchFamily="34" charset="-122"/>
              <a:ea typeface="微软雅黑" panose="020B0503020204020204" pitchFamily="34" charset="-122"/>
            </a:endParaRPr>
          </a:p>
        </p:txBody>
      </p:sp>
      <p:sp>
        <p:nvSpPr>
          <p:cNvPr id="88" name="矩形 87"/>
          <p:cNvSpPr>
            <a:spLocks noChangeArrowheads="1"/>
          </p:cNvSpPr>
          <p:nvPr/>
        </p:nvSpPr>
        <p:spPr bwMode="auto">
          <a:xfrm>
            <a:off x="7463376" y="5670386"/>
            <a:ext cx="3454418" cy="5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8" tIns="45690" rIns="91378" bIns="456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400" dirty="0" smtClean="0">
                <a:sym typeface="微软雅黑" panose="020B0503020204020204" pitchFamily="34" charset="-122"/>
              </a:rPr>
              <a:t>WordPress</a:t>
            </a:r>
            <a:r>
              <a:rPr lang="zh-CN" altLang="en-US" sz="1400" dirty="0" smtClean="0">
                <a:sym typeface="微软雅黑" panose="020B0503020204020204" pitchFamily="34" charset="-122"/>
              </a:rPr>
              <a:t>常會遭到駭客攻擊。</a:t>
            </a:r>
            <a:endParaRPr lang="en-US" altLang="zh-CN" sz="1400" dirty="0" smtClean="0">
              <a:sym typeface="微软雅黑" panose="020B0503020204020204" pitchFamily="34" charset="-122"/>
            </a:endParaRPr>
          </a:p>
          <a:p>
            <a:pPr>
              <a:lnSpc>
                <a:spcPct val="120000"/>
              </a:lnSpc>
              <a:spcBef>
                <a:spcPct val="0"/>
              </a:spcBef>
              <a:buNone/>
            </a:pPr>
            <a:r>
              <a:rPr lang="en-US" altLang="zh-CN" sz="1400" dirty="0" smtClean="0">
                <a:sym typeface="微软雅黑" panose="020B0503020204020204" pitchFamily="34" charset="-122"/>
              </a:rPr>
              <a:t>WordPress</a:t>
            </a:r>
            <a:r>
              <a:rPr lang="zh-CN" altLang="en-US" sz="1400" dirty="0" smtClean="0">
                <a:sym typeface="微软雅黑" panose="020B0503020204020204" pitchFamily="34" charset="-122"/>
              </a:rPr>
              <a:t>常會連接不到</a:t>
            </a:r>
            <a:r>
              <a:rPr lang="en-US" altLang="zh-CN" sz="1400" dirty="0" smtClean="0">
                <a:sym typeface="微软雅黑" panose="020B0503020204020204" pitchFamily="34" charset="-122"/>
              </a:rPr>
              <a:t>WordPress.org</a:t>
            </a:r>
            <a:endParaRPr lang="zh-CN" altLang="en-US" sz="1400" dirty="0">
              <a:sym typeface="微软雅黑" panose="020B0503020204020204" pitchFamily="34" charset="-122"/>
            </a:endParaRPr>
          </a:p>
        </p:txBody>
      </p:sp>
      <p:sp>
        <p:nvSpPr>
          <p:cNvPr id="101" name="标题 4"/>
          <p:cNvSpPr txBox="1"/>
          <p:nvPr/>
        </p:nvSpPr>
        <p:spPr>
          <a:xfrm>
            <a:off x="50770" y="2538522"/>
            <a:ext cx="1727210" cy="332829"/>
          </a:xfrm>
          <a:prstGeom prst="rect">
            <a:avLst/>
          </a:prstGeom>
        </p:spPr>
        <p:txBody>
          <a:bodyPr vert="horz" lIns="91388" tIns="45694" rIns="91388" bIns="456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599" dirty="0">
                <a:solidFill>
                  <a:schemeClr val="bg1"/>
                </a:solidFill>
                <a:latin typeface="微软雅黑" panose="020B0503020204020204" pitchFamily="34" charset="-122"/>
                <a:ea typeface="微软雅黑" panose="020B0503020204020204" pitchFamily="34" charset="-122"/>
              </a:rPr>
              <a:t>财务与融资</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等腰三角形 57">
            <a:extLst>
              <a:ext uri="{FF2B5EF4-FFF2-40B4-BE49-F238E27FC236}">
                <a16:creationId xmlns:a16="http://schemas.microsoft.com/office/drawing/2014/main" id="{3D0B54DA-AEB4-4D70-84BA-6B1681D8D3CC}"/>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14">
            <a:extLst>
              <a:ext uri="{FF2B5EF4-FFF2-40B4-BE49-F238E27FC236}">
                <a16:creationId xmlns:a16="http://schemas.microsoft.com/office/drawing/2014/main" id="{C3F38E51-E3EA-4B84-9BEC-1074EE60E373}"/>
              </a:ext>
            </a:extLst>
          </p:cNvPr>
          <p:cNvSpPr txBox="1"/>
          <p:nvPr/>
        </p:nvSpPr>
        <p:spPr>
          <a:xfrm>
            <a:off x="1067231" y="164180"/>
            <a:ext cx="3047569" cy="707886"/>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SWOT </a:t>
            </a:r>
            <a:r>
              <a:rPr lang="zh-CN" altLang="en-US" sz="4000" dirty="0" smtClean="0">
                <a:latin typeface="微软雅黑" panose="020B0503020204020204" pitchFamily="34" charset="-122"/>
                <a:ea typeface="微软雅黑" panose="020B0503020204020204" pitchFamily="34" charset="-122"/>
              </a:rPr>
              <a:t>分 析</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8313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par>
                                <p:cTn id="10" presetID="22" presetClass="entr" presetSubtype="8" fill="hold" nodeType="withEffect">
                                  <p:stCondLst>
                                    <p:cond delay="100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19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53" presetClass="entr" presetSubtype="16" fill="hold" nodeType="withEffect">
                                  <p:stCondLst>
                                    <p:cond delay="3500"/>
                                  </p:stCondLst>
                                  <p:childTnLst>
                                    <p:set>
                                      <p:cBhvr>
                                        <p:cTn id="23" dur="1" fill="hold">
                                          <p:stCondLst>
                                            <p:cond delay="0"/>
                                          </p:stCondLst>
                                        </p:cTn>
                                        <p:tgtEl>
                                          <p:spTgt spid="12"/>
                                        </p:tgtEl>
                                        <p:attrNameLst>
                                          <p:attrName>style.visibility</p:attrName>
                                        </p:attrNameLst>
                                      </p:cBhvr>
                                      <p:to>
                                        <p:strVal val="visible"/>
                                      </p:to>
                                    </p:set>
                                    <p:anim calcmode="lin" valueType="num">
                                      <p:cBhvr>
                                        <p:cTn id="24" dur="350" fill="hold"/>
                                        <p:tgtEl>
                                          <p:spTgt spid="12"/>
                                        </p:tgtEl>
                                        <p:attrNameLst>
                                          <p:attrName>ppt_w</p:attrName>
                                        </p:attrNameLst>
                                      </p:cBhvr>
                                      <p:tavLst>
                                        <p:tav tm="0">
                                          <p:val>
                                            <p:fltVal val="0"/>
                                          </p:val>
                                        </p:tav>
                                        <p:tav tm="100000">
                                          <p:val>
                                            <p:strVal val="#ppt_w"/>
                                          </p:val>
                                        </p:tav>
                                      </p:tavLst>
                                    </p:anim>
                                    <p:anim calcmode="lin" valueType="num">
                                      <p:cBhvr>
                                        <p:cTn id="25" dur="350" fill="hold"/>
                                        <p:tgtEl>
                                          <p:spTgt spid="12"/>
                                        </p:tgtEl>
                                        <p:attrNameLst>
                                          <p:attrName>ppt_h</p:attrName>
                                        </p:attrNameLst>
                                      </p:cBhvr>
                                      <p:tavLst>
                                        <p:tav tm="0">
                                          <p:val>
                                            <p:fltVal val="0"/>
                                          </p:val>
                                        </p:tav>
                                        <p:tav tm="100000">
                                          <p:val>
                                            <p:strVal val="#ppt_h"/>
                                          </p:val>
                                        </p:tav>
                                      </p:tavLst>
                                    </p:anim>
                                    <p:animEffect transition="in" filter="fade">
                                      <p:cBhvr>
                                        <p:cTn id="26" dur="350"/>
                                        <p:tgtEl>
                                          <p:spTgt spid="12"/>
                                        </p:tgtEl>
                                      </p:cBhvr>
                                    </p:animEffect>
                                  </p:childTnLst>
                                </p:cTn>
                              </p:par>
                              <p:par>
                                <p:cTn id="27" presetID="22" presetClass="entr" presetSubtype="8" fill="hold" nodeType="withEffect">
                                  <p:stCondLst>
                                    <p:cond delay="42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nodeType="withEffect">
                                  <p:stCondLst>
                                    <p:cond delay="510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7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1250"/>
                            </p:stCondLst>
                            <p:childTnLst>
                              <p:par>
                                <p:cTn id="45" presetID="22" presetClass="entr" presetSubtype="8"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400"/>
                                        <p:tgtEl>
                                          <p:spTgt spid="71"/>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left)">
                                      <p:cBhvr>
                                        <p:cTn id="51" dur="400"/>
                                        <p:tgtEl>
                                          <p:spTgt spid="72"/>
                                        </p:tgtEl>
                                      </p:cBhvr>
                                    </p:animEffect>
                                  </p:childTnLst>
                                </p:cTn>
                              </p:par>
                            </p:childTnLst>
                          </p:cTn>
                        </p:par>
                        <p:par>
                          <p:cTn id="52" fill="hold">
                            <p:stCondLst>
                              <p:cond delay="2250"/>
                            </p:stCondLst>
                            <p:childTnLst>
                              <p:par>
                                <p:cTn id="53" presetID="22" presetClass="entr" presetSubtype="1"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up)">
                                      <p:cBhvr>
                                        <p:cTn id="55" dur="500"/>
                                        <p:tgtEl>
                                          <p:spTgt spid="73"/>
                                        </p:tgtEl>
                                      </p:cBhvr>
                                    </p:animEffect>
                                  </p:childTnLst>
                                </p:cTn>
                              </p:par>
                            </p:childTnLst>
                          </p:cTn>
                        </p:par>
                        <p:par>
                          <p:cTn id="56" fill="hold">
                            <p:stCondLst>
                              <p:cond delay="2750"/>
                            </p:stCondLst>
                            <p:childTnLst>
                              <p:par>
                                <p:cTn id="57" presetID="2"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left)">
                                      <p:cBhvr>
                                        <p:cTn id="64" dur="400"/>
                                        <p:tgtEl>
                                          <p:spTgt spid="75"/>
                                        </p:tgtEl>
                                      </p:cBhvr>
                                    </p:animEffect>
                                  </p:childTnLst>
                                </p:cTn>
                              </p:par>
                            </p:childTnLst>
                          </p:cTn>
                        </p:par>
                        <p:par>
                          <p:cTn id="65" fill="hold">
                            <p:stCondLst>
                              <p:cond delay="3750"/>
                            </p:stCondLst>
                            <p:childTnLst>
                              <p:par>
                                <p:cTn id="66" presetID="22" presetClass="entr" presetSubtype="8"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400"/>
                                        <p:tgtEl>
                                          <p:spTgt spid="76"/>
                                        </p:tgtEl>
                                      </p:cBhvr>
                                    </p:animEffect>
                                  </p:childTnLst>
                                </p:cTn>
                              </p:par>
                            </p:childTnLst>
                          </p:cTn>
                        </p:par>
                        <p:par>
                          <p:cTn id="69" fill="hold">
                            <p:stCondLst>
                              <p:cond delay="4250"/>
                            </p:stCondLst>
                            <p:childTnLst>
                              <p:par>
                                <p:cTn id="70" presetID="22" presetClass="entr" presetSubtype="1"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childTnLst>
                          </p:cTn>
                        </p:par>
                        <p:par>
                          <p:cTn id="73" fill="hold">
                            <p:stCondLst>
                              <p:cond delay="4750"/>
                            </p:stCondLst>
                            <p:childTnLst>
                              <p:par>
                                <p:cTn id="74" presetID="2" presetClass="entr" presetSubtype="1"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anim calcmode="lin" valueType="num">
                                      <p:cBhvr additive="base">
                                        <p:cTn id="76" dur="500" fill="hold"/>
                                        <p:tgtEl>
                                          <p:spTgt spid="78"/>
                                        </p:tgtEl>
                                        <p:attrNameLst>
                                          <p:attrName>ppt_x</p:attrName>
                                        </p:attrNameLst>
                                      </p:cBhvr>
                                      <p:tavLst>
                                        <p:tav tm="0">
                                          <p:val>
                                            <p:strVal val="#ppt_x"/>
                                          </p:val>
                                        </p:tav>
                                        <p:tav tm="100000">
                                          <p:val>
                                            <p:strVal val="#ppt_x"/>
                                          </p:val>
                                        </p:tav>
                                      </p:tavLst>
                                    </p:anim>
                                    <p:anim calcmode="lin" valueType="num">
                                      <p:cBhvr additive="base">
                                        <p:cTn id="77" dur="500" fill="hold"/>
                                        <p:tgtEl>
                                          <p:spTgt spid="78"/>
                                        </p:tgtEl>
                                        <p:attrNameLst>
                                          <p:attrName>ppt_y</p:attrName>
                                        </p:attrNameLst>
                                      </p:cBhvr>
                                      <p:tavLst>
                                        <p:tav tm="0">
                                          <p:val>
                                            <p:strVal val="0-#ppt_h/2"/>
                                          </p:val>
                                        </p:tav>
                                        <p:tav tm="100000">
                                          <p:val>
                                            <p:strVal val="#ppt_y"/>
                                          </p:val>
                                        </p:tav>
                                      </p:tavLst>
                                    </p:anim>
                                  </p:childTnLst>
                                </p:cTn>
                              </p:par>
                            </p:childTnLst>
                          </p:cTn>
                        </p:par>
                        <p:par>
                          <p:cTn id="78" fill="hold">
                            <p:stCondLst>
                              <p:cond delay="5250"/>
                            </p:stCondLst>
                            <p:childTnLst>
                              <p:par>
                                <p:cTn id="79" presetID="22" presetClass="entr" presetSubtype="8" fill="hold" grpId="0"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left)">
                                      <p:cBhvr>
                                        <p:cTn id="81" dur="400"/>
                                        <p:tgtEl>
                                          <p:spTgt spid="79"/>
                                        </p:tgtEl>
                                      </p:cBhvr>
                                    </p:animEffect>
                                  </p:childTnLst>
                                </p:cTn>
                              </p:par>
                            </p:childTnLst>
                          </p:cTn>
                        </p:par>
                        <p:par>
                          <p:cTn id="82" fill="hold">
                            <p:stCondLst>
                              <p:cond delay="575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400"/>
                                        <p:tgtEl>
                                          <p:spTgt spid="84"/>
                                        </p:tgtEl>
                                      </p:cBhvr>
                                    </p:animEffect>
                                  </p:childTnLst>
                                </p:cTn>
                              </p:par>
                            </p:childTnLst>
                          </p:cTn>
                        </p:par>
                        <p:par>
                          <p:cTn id="86" fill="hold">
                            <p:stCondLst>
                              <p:cond delay="6250"/>
                            </p:stCondLst>
                            <p:childTnLst>
                              <p:par>
                                <p:cTn id="87" presetID="22" presetClass="entr" presetSubtype="1" fill="hold"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up)">
                                      <p:cBhvr>
                                        <p:cTn id="89" dur="500"/>
                                        <p:tgtEl>
                                          <p:spTgt spid="85"/>
                                        </p:tgtEl>
                                      </p:cBhvr>
                                    </p:animEffect>
                                  </p:childTnLst>
                                </p:cTn>
                              </p:par>
                            </p:childTnLst>
                          </p:cTn>
                        </p:par>
                        <p:par>
                          <p:cTn id="90" fill="hold">
                            <p:stCondLst>
                              <p:cond delay="6750"/>
                            </p:stCondLst>
                            <p:childTnLst>
                              <p:par>
                                <p:cTn id="91" presetID="2" presetClass="entr" presetSubtype="1"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additive="base">
                                        <p:cTn id="93" dur="500" fill="hold"/>
                                        <p:tgtEl>
                                          <p:spTgt spid="86"/>
                                        </p:tgtEl>
                                        <p:attrNameLst>
                                          <p:attrName>ppt_x</p:attrName>
                                        </p:attrNameLst>
                                      </p:cBhvr>
                                      <p:tavLst>
                                        <p:tav tm="0">
                                          <p:val>
                                            <p:strVal val="#ppt_x"/>
                                          </p:val>
                                        </p:tav>
                                        <p:tav tm="100000">
                                          <p:val>
                                            <p:strVal val="#ppt_x"/>
                                          </p:val>
                                        </p:tav>
                                      </p:tavLst>
                                    </p:anim>
                                    <p:anim calcmode="lin" valueType="num">
                                      <p:cBhvr additive="base">
                                        <p:cTn id="94" dur="500" fill="hold"/>
                                        <p:tgtEl>
                                          <p:spTgt spid="86"/>
                                        </p:tgtEl>
                                        <p:attrNameLst>
                                          <p:attrName>ppt_y</p:attrName>
                                        </p:attrNameLst>
                                      </p:cBhvr>
                                      <p:tavLst>
                                        <p:tav tm="0">
                                          <p:val>
                                            <p:strVal val="0-#ppt_h/2"/>
                                          </p:val>
                                        </p:tav>
                                        <p:tav tm="100000">
                                          <p:val>
                                            <p:strVal val="#ppt_y"/>
                                          </p:val>
                                        </p:tav>
                                      </p:tavLst>
                                    </p:anim>
                                  </p:childTnLst>
                                </p:cTn>
                              </p:par>
                            </p:childTnLst>
                          </p:cTn>
                        </p:par>
                        <p:par>
                          <p:cTn id="95" fill="hold">
                            <p:stCondLst>
                              <p:cond delay="7250"/>
                            </p:stCondLst>
                            <p:childTnLst>
                              <p:par>
                                <p:cTn id="96" presetID="22" presetClass="entr" presetSubtype="8" fill="hold" grpId="0" nodeType="after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left)">
                                      <p:cBhvr>
                                        <p:cTn id="98" dur="400"/>
                                        <p:tgtEl>
                                          <p:spTgt spid="87"/>
                                        </p:tgtEl>
                                      </p:cBhvr>
                                    </p:animEffect>
                                  </p:childTnLst>
                                </p:cTn>
                              </p:par>
                            </p:childTnLst>
                          </p:cTn>
                        </p:par>
                        <p:par>
                          <p:cTn id="99" fill="hold">
                            <p:stCondLst>
                              <p:cond delay="7750"/>
                            </p:stCondLst>
                            <p:childTnLst>
                              <p:par>
                                <p:cTn id="100" presetID="22" presetClass="entr" presetSubtype="8"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left)">
                                      <p:cBhvr>
                                        <p:cTn id="102" dur="4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animBg="1"/>
      <p:bldP spid="71" grpId="0"/>
      <p:bldP spid="72" grpId="0"/>
      <p:bldP spid="74" grpId="0" animBg="1"/>
      <p:bldP spid="75" grpId="0"/>
      <p:bldP spid="76" grpId="0"/>
      <p:bldP spid="78" grpId="0" animBg="1"/>
      <p:bldP spid="79" grpId="0"/>
      <p:bldP spid="84" grpId="0"/>
      <p:bldP spid="86" grpId="0" animBg="1"/>
      <p:bldP spid="87" grpId="0"/>
      <p:bldP spid="8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系統分析</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smtClean="0">
                <a:latin typeface="汉仪智楷繁" panose="02010600000101010101" pitchFamily="2" charset="-122"/>
                <a:ea typeface="汉仪智楷繁" panose="02010600000101010101" pitchFamily="2" charset="-122"/>
              </a:rPr>
              <a:t>類似系統比較</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335241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3221606" y="3129281"/>
            <a:ext cx="5677689" cy="3728720"/>
            <a:chOff x="2494956" y="1977519"/>
            <a:chExt cx="3763312" cy="3172332"/>
          </a:xfrm>
        </p:grpSpPr>
        <p:sp>
          <p:nvSpPr>
            <p:cNvPr id="34" name="Freeform 5"/>
            <p:cNvSpPr>
              <a:spLocks/>
            </p:cNvSpPr>
            <p:nvPr/>
          </p:nvSpPr>
          <p:spPr bwMode="auto">
            <a:xfrm>
              <a:off x="2494956" y="2660392"/>
              <a:ext cx="1657913" cy="2489459"/>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35" name="Freeform 6"/>
            <p:cNvSpPr>
              <a:spLocks/>
            </p:cNvSpPr>
            <p:nvPr/>
          </p:nvSpPr>
          <p:spPr bwMode="auto">
            <a:xfrm>
              <a:off x="4618123" y="2651748"/>
              <a:ext cx="1640145" cy="2498103"/>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36" name="Freeform 7"/>
            <p:cNvSpPr>
              <a:spLocks/>
            </p:cNvSpPr>
            <p:nvPr/>
          </p:nvSpPr>
          <p:spPr bwMode="auto">
            <a:xfrm>
              <a:off x="3829050" y="1977519"/>
              <a:ext cx="427038" cy="3172332"/>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38" name="Freeform 8"/>
            <p:cNvSpPr>
              <a:spLocks/>
            </p:cNvSpPr>
            <p:nvPr/>
          </p:nvSpPr>
          <p:spPr bwMode="auto">
            <a:xfrm>
              <a:off x="4502150" y="1977519"/>
              <a:ext cx="427038" cy="3172332"/>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grpSp>
      <p:grpSp>
        <p:nvGrpSpPr>
          <p:cNvPr id="3" name="组合 38"/>
          <p:cNvGrpSpPr/>
          <p:nvPr/>
        </p:nvGrpSpPr>
        <p:grpSpPr>
          <a:xfrm>
            <a:off x="2002783" y="3556001"/>
            <a:ext cx="812549" cy="812800"/>
            <a:chOff x="1661160" y="2430780"/>
            <a:chExt cx="609600" cy="609600"/>
          </a:xfrm>
          <a:solidFill>
            <a:srgbClr val="9AE5E9"/>
          </a:solidFill>
        </p:grpSpPr>
        <p:sp>
          <p:nvSpPr>
            <p:cNvPr id="42" name="椭圆 41"/>
            <p:cNvSpPr/>
            <p:nvPr/>
          </p:nvSpPr>
          <p:spPr>
            <a:xfrm>
              <a:off x="1661160" y="243078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a:solidFill>
                  <a:schemeClr val="tx1"/>
                </a:solidFill>
              </a:endParaRPr>
            </a:p>
          </p:txBody>
        </p:sp>
        <p:sp>
          <p:nvSpPr>
            <p:cNvPr id="43" name="Freeform 5"/>
            <p:cNvSpPr>
              <a:spLocks noEditPoints="1"/>
            </p:cNvSpPr>
            <p:nvPr/>
          </p:nvSpPr>
          <p:spPr bwMode="auto">
            <a:xfrm>
              <a:off x="1825625" y="2574925"/>
              <a:ext cx="282575" cy="320675"/>
            </a:xfrm>
            <a:custGeom>
              <a:avLst/>
              <a:gdLst>
                <a:gd name="T0" fmla="*/ 1451 w 2904"/>
                <a:gd name="T1" fmla="*/ 0 h 3295"/>
                <a:gd name="T2" fmla="*/ 0 w 2904"/>
                <a:gd name="T3" fmla="*/ 425 h 3295"/>
                <a:gd name="T4" fmla="*/ 1451 w 2904"/>
                <a:gd name="T5" fmla="*/ 3295 h 3295"/>
                <a:gd name="T6" fmla="*/ 2904 w 2904"/>
                <a:gd name="T7" fmla="*/ 425 h 3295"/>
                <a:gd name="T8" fmla="*/ 2694 w 2904"/>
                <a:gd name="T9" fmla="*/ 1967 h 3295"/>
                <a:gd name="T10" fmla="*/ 208 w 2904"/>
                <a:gd name="T11" fmla="*/ 1967 h 3295"/>
                <a:gd name="T12" fmla="*/ 798 w 2904"/>
                <a:gd name="T13" fmla="*/ 571 h 3295"/>
                <a:gd name="T14" fmla="*/ 2104 w 2904"/>
                <a:gd name="T15" fmla="*/ 571 h 3295"/>
                <a:gd name="T16" fmla="*/ 2694 w 2904"/>
                <a:gd name="T17" fmla="*/ 1967 h 3295"/>
                <a:gd name="T18" fmla="*/ 885 w 2904"/>
                <a:gd name="T19" fmla="*/ 943 h 3295"/>
                <a:gd name="T20" fmla="*/ 695 w 2904"/>
                <a:gd name="T21" fmla="*/ 1307 h 3295"/>
                <a:gd name="T22" fmla="*/ 597 w 2904"/>
                <a:gd name="T23" fmla="*/ 1562 h 3295"/>
                <a:gd name="T24" fmla="*/ 662 w 2904"/>
                <a:gd name="T25" fmla="*/ 1613 h 3295"/>
                <a:gd name="T26" fmla="*/ 720 w 2904"/>
                <a:gd name="T27" fmla="*/ 1564 h 3295"/>
                <a:gd name="T28" fmla="*/ 973 w 2904"/>
                <a:gd name="T29" fmla="*/ 2236 h 3295"/>
                <a:gd name="T30" fmla="*/ 1053 w 2904"/>
                <a:gd name="T31" fmla="*/ 1198 h 3295"/>
                <a:gd name="T32" fmla="*/ 1146 w 2904"/>
                <a:gd name="T33" fmla="*/ 1035 h 3295"/>
                <a:gd name="T34" fmla="*/ 1923 w 2904"/>
                <a:gd name="T35" fmla="*/ 1727 h 3295"/>
                <a:gd name="T36" fmla="*/ 2268 w 2904"/>
                <a:gd name="T37" fmla="*/ 1611 h 3295"/>
                <a:gd name="T38" fmla="*/ 1811 w 2904"/>
                <a:gd name="T39" fmla="*/ 1455 h 3295"/>
                <a:gd name="T40" fmla="*/ 2148 w 2904"/>
                <a:gd name="T41" fmla="*/ 1408 h 3295"/>
                <a:gd name="T42" fmla="*/ 2182 w 2904"/>
                <a:gd name="T43" fmla="*/ 1158 h 3295"/>
                <a:gd name="T44" fmla="*/ 2051 w 2904"/>
                <a:gd name="T45" fmla="*/ 989 h 3295"/>
                <a:gd name="T46" fmla="*/ 1414 w 2904"/>
                <a:gd name="T47" fmla="*/ 1024 h 3295"/>
                <a:gd name="T48" fmla="*/ 1163 w 2904"/>
                <a:gd name="T49" fmla="*/ 993 h 3295"/>
                <a:gd name="T50" fmla="*/ 1414 w 2904"/>
                <a:gd name="T51" fmla="*/ 1479 h 3295"/>
                <a:gd name="T52" fmla="*/ 1547 w 2904"/>
                <a:gd name="T53" fmla="*/ 1455 h 3295"/>
                <a:gd name="T54" fmla="*/ 1076 w 2904"/>
                <a:gd name="T55" fmla="*/ 1611 h 3295"/>
                <a:gd name="T56" fmla="*/ 1318 w 2904"/>
                <a:gd name="T57" fmla="*/ 1727 h 3295"/>
                <a:gd name="T58" fmla="*/ 1254 w 2904"/>
                <a:gd name="T59" fmla="*/ 1909 h 3295"/>
                <a:gd name="T60" fmla="*/ 1076 w 2904"/>
                <a:gd name="T61" fmla="*/ 2126 h 3295"/>
                <a:gd name="T62" fmla="*/ 1327 w 2904"/>
                <a:gd name="T63" fmla="*/ 2094 h 3295"/>
                <a:gd name="T64" fmla="*/ 1505 w 2904"/>
                <a:gd name="T65" fmla="*/ 1875 h 3295"/>
                <a:gd name="T66" fmla="*/ 1547 w 2904"/>
                <a:gd name="T67" fmla="*/ 2234 h 3295"/>
                <a:gd name="T68" fmla="*/ 1811 w 2904"/>
                <a:gd name="T69" fmla="*/ 1787 h 3295"/>
                <a:gd name="T70" fmla="*/ 1928 w 2904"/>
                <a:gd name="T71" fmla="*/ 1976 h 3295"/>
                <a:gd name="T72" fmla="*/ 2161 w 2904"/>
                <a:gd name="T73" fmla="*/ 2200 h 3295"/>
                <a:gd name="T74" fmla="*/ 2163 w 2904"/>
                <a:gd name="T75" fmla="*/ 1943 h 3295"/>
                <a:gd name="T76" fmla="*/ 1414 w 2904"/>
                <a:gd name="T77" fmla="*/ 1343 h 3295"/>
                <a:gd name="T78" fmla="*/ 1541 w 2904"/>
                <a:gd name="T79" fmla="*/ 1111 h 3295"/>
                <a:gd name="T80" fmla="*/ 1811 w 2904"/>
                <a:gd name="T81" fmla="*/ 1091 h 3295"/>
                <a:gd name="T82" fmla="*/ 1931 w 2904"/>
                <a:gd name="T83" fmla="*/ 1182 h 3295"/>
                <a:gd name="T84" fmla="*/ 1918 w 2904"/>
                <a:gd name="T85" fmla="*/ 1299 h 3295"/>
                <a:gd name="T86" fmla="*/ 1811 w 2904"/>
                <a:gd name="T87" fmla="*/ 1343 h 3295"/>
                <a:gd name="T88" fmla="*/ 1414 w 2904"/>
                <a:gd name="T89" fmla="*/ 1343 h 3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4" h="3295">
                  <a:moveTo>
                    <a:pt x="2196" y="390"/>
                  </a:moveTo>
                  <a:cubicBezTo>
                    <a:pt x="1571" y="264"/>
                    <a:pt x="1451" y="0"/>
                    <a:pt x="1451" y="0"/>
                  </a:cubicBezTo>
                  <a:cubicBezTo>
                    <a:pt x="1451" y="0"/>
                    <a:pt x="1062" y="319"/>
                    <a:pt x="708" y="390"/>
                  </a:cubicBezTo>
                  <a:cubicBezTo>
                    <a:pt x="354" y="461"/>
                    <a:pt x="0" y="425"/>
                    <a:pt x="0" y="425"/>
                  </a:cubicBezTo>
                  <a:cubicBezTo>
                    <a:pt x="0" y="425"/>
                    <a:pt x="35" y="1311"/>
                    <a:pt x="35" y="2020"/>
                  </a:cubicBezTo>
                  <a:cubicBezTo>
                    <a:pt x="35" y="2728"/>
                    <a:pt x="1451" y="3295"/>
                    <a:pt x="1451" y="3295"/>
                  </a:cubicBezTo>
                  <a:cubicBezTo>
                    <a:pt x="1451" y="3295"/>
                    <a:pt x="2869" y="2709"/>
                    <a:pt x="2869" y="2020"/>
                  </a:cubicBezTo>
                  <a:cubicBezTo>
                    <a:pt x="2869" y="1311"/>
                    <a:pt x="2904" y="425"/>
                    <a:pt x="2904" y="425"/>
                  </a:cubicBezTo>
                  <a:cubicBezTo>
                    <a:pt x="2904" y="425"/>
                    <a:pt x="2550" y="461"/>
                    <a:pt x="2196" y="390"/>
                  </a:cubicBezTo>
                  <a:close/>
                  <a:moveTo>
                    <a:pt x="2694" y="1967"/>
                  </a:moveTo>
                  <a:cubicBezTo>
                    <a:pt x="2694" y="2558"/>
                    <a:pt x="1450" y="3060"/>
                    <a:pt x="1450" y="3060"/>
                  </a:cubicBezTo>
                  <a:cubicBezTo>
                    <a:pt x="1450" y="3060"/>
                    <a:pt x="208" y="2575"/>
                    <a:pt x="208" y="1967"/>
                  </a:cubicBezTo>
                  <a:cubicBezTo>
                    <a:pt x="208" y="1360"/>
                    <a:pt x="177" y="601"/>
                    <a:pt x="177" y="601"/>
                  </a:cubicBezTo>
                  <a:cubicBezTo>
                    <a:pt x="177" y="601"/>
                    <a:pt x="488" y="632"/>
                    <a:pt x="798" y="571"/>
                  </a:cubicBezTo>
                  <a:cubicBezTo>
                    <a:pt x="1109" y="510"/>
                    <a:pt x="1450" y="237"/>
                    <a:pt x="1450" y="237"/>
                  </a:cubicBezTo>
                  <a:cubicBezTo>
                    <a:pt x="1450" y="237"/>
                    <a:pt x="1555" y="464"/>
                    <a:pt x="2104" y="571"/>
                  </a:cubicBezTo>
                  <a:cubicBezTo>
                    <a:pt x="2414" y="632"/>
                    <a:pt x="2725" y="601"/>
                    <a:pt x="2725" y="601"/>
                  </a:cubicBezTo>
                  <a:cubicBezTo>
                    <a:pt x="2725" y="601"/>
                    <a:pt x="2694" y="1360"/>
                    <a:pt x="2694" y="1967"/>
                  </a:cubicBezTo>
                  <a:close/>
                  <a:moveTo>
                    <a:pt x="1146" y="1035"/>
                  </a:moveTo>
                  <a:cubicBezTo>
                    <a:pt x="885" y="943"/>
                    <a:pt x="885" y="943"/>
                    <a:pt x="885" y="943"/>
                  </a:cubicBezTo>
                  <a:cubicBezTo>
                    <a:pt x="864" y="1001"/>
                    <a:pt x="837" y="1061"/>
                    <a:pt x="805" y="1124"/>
                  </a:cubicBezTo>
                  <a:cubicBezTo>
                    <a:pt x="776" y="1178"/>
                    <a:pt x="739" y="1239"/>
                    <a:pt x="695" y="1307"/>
                  </a:cubicBezTo>
                  <a:cubicBezTo>
                    <a:pt x="651" y="1374"/>
                    <a:pt x="597" y="1443"/>
                    <a:pt x="533" y="1511"/>
                  </a:cubicBezTo>
                  <a:cubicBezTo>
                    <a:pt x="597" y="1562"/>
                    <a:pt x="597" y="1562"/>
                    <a:pt x="597" y="1562"/>
                  </a:cubicBezTo>
                  <a:cubicBezTo>
                    <a:pt x="613" y="1575"/>
                    <a:pt x="628" y="1588"/>
                    <a:pt x="641" y="1598"/>
                  </a:cubicBezTo>
                  <a:cubicBezTo>
                    <a:pt x="654" y="1609"/>
                    <a:pt x="661" y="1614"/>
                    <a:pt x="662" y="1613"/>
                  </a:cubicBezTo>
                  <a:cubicBezTo>
                    <a:pt x="672" y="1604"/>
                    <a:pt x="682" y="1596"/>
                    <a:pt x="691" y="1588"/>
                  </a:cubicBezTo>
                  <a:cubicBezTo>
                    <a:pt x="701" y="1581"/>
                    <a:pt x="710" y="1572"/>
                    <a:pt x="720" y="1564"/>
                  </a:cubicBezTo>
                  <a:cubicBezTo>
                    <a:pt x="720" y="2236"/>
                    <a:pt x="720" y="2236"/>
                    <a:pt x="720" y="2236"/>
                  </a:cubicBezTo>
                  <a:cubicBezTo>
                    <a:pt x="973" y="2236"/>
                    <a:pt x="973" y="2236"/>
                    <a:pt x="973" y="2236"/>
                  </a:cubicBezTo>
                  <a:cubicBezTo>
                    <a:pt x="973" y="1305"/>
                    <a:pt x="973" y="1305"/>
                    <a:pt x="973" y="1305"/>
                  </a:cubicBezTo>
                  <a:cubicBezTo>
                    <a:pt x="1004" y="1266"/>
                    <a:pt x="1031" y="1231"/>
                    <a:pt x="1053" y="1198"/>
                  </a:cubicBezTo>
                  <a:cubicBezTo>
                    <a:pt x="1075" y="1165"/>
                    <a:pt x="1093" y="1137"/>
                    <a:pt x="1106" y="1113"/>
                  </a:cubicBezTo>
                  <a:cubicBezTo>
                    <a:pt x="1123" y="1084"/>
                    <a:pt x="1136" y="1058"/>
                    <a:pt x="1146" y="1035"/>
                  </a:cubicBezTo>
                  <a:close/>
                  <a:moveTo>
                    <a:pt x="2035" y="1848"/>
                  </a:moveTo>
                  <a:cubicBezTo>
                    <a:pt x="1990" y="1811"/>
                    <a:pt x="1953" y="1771"/>
                    <a:pt x="1923" y="1727"/>
                  </a:cubicBezTo>
                  <a:cubicBezTo>
                    <a:pt x="2268" y="1727"/>
                    <a:pt x="2268" y="1727"/>
                    <a:pt x="2268" y="1727"/>
                  </a:cubicBezTo>
                  <a:cubicBezTo>
                    <a:pt x="2268" y="1611"/>
                    <a:pt x="2268" y="1611"/>
                    <a:pt x="2268" y="1611"/>
                  </a:cubicBezTo>
                  <a:cubicBezTo>
                    <a:pt x="1811" y="1611"/>
                    <a:pt x="1811" y="1611"/>
                    <a:pt x="1811" y="1611"/>
                  </a:cubicBezTo>
                  <a:cubicBezTo>
                    <a:pt x="1811" y="1455"/>
                    <a:pt x="1811" y="1455"/>
                    <a:pt x="1811" y="1455"/>
                  </a:cubicBezTo>
                  <a:cubicBezTo>
                    <a:pt x="2011" y="1455"/>
                    <a:pt x="2011" y="1455"/>
                    <a:pt x="2011" y="1455"/>
                  </a:cubicBezTo>
                  <a:cubicBezTo>
                    <a:pt x="2080" y="1455"/>
                    <a:pt x="2125" y="1440"/>
                    <a:pt x="2148" y="1408"/>
                  </a:cubicBezTo>
                  <a:cubicBezTo>
                    <a:pt x="2170" y="1377"/>
                    <a:pt x="2182" y="1334"/>
                    <a:pt x="2182" y="1280"/>
                  </a:cubicBezTo>
                  <a:cubicBezTo>
                    <a:pt x="2182" y="1158"/>
                    <a:pt x="2182" y="1158"/>
                    <a:pt x="2182" y="1158"/>
                  </a:cubicBezTo>
                  <a:cubicBezTo>
                    <a:pt x="2182" y="1111"/>
                    <a:pt x="2173" y="1074"/>
                    <a:pt x="2156" y="1046"/>
                  </a:cubicBezTo>
                  <a:cubicBezTo>
                    <a:pt x="2140" y="1018"/>
                    <a:pt x="2104" y="999"/>
                    <a:pt x="2051" y="989"/>
                  </a:cubicBezTo>
                  <a:cubicBezTo>
                    <a:pt x="1997" y="978"/>
                    <a:pt x="1919" y="977"/>
                    <a:pt x="1818" y="983"/>
                  </a:cubicBezTo>
                  <a:cubicBezTo>
                    <a:pt x="1717" y="990"/>
                    <a:pt x="1582" y="1004"/>
                    <a:pt x="1414" y="1024"/>
                  </a:cubicBezTo>
                  <a:cubicBezTo>
                    <a:pt x="1414" y="993"/>
                    <a:pt x="1414" y="993"/>
                    <a:pt x="1414" y="993"/>
                  </a:cubicBezTo>
                  <a:cubicBezTo>
                    <a:pt x="1163" y="993"/>
                    <a:pt x="1163" y="993"/>
                    <a:pt x="1163" y="993"/>
                  </a:cubicBezTo>
                  <a:cubicBezTo>
                    <a:pt x="1163" y="1479"/>
                    <a:pt x="1163" y="1479"/>
                    <a:pt x="1163" y="1479"/>
                  </a:cubicBezTo>
                  <a:cubicBezTo>
                    <a:pt x="1414" y="1479"/>
                    <a:pt x="1414" y="1479"/>
                    <a:pt x="1414" y="1479"/>
                  </a:cubicBezTo>
                  <a:cubicBezTo>
                    <a:pt x="1414" y="1455"/>
                    <a:pt x="1414" y="1455"/>
                    <a:pt x="1414" y="1455"/>
                  </a:cubicBezTo>
                  <a:cubicBezTo>
                    <a:pt x="1547" y="1455"/>
                    <a:pt x="1547" y="1455"/>
                    <a:pt x="1547" y="1455"/>
                  </a:cubicBezTo>
                  <a:cubicBezTo>
                    <a:pt x="1547" y="1611"/>
                    <a:pt x="1547" y="1611"/>
                    <a:pt x="1547" y="1611"/>
                  </a:cubicBezTo>
                  <a:cubicBezTo>
                    <a:pt x="1076" y="1611"/>
                    <a:pt x="1076" y="1611"/>
                    <a:pt x="1076" y="1611"/>
                  </a:cubicBezTo>
                  <a:cubicBezTo>
                    <a:pt x="1076" y="1727"/>
                    <a:pt x="1076" y="1727"/>
                    <a:pt x="1076" y="1727"/>
                  </a:cubicBezTo>
                  <a:cubicBezTo>
                    <a:pt x="1318" y="1727"/>
                    <a:pt x="1318" y="1727"/>
                    <a:pt x="1318" y="1727"/>
                  </a:cubicBezTo>
                  <a:cubicBezTo>
                    <a:pt x="1313" y="1749"/>
                    <a:pt x="1306" y="1776"/>
                    <a:pt x="1296" y="1808"/>
                  </a:cubicBezTo>
                  <a:cubicBezTo>
                    <a:pt x="1287" y="1840"/>
                    <a:pt x="1273" y="1873"/>
                    <a:pt x="1254" y="1909"/>
                  </a:cubicBezTo>
                  <a:cubicBezTo>
                    <a:pt x="1236" y="1945"/>
                    <a:pt x="1212" y="1981"/>
                    <a:pt x="1183" y="2019"/>
                  </a:cubicBezTo>
                  <a:cubicBezTo>
                    <a:pt x="1154" y="2056"/>
                    <a:pt x="1119" y="2092"/>
                    <a:pt x="1076" y="2126"/>
                  </a:cubicBezTo>
                  <a:cubicBezTo>
                    <a:pt x="1176" y="2220"/>
                    <a:pt x="1176" y="2220"/>
                    <a:pt x="1176" y="2220"/>
                  </a:cubicBezTo>
                  <a:cubicBezTo>
                    <a:pt x="1234" y="2176"/>
                    <a:pt x="1285" y="2134"/>
                    <a:pt x="1327" y="2094"/>
                  </a:cubicBezTo>
                  <a:cubicBezTo>
                    <a:pt x="1370" y="2053"/>
                    <a:pt x="1406" y="2015"/>
                    <a:pt x="1435" y="1978"/>
                  </a:cubicBezTo>
                  <a:cubicBezTo>
                    <a:pt x="1464" y="1941"/>
                    <a:pt x="1488" y="1907"/>
                    <a:pt x="1505" y="1875"/>
                  </a:cubicBezTo>
                  <a:cubicBezTo>
                    <a:pt x="1523" y="1843"/>
                    <a:pt x="1537" y="1814"/>
                    <a:pt x="1547" y="1789"/>
                  </a:cubicBezTo>
                  <a:cubicBezTo>
                    <a:pt x="1547" y="2234"/>
                    <a:pt x="1547" y="2234"/>
                    <a:pt x="1547" y="2234"/>
                  </a:cubicBezTo>
                  <a:cubicBezTo>
                    <a:pt x="1811" y="2234"/>
                    <a:pt x="1811" y="2234"/>
                    <a:pt x="1811" y="2234"/>
                  </a:cubicBezTo>
                  <a:cubicBezTo>
                    <a:pt x="1811" y="1787"/>
                    <a:pt x="1811" y="1787"/>
                    <a:pt x="1811" y="1787"/>
                  </a:cubicBezTo>
                  <a:cubicBezTo>
                    <a:pt x="1823" y="1812"/>
                    <a:pt x="1839" y="1841"/>
                    <a:pt x="1858" y="1874"/>
                  </a:cubicBezTo>
                  <a:cubicBezTo>
                    <a:pt x="1876" y="1906"/>
                    <a:pt x="1900" y="1941"/>
                    <a:pt x="1928" y="1976"/>
                  </a:cubicBezTo>
                  <a:cubicBezTo>
                    <a:pt x="1956" y="2012"/>
                    <a:pt x="1989" y="2049"/>
                    <a:pt x="2027" y="2087"/>
                  </a:cubicBezTo>
                  <a:cubicBezTo>
                    <a:pt x="2065" y="2125"/>
                    <a:pt x="2110" y="2162"/>
                    <a:pt x="2161" y="2200"/>
                  </a:cubicBezTo>
                  <a:cubicBezTo>
                    <a:pt x="2311" y="2026"/>
                    <a:pt x="2311" y="2026"/>
                    <a:pt x="2311" y="2026"/>
                  </a:cubicBezTo>
                  <a:cubicBezTo>
                    <a:pt x="2261" y="2002"/>
                    <a:pt x="2212" y="1974"/>
                    <a:pt x="2163" y="1943"/>
                  </a:cubicBezTo>
                  <a:cubicBezTo>
                    <a:pt x="2122" y="1916"/>
                    <a:pt x="2079" y="1884"/>
                    <a:pt x="2035" y="1848"/>
                  </a:cubicBezTo>
                  <a:close/>
                  <a:moveTo>
                    <a:pt x="1414" y="1343"/>
                  </a:moveTo>
                  <a:cubicBezTo>
                    <a:pt x="1414" y="1129"/>
                    <a:pt x="1414" y="1129"/>
                    <a:pt x="1414" y="1129"/>
                  </a:cubicBezTo>
                  <a:cubicBezTo>
                    <a:pt x="1455" y="1122"/>
                    <a:pt x="1497" y="1116"/>
                    <a:pt x="1541" y="1111"/>
                  </a:cubicBezTo>
                  <a:cubicBezTo>
                    <a:pt x="1578" y="1106"/>
                    <a:pt x="1621" y="1102"/>
                    <a:pt x="1668" y="1097"/>
                  </a:cubicBezTo>
                  <a:cubicBezTo>
                    <a:pt x="1716" y="1093"/>
                    <a:pt x="1763" y="1091"/>
                    <a:pt x="1811" y="1091"/>
                  </a:cubicBezTo>
                  <a:cubicBezTo>
                    <a:pt x="1863" y="1091"/>
                    <a:pt x="1896" y="1100"/>
                    <a:pt x="1910" y="1116"/>
                  </a:cubicBezTo>
                  <a:cubicBezTo>
                    <a:pt x="1924" y="1133"/>
                    <a:pt x="1931" y="1155"/>
                    <a:pt x="1931" y="1182"/>
                  </a:cubicBezTo>
                  <a:cubicBezTo>
                    <a:pt x="1931" y="1254"/>
                    <a:pt x="1931" y="1254"/>
                    <a:pt x="1931" y="1254"/>
                  </a:cubicBezTo>
                  <a:cubicBezTo>
                    <a:pt x="1929" y="1271"/>
                    <a:pt x="1925" y="1286"/>
                    <a:pt x="1918" y="1299"/>
                  </a:cubicBezTo>
                  <a:cubicBezTo>
                    <a:pt x="1910" y="1310"/>
                    <a:pt x="1899" y="1320"/>
                    <a:pt x="1883" y="1329"/>
                  </a:cubicBezTo>
                  <a:cubicBezTo>
                    <a:pt x="1867" y="1338"/>
                    <a:pt x="1843" y="1343"/>
                    <a:pt x="1811" y="1343"/>
                  </a:cubicBezTo>
                  <a:cubicBezTo>
                    <a:pt x="1414" y="1343"/>
                    <a:pt x="1414" y="1343"/>
                    <a:pt x="1414" y="1343"/>
                  </a:cubicBezTo>
                  <a:close/>
                  <a:moveTo>
                    <a:pt x="1414" y="1343"/>
                  </a:moveTo>
                  <a:cubicBezTo>
                    <a:pt x="1414" y="1343"/>
                    <a:pt x="1414" y="1343"/>
                    <a:pt x="1414" y="1343"/>
                  </a:cubicBezTo>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4" name="组合 43"/>
          <p:cNvGrpSpPr/>
          <p:nvPr/>
        </p:nvGrpSpPr>
        <p:grpSpPr>
          <a:xfrm>
            <a:off x="6512754" y="2062480"/>
            <a:ext cx="812549" cy="812800"/>
            <a:chOff x="5128260" y="2514600"/>
            <a:chExt cx="609600" cy="609600"/>
          </a:xfrm>
          <a:solidFill>
            <a:srgbClr val="96D6D2"/>
          </a:solidFill>
        </p:grpSpPr>
        <p:sp>
          <p:nvSpPr>
            <p:cNvPr id="46" name="椭圆 45"/>
            <p:cNvSpPr/>
            <p:nvPr/>
          </p:nvSpPr>
          <p:spPr>
            <a:xfrm>
              <a:off x="5128260" y="251460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a:solidFill>
                  <a:schemeClr val="tx1"/>
                </a:solidFill>
              </a:endParaRPr>
            </a:p>
          </p:txBody>
        </p:sp>
        <p:sp>
          <p:nvSpPr>
            <p:cNvPr id="47" name="Freeform 9"/>
            <p:cNvSpPr>
              <a:spLocks noEditPoints="1"/>
            </p:cNvSpPr>
            <p:nvPr/>
          </p:nvSpPr>
          <p:spPr bwMode="auto">
            <a:xfrm>
              <a:off x="5238147" y="2683944"/>
              <a:ext cx="367316" cy="287855"/>
            </a:xfrm>
            <a:custGeom>
              <a:avLst/>
              <a:gdLst>
                <a:gd name="T0" fmla="*/ 2734 w 2822"/>
                <a:gd name="T1" fmla="*/ 134 h 2210"/>
                <a:gd name="T2" fmla="*/ 2612 w 2822"/>
                <a:gd name="T3" fmla="*/ 209 h 2210"/>
                <a:gd name="T4" fmla="*/ 2583 w 2822"/>
                <a:gd name="T5" fmla="*/ 333 h 2210"/>
                <a:gd name="T6" fmla="*/ 720 w 2822"/>
                <a:gd name="T7" fmla="*/ 333 h 2210"/>
                <a:gd name="T8" fmla="*/ 666 w 2822"/>
                <a:gd name="T9" fmla="*/ 80 h 2210"/>
                <a:gd name="T10" fmla="*/ 567 w 2822"/>
                <a:gd name="T11" fmla="*/ 0 h 2210"/>
                <a:gd name="T12" fmla="*/ 101 w 2822"/>
                <a:gd name="T13" fmla="*/ 0 h 2210"/>
                <a:gd name="T14" fmla="*/ 0 w 2822"/>
                <a:gd name="T15" fmla="*/ 101 h 2210"/>
                <a:gd name="T16" fmla="*/ 101 w 2822"/>
                <a:gd name="T17" fmla="*/ 203 h 2210"/>
                <a:gd name="T18" fmla="*/ 485 w 2822"/>
                <a:gd name="T19" fmla="*/ 203 h 2210"/>
                <a:gd name="T20" fmla="*/ 746 w 2822"/>
                <a:gd name="T21" fmla="*/ 1432 h 2210"/>
                <a:gd name="T22" fmla="*/ 846 w 2822"/>
                <a:gd name="T23" fmla="*/ 1512 h 2210"/>
                <a:gd name="T24" fmla="*/ 2435 w 2822"/>
                <a:gd name="T25" fmla="*/ 1512 h 2210"/>
                <a:gd name="T26" fmla="*/ 2534 w 2822"/>
                <a:gd name="T27" fmla="*/ 1433 h 2210"/>
                <a:gd name="T28" fmla="*/ 2809 w 2822"/>
                <a:gd name="T29" fmla="*/ 255 h 2210"/>
                <a:gd name="T30" fmla="*/ 2734 w 2822"/>
                <a:gd name="T31" fmla="*/ 134 h 2210"/>
                <a:gd name="T32" fmla="*/ 1404 w 2822"/>
                <a:gd name="T33" fmla="*/ 842 h 2210"/>
                <a:gd name="T34" fmla="*/ 1404 w 2822"/>
                <a:gd name="T35" fmla="*/ 536 h 2210"/>
                <a:gd name="T36" fmla="*/ 1895 w 2822"/>
                <a:gd name="T37" fmla="*/ 536 h 2210"/>
                <a:gd name="T38" fmla="*/ 1895 w 2822"/>
                <a:gd name="T39" fmla="*/ 842 h 2210"/>
                <a:gd name="T40" fmla="*/ 1404 w 2822"/>
                <a:gd name="T41" fmla="*/ 842 h 2210"/>
                <a:gd name="T42" fmla="*/ 1895 w 2822"/>
                <a:gd name="T43" fmla="*/ 963 h 2210"/>
                <a:gd name="T44" fmla="*/ 1895 w 2822"/>
                <a:gd name="T45" fmla="*/ 1309 h 2210"/>
                <a:gd name="T46" fmla="*/ 1404 w 2822"/>
                <a:gd name="T47" fmla="*/ 1309 h 2210"/>
                <a:gd name="T48" fmla="*/ 1404 w 2822"/>
                <a:gd name="T49" fmla="*/ 963 h 2210"/>
                <a:gd name="T50" fmla="*/ 1895 w 2822"/>
                <a:gd name="T51" fmla="*/ 963 h 2210"/>
                <a:gd name="T52" fmla="*/ 2016 w 2822"/>
                <a:gd name="T53" fmla="*/ 536 h 2210"/>
                <a:gd name="T54" fmla="*/ 2536 w 2822"/>
                <a:gd name="T55" fmla="*/ 536 h 2210"/>
                <a:gd name="T56" fmla="*/ 2464 w 2822"/>
                <a:gd name="T57" fmla="*/ 842 h 2210"/>
                <a:gd name="T58" fmla="*/ 2016 w 2822"/>
                <a:gd name="T59" fmla="*/ 842 h 2210"/>
                <a:gd name="T60" fmla="*/ 2016 w 2822"/>
                <a:gd name="T61" fmla="*/ 536 h 2210"/>
                <a:gd name="T62" fmla="*/ 1282 w 2822"/>
                <a:gd name="T63" fmla="*/ 536 h 2210"/>
                <a:gd name="T64" fmla="*/ 1282 w 2822"/>
                <a:gd name="T65" fmla="*/ 842 h 2210"/>
                <a:gd name="T66" fmla="*/ 828 w 2822"/>
                <a:gd name="T67" fmla="*/ 842 h 2210"/>
                <a:gd name="T68" fmla="*/ 763 w 2822"/>
                <a:gd name="T69" fmla="*/ 536 h 2210"/>
                <a:gd name="T70" fmla="*/ 1282 w 2822"/>
                <a:gd name="T71" fmla="*/ 536 h 2210"/>
                <a:gd name="T72" fmla="*/ 854 w 2822"/>
                <a:gd name="T73" fmla="*/ 963 h 2210"/>
                <a:gd name="T74" fmla="*/ 1282 w 2822"/>
                <a:gd name="T75" fmla="*/ 963 h 2210"/>
                <a:gd name="T76" fmla="*/ 1282 w 2822"/>
                <a:gd name="T77" fmla="*/ 1309 h 2210"/>
                <a:gd name="T78" fmla="*/ 928 w 2822"/>
                <a:gd name="T79" fmla="*/ 1309 h 2210"/>
                <a:gd name="T80" fmla="*/ 854 w 2822"/>
                <a:gd name="T81" fmla="*/ 963 h 2210"/>
                <a:gd name="T82" fmla="*/ 2355 w 2822"/>
                <a:gd name="T83" fmla="*/ 1309 h 2210"/>
                <a:gd name="T84" fmla="*/ 2016 w 2822"/>
                <a:gd name="T85" fmla="*/ 1309 h 2210"/>
                <a:gd name="T86" fmla="*/ 2016 w 2822"/>
                <a:gd name="T87" fmla="*/ 963 h 2210"/>
                <a:gd name="T88" fmla="*/ 2436 w 2822"/>
                <a:gd name="T89" fmla="*/ 963 h 2210"/>
                <a:gd name="T90" fmla="*/ 2355 w 2822"/>
                <a:gd name="T91" fmla="*/ 1309 h 2210"/>
                <a:gd name="T92" fmla="*/ 1153 w 2822"/>
                <a:gd name="T93" fmla="*/ 1757 h 2210"/>
                <a:gd name="T94" fmla="*/ 927 w 2822"/>
                <a:gd name="T95" fmla="*/ 1984 h 2210"/>
                <a:gd name="T96" fmla="*/ 1153 w 2822"/>
                <a:gd name="T97" fmla="*/ 2210 h 2210"/>
                <a:gd name="T98" fmla="*/ 1379 w 2822"/>
                <a:gd name="T99" fmla="*/ 1984 h 2210"/>
                <a:gd name="T100" fmla="*/ 1153 w 2822"/>
                <a:gd name="T101" fmla="*/ 1757 h 2210"/>
                <a:gd name="T102" fmla="*/ 2126 w 2822"/>
                <a:gd name="T103" fmla="*/ 1757 h 2210"/>
                <a:gd name="T104" fmla="*/ 1900 w 2822"/>
                <a:gd name="T105" fmla="*/ 1984 h 2210"/>
                <a:gd name="T106" fmla="*/ 2126 w 2822"/>
                <a:gd name="T107" fmla="*/ 2210 h 2210"/>
                <a:gd name="T108" fmla="*/ 2353 w 2822"/>
                <a:gd name="T109" fmla="*/ 1984 h 2210"/>
                <a:gd name="T110" fmla="*/ 2126 w 2822"/>
                <a:gd name="T111" fmla="*/ 1757 h 2210"/>
                <a:gd name="T112" fmla="*/ 2126 w 2822"/>
                <a:gd name="T113" fmla="*/ 1757 h 2210"/>
                <a:gd name="T114" fmla="*/ 2126 w 2822"/>
                <a:gd name="T115" fmla="*/ 1757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22" h="2210">
                  <a:moveTo>
                    <a:pt x="2734" y="134"/>
                  </a:moveTo>
                  <a:cubicBezTo>
                    <a:pt x="2679" y="121"/>
                    <a:pt x="2625" y="155"/>
                    <a:pt x="2612" y="209"/>
                  </a:cubicBezTo>
                  <a:cubicBezTo>
                    <a:pt x="2583" y="333"/>
                    <a:pt x="2583" y="333"/>
                    <a:pt x="2583" y="333"/>
                  </a:cubicBezTo>
                  <a:cubicBezTo>
                    <a:pt x="720" y="333"/>
                    <a:pt x="720" y="333"/>
                    <a:pt x="720" y="333"/>
                  </a:cubicBezTo>
                  <a:cubicBezTo>
                    <a:pt x="666" y="80"/>
                    <a:pt x="666" y="80"/>
                    <a:pt x="666" y="80"/>
                  </a:cubicBezTo>
                  <a:cubicBezTo>
                    <a:pt x="656" y="33"/>
                    <a:pt x="615" y="0"/>
                    <a:pt x="567" y="0"/>
                  </a:cubicBezTo>
                  <a:cubicBezTo>
                    <a:pt x="101" y="0"/>
                    <a:pt x="101" y="0"/>
                    <a:pt x="101" y="0"/>
                  </a:cubicBezTo>
                  <a:cubicBezTo>
                    <a:pt x="45" y="0"/>
                    <a:pt x="0" y="45"/>
                    <a:pt x="0" y="101"/>
                  </a:cubicBezTo>
                  <a:cubicBezTo>
                    <a:pt x="0" y="157"/>
                    <a:pt x="45" y="203"/>
                    <a:pt x="101" y="203"/>
                  </a:cubicBezTo>
                  <a:cubicBezTo>
                    <a:pt x="485" y="203"/>
                    <a:pt x="485" y="203"/>
                    <a:pt x="485" y="203"/>
                  </a:cubicBezTo>
                  <a:cubicBezTo>
                    <a:pt x="746" y="1432"/>
                    <a:pt x="746" y="1432"/>
                    <a:pt x="746" y="1432"/>
                  </a:cubicBezTo>
                  <a:cubicBezTo>
                    <a:pt x="756" y="1478"/>
                    <a:pt x="798" y="1512"/>
                    <a:pt x="846" y="1512"/>
                  </a:cubicBezTo>
                  <a:cubicBezTo>
                    <a:pt x="2435" y="1512"/>
                    <a:pt x="2435" y="1512"/>
                    <a:pt x="2435" y="1512"/>
                  </a:cubicBezTo>
                  <a:cubicBezTo>
                    <a:pt x="2482" y="1512"/>
                    <a:pt x="2523" y="1479"/>
                    <a:pt x="2534" y="1433"/>
                  </a:cubicBezTo>
                  <a:cubicBezTo>
                    <a:pt x="2809" y="255"/>
                    <a:pt x="2809" y="255"/>
                    <a:pt x="2809" y="255"/>
                  </a:cubicBezTo>
                  <a:cubicBezTo>
                    <a:pt x="2822" y="201"/>
                    <a:pt x="2788" y="146"/>
                    <a:pt x="2734" y="134"/>
                  </a:cubicBezTo>
                  <a:close/>
                  <a:moveTo>
                    <a:pt x="1404" y="842"/>
                  </a:moveTo>
                  <a:cubicBezTo>
                    <a:pt x="1404" y="536"/>
                    <a:pt x="1404" y="536"/>
                    <a:pt x="1404" y="536"/>
                  </a:cubicBezTo>
                  <a:cubicBezTo>
                    <a:pt x="1895" y="536"/>
                    <a:pt x="1895" y="536"/>
                    <a:pt x="1895" y="536"/>
                  </a:cubicBezTo>
                  <a:cubicBezTo>
                    <a:pt x="1895" y="842"/>
                    <a:pt x="1895" y="842"/>
                    <a:pt x="1895" y="842"/>
                  </a:cubicBezTo>
                  <a:cubicBezTo>
                    <a:pt x="1404" y="842"/>
                    <a:pt x="1404" y="842"/>
                    <a:pt x="1404" y="842"/>
                  </a:cubicBezTo>
                  <a:close/>
                  <a:moveTo>
                    <a:pt x="1895" y="963"/>
                  </a:moveTo>
                  <a:cubicBezTo>
                    <a:pt x="1895" y="1309"/>
                    <a:pt x="1895" y="1309"/>
                    <a:pt x="1895" y="1309"/>
                  </a:cubicBezTo>
                  <a:cubicBezTo>
                    <a:pt x="1404" y="1309"/>
                    <a:pt x="1404" y="1309"/>
                    <a:pt x="1404" y="1309"/>
                  </a:cubicBezTo>
                  <a:cubicBezTo>
                    <a:pt x="1404" y="963"/>
                    <a:pt x="1404" y="963"/>
                    <a:pt x="1404" y="963"/>
                  </a:cubicBezTo>
                  <a:cubicBezTo>
                    <a:pt x="1895" y="963"/>
                    <a:pt x="1895" y="963"/>
                    <a:pt x="1895" y="963"/>
                  </a:cubicBezTo>
                  <a:close/>
                  <a:moveTo>
                    <a:pt x="2016" y="536"/>
                  </a:moveTo>
                  <a:cubicBezTo>
                    <a:pt x="2536" y="536"/>
                    <a:pt x="2536" y="536"/>
                    <a:pt x="2536" y="536"/>
                  </a:cubicBezTo>
                  <a:cubicBezTo>
                    <a:pt x="2464" y="842"/>
                    <a:pt x="2464" y="842"/>
                    <a:pt x="2464" y="842"/>
                  </a:cubicBezTo>
                  <a:cubicBezTo>
                    <a:pt x="2016" y="842"/>
                    <a:pt x="2016" y="842"/>
                    <a:pt x="2016" y="842"/>
                  </a:cubicBezTo>
                  <a:cubicBezTo>
                    <a:pt x="2016" y="536"/>
                    <a:pt x="2016" y="536"/>
                    <a:pt x="2016" y="536"/>
                  </a:cubicBezTo>
                  <a:close/>
                  <a:moveTo>
                    <a:pt x="1282" y="536"/>
                  </a:moveTo>
                  <a:cubicBezTo>
                    <a:pt x="1282" y="842"/>
                    <a:pt x="1282" y="842"/>
                    <a:pt x="1282" y="842"/>
                  </a:cubicBezTo>
                  <a:cubicBezTo>
                    <a:pt x="828" y="842"/>
                    <a:pt x="828" y="842"/>
                    <a:pt x="828" y="842"/>
                  </a:cubicBezTo>
                  <a:cubicBezTo>
                    <a:pt x="763" y="536"/>
                    <a:pt x="763" y="536"/>
                    <a:pt x="763" y="536"/>
                  </a:cubicBezTo>
                  <a:cubicBezTo>
                    <a:pt x="1282" y="536"/>
                    <a:pt x="1282" y="536"/>
                    <a:pt x="1282" y="536"/>
                  </a:cubicBezTo>
                  <a:close/>
                  <a:moveTo>
                    <a:pt x="854" y="963"/>
                  </a:moveTo>
                  <a:cubicBezTo>
                    <a:pt x="1282" y="963"/>
                    <a:pt x="1282" y="963"/>
                    <a:pt x="1282" y="963"/>
                  </a:cubicBezTo>
                  <a:cubicBezTo>
                    <a:pt x="1282" y="1309"/>
                    <a:pt x="1282" y="1309"/>
                    <a:pt x="1282" y="1309"/>
                  </a:cubicBezTo>
                  <a:cubicBezTo>
                    <a:pt x="928" y="1309"/>
                    <a:pt x="928" y="1309"/>
                    <a:pt x="928" y="1309"/>
                  </a:cubicBezTo>
                  <a:cubicBezTo>
                    <a:pt x="854" y="963"/>
                    <a:pt x="854" y="963"/>
                    <a:pt x="854" y="963"/>
                  </a:cubicBezTo>
                  <a:close/>
                  <a:moveTo>
                    <a:pt x="2355" y="1309"/>
                  </a:moveTo>
                  <a:cubicBezTo>
                    <a:pt x="2016" y="1309"/>
                    <a:pt x="2016" y="1309"/>
                    <a:pt x="2016" y="1309"/>
                  </a:cubicBezTo>
                  <a:cubicBezTo>
                    <a:pt x="2016" y="963"/>
                    <a:pt x="2016" y="963"/>
                    <a:pt x="2016" y="963"/>
                  </a:cubicBezTo>
                  <a:cubicBezTo>
                    <a:pt x="2436" y="963"/>
                    <a:pt x="2436" y="963"/>
                    <a:pt x="2436" y="963"/>
                  </a:cubicBezTo>
                  <a:cubicBezTo>
                    <a:pt x="2355" y="1309"/>
                    <a:pt x="2355" y="1309"/>
                    <a:pt x="2355" y="1309"/>
                  </a:cubicBezTo>
                  <a:close/>
                  <a:moveTo>
                    <a:pt x="1153" y="1757"/>
                  </a:moveTo>
                  <a:cubicBezTo>
                    <a:pt x="1028" y="1757"/>
                    <a:pt x="927" y="1859"/>
                    <a:pt x="927" y="1984"/>
                  </a:cubicBezTo>
                  <a:cubicBezTo>
                    <a:pt x="927" y="2109"/>
                    <a:pt x="1028" y="2210"/>
                    <a:pt x="1153" y="2210"/>
                  </a:cubicBezTo>
                  <a:cubicBezTo>
                    <a:pt x="1278" y="2210"/>
                    <a:pt x="1379" y="2109"/>
                    <a:pt x="1379" y="1984"/>
                  </a:cubicBezTo>
                  <a:cubicBezTo>
                    <a:pt x="1379" y="1859"/>
                    <a:pt x="1278" y="1757"/>
                    <a:pt x="1153" y="1757"/>
                  </a:cubicBezTo>
                  <a:close/>
                  <a:moveTo>
                    <a:pt x="2126" y="1757"/>
                  </a:moveTo>
                  <a:cubicBezTo>
                    <a:pt x="2001" y="1757"/>
                    <a:pt x="1900" y="1859"/>
                    <a:pt x="1900" y="1984"/>
                  </a:cubicBezTo>
                  <a:cubicBezTo>
                    <a:pt x="1900" y="2109"/>
                    <a:pt x="2001" y="2210"/>
                    <a:pt x="2126" y="2210"/>
                  </a:cubicBezTo>
                  <a:cubicBezTo>
                    <a:pt x="2251" y="2210"/>
                    <a:pt x="2353" y="2109"/>
                    <a:pt x="2353" y="1984"/>
                  </a:cubicBezTo>
                  <a:cubicBezTo>
                    <a:pt x="2353" y="1859"/>
                    <a:pt x="2251" y="1757"/>
                    <a:pt x="2126" y="1757"/>
                  </a:cubicBezTo>
                  <a:close/>
                  <a:moveTo>
                    <a:pt x="2126" y="1757"/>
                  </a:moveTo>
                  <a:cubicBezTo>
                    <a:pt x="2126" y="1757"/>
                    <a:pt x="2126" y="1757"/>
                    <a:pt x="2126" y="1757"/>
                  </a:cubicBezTo>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5" name="组合 47"/>
          <p:cNvGrpSpPr/>
          <p:nvPr/>
        </p:nvGrpSpPr>
        <p:grpSpPr>
          <a:xfrm>
            <a:off x="4797807" y="2073774"/>
            <a:ext cx="812549" cy="812800"/>
            <a:chOff x="3383280" y="1615440"/>
            <a:chExt cx="609600" cy="609600"/>
          </a:xfrm>
          <a:solidFill>
            <a:srgbClr val="96D6D2"/>
          </a:solidFill>
        </p:grpSpPr>
        <p:sp>
          <p:nvSpPr>
            <p:cNvPr id="50" name="椭圆 49"/>
            <p:cNvSpPr/>
            <p:nvPr/>
          </p:nvSpPr>
          <p:spPr>
            <a:xfrm>
              <a:off x="338328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a:solidFill>
                  <a:schemeClr val="tx1"/>
                </a:solidFill>
              </a:endParaRPr>
            </a:p>
          </p:txBody>
        </p:sp>
        <p:sp>
          <p:nvSpPr>
            <p:cNvPr id="52" name="Freeform 13"/>
            <p:cNvSpPr>
              <a:spLocks noEditPoints="1"/>
            </p:cNvSpPr>
            <p:nvPr/>
          </p:nvSpPr>
          <p:spPr bwMode="auto">
            <a:xfrm>
              <a:off x="3519488" y="1751013"/>
              <a:ext cx="338137" cy="338137"/>
            </a:xfrm>
            <a:custGeom>
              <a:avLst/>
              <a:gdLst>
                <a:gd name="T0" fmla="*/ 2767 w 3278"/>
                <a:gd name="T1" fmla="*/ 1785 h 3276"/>
                <a:gd name="T2" fmla="*/ 2897 w 3278"/>
                <a:gd name="T3" fmla="*/ 1239 h 3276"/>
                <a:gd name="T4" fmla="*/ 1639 w 3278"/>
                <a:gd name="T5" fmla="*/ 0 h 3276"/>
                <a:gd name="T6" fmla="*/ 381 w 3278"/>
                <a:gd name="T7" fmla="*/ 1239 h 3276"/>
                <a:gd name="T8" fmla="*/ 511 w 3278"/>
                <a:gd name="T9" fmla="*/ 1785 h 3276"/>
                <a:gd name="T10" fmla="*/ 0 w 3278"/>
                <a:gd name="T11" fmla="*/ 2657 h 3276"/>
                <a:gd name="T12" fmla="*/ 653 w 3278"/>
                <a:gd name="T13" fmla="*/ 2789 h 3276"/>
                <a:gd name="T14" fmla="*/ 1090 w 3278"/>
                <a:gd name="T15" fmla="*/ 3276 h 3276"/>
                <a:gd name="T16" fmla="*/ 1559 w 3278"/>
                <a:gd name="T17" fmla="*/ 2475 h 3276"/>
                <a:gd name="T18" fmla="*/ 1639 w 3278"/>
                <a:gd name="T19" fmla="*/ 2479 h 3276"/>
                <a:gd name="T20" fmla="*/ 1719 w 3278"/>
                <a:gd name="T21" fmla="*/ 2475 h 3276"/>
                <a:gd name="T22" fmla="*/ 2189 w 3278"/>
                <a:gd name="T23" fmla="*/ 3276 h 3276"/>
                <a:gd name="T24" fmla="*/ 2626 w 3278"/>
                <a:gd name="T25" fmla="*/ 2789 h 3276"/>
                <a:gd name="T26" fmla="*/ 3278 w 3278"/>
                <a:gd name="T27" fmla="*/ 2657 h 3276"/>
                <a:gd name="T28" fmla="*/ 2767 w 3278"/>
                <a:gd name="T29" fmla="*/ 1785 h 3276"/>
                <a:gd name="T30" fmla="*/ 1065 w 3278"/>
                <a:gd name="T31" fmla="*/ 2905 h 3276"/>
                <a:gd name="T32" fmla="*/ 760 w 3278"/>
                <a:gd name="T33" fmla="*/ 2612 h 3276"/>
                <a:gd name="T34" fmla="*/ 339 w 3278"/>
                <a:gd name="T35" fmla="*/ 2491 h 3276"/>
                <a:gd name="T36" fmla="*/ 636 w 3278"/>
                <a:gd name="T37" fmla="*/ 1985 h 3276"/>
                <a:gd name="T38" fmla="*/ 1337 w 3278"/>
                <a:gd name="T39" fmla="*/ 2441 h 3276"/>
                <a:gd name="T40" fmla="*/ 1065 w 3278"/>
                <a:gd name="T41" fmla="*/ 2905 h 3276"/>
                <a:gd name="T42" fmla="*/ 1639 w 3278"/>
                <a:gd name="T43" fmla="*/ 2253 h 3276"/>
                <a:gd name="T44" fmla="*/ 616 w 3278"/>
                <a:gd name="T45" fmla="*/ 1228 h 3276"/>
                <a:gd name="T46" fmla="*/ 1639 w 3278"/>
                <a:gd name="T47" fmla="*/ 203 h 3276"/>
                <a:gd name="T48" fmla="*/ 2662 w 3278"/>
                <a:gd name="T49" fmla="*/ 1228 h 3276"/>
                <a:gd name="T50" fmla="*/ 1639 w 3278"/>
                <a:gd name="T51" fmla="*/ 2253 h 3276"/>
                <a:gd name="T52" fmla="*/ 2518 w 3278"/>
                <a:gd name="T53" fmla="*/ 2612 h 3276"/>
                <a:gd name="T54" fmla="*/ 2213 w 3278"/>
                <a:gd name="T55" fmla="*/ 2905 h 3276"/>
                <a:gd name="T56" fmla="*/ 1941 w 3278"/>
                <a:gd name="T57" fmla="*/ 2442 h 3276"/>
                <a:gd name="T58" fmla="*/ 2642 w 3278"/>
                <a:gd name="T59" fmla="*/ 1985 h 3276"/>
                <a:gd name="T60" fmla="*/ 2939 w 3278"/>
                <a:gd name="T61" fmla="*/ 2492 h 3276"/>
                <a:gd name="T62" fmla="*/ 2518 w 3278"/>
                <a:gd name="T63" fmla="*/ 2612 h 3276"/>
                <a:gd name="T64" fmla="*/ 1639 w 3278"/>
                <a:gd name="T65" fmla="*/ 512 h 3276"/>
                <a:gd name="T66" fmla="*/ 922 w 3278"/>
                <a:gd name="T67" fmla="*/ 1229 h 3276"/>
                <a:gd name="T68" fmla="*/ 1639 w 3278"/>
                <a:gd name="T69" fmla="*/ 1945 h 3276"/>
                <a:gd name="T70" fmla="*/ 2356 w 3278"/>
                <a:gd name="T71" fmla="*/ 1229 h 3276"/>
                <a:gd name="T72" fmla="*/ 1639 w 3278"/>
                <a:gd name="T73" fmla="*/ 512 h 3276"/>
                <a:gd name="T74" fmla="*/ 1639 w 3278"/>
                <a:gd name="T75" fmla="*/ 1741 h 3276"/>
                <a:gd name="T76" fmla="*/ 1127 w 3278"/>
                <a:gd name="T77" fmla="*/ 1229 h 3276"/>
                <a:gd name="T78" fmla="*/ 1639 w 3278"/>
                <a:gd name="T79" fmla="*/ 717 h 3276"/>
                <a:gd name="T80" fmla="*/ 2151 w 3278"/>
                <a:gd name="T81" fmla="*/ 1229 h 3276"/>
                <a:gd name="T82" fmla="*/ 1639 w 3278"/>
                <a:gd name="T83" fmla="*/ 1741 h 3276"/>
                <a:gd name="T84" fmla="*/ 1639 w 3278"/>
                <a:gd name="T85" fmla="*/ 1741 h 3276"/>
                <a:gd name="T86" fmla="*/ 1639 w 3278"/>
                <a:gd name="T87" fmla="*/ 1741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8" h="3276">
                  <a:moveTo>
                    <a:pt x="2767" y="1785"/>
                  </a:moveTo>
                  <a:cubicBezTo>
                    <a:pt x="2850" y="1620"/>
                    <a:pt x="2897" y="1436"/>
                    <a:pt x="2897" y="1239"/>
                  </a:cubicBezTo>
                  <a:cubicBezTo>
                    <a:pt x="2897" y="555"/>
                    <a:pt x="2334" y="0"/>
                    <a:pt x="1639" y="0"/>
                  </a:cubicBezTo>
                  <a:cubicBezTo>
                    <a:pt x="944" y="0"/>
                    <a:pt x="381" y="555"/>
                    <a:pt x="381" y="1239"/>
                  </a:cubicBezTo>
                  <a:cubicBezTo>
                    <a:pt x="381" y="1436"/>
                    <a:pt x="428" y="1620"/>
                    <a:pt x="511" y="1785"/>
                  </a:cubicBezTo>
                  <a:cubicBezTo>
                    <a:pt x="0" y="2657"/>
                    <a:pt x="0" y="2657"/>
                    <a:pt x="0" y="2657"/>
                  </a:cubicBezTo>
                  <a:cubicBezTo>
                    <a:pt x="0" y="2657"/>
                    <a:pt x="324" y="2721"/>
                    <a:pt x="653" y="2789"/>
                  </a:cubicBezTo>
                  <a:cubicBezTo>
                    <a:pt x="872" y="3033"/>
                    <a:pt x="1090" y="3276"/>
                    <a:pt x="1090" y="3276"/>
                  </a:cubicBezTo>
                  <a:cubicBezTo>
                    <a:pt x="1559" y="2475"/>
                    <a:pt x="1559" y="2475"/>
                    <a:pt x="1559" y="2475"/>
                  </a:cubicBezTo>
                  <a:cubicBezTo>
                    <a:pt x="1586" y="2477"/>
                    <a:pt x="1612" y="2479"/>
                    <a:pt x="1639" y="2479"/>
                  </a:cubicBezTo>
                  <a:cubicBezTo>
                    <a:pt x="1666" y="2479"/>
                    <a:pt x="1692" y="2477"/>
                    <a:pt x="1719" y="2475"/>
                  </a:cubicBezTo>
                  <a:cubicBezTo>
                    <a:pt x="2189" y="3276"/>
                    <a:pt x="2189" y="3276"/>
                    <a:pt x="2189" y="3276"/>
                  </a:cubicBezTo>
                  <a:cubicBezTo>
                    <a:pt x="2189" y="3276"/>
                    <a:pt x="2407" y="3033"/>
                    <a:pt x="2626" y="2789"/>
                  </a:cubicBezTo>
                  <a:cubicBezTo>
                    <a:pt x="2954" y="2722"/>
                    <a:pt x="3278" y="2657"/>
                    <a:pt x="3278" y="2657"/>
                  </a:cubicBezTo>
                  <a:cubicBezTo>
                    <a:pt x="2767" y="1785"/>
                    <a:pt x="2767" y="1785"/>
                    <a:pt x="2767" y="1785"/>
                  </a:cubicBezTo>
                  <a:close/>
                  <a:moveTo>
                    <a:pt x="1065" y="2905"/>
                  </a:moveTo>
                  <a:cubicBezTo>
                    <a:pt x="1065" y="2905"/>
                    <a:pt x="908" y="2756"/>
                    <a:pt x="760" y="2612"/>
                  </a:cubicBezTo>
                  <a:cubicBezTo>
                    <a:pt x="550" y="2552"/>
                    <a:pt x="339" y="2491"/>
                    <a:pt x="339" y="2491"/>
                  </a:cubicBezTo>
                  <a:cubicBezTo>
                    <a:pt x="636" y="1985"/>
                    <a:pt x="636" y="1985"/>
                    <a:pt x="636" y="1985"/>
                  </a:cubicBezTo>
                  <a:cubicBezTo>
                    <a:pt x="807" y="2208"/>
                    <a:pt x="1052" y="2372"/>
                    <a:pt x="1337" y="2441"/>
                  </a:cubicBezTo>
                  <a:cubicBezTo>
                    <a:pt x="1065" y="2905"/>
                    <a:pt x="1065" y="2905"/>
                    <a:pt x="1065" y="2905"/>
                  </a:cubicBezTo>
                  <a:close/>
                  <a:moveTo>
                    <a:pt x="1639" y="2253"/>
                  </a:moveTo>
                  <a:cubicBezTo>
                    <a:pt x="1074" y="2253"/>
                    <a:pt x="616" y="1794"/>
                    <a:pt x="616" y="1228"/>
                  </a:cubicBezTo>
                  <a:cubicBezTo>
                    <a:pt x="616" y="662"/>
                    <a:pt x="1074" y="203"/>
                    <a:pt x="1639" y="203"/>
                  </a:cubicBezTo>
                  <a:cubicBezTo>
                    <a:pt x="2204" y="203"/>
                    <a:pt x="2662" y="662"/>
                    <a:pt x="2662" y="1228"/>
                  </a:cubicBezTo>
                  <a:cubicBezTo>
                    <a:pt x="2662" y="1794"/>
                    <a:pt x="2204" y="2253"/>
                    <a:pt x="1639" y="2253"/>
                  </a:cubicBezTo>
                  <a:close/>
                  <a:moveTo>
                    <a:pt x="2518" y="2612"/>
                  </a:moveTo>
                  <a:cubicBezTo>
                    <a:pt x="2370" y="2756"/>
                    <a:pt x="2213" y="2905"/>
                    <a:pt x="2213" y="2905"/>
                  </a:cubicBezTo>
                  <a:cubicBezTo>
                    <a:pt x="1941" y="2442"/>
                    <a:pt x="1941" y="2442"/>
                    <a:pt x="1941" y="2442"/>
                  </a:cubicBezTo>
                  <a:cubicBezTo>
                    <a:pt x="2226" y="2372"/>
                    <a:pt x="2471" y="2208"/>
                    <a:pt x="2642" y="1985"/>
                  </a:cubicBezTo>
                  <a:cubicBezTo>
                    <a:pt x="2939" y="2492"/>
                    <a:pt x="2939" y="2492"/>
                    <a:pt x="2939" y="2492"/>
                  </a:cubicBezTo>
                  <a:cubicBezTo>
                    <a:pt x="2939" y="2492"/>
                    <a:pt x="2728" y="2552"/>
                    <a:pt x="2518" y="2612"/>
                  </a:cubicBezTo>
                  <a:close/>
                  <a:moveTo>
                    <a:pt x="1639" y="512"/>
                  </a:moveTo>
                  <a:cubicBezTo>
                    <a:pt x="1243" y="512"/>
                    <a:pt x="922" y="833"/>
                    <a:pt x="922" y="1229"/>
                  </a:cubicBezTo>
                  <a:cubicBezTo>
                    <a:pt x="922" y="1624"/>
                    <a:pt x="1243" y="1945"/>
                    <a:pt x="1639" y="1945"/>
                  </a:cubicBezTo>
                  <a:cubicBezTo>
                    <a:pt x="2035" y="1945"/>
                    <a:pt x="2356" y="1624"/>
                    <a:pt x="2356" y="1229"/>
                  </a:cubicBezTo>
                  <a:cubicBezTo>
                    <a:pt x="2356" y="833"/>
                    <a:pt x="2035" y="512"/>
                    <a:pt x="1639" y="512"/>
                  </a:cubicBezTo>
                  <a:close/>
                  <a:moveTo>
                    <a:pt x="1639" y="1741"/>
                  </a:moveTo>
                  <a:cubicBezTo>
                    <a:pt x="1356" y="1741"/>
                    <a:pt x="1127" y="1511"/>
                    <a:pt x="1127" y="1229"/>
                  </a:cubicBezTo>
                  <a:cubicBezTo>
                    <a:pt x="1127" y="946"/>
                    <a:pt x="1356" y="717"/>
                    <a:pt x="1639" y="717"/>
                  </a:cubicBezTo>
                  <a:cubicBezTo>
                    <a:pt x="1922" y="717"/>
                    <a:pt x="2151" y="946"/>
                    <a:pt x="2151" y="1229"/>
                  </a:cubicBezTo>
                  <a:cubicBezTo>
                    <a:pt x="2151" y="1511"/>
                    <a:pt x="1922" y="1741"/>
                    <a:pt x="1639" y="1741"/>
                  </a:cubicBezTo>
                  <a:close/>
                  <a:moveTo>
                    <a:pt x="1639" y="1741"/>
                  </a:moveTo>
                  <a:cubicBezTo>
                    <a:pt x="1639" y="1741"/>
                    <a:pt x="1639" y="1741"/>
                    <a:pt x="1639" y="1741"/>
                  </a:cubicBezTo>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grpSp>
        <p:nvGrpSpPr>
          <p:cNvPr id="6" name="组合 52"/>
          <p:cNvGrpSpPr/>
          <p:nvPr/>
        </p:nvGrpSpPr>
        <p:grpSpPr>
          <a:xfrm>
            <a:off x="9264942" y="3434080"/>
            <a:ext cx="812549" cy="812800"/>
            <a:chOff x="6865620" y="1615440"/>
            <a:chExt cx="609600" cy="609600"/>
          </a:xfrm>
          <a:solidFill>
            <a:srgbClr val="9AE5E9"/>
          </a:solidFill>
        </p:grpSpPr>
        <p:sp>
          <p:nvSpPr>
            <p:cNvPr id="54" name="椭圆 53"/>
            <p:cNvSpPr/>
            <p:nvPr/>
          </p:nvSpPr>
          <p:spPr>
            <a:xfrm>
              <a:off x="686562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399">
                <a:solidFill>
                  <a:schemeClr val="tx1"/>
                </a:solidFill>
              </a:endParaRPr>
            </a:p>
          </p:txBody>
        </p:sp>
        <p:sp>
          <p:nvSpPr>
            <p:cNvPr id="55" name="Freeform 17"/>
            <p:cNvSpPr>
              <a:spLocks noEditPoints="1"/>
            </p:cNvSpPr>
            <p:nvPr/>
          </p:nvSpPr>
          <p:spPr bwMode="auto">
            <a:xfrm>
              <a:off x="7026431" y="1780381"/>
              <a:ext cx="279400" cy="279400"/>
            </a:xfrm>
            <a:custGeom>
              <a:avLst/>
              <a:gdLst>
                <a:gd name="T0" fmla="*/ 1434 w 2867"/>
                <a:gd name="T1" fmla="*/ 205 h 2867"/>
                <a:gd name="T2" fmla="*/ 2662 w 2867"/>
                <a:gd name="T3" fmla="*/ 1434 h 2867"/>
                <a:gd name="T4" fmla="*/ 1434 w 2867"/>
                <a:gd name="T5" fmla="*/ 2662 h 2867"/>
                <a:gd name="T6" fmla="*/ 205 w 2867"/>
                <a:gd name="T7" fmla="*/ 1434 h 2867"/>
                <a:gd name="T8" fmla="*/ 1434 w 2867"/>
                <a:gd name="T9" fmla="*/ 205 h 2867"/>
                <a:gd name="T10" fmla="*/ 1434 w 2867"/>
                <a:gd name="T11" fmla="*/ 0 h 2867"/>
                <a:gd name="T12" fmla="*/ 0 w 2867"/>
                <a:gd name="T13" fmla="*/ 1434 h 2867"/>
                <a:gd name="T14" fmla="*/ 1434 w 2867"/>
                <a:gd name="T15" fmla="*/ 2867 h 2867"/>
                <a:gd name="T16" fmla="*/ 2867 w 2867"/>
                <a:gd name="T17" fmla="*/ 1434 h 2867"/>
                <a:gd name="T18" fmla="*/ 1434 w 2867"/>
                <a:gd name="T19" fmla="*/ 0 h 2867"/>
                <a:gd name="T20" fmla="*/ 1434 w 2867"/>
                <a:gd name="T21" fmla="*/ 0 h 2867"/>
                <a:gd name="T22" fmla="*/ 901 w 2867"/>
                <a:gd name="T23" fmla="*/ 573 h 2867"/>
                <a:gd name="T24" fmla="*/ 1341 w 2867"/>
                <a:gd name="T25" fmla="*/ 393 h 2867"/>
                <a:gd name="T26" fmla="*/ 2232 w 2867"/>
                <a:gd name="T27" fmla="*/ 737 h 2867"/>
                <a:gd name="T28" fmla="*/ 2212 w 2867"/>
                <a:gd name="T29" fmla="*/ 860 h 2867"/>
                <a:gd name="T30" fmla="*/ 2089 w 2867"/>
                <a:gd name="T31" fmla="*/ 840 h 2867"/>
                <a:gd name="T32" fmla="*/ 1399 w 2867"/>
                <a:gd name="T33" fmla="*/ 573 h 2867"/>
                <a:gd name="T34" fmla="*/ 1004 w 2867"/>
                <a:gd name="T35" fmla="*/ 717 h 2867"/>
                <a:gd name="T36" fmla="*/ 895 w 2867"/>
                <a:gd name="T37" fmla="*/ 702 h 2867"/>
                <a:gd name="T38" fmla="*/ 901 w 2867"/>
                <a:gd name="T39" fmla="*/ 573 h 2867"/>
                <a:gd name="T40" fmla="*/ 2253 w 2867"/>
                <a:gd name="T41" fmla="*/ 1106 h 2867"/>
                <a:gd name="T42" fmla="*/ 2314 w 2867"/>
                <a:gd name="T43" fmla="*/ 998 h 2867"/>
                <a:gd name="T44" fmla="*/ 2437 w 2867"/>
                <a:gd name="T45" fmla="*/ 1044 h 2867"/>
                <a:gd name="T46" fmla="*/ 2478 w 2867"/>
                <a:gd name="T47" fmla="*/ 1208 h 2867"/>
                <a:gd name="T48" fmla="*/ 2416 w 2867"/>
                <a:gd name="T49" fmla="*/ 1316 h 2867"/>
                <a:gd name="T50" fmla="*/ 2314 w 2867"/>
                <a:gd name="T51" fmla="*/ 1290 h 2867"/>
                <a:gd name="T52" fmla="*/ 2253 w 2867"/>
                <a:gd name="T53" fmla="*/ 1106 h 2867"/>
                <a:gd name="T54" fmla="*/ 942 w 2867"/>
                <a:gd name="T55" fmla="*/ 1925 h 2867"/>
                <a:gd name="T56" fmla="*/ 1434 w 2867"/>
                <a:gd name="T57" fmla="*/ 1843 h 2867"/>
                <a:gd name="T58" fmla="*/ 1925 w 2867"/>
                <a:gd name="T59" fmla="*/ 1925 h 2867"/>
                <a:gd name="T60" fmla="*/ 1843 w 2867"/>
                <a:gd name="T61" fmla="*/ 1434 h 2867"/>
                <a:gd name="T62" fmla="*/ 1925 w 2867"/>
                <a:gd name="T63" fmla="*/ 942 h 2867"/>
                <a:gd name="T64" fmla="*/ 1434 w 2867"/>
                <a:gd name="T65" fmla="*/ 1024 h 2867"/>
                <a:gd name="T66" fmla="*/ 942 w 2867"/>
                <a:gd name="T67" fmla="*/ 942 h 2867"/>
                <a:gd name="T68" fmla="*/ 1024 w 2867"/>
                <a:gd name="T69" fmla="*/ 1434 h 2867"/>
                <a:gd name="T70" fmla="*/ 942 w 2867"/>
                <a:gd name="T71" fmla="*/ 1925 h 2867"/>
                <a:gd name="T72" fmla="*/ 819 w 2867"/>
                <a:gd name="T73" fmla="*/ 2048 h 2867"/>
                <a:gd name="T74" fmla="*/ 819 w 2867"/>
                <a:gd name="T75" fmla="*/ 2048 h 2867"/>
                <a:gd name="T76" fmla="*/ 819 w 2867"/>
                <a:gd name="T77" fmla="*/ 2048 h 2867"/>
                <a:gd name="T78" fmla="*/ 819 w 2867"/>
                <a:gd name="T79" fmla="*/ 2048 h 2867"/>
                <a:gd name="T80" fmla="*/ 819 w 2867"/>
                <a:gd name="T81" fmla="*/ 819 h 2867"/>
                <a:gd name="T82" fmla="*/ 819 w 2867"/>
                <a:gd name="T83" fmla="*/ 819 h 2867"/>
                <a:gd name="T84" fmla="*/ 819 w 2867"/>
                <a:gd name="T85" fmla="*/ 819 h 2867"/>
                <a:gd name="T86" fmla="*/ 819 w 2867"/>
                <a:gd name="T87" fmla="*/ 819 h 2867"/>
                <a:gd name="T88" fmla="*/ 819 w 2867"/>
                <a:gd name="T89" fmla="*/ 819 h 2867"/>
                <a:gd name="T90" fmla="*/ 819 w 2867"/>
                <a:gd name="T91" fmla="*/ 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67" h="2867">
                  <a:moveTo>
                    <a:pt x="1434" y="205"/>
                  </a:moveTo>
                  <a:cubicBezTo>
                    <a:pt x="2109" y="205"/>
                    <a:pt x="2662" y="758"/>
                    <a:pt x="2662" y="1434"/>
                  </a:cubicBezTo>
                  <a:cubicBezTo>
                    <a:pt x="2662" y="2109"/>
                    <a:pt x="2109" y="2662"/>
                    <a:pt x="1434" y="2662"/>
                  </a:cubicBezTo>
                  <a:cubicBezTo>
                    <a:pt x="758" y="2662"/>
                    <a:pt x="205" y="2109"/>
                    <a:pt x="205" y="1434"/>
                  </a:cubicBezTo>
                  <a:cubicBezTo>
                    <a:pt x="205" y="758"/>
                    <a:pt x="758" y="205"/>
                    <a:pt x="1434" y="205"/>
                  </a:cubicBezTo>
                  <a:moveTo>
                    <a:pt x="1434" y="0"/>
                  </a:moveTo>
                  <a:cubicBezTo>
                    <a:pt x="655" y="0"/>
                    <a:pt x="0" y="655"/>
                    <a:pt x="0" y="1434"/>
                  </a:cubicBezTo>
                  <a:cubicBezTo>
                    <a:pt x="0" y="2212"/>
                    <a:pt x="655" y="2867"/>
                    <a:pt x="1434" y="2867"/>
                  </a:cubicBezTo>
                  <a:cubicBezTo>
                    <a:pt x="2212" y="2867"/>
                    <a:pt x="2867" y="2232"/>
                    <a:pt x="2867" y="1434"/>
                  </a:cubicBezTo>
                  <a:cubicBezTo>
                    <a:pt x="2867" y="635"/>
                    <a:pt x="2232" y="0"/>
                    <a:pt x="1434" y="0"/>
                  </a:cubicBezTo>
                  <a:cubicBezTo>
                    <a:pt x="1434" y="0"/>
                    <a:pt x="1434" y="0"/>
                    <a:pt x="1434" y="0"/>
                  </a:cubicBezTo>
                  <a:close/>
                  <a:moveTo>
                    <a:pt x="901" y="573"/>
                  </a:moveTo>
                  <a:cubicBezTo>
                    <a:pt x="1030" y="479"/>
                    <a:pt x="1147" y="420"/>
                    <a:pt x="1341" y="393"/>
                  </a:cubicBezTo>
                  <a:cubicBezTo>
                    <a:pt x="1646" y="350"/>
                    <a:pt x="2037" y="463"/>
                    <a:pt x="2232" y="737"/>
                  </a:cubicBezTo>
                  <a:cubicBezTo>
                    <a:pt x="2266" y="784"/>
                    <a:pt x="2257" y="831"/>
                    <a:pt x="2212" y="860"/>
                  </a:cubicBezTo>
                  <a:cubicBezTo>
                    <a:pt x="2161" y="893"/>
                    <a:pt x="2118" y="881"/>
                    <a:pt x="2089" y="840"/>
                  </a:cubicBezTo>
                  <a:cubicBezTo>
                    <a:pt x="1938" y="625"/>
                    <a:pt x="1599" y="539"/>
                    <a:pt x="1399" y="573"/>
                  </a:cubicBezTo>
                  <a:cubicBezTo>
                    <a:pt x="1200" y="607"/>
                    <a:pt x="1116" y="650"/>
                    <a:pt x="1004" y="717"/>
                  </a:cubicBezTo>
                  <a:cubicBezTo>
                    <a:pt x="978" y="732"/>
                    <a:pt x="924" y="739"/>
                    <a:pt x="895" y="702"/>
                  </a:cubicBezTo>
                  <a:cubicBezTo>
                    <a:pt x="864" y="664"/>
                    <a:pt x="861" y="603"/>
                    <a:pt x="901" y="573"/>
                  </a:cubicBezTo>
                  <a:close/>
                  <a:moveTo>
                    <a:pt x="2253" y="1106"/>
                  </a:moveTo>
                  <a:cubicBezTo>
                    <a:pt x="2248" y="1050"/>
                    <a:pt x="2271" y="1012"/>
                    <a:pt x="2314" y="998"/>
                  </a:cubicBezTo>
                  <a:cubicBezTo>
                    <a:pt x="2362" y="982"/>
                    <a:pt x="2417" y="1004"/>
                    <a:pt x="2437" y="1044"/>
                  </a:cubicBezTo>
                  <a:cubicBezTo>
                    <a:pt x="2456" y="1082"/>
                    <a:pt x="2466" y="1140"/>
                    <a:pt x="2478" y="1208"/>
                  </a:cubicBezTo>
                  <a:cubicBezTo>
                    <a:pt x="2485" y="1249"/>
                    <a:pt x="2472" y="1310"/>
                    <a:pt x="2416" y="1316"/>
                  </a:cubicBezTo>
                  <a:cubicBezTo>
                    <a:pt x="2375" y="1320"/>
                    <a:pt x="2348" y="1324"/>
                    <a:pt x="2314" y="1290"/>
                  </a:cubicBezTo>
                  <a:cubicBezTo>
                    <a:pt x="2280" y="1256"/>
                    <a:pt x="2256" y="1147"/>
                    <a:pt x="2253" y="1106"/>
                  </a:cubicBezTo>
                  <a:close/>
                  <a:moveTo>
                    <a:pt x="942" y="1925"/>
                  </a:moveTo>
                  <a:cubicBezTo>
                    <a:pt x="1044" y="1884"/>
                    <a:pt x="1229" y="1843"/>
                    <a:pt x="1434" y="1843"/>
                  </a:cubicBezTo>
                  <a:cubicBezTo>
                    <a:pt x="1638" y="1843"/>
                    <a:pt x="1823" y="1884"/>
                    <a:pt x="1925" y="1925"/>
                  </a:cubicBezTo>
                  <a:cubicBezTo>
                    <a:pt x="1884" y="1823"/>
                    <a:pt x="1843" y="1638"/>
                    <a:pt x="1843" y="1434"/>
                  </a:cubicBezTo>
                  <a:cubicBezTo>
                    <a:pt x="1843" y="1229"/>
                    <a:pt x="1884" y="1044"/>
                    <a:pt x="1925" y="942"/>
                  </a:cubicBezTo>
                  <a:cubicBezTo>
                    <a:pt x="1823" y="983"/>
                    <a:pt x="1638" y="1024"/>
                    <a:pt x="1434" y="1024"/>
                  </a:cubicBezTo>
                  <a:cubicBezTo>
                    <a:pt x="1229" y="1024"/>
                    <a:pt x="1044" y="983"/>
                    <a:pt x="942" y="942"/>
                  </a:cubicBezTo>
                  <a:cubicBezTo>
                    <a:pt x="983" y="1044"/>
                    <a:pt x="1024" y="1229"/>
                    <a:pt x="1024" y="1434"/>
                  </a:cubicBezTo>
                  <a:cubicBezTo>
                    <a:pt x="1024" y="1638"/>
                    <a:pt x="983" y="1823"/>
                    <a:pt x="942" y="1925"/>
                  </a:cubicBezTo>
                  <a:close/>
                  <a:moveTo>
                    <a:pt x="819" y="2048"/>
                  </a:moveTo>
                  <a:cubicBezTo>
                    <a:pt x="819" y="2048"/>
                    <a:pt x="819" y="2048"/>
                    <a:pt x="819" y="2048"/>
                  </a:cubicBezTo>
                  <a:cubicBezTo>
                    <a:pt x="819" y="2048"/>
                    <a:pt x="819" y="2048"/>
                    <a:pt x="819" y="2048"/>
                  </a:cubicBezTo>
                  <a:cubicBezTo>
                    <a:pt x="819" y="2048"/>
                    <a:pt x="819" y="2048"/>
                    <a:pt x="819" y="2048"/>
                  </a:cubicBezTo>
                  <a:close/>
                  <a:moveTo>
                    <a:pt x="819" y="819"/>
                  </a:moveTo>
                  <a:cubicBezTo>
                    <a:pt x="819" y="819"/>
                    <a:pt x="819" y="819"/>
                    <a:pt x="819" y="819"/>
                  </a:cubicBezTo>
                  <a:cubicBezTo>
                    <a:pt x="819" y="819"/>
                    <a:pt x="819" y="819"/>
                    <a:pt x="819" y="819"/>
                  </a:cubicBezTo>
                  <a:cubicBezTo>
                    <a:pt x="819" y="819"/>
                    <a:pt x="819" y="819"/>
                    <a:pt x="819" y="819"/>
                  </a:cubicBezTo>
                  <a:close/>
                  <a:moveTo>
                    <a:pt x="819" y="819"/>
                  </a:moveTo>
                  <a:cubicBezTo>
                    <a:pt x="819" y="819"/>
                    <a:pt x="819" y="819"/>
                    <a:pt x="819" y="819"/>
                  </a:cubicBezTo>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p>
          </p:txBody>
        </p:sp>
      </p:grpSp>
      <p:sp>
        <p:nvSpPr>
          <p:cNvPr id="73" name="椭圆 72"/>
          <p:cNvSpPr/>
          <p:nvPr/>
        </p:nvSpPr>
        <p:spPr>
          <a:xfrm>
            <a:off x="4460745" y="5173980"/>
            <a:ext cx="543392" cy="54356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74" name="椭圆 73"/>
          <p:cNvSpPr/>
          <p:nvPr/>
        </p:nvSpPr>
        <p:spPr>
          <a:xfrm>
            <a:off x="6631775" y="4323081"/>
            <a:ext cx="238686" cy="238760"/>
          </a:xfrm>
          <a:prstGeom prst="ellips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75" name="椭圆 74"/>
          <p:cNvSpPr/>
          <p:nvPr/>
        </p:nvSpPr>
        <p:spPr>
          <a:xfrm>
            <a:off x="5837989" y="3809576"/>
            <a:ext cx="446902" cy="447041"/>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76" name="椭圆 75"/>
          <p:cNvSpPr/>
          <p:nvPr/>
        </p:nvSpPr>
        <p:spPr>
          <a:xfrm>
            <a:off x="7152314" y="5110480"/>
            <a:ext cx="391039" cy="39116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77" name="椭圆 76"/>
          <p:cNvSpPr/>
          <p:nvPr/>
        </p:nvSpPr>
        <p:spPr>
          <a:xfrm>
            <a:off x="7863295" y="3497581"/>
            <a:ext cx="238686" cy="238760"/>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78" name="椭圆 77"/>
          <p:cNvSpPr/>
          <p:nvPr/>
        </p:nvSpPr>
        <p:spPr>
          <a:xfrm>
            <a:off x="4710153" y="3981873"/>
            <a:ext cx="305554" cy="30564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399">
              <a:solidFill>
                <a:schemeClr val="tx1"/>
              </a:solidFill>
            </a:endParaRPr>
          </a:p>
        </p:txBody>
      </p:sp>
      <p:sp>
        <p:nvSpPr>
          <p:cNvPr id="41" name="等腰三角形 40">
            <a:extLst>
              <a:ext uri="{FF2B5EF4-FFF2-40B4-BE49-F238E27FC236}">
                <a16:creationId xmlns:a16="http://schemas.microsoft.com/office/drawing/2014/main" id="{FA9132EB-3BA1-4249-A4C5-6BB2A979549F}"/>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14">
            <a:extLst>
              <a:ext uri="{FF2B5EF4-FFF2-40B4-BE49-F238E27FC236}">
                <a16:creationId xmlns:a16="http://schemas.microsoft.com/office/drawing/2014/main" id="{C3F38E51-E3EA-4B84-9BEC-1074EE60E373}"/>
              </a:ext>
            </a:extLst>
          </p:cNvPr>
          <p:cNvSpPr txBox="1"/>
          <p:nvPr/>
        </p:nvSpPr>
        <p:spPr>
          <a:xfrm>
            <a:off x="1067232" y="164180"/>
            <a:ext cx="416711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類 似 系 統 比 較</a:t>
            </a:r>
            <a:endParaRPr lang="zh-CN" altLang="en-US" sz="4000" dirty="0">
              <a:latin typeface="微软雅黑" panose="020B0503020204020204" pitchFamily="34" charset="-122"/>
              <a:ea typeface="微软雅黑" panose="020B0503020204020204" pitchFamily="34" charset="-122"/>
            </a:endParaRPr>
          </a:p>
        </p:txBody>
      </p:sp>
      <p:graphicFrame>
        <p:nvGraphicFramePr>
          <p:cNvPr id="48" name="表格 6">
            <a:extLst>
              <a:ext uri="{FF2B5EF4-FFF2-40B4-BE49-F238E27FC236}">
                <a16:creationId xmlns:a16="http://schemas.microsoft.com/office/drawing/2014/main" id="{D22F9C94-7606-44B0-B77C-DDD4E9F3A518}"/>
              </a:ext>
            </a:extLst>
          </p:cNvPr>
          <p:cNvGraphicFramePr>
            <a:graphicFrameLocks noGrp="1"/>
          </p:cNvGraphicFramePr>
          <p:nvPr>
            <p:extLst>
              <p:ext uri="{D42A27DB-BD31-4B8C-83A1-F6EECF244321}">
                <p14:modId xmlns:p14="http://schemas.microsoft.com/office/powerpoint/2010/main" val="3578228128"/>
              </p:ext>
            </p:extLst>
          </p:nvPr>
        </p:nvGraphicFramePr>
        <p:xfrm>
          <a:off x="1067232" y="1496633"/>
          <a:ext cx="10653553" cy="4596255"/>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054585">
                  <a:extLst>
                    <a:ext uri="{9D8B030D-6E8A-4147-A177-3AD203B41FA5}">
                      <a16:colId xmlns:a16="http://schemas.microsoft.com/office/drawing/2014/main" val="2686100122"/>
                    </a:ext>
                  </a:extLst>
                </a:gridCol>
                <a:gridCol w="3799484">
                  <a:extLst>
                    <a:ext uri="{9D8B030D-6E8A-4147-A177-3AD203B41FA5}">
                      <a16:colId xmlns:a16="http://schemas.microsoft.com/office/drawing/2014/main" val="2063393378"/>
                    </a:ext>
                  </a:extLst>
                </a:gridCol>
                <a:gridCol w="3799484">
                  <a:extLst>
                    <a:ext uri="{9D8B030D-6E8A-4147-A177-3AD203B41FA5}">
                      <a16:colId xmlns:a16="http://schemas.microsoft.com/office/drawing/2014/main" val="4065665464"/>
                    </a:ext>
                  </a:extLst>
                </a:gridCol>
              </a:tblGrid>
              <a:tr h="894743">
                <a:tc>
                  <a:txBody>
                    <a:bodyPr/>
                    <a:lstStyle/>
                    <a:p>
                      <a:pPr algn="ctr"/>
                      <a:endParaRPr lang="zh-TW" altLang="en-US" dirty="0">
                        <a:latin typeface="Microsoft YaHei" panose="020B0503020204020204" pitchFamily="34" charset="-122"/>
                        <a:ea typeface="Microsoft YaHei" panose="020B0503020204020204" pitchFamily="34" charset="-122"/>
                      </a:endParaRPr>
                    </a:p>
                  </a:txBody>
                  <a:tcPr anchor="ctr">
                    <a:lnL w="12700" cmpd="sng">
                      <a:noFill/>
                    </a:lnL>
                    <a:lnR w="19050" cap="flat" cmpd="sng" algn="ctr">
                      <a:solidFill>
                        <a:srgbClr val="343434"/>
                      </a:solidFill>
                      <a:prstDash val="solid"/>
                      <a:round/>
                      <a:headEnd type="none" w="med" len="med"/>
                      <a:tailEnd type="none" w="med" len="med"/>
                    </a:lnR>
                    <a:lnT w="12700" cmpd="sng">
                      <a:noFill/>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600" spc="600" baseline="0" dirty="0" smtClean="0">
                          <a:latin typeface="Microsoft YaHei" panose="020B0503020204020204" pitchFamily="34" charset="-122"/>
                          <a:ea typeface="Microsoft YaHei" panose="020B0503020204020204" pitchFamily="34" charset="-122"/>
                        </a:rPr>
                        <a:t>境外組網頁</a:t>
                      </a:r>
                      <a:r>
                        <a:rPr lang="en-US" altLang="zh-TW" sz="2600" spc="600" baseline="0" dirty="0" smtClean="0">
                          <a:latin typeface="Microsoft YaHei" panose="020B0503020204020204" pitchFamily="34" charset="-122"/>
                          <a:ea typeface="Microsoft YaHei" panose="020B0503020204020204" pitchFamily="34" charset="-122"/>
                        </a:rPr>
                        <a:t> </a:t>
                      </a:r>
                    </a:p>
                    <a:p>
                      <a:pPr algn="ctr"/>
                      <a:r>
                        <a:rPr lang="en-US" altLang="zh-TW" sz="2600" spc="600" baseline="0" dirty="0" smtClean="0">
                          <a:latin typeface="Microsoft YaHei" panose="020B0503020204020204" pitchFamily="34" charset="-122"/>
                          <a:ea typeface="Microsoft YaHei" panose="020B0503020204020204" pitchFamily="34" charset="-122"/>
                        </a:rPr>
                        <a:t>Line </a:t>
                      </a:r>
                      <a:r>
                        <a:rPr lang="en-US" altLang="zh-TW" sz="2600" spc="600" baseline="0" dirty="0" smtClean="0">
                          <a:latin typeface="Microsoft YaHei" panose="020B0503020204020204" pitchFamily="34" charset="-122"/>
                          <a:ea typeface="Microsoft YaHei" panose="020B0503020204020204" pitchFamily="34" charset="-122"/>
                        </a:rPr>
                        <a:t>Bot</a:t>
                      </a:r>
                      <a:endParaRPr lang="zh-TW" altLang="en-US" sz="2600"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2700" cmpd="sng">
                      <a:noFill/>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439B91"/>
                    </a:solidFill>
                  </a:tcPr>
                </a:tc>
                <a:tc>
                  <a:txBody>
                    <a:bodyPr/>
                    <a:lstStyle/>
                    <a:p>
                      <a:pPr algn="ctr"/>
                      <a:r>
                        <a:rPr lang="zh-CN" altLang="en-US" sz="2600" spc="600" dirty="0" smtClean="0">
                          <a:latin typeface="Microsoft YaHei" panose="020B0503020204020204" pitchFamily="34" charset="-122"/>
                          <a:ea typeface="Microsoft YaHei" panose="020B0503020204020204" pitchFamily="34" charset="-122"/>
                        </a:rPr>
                        <a:t>境外組舊式網頁</a:t>
                      </a:r>
                      <a:endParaRPr lang="zh-TW" altLang="en-US" sz="2600"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2700" cmpd="sng">
                      <a:noFill/>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439B91"/>
                    </a:solidFill>
                  </a:tcPr>
                </a:tc>
                <a:extLst>
                  <a:ext uri="{0D108BD9-81ED-4DB2-BD59-A6C34878D82A}">
                    <a16:rowId xmlns:a16="http://schemas.microsoft.com/office/drawing/2014/main" val="2296578065"/>
                  </a:ext>
                </a:extLst>
              </a:tr>
              <a:tr h="734878">
                <a:tc>
                  <a:txBody>
                    <a:bodyPr/>
                    <a:lstStyle/>
                    <a:p>
                      <a:pPr algn="ctr"/>
                      <a:r>
                        <a:rPr lang="zh-TW" altLang="en-US" sz="2300" b="1" spc="300" dirty="0">
                          <a:solidFill>
                            <a:srgbClr val="343434"/>
                          </a:solidFill>
                          <a:latin typeface="Microsoft YaHei" panose="020B0503020204020204" pitchFamily="34" charset="-122"/>
                          <a:ea typeface="Microsoft YaHei" panose="020B0503020204020204" pitchFamily="34" charset="-122"/>
                        </a:rPr>
                        <a:t>對象</a:t>
                      </a:r>
                    </a:p>
                  </a:txBody>
                  <a:tcPr anchor="ctr">
                    <a:lnL w="12700" cmpd="sng">
                      <a:noFill/>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北商境外學生</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北商境外學生</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95696527"/>
                  </a:ext>
                </a:extLst>
              </a:tr>
              <a:tr h="734878">
                <a:tc>
                  <a:txBody>
                    <a:bodyPr/>
                    <a:lstStyle/>
                    <a:p>
                      <a:pPr algn="ctr"/>
                      <a:r>
                        <a:rPr lang="zh-CN" altLang="en-US" sz="2300" b="1" spc="300" dirty="0" smtClean="0">
                          <a:solidFill>
                            <a:srgbClr val="343434"/>
                          </a:solidFill>
                          <a:latin typeface="Microsoft YaHei" panose="020B0503020204020204" pitchFamily="34" charset="-122"/>
                          <a:ea typeface="Microsoft YaHei" panose="020B0503020204020204" pitchFamily="34" charset="-122"/>
                        </a:rPr>
                        <a:t>資訊編輯</a:t>
                      </a:r>
                      <a:endParaRPr lang="zh-TW" altLang="en-US" sz="2300" b="1" spc="300" dirty="0">
                        <a:solidFill>
                          <a:srgbClr val="343434"/>
                        </a:solidFill>
                        <a:latin typeface="Microsoft YaHei" panose="020B0503020204020204" pitchFamily="34" charset="-122"/>
                        <a:ea typeface="Microsoft YaHei" panose="020B0503020204020204" pitchFamily="34" charset="-122"/>
                      </a:endParaRPr>
                    </a:p>
                  </a:txBody>
                  <a:tcPr anchor="ctr">
                    <a:lnL w="12700" cmpd="sng">
                      <a:noFill/>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2200" b="1" spc="600" dirty="0" smtClean="0">
                          <a:latin typeface="Microsoft YaHei" panose="020B0503020204020204" pitchFamily="34" charset="-122"/>
                          <a:ea typeface="Microsoft YaHei" panose="020B0503020204020204" pitchFamily="34" charset="-122"/>
                        </a:rPr>
                        <a:t>WordPress</a:t>
                      </a:r>
                      <a:r>
                        <a:rPr lang="zh-CN" altLang="en-US" sz="2200" b="1" spc="600" dirty="0" smtClean="0">
                          <a:latin typeface="Microsoft YaHei" panose="020B0503020204020204" pitchFamily="34" charset="-122"/>
                          <a:ea typeface="Microsoft YaHei" panose="020B0503020204020204" pitchFamily="34" charset="-122"/>
                        </a:rPr>
                        <a:t>後端</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需要透過生輔組後端</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1244778"/>
                  </a:ext>
                </a:extLst>
              </a:tr>
              <a:tr h="734878">
                <a:tc>
                  <a:txBody>
                    <a:bodyPr/>
                    <a:lstStyle/>
                    <a:p>
                      <a:pPr algn="ctr"/>
                      <a:r>
                        <a:rPr lang="zh-CN" altLang="en-US" sz="2300" b="1" spc="300" dirty="0" smtClean="0">
                          <a:solidFill>
                            <a:srgbClr val="343434"/>
                          </a:solidFill>
                          <a:latin typeface="Microsoft YaHei" panose="020B0503020204020204" pitchFamily="34" charset="-122"/>
                          <a:ea typeface="Microsoft YaHei" panose="020B0503020204020204" pitchFamily="34" charset="-122"/>
                        </a:rPr>
                        <a:t>頁面版型</a:t>
                      </a:r>
                      <a:endParaRPr lang="zh-TW" altLang="en-US" sz="2300" b="1" spc="300" dirty="0">
                        <a:solidFill>
                          <a:srgbClr val="343434"/>
                        </a:solidFill>
                        <a:latin typeface="Microsoft YaHei" panose="020B0503020204020204" pitchFamily="34" charset="-122"/>
                        <a:ea typeface="Microsoft YaHei" panose="020B0503020204020204" pitchFamily="34" charset="-122"/>
                      </a:endParaRPr>
                    </a:p>
                  </a:txBody>
                  <a:tcPr anchor="ctr">
                    <a:lnL w="12700" cmpd="sng">
                      <a:noFill/>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可以隨著自己更改</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需要配合生輔組</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657916787"/>
                  </a:ext>
                </a:extLst>
              </a:tr>
              <a:tr h="734878">
                <a:tc>
                  <a:txBody>
                    <a:bodyPr/>
                    <a:lstStyle/>
                    <a:p>
                      <a:pPr algn="ctr"/>
                      <a:r>
                        <a:rPr lang="en-US" altLang="zh-TW" sz="2300" b="1" spc="300" dirty="0" smtClean="0">
                          <a:solidFill>
                            <a:srgbClr val="343434"/>
                          </a:solidFill>
                          <a:latin typeface="Microsoft YaHei" panose="020B0503020204020204" pitchFamily="34" charset="-122"/>
                          <a:ea typeface="Microsoft YaHei" panose="020B0503020204020204" pitchFamily="34" charset="-122"/>
                        </a:rPr>
                        <a:t>Line Logo</a:t>
                      </a:r>
                      <a:endParaRPr lang="en-US" altLang="zh-TW" sz="2300" b="1" spc="300" dirty="0">
                        <a:solidFill>
                          <a:srgbClr val="343434"/>
                        </a:solidFill>
                        <a:latin typeface="Microsoft YaHei" panose="020B0503020204020204" pitchFamily="34" charset="-122"/>
                        <a:ea typeface="Microsoft YaHei" panose="020B0503020204020204" pitchFamily="34" charset="-122"/>
                      </a:endParaRPr>
                    </a:p>
                  </a:txBody>
                  <a:tcPr anchor="ctr">
                    <a:lnL w="12700" cmpd="sng">
                      <a:noFill/>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有</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無</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9050" cap="flat" cmpd="sng" algn="ctr">
                      <a:solidFill>
                        <a:srgbClr val="343434"/>
                      </a:solidFill>
                      <a:prstDash val="solid"/>
                      <a:round/>
                      <a:headEnd type="none" w="med" len="med"/>
                      <a:tailEnd type="none" w="med" len="med"/>
                    </a:lnT>
                    <a:lnB w="19050" cap="flat" cmpd="sng" algn="ctr">
                      <a:solidFill>
                        <a:srgbClr val="34343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9150896"/>
                  </a:ext>
                </a:extLst>
              </a:tr>
              <a:tr h="734878">
                <a:tc>
                  <a:txBody>
                    <a:bodyPr/>
                    <a:lstStyle/>
                    <a:p>
                      <a:pPr algn="ctr"/>
                      <a:r>
                        <a:rPr lang="zh-CN" altLang="en-US" sz="2300" b="1" spc="300" dirty="0" smtClean="0">
                          <a:solidFill>
                            <a:srgbClr val="343434"/>
                          </a:solidFill>
                          <a:latin typeface="Microsoft YaHei" panose="020B0503020204020204" pitchFamily="34" charset="-122"/>
                          <a:ea typeface="Microsoft YaHei" panose="020B0503020204020204" pitchFamily="34" charset="-122"/>
                        </a:rPr>
                        <a:t>與機器人互動</a:t>
                      </a:r>
                      <a:endParaRPr lang="zh-TW" altLang="en-US" sz="2300" b="1" spc="300" dirty="0">
                        <a:solidFill>
                          <a:srgbClr val="343434"/>
                        </a:solidFill>
                        <a:latin typeface="Microsoft YaHei" panose="020B0503020204020204" pitchFamily="34" charset="-122"/>
                        <a:ea typeface="Microsoft YaHei" panose="020B0503020204020204" pitchFamily="34" charset="-122"/>
                      </a:endParaRPr>
                    </a:p>
                  </a:txBody>
                  <a:tcPr anchor="ctr">
                    <a:lnL w="12700" cmpd="sng">
                      <a:noFill/>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有問題可以在官方帳號詢問</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9050" cap="flat" cmpd="sng" algn="ctr">
                      <a:solidFill>
                        <a:srgbClr val="343434"/>
                      </a:solidFill>
                      <a:prstDash val="solid"/>
                      <a:round/>
                      <a:headEnd type="none" w="med" len="med"/>
                      <a:tailEnd type="none" w="med" len="med"/>
                    </a:lnR>
                    <a:lnT w="19050" cap="flat" cmpd="sng" algn="ctr">
                      <a:solidFill>
                        <a:srgbClr val="343434"/>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EEEEE"/>
                    </a:solidFill>
                  </a:tcPr>
                </a:tc>
                <a:tc>
                  <a:txBody>
                    <a:bodyPr/>
                    <a:lstStyle/>
                    <a:p>
                      <a:pPr algn="ctr"/>
                      <a:r>
                        <a:rPr lang="zh-CN" altLang="en-US" sz="2200" b="1" spc="600" dirty="0" smtClean="0">
                          <a:latin typeface="Microsoft YaHei" panose="020B0503020204020204" pitchFamily="34" charset="-122"/>
                          <a:ea typeface="Microsoft YaHei" panose="020B0503020204020204" pitchFamily="34" charset="-122"/>
                        </a:rPr>
                        <a:t>需要私下聯絡老師</a:t>
                      </a:r>
                      <a:endParaRPr lang="zh-TW" altLang="en-US" sz="2200" b="1" spc="600" dirty="0">
                        <a:latin typeface="Microsoft YaHei" panose="020B0503020204020204" pitchFamily="34" charset="-122"/>
                        <a:ea typeface="Microsoft YaHei" panose="020B0503020204020204" pitchFamily="34" charset="-122"/>
                      </a:endParaRPr>
                    </a:p>
                  </a:txBody>
                  <a:tcPr anchor="ctr">
                    <a:lnL w="19050" cap="flat" cmpd="sng" algn="ctr">
                      <a:solidFill>
                        <a:srgbClr val="343434"/>
                      </a:solidFill>
                      <a:prstDash val="solid"/>
                      <a:round/>
                      <a:headEnd type="none" w="med" len="med"/>
                      <a:tailEnd type="none" w="med" len="med"/>
                    </a:lnL>
                    <a:lnR w="12700" cmpd="sng">
                      <a:noFill/>
                    </a:lnR>
                    <a:lnT w="19050" cap="flat" cmpd="sng" algn="ctr">
                      <a:solidFill>
                        <a:srgbClr val="343434"/>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17367899"/>
                  </a:ext>
                </a:extLst>
              </a:tr>
            </a:tbl>
          </a:graphicData>
        </a:graphic>
      </p:graphicFrame>
    </p:spTree>
    <p:extLst>
      <p:ext uri="{BB962C8B-B14F-4D97-AF65-F5344CB8AC3E}">
        <p14:creationId xmlns:p14="http://schemas.microsoft.com/office/powerpoint/2010/main" val="2353314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系統分析</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smtClean="0">
                <a:latin typeface="汉仪智楷繁" panose="02010600000101010101" pitchFamily="2" charset="-122"/>
                <a:ea typeface="汉仪智楷繁" panose="02010600000101010101" pitchFamily="2" charset="-122"/>
              </a:rPr>
              <a:t>開發架構</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2352668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a:extLst>
              <a:ext uri="{FF2B5EF4-FFF2-40B4-BE49-F238E27FC236}">
                <a16:creationId xmlns:a16="http://schemas.microsoft.com/office/drawing/2014/main" id="{26A31424-59BB-45E2-A0F4-8F6FCF0470ED}"/>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4">
            <a:extLst>
              <a:ext uri="{FF2B5EF4-FFF2-40B4-BE49-F238E27FC236}">
                <a16:creationId xmlns:a16="http://schemas.microsoft.com/office/drawing/2014/main" id="{C3F38E51-E3EA-4B84-9BEC-1074EE60E373}"/>
              </a:ext>
            </a:extLst>
          </p:cNvPr>
          <p:cNvSpPr txBox="1"/>
          <p:nvPr/>
        </p:nvSpPr>
        <p:spPr>
          <a:xfrm>
            <a:off x="1067232" y="164180"/>
            <a:ext cx="2742768"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開 發 架 構</a:t>
            </a:r>
            <a:endParaRPr lang="zh-CN" altLang="en-US" sz="4000" dirty="0">
              <a:latin typeface="微软雅黑" panose="020B0503020204020204" pitchFamily="34" charset="-122"/>
              <a:ea typeface="微软雅黑" panose="020B0503020204020204" pitchFamily="34" charset="-122"/>
            </a:endParaRPr>
          </a:p>
        </p:txBody>
      </p:sp>
      <p:grpSp>
        <p:nvGrpSpPr>
          <p:cNvPr id="19" name="群組 18">
            <a:extLst>
              <a:ext uri="{FF2B5EF4-FFF2-40B4-BE49-F238E27FC236}">
                <a16:creationId xmlns:a16="http://schemas.microsoft.com/office/drawing/2014/main" id="{C534F5A6-EB79-453D-92C8-47E090AE5AF5}"/>
              </a:ext>
            </a:extLst>
          </p:cNvPr>
          <p:cNvGrpSpPr/>
          <p:nvPr/>
        </p:nvGrpSpPr>
        <p:grpSpPr>
          <a:xfrm>
            <a:off x="892810" y="1762596"/>
            <a:ext cx="4116750" cy="2391698"/>
            <a:chOff x="1447551" y="974576"/>
            <a:chExt cx="4116750" cy="2391698"/>
          </a:xfrm>
        </p:grpSpPr>
        <p:sp>
          <p:nvSpPr>
            <p:cNvPr id="20" name="矩形: 圓角 8">
              <a:extLst>
                <a:ext uri="{FF2B5EF4-FFF2-40B4-BE49-F238E27FC236}">
                  <a16:creationId xmlns:a16="http://schemas.microsoft.com/office/drawing/2014/main" id="{F6F31B0E-3614-4AA1-9928-B8B2B320360A}"/>
                </a:ext>
              </a:extLst>
            </p:cNvPr>
            <p:cNvSpPr/>
            <p:nvPr/>
          </p:nvSpPr>
          <p:spPr>
            <a:xfrm>
              <a:off x="1447551" y="974576"/>
              <a:ext cx="3931411" cy="2308693"/>
            </a:xfrm>
            <a:prstGeom prst="roundRect">
              <a:avLst/>
            </a:prstGeom>
            <a:no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30D663FA-C240-4C5A-BC17-54EC9DA246EC}"/>
                </a:ext>
              </a:extLst>
            </p:cNvPr>
            <p:cNvSpPr/>
            <p:nvPr/>
          </p:nvSpPr>
          <p:spPr>
            <a:xfrm>
              <a:off x="4456305" y="2812276"/>
              <a:ext cx="1107996" cy="553998"/>
            </a:xfrm>
            <a:prstGeom prst="rect">
              <a:avLst/>
            </a:prstGeom>
            <a:solidFill>
              <a:schemeClr val="bg1"/>
            </a:solidFill>
            <a:ln>
              <a:solidFill>
                <a:schemeClr val="bg1"/>
              </a:solidFill>
            </a:ln>
          </p:spPr>
          <p:txBody>
            <a:bodyPr wrap="none">
              <a:spAutoFit/>
            </a:bodyPr>
            <a:lstStyle/>
            <a:p>
              <a:r>
                <a:rPr lang="zh-TW" altLang="en-US" sz="3000" b="1" spc="600" dirty="0">
                  <a:latin typeface="Microsoft YaHei" panose="020B0503020204020204" pitchFamily="34" charset="-122"/>
                  <a:ea typeface="Microsoft YaHei" panose="020B0503020204020204" pitchFamily="34" charset="-122"/>
                </a:rPr>
                <a:t>前端</a:t>
              </a:r>
              <a:endParaRPr lang="en-US" altLang="zh-TW" sz="3000" b="1" spc="600" dirty="0">
                <a:latin typeface="Microsoft YaHei" panose="020B0503020204020204" pitchFamily="34" charset="-122"/>
                <a:ea typeface="Microsoft YaHei" panose="020B0503020204020204" pitchFamily="34" charset="-122"/>
              </a:endParaRPr>
            </a:p>
          </p:txBody>
        </p:sp>
      </p:grpSp>
      <p:pic>
        <p:nvPicPr>
          <p:cNvPr id="22" name="Picture 2" descr="https://tse3.mm.bing.net/th?id=OIP.ULpX56xKcUE17j3j1VJPOQHaEH&amp;pid=Api&amp;P=0&amp;w=304&amp;h=169"/>
          <p:cNvPicPr>
            <a:picLocks noChangeAspect="1" noChangeArrowheads="1"/>
          </p:cNvPicPr>
          <p:nvPr/>
        </p:nvPicPr>
        <p:blipFill rotWithShape="1">
          <a:blip r:embed="rId3">
            <a:extLst>
              <a:ext uri="{28A0092B-C50C-407E-A947-70E740481C1C}">
                <a14:useLocalDpi xmlns:a14="http://schemas.microsoft.com/office/drawing/2010/main" val="0"/>
              </a:ext>
            </a:extLst>
          </a:blip>
          <a:srcRect l="34978" t="19428" r="35548" b="19349"/>
          <a:stretch/>
        </p:blipFill>
        <p:spPr bwMode="auto">
          <a:xfrm>
            <a:off x="3378323" y="2312724"/>
            <a:ext cx="1046481" cy="12084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ogos-world.net/wp-content/uploads/2020/10/WordPress-Logo.png"/>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1139" y="2244928"/>
            <a:ext cx="2268855" cy="127623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群組 22">
            <a:extLst>
              <a:ext uri="{FF2B5EF4-FFF2-40B4-BE49-F238E27FC236}">
                <a16:creationId xmlns:a16="http://schemas.microsoft.com/office/drawing/2014/main" id="{91156AE4-7218-4A2E-BC6A-0C04B61650F8}"/>
              </a:ext>
            </a:extLst>
          </p:cNvPr>
          <p:cNvGrpSpPr/>
          <p:nvPr/>
        </p:nvGrpSpPr>
        <p:grpSpPr>
          <a:xfrm>
            <a:off x="906213" y="4204806"/>
            <a:ext cx="4150464" cy="2386959"/>
            <a:chOff x="1413837" y="3574731"/>
            <a:chExt cx="4150464" cy="2386959"/>
          </a:xfrm>
        </p:grpSpPr>
        <p:sp>
          <p:nvSpPr>
            <p:cNvPr id="28" name="矩形: 圓角 37">
              <a:extLst>
                <a:ext uri="{FF2B5EF4-FFF2-40B4-BE49-F238E27FC236}">
                  <a16:creationId xmlns:a16="http://schemas.microsoft.com/office/drawing/2014/main" id="{2A39E692-754C-413B-8650-774BB99587E1}"/>
                </a:ext>
              </a:extLst>
            </p:cNvPr>
            <p:cNvSpPr/>
            <p:nvPr/>
          </p:nvSpPr>
          <p:spPr>
            <a:xfrm>
              <a:off x="1413837" y="3574731"/>
              <a:ext cx="3931411" cy="2308693"/>
            </a:xfrm>
            <a:prstGeom prst="roundRect">
              <a:avLst/>
            </a:prstGeom>
            <a:no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65F4DE6C-69CA-458B-BF30-0C7616873AF0}"/>
                </a:ext>
              </a:extLst>
            </p:cNvPr>
            <p:cNvSpPr/>
            <p:nvPr/>
          </p:nvSpPr>
          <p:spPr>
            <a:xfrm>
              <a:off x="4456305" y="5407692"/>
              <a:ext cx="1107996" cy="553998"/>
            </a:xfrm>
            <a:prstGeom prst="rect">
              <a:avLst/>
            </a:prstGeom>
            <a:solidFill>
              <a:schemeClr val="bg1"/>
            </a:solidFill>
          </p:spPr>
          <p:txBody>
            <a:bodyPr wrap="none">
              <a:spAutoFit/>
            </a:bodyPr>
            <a:lstStyle/>
            <a:p>
              <a:r>
                <a:rPr lang="zh-TW" altLang="en-US" sz="3000" b="1" spc="600" dirty="0">
                  <a:latin typeface="Microsoft YaHei" panose="020B0503020204020204" pitchFamily="34" charset="-122"/>
                  <a:ea typeface="Microsoft YaHei" panose="020B0503020204020204" pitchFamily="34" charset="-122"/>
                </a:rPr>
                <a:t>後端</a:t>
              </a:r>
              <a:endParaRPr lang="en-US" altLang="zh-TW" sz="3000" b="1" spc="600" dirty="0">
                <a:latin typeface="Microsoft YaHei" panose="020B0503020204020204" pitchFamily="34" charset="-122"/>
                <a:ea typeface="Microsoft YaHei" panose="020B0503020204020204" pitchFamily="34" charset="-122"/>
              </a:endParaRPr>
            </a:p>
          </p:txBody>
        </p:sp>
      </p:grpSp>
      <p:pic>
        <p:nvPicPr>
          <p:cNvPr id="1028" name="Picture 4" descr="https://helpdev.eu/wp-content/uploads/2019/05/visual-studio.jp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830077" y="4599331"/>
            <a:ext cx="1899551" cy="151964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群組 28">
            <a:extLst>
              <a:ext uri="{FF2B5EF4-FFF2-40B4-BE49-F238E27FC236}">
                <a16:creationId xmlns:a16="http://schemas.microsoft.com/office/drawing/2014/main" id="{B9F2DF76-E0ED-465B-901E-894799FF0BD0}"/>
              </a:ext>
            </a:extLst>
          </p:cNvPr>
          <p:cNvGrpSpPr/>
          <p:nvPr/>
        </p:nvGrpSpPr>
        <p:grpSpPr>
          <a:xfrm>
            <a:off x="6062474" y="1762596"/>
            <a:ext cx="2308693" cy="4374198"/>
            <a:chOff x="5979369" y="963239"/>
            <a:chExt cx="2308693" cy="4374198"/>
          </a:xfrm>
        </p:grpSpPr>
        <p:sp>
          <p:nvSpPr>
            <p:cNvPr id="30" name="矩形 29">
              <a:extLst>
                <a:ext uri="{FF2B5EF4-FFF2-40B4-BE49-F238E27FC236}">
                  <a16:creationId xmlns:a16="http://schemas.microsoft.com/office/drawing/2014/main" id="{98EDD0F0-326F-442F-9FF7-CB40A24443A8}"/>
                </a:ext>
              </a:extLst>
            </p:cNvPr>
            <p:cNvSpPr/>
            <p:nvPr/>
          </p:nvSpPr>
          <p:spPr>
            <a:xfrm>
              <a:off x="6348885" y="4783439"/>
              <a:ext cx="1569660" cy="553998"/>
            </a:xfrm>
            <a:prstGeom prst="rect">
              <a:avLst/>
            </a:prstGeom>
          </p:spPr>
          <p:txBody>
            <a:bodyPr wrap="none">
              <a:spAutoFit/>
            </a:bodyPr>
            <a:lstStyle/>
            <a:p>
              <a:r>
                <a:rPr lang="zh-TW" altLang="en-US" sz="3000" b="1" spc="600" dirty="0">
                  <a:latin typeface="Microsoft YaHei" panose="020B0503020204020204" pitchFamily="34" charset="-122"/>
                  <a:ea typeface="Microsoft YaHei" panose="020B0503020204020204" pitchFamily="34" charset="-122"/>
                </a:rPr>
                <a:t>資料庫</a:t>
              </a:r>
              <a:endParaRPr lang="en-US" altLang="zh-TW" sz="3000" b="1" spc="600" dirty="0">
                <a:latin typeface="Microsoft YaHei" panose="020B0503020204020204" pitchFamily="34" charset="-122"/>
                <a:ea typeface="Microsoft YaHei" panose="020B0503020204020204" pitchFamily="34" charset="-122"/>
              </a:endParaRPr>
            </a:p>
          </p:txBody>
        </p:sp>
        <p:sp>
          <p:nvSpPr>
            <p:cNvPr id="31" name="矩形: 圓角 38">
              <a:extLst>
                <a:ext uri="{FF2B5EF4-FFF2-40B4-BE49-F238E27FC236}">
                  <a16:creationId xmlns:a16="http://schemas.microsoft.com/office/drawing/2014/main" id="{B0F33AF7-86AD-4A87-8384-73F690DF5F01}"/>
                </a:ext>
              </a:extLst>
            </p:cNvPr>
            <p:cNvSpPr/>
            <p:nvPr/>
          </p:nvSpPr>
          <p:spPr>
            <a:xfrm rot="5400000">
              <a:off x="5253135" y="1689473"/>
              <a:ext cx="3761161" cy="2308693"/>
            </a:xfrm>
            <a:prstGeom prst="roundRect">
              <a:avLst/>
            </a:prstGeom>
            <a:no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030" name="Picture 6" descr="https://pluspng.com/img-png/mariadb-logo-png-how-to-install-mysql-or-mariadb-services-from-zip-archive-620x47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693" y="2840680"/>
            <a:ext cx="2108253" cy="1604992"/>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群組 32">
            <a:extLst>
              <a:ext uri="{FF2B5EF4-FFF2-40B4-BE49-F238E27FC236}">
                <a16:creationId xmlns:a16="http://schemas.microsoft.com/office/drawing/2014/main" id="{A123B033-2C86-4C63-BB58-B1E748DAE421}"/>
              </a:ext>
            </a:extLst>
          </p:cNvPr>
          <p:cNvGrpSpPr/>
          <p:nvPr/>
        </p:nvGrpSpPr>
        <p:grpSpPr>
          <a:xfrm>
            <a:off x="8811186" y="1762596"/>
            <a:ext cx="2308693" cy="4374727"/>
            <a:chOff x="8811724" y="963239"/>
            <a:chExt cx="2308693" cy="4374727"/>
          </a:xfrm>
        </p:grpSpPr>
        <p:sp>
          <p:nvSpPr>
            <p:cNvPr id="34" name="矩形 33">
              <a:extLst>
                <a:ext uri="{FF2B5EF4-FFF2-40B4-BE49-F238E27FC236}">
                  <a16:creationId xmlns:a16="http://schemas.microsoft.com/office/drawing/2014/main" id="{3E5824E4-B73F-48A5-AFED-6E4E62B2E6E3}"/>
                </a:ext>
              </a:extLst>
            </p:cNvPr>
            <p:cNvSpPr/>
            <p:nvPr/>
          </p:nvSpPr>
          <p:spPr>
            <a:xfrm>
              <a:off x="8950408" y="4783968"/>
              <a:ext cx="2031325" cy="553998"/>
            </a:xfrm>
            <a:prstGeom prst="rect">
              <a:avLst/>
            </a:prstGeom>
          </p:spPr>
          <p:txBody>
            <a:bodyPr wrap="none">
              <a:spAutoFit/>
            </a:bodyPr>
            <a:lstStyle/>
            <a:p>
              <a:r>
                <a:rPr lang="zh-TW" altLang="en-US" sz="3000" b="1" spc="600" dirty="0">
                  <a:latin typeface="Microsoft YaHei" panose="020B0503020204020204" pitchFamily="34" charset="-122"/>
                  <a:ea typeface="Microsoft YaHei" panose="020B0503020204020204" pitchFamily="34" charset="-122"/>
                </a:rPr>
                <a:t>部署工具</a:t>
              </a:r>
              <a:endParaRPr lang="en-US" altLang="zh-TW" sz="3000" b="1" spc="600" dirty="0">
                <a:latin typeface="Microsoft YaHei" panose="020B0503020204020204" pitchFamily="34" charset="-122"/>
                <a:ea typeface="Microsoft YaHei" panose="020B0503020204020204" pitchFamily="34" charset="-122"/>
              </a:endParaRPr>
            </a:p>
          </p:txBody>
        </p:sp>
        <p:sp>
          <p:nvSpPr>
            <p:cNvPr id="35" name="矩形: 圓角 39">
              <a:extLst>
                <a:ext uri="{FF2B5EF4-FFF2-40B4-BE49-F238E27FC236}">
                  <a16:creationId xmlns:a16="http://schemas.microsoft.com/office/drawing/2014/main" id="{D24E7FFC-7FBF-4F6C-8ED8-8ADC3E527A31}"/>
                </a:ext>
              </a:extLst>
            </p:cNvPr>
            <p:cNvSpPr/>
            <p:nvPr/>
          </p:nvSpPr>
          <p:spPr>
            <a:xfrm rot="5400000">
              <a:off x="8085490" y="1689473"/>
              <a:ext cx="3761161" cy="2308693"/>
            </a:xfrm>
            <a:prstGeom prst="roundRect">
              <a:avLst/>
            </a:prstGeom>
            <a:no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pic>
        <p:nvPicPr>
          <p:cNvPr id="36" name="Picture 8" descr="https://lh3.googleusercontent.com/uTepphlBtsnhi-xZ6O3tkyOxTmjVk18Oh1rAqAp5SAczEtCkgSfAmTMwq5EN2Ov6mQ"/>
          <p:cNvPicPr>
            <a:picLocks noChangeAspect="1" noChangeArrowheads="1"/>
          </p:cNvPicPr>
          <p:nvPr/>
        </p:nvPicPr>
        <p:blipFill rotWithShape="1">
          <a:blip r:embed="rId7">
            <a:extLst>
              <a:ext uri="{28A0092B-C50C-407E-A947-70E740481C1C}">
                <a14:useLocalDpi xmlns:a14="http://schemas.microsoft.com/office/drawing/2010/main" val="0"/>
              </a:ext>
            </a:extLst>
          </a:blip>
          <a:srcRect l="9372" t="30336" r="8316" b="27808"/>
          <a:stretch/>
        </p:blipFill>
        <p:spPr bwMode="auto">
          <a:xfrm>
            <a:off x="8865499" y="4154294"/>
            <a:ext cx="2200066" cy="5462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ogosmarcas.net/wp-content/uploads/2020/12/GitHub-Logo.png"/>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905680" y="2475699"/>
            <a:ext cx="2075515" cy="116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8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系統架構</a:t>
            </a:r>
            <a:endParaRPr lang="zh-CN" altLang="en-US" sz="72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823040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49">
            <a:extLst>
              <a:ext uri="{FF2B5EF4-FFF2-40B4-BE49-F238E27FC236}">
                <a16:creationId xmlns:a16="http://schemas.microsoft.com/office/drawing/2014/main" id="{26A31424-59BB-45E2-A0F4-8F6FCF0470ED}"/>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系 統 架 構 </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使 用 者</a:t>
            </a:r>
            <a:endParaRPr lang="zh-CN" altLang="en-US" sz="4000" dirty="0">
              <a:latin typeface="微软雅黑" panose="020B0503020204020204" pitchFamily="34" charset="-122"/>
              <a:ea typeface="微软雅黑" panose="020B0503020204020204" pitchFamily="34" charset="-122"/>
            </a:endParaRPr>
          </a:p>
        </p:txBody>
      </p:sp>
      <p:grpSp>
        <p:nvGrpSpPr>
          <p:cNvPr id="53" name="群組 52">
            <a:extLst>
              <a:ext uri="{FF2B5EF4-FFF2-40B4-BE49-F238E27FC236}">
                <a16:creationId xmlns:a16="http://schemas.microsoft.com/office/drawing/2014/main" id="{4A6EC436-FC25-42D2-9EF7-E8E9E61483CF}"/>
              </a:ext>
            </a:extLst>
          </p:cNvPr>
          <p:cNvGrpSpPr/>
          <p:nvPr/>
        </p:nvGrpSpPr>
        <p:grpSpPr>
          <a:xfrm>
            <a:off x="702923" y="2793586"/>
            <a:ext cx="1119909" cy="1735307"/>
            <a:chOff x="1260572" y="2736522"/>
            <a:chExt cx="1119909" cy="1735307"/>
          </a:xfrm>
        </p:grpSpPr>
        <p:pic>
          <p:nvPicPr>
            <p:cNvPr id="54" name="圖片 53">
              <a:extLst>
                <a:ext uri="{FF2B5EF4-FFF2-40B4-BE49-F238E27FC236}">
                  <a16:creationId xmlns:a16="http://schemas.microsoft.com/office/drawing/2014/main" id="{ECAACE26-FA78-4004-9F2D-F44CC5CAD0B8}"/>
                </a:ext>
              </a:extLst>
            </p:cNvPr>
            <p:cNvPicPr>
              <a:picLocks noChangeAspect="1"/>
            </p:cNvPicPr>
            <p:nvPr/>
          </p:nvPicPr>
          <p:blipFill>
            <a:blip r:embed="rId3"/>
            <a:stretch>
              <a:fillRect/>
            </a:stretch>
          </p:blipFill>
          <p:spPr>
            <a:xfrm>
              <a:off x="1260572" y="2736522"/>
              <a:ext cx="1098153" cy="1098153"/>
            </a:xfrm>
            <a:prstGeom prst="rect">
              <a:avLst/>
            </a:prstGeom>
          </p:spPr>
        </p:pic>
        <p:sp>
          <p:nvSpPr>
            <p:cNvPr id="55" name="文字方塊 54">
              <a:extLst>
                <a:ext uri="{FF2B5EF4-FFF2-40B4-BE49-F238E27FC236}">
                  <a16:creationId xmlns:a16="http://schemas.microsoft.com/office/drawing/2014/main" id="{398B0A74-DC62-43BD-B34E-46C7CFB6097B}"/>
                </a:ext>
              </a:extLst>
            </p:cNvPr>
            <p:cNvSpPr txBox="1"/>
            <p:nvPr/>
          </p:nvSpPr>
          <p:spPr>
            <a:xfrm>
              <a:off x="1266073" y="3948609"/>
              <a:ext cx="1114408" cy="523220"/>
            </a:xfrm>
            <a:prstGeom prst="rect">
              <a:avLst/>
            </a:prstGeom>
            <a:noFill/>
          </p:spPr>
          <p:txBody>
            <a:bodyPr wrap="none" rtlCol="0">
              <a:spAutoFit/>
            </a:bodyPr>
            <a:lstStyle/>
            <a:p>
              <a:r>
                <a:rPr kumimoji="1" lang="en-US" altLang="zh-TW" sz="2800" spc="300" dirty="0">
                  <a:latin typeface="Microsoft YaHei" panose="020B0503020204020204" pitchFamily="34" charset="-122"/>
                  <a:ea typeface="Microsoft YaHei" panose="020B0503020204020204" pitchFamily="34" charset="-122"/>
                </a:rPr>
                <a:t>User</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56" name="群組 55">
            <a:extLst>
              <a:ext uri="{FF2B5EF4-FFF2-40B4-BE49-F238E27FC236}">
                <a16:creationId xmlns:a16="http://schemas.microsoft.com/office/drawing/2014/main" id="{55C26FA4-91DF-4E3E-B37B-CFCD5256C353}"/>
              </a:ext>
            </a:extLst>
          </p:cNvPr>
          <p:cNvGrpSpPr/>
          <p:nvPr/>
        </p:nvGrpSpPr>
        <p:grpSpPr>
          <a:xfrm>
            <a:off x="2111649" y="3261702"/>
            <a:ext cx="1164725" cy="306921"/>
            <a:chOff x="6033359" y="2013536"/>
            <a:chExt cx="919221" cy="375411"/>
          </a:xfrm>
        </p:grpSpPr>
        <p:cxnSp>
          <p:nvCxnSpPr>
            <p:cNvPr id="57" name="直線箭頭接點 31">
              <a:extLst>
                <a:ext uri="{FF2B5EF4-FFF2-40B4-BE49-F238E27FC236}">
                  <a16:creationId xmlns:a16="http://schemas.microsoft.com/office/drawing/2014/main" id="{C27E211F-154E-4D82-B2EC-D58655226B2F}"/>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箭頭接點 23">
              <a:extLst>
                <a:ext uri="{FF2B5EF4-FFF2-40B4-BE49-F238E27FC236}">
                  <a16:creationId xmlns:a16="http://schemas.microsoft.com/office/drawing/2014/main" id="{12B83402-0761-429F-8BA5-08A1D4AE8102}"/>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pic>
        <p:nvPicPr>
          <p:cNvPr id="59" name="Picture 2" descr="https://www.freepnglogos.com/uploads/line-logo-png-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233" y="3741166"/>
            <a:ext cx="1578293" cy="1578293"/>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群組 59">
            <a:extLst>
              <a:ext uri="{FF2B5EF4-FFF2-40B4-BE49-F238E27FC236}">
                <a16:creationId xmlns:a16="http://schemas.microsoft.com/office/drawing/2014/main" id="{9426A5D2-0018-444D-B22D-F36675C95B13}"/>
              </a:ext>
            </a:extLst>
          </p:cNvPr>
          <p:cNvGrpSpPr/>
          <p:nvPr/>
        </p:nvGrpSpPr>
        <p:grpSpPr>
          <a:xfrm rot="20455997">
            <a:off x="5489988" y="2772961"/>
            <a:ext cx="1164725" cy="306921"/>
            <a:chOff x="6033359" y="2013536"/>
            <a:chExt cx="919221" cy="375411"/>
          </a:xfrm>
        </p:grpSpPr>
        <p:cxnSp>
          <p:nvCxnSpPr>
            <p:cNvPr id="61" name="直線箭頭接點 31">
              <a:extLst>
                <a:ext uri="{FF2B5EF4-FFF2-40B4-BE49-F238E27FC236}">
                  <a16:creationId xmlns:a16="http://schemas.microsoft.com/office/drawing/2014/main" id="{77A2634F-6243-42C3-82CE-BFF68999EEE6}"/>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直線箭頭接點 23">
              <a:extLst>
                <a:ext uri="{FF2B5EF4-FFF2-40B4-BE49-F238E27FC236}">
                  <a16:creationId xmlns:a16="http://schemas.microsoft.com/office/drawing/2014/main" id="{00FE66C3-2DC5-4AF2-9E98-03A1B5EE09DC}"/>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3" name="群組 62">
            <a:extLst>
              <a:ext uri="{FF2B5EF4-FFF2-40B4-BE49-F238E27FC236}">
                <a16:creationId xmlns:a16="http://schemas.microsoft.com/office/drawing/2014/main" id="{ACED57ED-1743-478E-8663-5D974209D7C5}"/>
              </a:ext>
            </a:extLst>
          </p:cNvPr>
          <p:cNvGrpSpPr/>
          <p:nvPr/>
        </p:nvGrpSpPr>
        <p:grpSpPr>
          <a:xfrm>
            <a:off x="6807927" y="1736653"/>
            <a:ext cx="2302682" cy="1777516"/>
            <a:chOff x="6560617" y="1210691"/>
            <a:chExt cx="2302682" cy="1777516"/>
          </a:xfrm>
        </p:grpSpPr>
        <p:pic>
          <p:nvPicPr>
            <p:cNvPr id="64" name="圖片 63">
              <a:extLst>
                <a:ext uri="{FF2B5EF4-FFF2-40B4-BE49-F238E27FC236}">
                  <a16:creationId xmlns:a16="http://schemas.microsoft.com/office/drawing/2014/main" id="{67AF249E-3CB9-4035-BD65-8A6C99A0D353}"/>
                </a:ext>
              </a:extLst>
            </p:cNvPr>
            <p:cNvPicPr>
              <a:picLocks noChangeAspect="1"/>
            </p:cNvPicPr>
            <p:nvPr/>
          </p:nvPicPr>
          <p:blipFill>
            <a:blip r:embed="rId5"/>
            <a:stretch>
              <a:fillRect/>
            </a:stretch>
          </p:blipFill>
          <p:spPr>
            <a:xfrm>
              <a:off x="7134676" y="1210691"/>
              <a:ext cx="1154564" cy="1154564"/>
            </a:xfrm>
            <a:prstGeom prst="rect">
              <a:avLst/>
            </a:prstGeom>
          </p:spPr>
        </p:pic>
        <p:sp>
          <p:nvSpPr>
            <p:cNvPr id="65" name="文字方塊 64">
              <a:extLst>
                <a:ext uri="{FF2B5EF4-FFF2-40B4-BE49-F238E27FC236}">
                  <a16:creationId xmlns:a16="http://schemas.microsoft.com/office/drawing/2014/main" id="{F45E4D1E-A35A-49D7-8DEF-E13AB192D949}"/>
                </a:ext>
              </a:extLst>
            </p:cNvPr>
            <p:cNvSpPr txBox="1"/>
            <p:nvPr/>
          </p:nvSpPr>
          <p:spPr>
            <a:xfrm>
              <a:off x="6560617" y="2464987"/>
              <a:ext cx="2302682" cy="523220"/>
            </a:xfrm>
            <a:prstGeom prst="rect">
              <a:avLst/>
            </a:prstGeom>
            <a:noFill/>
          </p:spPr>
          <p:txBody>
            <a:bodyPr wrap="none" rtlCol="0">
              <a:spAutoFit/>
            </a:bodyPr>
            <a:lstStyle/>
            <a:p>
              <a:r>
                <a:rPr kumimoji="1" lang="zh-CN" altLang="en-US" sz="2800" spc="300" dirty="0">
                  <a:latin typeface="Microsoft YaHei" panose="020B0503020204020204" pitchFamily="34" charset="-122"/>
                  <a:ea typeface="Microsoft YaHei" panose="020B0503020204020204" pitchFamily="34" charset="-122"/>
                </a:rPr>
                <a:t>前端</a:t>
              </a:r>
              <a:r>
                <a:rPr kumimoji="1" lang="en-US" altLang="zh-CN" sz="2800" spc="300" dirty="0">
                  <a:latin typeface="Microsoft YaHei" panose="020B0503020204020204" pitchFamily="34" charset="-122"/>
                  <a:ea typeface="Microsoft YaHei" panose="020B0503020204020204" pitchFamily="34" charset="-122"/>
                </a:rPr>
                <a:t>Server</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66" name="群組 65">
            <a:extLst>
              <a:ext uri="{FF2B5EF4-FFF2-40B4-BE49-F238E27FC236}">
                <a16:creationId xmlns:a16="http://schemas.microsoft.com/office/drawing/2014/main" id="{BE69B98E-2AF3-442A-A1C4-BF6ACE9C3A66}"/>
              </a:ext>
            </a:extLst>
          </p:cNvPr>
          <p:cNvGrpSpPr/>
          <p:nvPr/>
        </p:nvGrpSpPr>
        <p:grpSpPr>
          <a:xfrm rot="1386275">
            <a:off x="5468035" y="4068718"/>
            <a:ext cx="1164725" cy="306921"/>
            <a:chOff x="6033359" y="2013536"/>
            <a:chExt cx="919221" cy="375411"/>
          </a:xfrm>
        </p:grpSpPr>
        <p:cxnSp>
          <p:nvCxnSpPr>
            <p:cNvPr id="67" name="直線箭頭接點 31">
              <a:extLst>
                <a:ext uri="{FF2B5EF4-FFF2-40B4-BE49-F238E27FC236}">
                  <a16:creationId xmlns:a16="http://schemas.microsoft.com/office/drawing/2014/main" id="{C66D30BA-AAFA-4B8D-8042-034668B58B60}"/>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直線箭頭接點 23">
              <a:extLst>
                <a:ext uri="{FF2B5EF4-FFF2-40B4-BE49-F238E27FC236}">
                  <a16:creationId xmlns:a16="http://schemas.microsoft.com/office/drawing/2014/main" id="{C2F16D3B-F938-49BA-9454-BD375277ACD7}"/>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9" name="群組 68">
            <a:extLst>
              <a:ext uri="{FF2B5EF4-FFF2-40B4-BE49-F238E27FC236}">
                <a16:creationId xmlns:a16="http://schemas.microsoft.com/office/drawing/2014/main" id="{880DAD43-E4EE-471E-92D8-994F7732843E}"/>
              </a:ext>
            </a:extLst>
          </p:cNvPr>
          <p:cNvGrpSpPr/>
          <p:nvPr/>
        </p:nvGrpSpPr>
        <p:grpSpPr>
          <a:xfrm>
            <a:off x="6808971" y="3852501"/>
            <a:ext cx="2302682" cy="1784214"/>
            <a:chOff x="6620723" y="4532352"/>
            <a:chExt cx="2302682" cy="1784214"/>
          </a:xfrm>
        </p:grpSpPr>
        <p:pic>
          <p:nvPicPr>
            <p:cNvPr id="70" name="圖片 69">
              <a:extLst>
                <a:ext uri="{FF2B5EF4-FFF2-40B4-BE49-F238E27FC236}">
                  <a16:creationId xmlns:a16="http://schemas.microsoft.com/office/drawing/2014/main" id="{2AD9FC93-9BAC-4748-ADBE-C5CFA5293CCA}"/>
                </a:ext>
              </a:extLst>
            </p:cNvPr>
            <p:cNvPicPr>
              <a:picLocks noChangeAspect="1"/>
            </p:cNvPicPr>
            <p:nvPr/>
          </p:nvPicPr>
          <p:blipFill>
            <a:blip r:embed="rId5"/>
            <a:stretch>
              <a:fillRect/>
            </a:stretch>
          </p:blipFill>
          <p:spPr>
            <a:xfrm>
              <a:off x="7118522" y="4532352"/>
              <a:ext cx="1164725" cy="1164725"/>
            </a:xfrm>
            <a:prstGeom prst="rect">
              <a:avLst/>
            </a:prstGeom>
          </p:spPr>
        </p:pic>
        <p:sp>
          <p:nvSpPr>
            <p:cNvPr id="71" name="文字方塊 70">
              <a:extLst>
                <a:ext uri="{FF2B5EF4-FFF2-40B4-BE49-F238E27FC236}">
                  <a16:creationId xmlns:a16="http://schemas.microsoft.com/office/drawing/2014/main" id="{BFE45398-F43E-4D29-A084-DFAA2D3A538B}"/>
                </a:ext>
              </a:extLst>
            </p:cNvPr>
            <p:cNvSpPr txBox="1"/>
            <p:nvPr/>
          </p:nvSpPr>
          <p:spPr>
            <a:xfrm>
              <a:off x="6620723" y="5793346"/>
              <a:ext cx="2302682" cy="523220"/>
            </a:xfrm>
            <a:prstGeom prst="rect">
              <a:avLst/>
            </a:prstGeom>
            <a:noFill/>
          </p:spPr>
          <p:txBody>
            <a:bodyPr wrap="none" rtlCol="0">
              <a:spAutoFit/>
            </a:bodyPr>
            <a:lstStyle/>
            <a:p>
              <a:r>
                <a:rPr kumimoji="1" lang="zh-CN" altLang="en-US" sz="2800" spc="300" dirty="0">
                  <a:latin typeface="Microsoft YaHei" panose="020B0503020204020204" pitchFamily="34" charset="-122"/>
                  <a:ea typeface="Microsoft YaHei" panose="020B0503020204020204" pitchFamily="34" charset="-122"/>
                </a:rPr>
                <a:t>後端</a:t>
              </a:r>
              <a:r>
                <a:rPr kumimoji="1" lang="en-US" altLang="zh-CN" sz="2800" spc="300" dirty="0">
                  <a:latin typeface="Microsoft YaHei" panose="020B0503020204020204" pitchFamily="34" charset="-122"/>
                  <a:ea typeface="Microsoft YaHei" panose="020B0503020204020204" pitchFamily="34" charset="-122"/>
                </a:rPr>
                <a:t>Server</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72" name="群組 71">
            <a:extLst>
              <a:ext uri="{FF2B5EF4-FFF2-40B4-BE49-F238E27FC236}">
                <a16:creationId xmlns:a16="http://schemas.microsoft.com/office/drawing/2014/main" id="{A6AA3024-49C5-4A49-BB16-665E21C11736}"/>
              </a:ext>
            </a:extLst>
          </p:cNvPr>
          <p:cNvGrpSpPr/>
          <p:nvPr/>
        </p:nvGrpSpPr>
        <p:grpSpPr>
          <a:xfrm>
            <a:off x="8962660" y="4312325"/>
            <a:ext cx="1164725" cy="306921"/>
            <a:chOff x="6033359" y="2013536"/>
            <a:chExt cx="919221" cy="375411"/>
          </a:xfrm>
        </p:grpSpPr>
        <p:cxnSp>
          <p:nvCxnSpPr>
            <p:cNvPr id="73" name="直線箭頭接點 31">
              <a:extLst>
                <a:ext uri="{FF2B5EF4-FFF2-40B4-BE49-F238E27FC236}">
                  <a16:creationId xmlns:a16="http://schemas.microsoft.com/office/drawing/2014/main" id="{04D0B82F-283A-4ED0-8934-00A54DA0CCFC}"/>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直線箭頭接點 23">
              <a:extLst>
                <a:ext uri="{FF2B5EF4-FFF2-40B4-BE49-F238E27FC236}">
                  <a16:creationId xmlns:a16="http://schemas.microsoft.com/office/drawing/2014/main" id="{EC4451A2-C3AF-4258-A995-50301683C6FC}"/>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5" name="群組 74">
            <a:extLst>
              <a:ext uri="{FF2B5EF4-FFF2-40B4-BE49-F238E27FC236}">
                <a16:creationId xmlns:a16="http://schemas.microsoft.com/office/drawing/2014/main" id="{2458C8F1-6564-431D-97FB-72D247598B1F}"/>
              </a:ext>
            </a:extLst>
          </p:cNvPr>
          <p:cNvGrpSpPr/>
          <p:nvPr/>
        </p:nvGrpSpPr>
        <p:grpSpPr>
          <a:xfrm>
            <a:off x="10425338" y="3771517"/>
            <a:ext cx="1351372" cy="1967015"/>
            <a:chOff x="9766963" y="2367731"/>
            <a:chExt cx="1351372" cy="1967015"/>
          </a:xfrm>
        </p:grpSpPr>
        <p:pic>
          <p:nvPicPr>
            <p:cNvPr id="76" name="圖片 75">
              <a:extLst>
                <a:ext uri="{FF2B5EF4-FFF2-40B4-BE49-F238E27FC236}">
                  <a16:creationId xmlns:a16="http://schemas.microsoft.com/office/drawing/2014/main" id="{176962D9-A9B8-49D7-9525-332571385ECE}"/>
                </a:ext>
              </a:extLst>
            </p:cNvPr>
            <p:cNvPicPr>
              <a:picLocks noChangeAspect="1"/>
            </p:cNvPicPr>
            <p:nvPr/>
          </p:nvPicPr>
          <p:blipFill>
            <a:blip r:embed="rId6"/>
            <a:stretch>
              <a:fillRect/>
            </a:stretch>
          </p:blipFill>
          <p:spPr>
            <a:xfrm>
              <a:off x="9766963" y="2367731"/>
              <a:ext cx="1351372" cy="1351372"/>
            </a:xfrm>
            <a:prstGeom prst="rect">
              <a:avLst/>
            </a:prstGeom>
          </p:spPr>
        </p:pic>
        <p:sp>
          <p:nvSpPr>
            <p:cNvPr id="92" name="文字方塊 91">
              <a:extLst>
                <a:ext uri="{FF2B5EF4-FFF2-40B4-BE49-F238E27FC236}">
                  <a16:creationId xmlns:a16="http://schemas.microsoft.com/office/drawing/2014/main" id="{FFFC0F60-8294-4EF7-8066-8CB943287F63}"/>
                </a:ext>
              </a:extLst>
            </p:cNvPr>
            <p:cNvSpPr txBox="1"/>
            <p:nvPr/>
          </p:nvSpPr>
          <p:spPr>
            <a:xfrm>
              <a:off x="10061775" y="3811526"/>
              <a:ext cx="761747" cy="523220"/>
            </a:xfrm>
            <a:prstGeom prst="rect">
              <a:avLst/>
            </a:prstGeom>
            <a:noFill/>
          </p:spPr>
          <p:txBody>
            <a:bodyPr wrap="none" rtlCol="0">
              <a:spAutoFit/>
            </a:bodyPr>
            <a:lstStyle/>
            <a:p>
              <a:r>
                <a:rPr kumimoji="1" lang="en-US" altLang="zh-TW" sz="2800" spc="300" dirty="0">
                  <a:latin typeface="Microsoft YaHei" panose="020B0503020204020204" pitchFamily="34" charset="-122"/>
                  <a:ea typeface="Microsoft YaHei" panose="020B0503020204020204" pitchFamily="34" charset="-122"/>
                </a:rPr>
                <a:t>DB</a:t>
              </a:r>
              <a:endParaRPr kumimoji="1" lang="zh-TW" altLang="en-US" sz="2800" spc="300" dirty="0">
                <a:latin typeface="Microsoft YaHei" panose="020B0503020204020204" pitchFamily="34" charset="-122"/>
                <a:ea typeface="Microsoft YaHei" panose="020B0503020204020204" pitchFamily="34" charset="-122"/>
              </a:endParaRPr>
            </a:p>
          </p:txBody>
        </p:sp>
      </p:grpSp>
      <p:pic>
        <p:nvPicPr>
          <p:cNvPr id="99" name="圖片 98"/>
          <p:cNvPicPr>
            <a:picLocks noChangeAspect="1"/>
          </p:cNvPicPr>
          <p:nvPr/>
        </p:nvPicPr>
        <p:blipFill>
          <a:blip r:embed="rId7"/>
          <a:stretch>
            <a:fillRect/>
          </a:stretch>
        </p:blipFill>
        <p:spPr>
          <a:xfrm>
            <a:off x="3299978" y="2499360"/>
            <a:ext cx="1981907" cy="474695"/>
          </a:xfrm>
          <a:prstGeom prst="rect">
            <a:avLst/>
          </a:prstGeom>
        </p:spPr>
      </p:pic>
      <p:sp>
        <p:nvSpPr>
          <p:cNvPr id="12" name="加號 11"/>
          <p:cNvSpPr/>
          <p:nvPr/>
        </p:nvSpPr>
        <p:spPr>
          <a:xfrm>
            <a:off x="3950571" y="3051732"/>
            <a:ext cx="680720" cy="611757"/>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46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41">
            <a:extLst>
              <a:ext uri="{FF2B5EF4-FFF2-40B4-BE49-F238E27FC236}">
                <a16:creationId xmlns:a16="http://schemas.microsoft.com/office/drawing/2014/main" id="{26A31424-59BB-45E2-A0F4-8F6FCF0470ED}"/>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系 統 架 構 </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微软雅黑" panose="020B0503020204020204" pitchFamily="34" charset="-122"/>
                <a:ea typeface="微软雅黑" panose="020B0503020204020204" pitchFamily="34" charset="-122"/>
              </a:rPr>
              <a:t>管 理 者</a:t>
            </a:r>
            <a:endParaRPr lang="zh-CN" altLang="en-US" sz="4000" dirty="0">
              <a:latin typeface="微软雅黑" panose="020B0503020204020204" pitchFamily="34" charset="-122"/>
              <a:ea typeface="微软雅黑" panose="020B0503020204020204" pitchFamily="34" charset="-122"/>
            </a:endParaRPr>
          </a:p>
        </p:txBody>
      </p:sp>
      <p:pic>
        <p:nvPicPr>
          <p:cNvPr id="45" name="Picture 2" descr="https://tse3.mm.bing.net/th?id=OIP.ULpX56xKcUE17j3j1VJPOQHaEH&amp;pid=Api&amp;P=0&amp;w=304&amp;h=169"/>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34978" t="19428" r="35548" b="19349"/>
          <a:stretch/>
        </p:blipFill>
        <p:spPr bwMode="auto">
          <a:xfrm>
            <a:off x="3683977" y="3728143"/>
            <a:ext cx="1241048" cy="1433114"/>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群組 45">
            <a:extLst>
              <a:ext uri="{FF2B5EF4-FFF2-40B4-BE49-F238E27FC236}">
                <a16:creationId xmlns:a16="http://schemas.microsoft.com/office/drawing/2014/main" id="{4A6EC436-FC25-42D2-9EF7-E8E9E61483CF}"/>
              </a:ext>
            </a:extLst>
          </p:cNvPr>
          <p:cNvGrpSpPr/>
          <p:nvPr/>
        </p:nvGrpSpPr>
        <p:grpSpPr>
          <a:xfrm>
            <a:off x="702923" y="2793586"/>
            <a:ext cx="1382801" cy="1735307"/>
            <a:chOff x="1260572" y="2736522"/>
            <a:chExt cx="1382801" cy="1735307"/>
          </a:xfrm>
        </p:grpSpPr>
        <p:pic>
          <p:nvPicPr>
            <p:cNvPr id="47" name="圖片 46">
              <a:extLst>
                <a:ext uri="{FF2B5EF4-FFF2-40B4-BE49-F238E27FC236}">
                  <a16:creationId xmlns:a16="http://schemas.microsoft.com/office/drawing/2014/main" id="{ECAACE26-FA78-4004-9F2D-F44CC5CAD0B8}"/>
                </a:ext>
              </a:extLst>
            </p:cNvPr>
            <p:cNvPicPr>
              <a:picLocks noChangeAspect="1"/>
            </p:cNvPicPr>
            <p:nvPr/>
          </p:nvPicPr>
          <p:blipFill>
            <a:blip r:embed="rId4"/>
            <a:stretch>
              <a:fillRect/>
            </a:stretch>
          </p:blipFill>
          <p:spPr>
            <a:xfrm>
              <a:off x="1260572" y="2736522"/>
              <a:ext cx="1098153" cy="1098153"/>
            </a:xfrm>
            <a:prstGeom prst="rect">
              <a:avLst/>
            </a:prstGeom>
          </p:spPr>
        </p:pic>
        <p:sp>
          <p:nvSpPr>
            <p:cNvPr id="48" name="文字方塊 47">
              <a:extLst>
                <a:ext uri="{FF2B5EF4-FFF2-40B4-BE49-F238E27FC236}">
                  <a16:creationId xmlns:a16="http://schemas.microsoft.com/office/drawing/2014/main" id="{398B0A74-DC62-43BD-B34E-46C7CFB6097B}"/>
                </a:ext>
              </a:extLst>
            </p:cNvPr>
            <p:cNvSpPr txBox="1"/>
            <p:nvPr/>
          </p:nvSpPr>
          <p:spPr>
            <a:xfrm>
              <a:off x="1266073" y="3948609"/>
              <a:ext cx="1377300" cy="523220"/>
            </a:xfrm>
            <a:prstGeom prst="rect">
              <a:avLst/>
            </a:prstGeom>
            <a:noFill/>
          </p:spPr>
          <p:txBody>
            <a:bodyPr wrap="none" rtlCol="0">
              <a:spAutoFit/>
            </a:bodyPr>
            <a:lstStyle/>
            <a:p>
              <a:r>
                <a:rPr kumimoji="1" lang="zh-CN" altLang="en-US" sz="2800" spc="300" dirty="0">
                  <a:latin typeface="Microsoft YaHei" panose="020B0503020204020204" pitchFamily="34" charset="-122"/>
                  <a:ea typeface="Microsoft YaHei" panose="020B0503020204020204" pitchFamily="34" charset="-122"/>
                </a:rPr>
                <a:t>管理者</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49" name="群組 48">
            <a:extLst>
              <a:ext uri="{FF2B5EF4-FFF2-40B4-BE49-F238E27FC236}">
                <a16:creationId xmlns:a16="http://schemas.microsoft.com/office/drawing/2014/main" id="{55C26FA4-91DF-4E3E-B37B-CFCD5256C353}"/>
              </a:ext>
            </a:extLst>
          </p:cNvPr>
          <p:cNvGrpSpPr/>
          <p:nvPr/>
        </p:nvGrpSpPr>
        <p:grpSpPr>
          <a:xfrm>
            <a:off x="2111649" y="3261702"/>
            <a:ext cx="1164725" cy="306921"/>
            <a:chOff x="6033359" y="2013536"/>
            <a:chExt cx="919221" cy="375411"/>
          </a:xfrm>
        </p:grpSpPr>
        <p:cxnSp>
          <p:nvCxnSpPr>
            <p:cNvPr id="50" name="直線箭頭接點 31">
              <a:extLst>
                <a:ext uri="{FF2B5EF4-FFF2-40B4-BE49-F238E27FC236}">
                  <a16:creationId xmlns:a16="http://schemas.microsoft.com/office/drawing/2014/main" id="{C27E211F-154E-4D82-B2EC-D58655226B2F}"/>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直線箭頭接點 23">
              <a:extLst>
                <a:ext uri="{FF2B5EF4-FFF2-40B4-BE49-F238E27FC236}">
                  <a16:creationId xmlns:a16="http://schemas.microsoft.com/office/drawing/2014/main" id="{12B83402-0761-429F-8BA5-08A1D4AE8102}"/>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2" name="群組 51">
            <a:extLst>
              <a:ext uri="{FF2B5EF4-FFF2-40B4-BE49-F238E27FC236}">
                <a16:creationId xmlns:a16="http://schemas.microsoft.com/office/drawing/2014/main" id="{9426A5D2-0018-444D-B22D-F36675C95B13}"/>
              </a:ext>
            </a:extLst>
          </p:cNvPr>
          <p:cNvGrpSpPr/>
          <p:nvPr/>
        </p:nvGrpSpPr>
        <p:grpSpPr>
          <a:xfrm rot="20455997">
            <a:off x="5489988" y="2772961"/>
            <a:ext cx="1164725" cy="306921"/>
            <a:chOff x="6033359" y="2013536"/>
            <a:chExt cx="919221" cy="375411"/>
          </a:xfrm>
        </p:grpSpPr>
        <p:cxnSp>
          <p:nvCxnSpPr>
            <p:cNvPr id="53" name="直線箭頭接點 31">
              <a:extLst>
                <a:ext uri="{FF2B5EF4-FFF2-40B4-BE49-F238E27FC236}">
                  <a16:creationId xmlns:a16="http://schemas.microsoft.com/office/drawing/2014/main" id="{77A2634F-6243-42C3-82CE-BFF68999EEE6}"/>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直線箭頭接點 23">
              <a:extLst>
                <a:ext uri="{FF2B5EF4-FFF2-40B4-BE49-F238E27FC236}">
                  <a16:creationId xmlns:a16="http://schemas.microsoft.com/office/drawing/2014/main" id="{00FE66C3-2DC5-4AF2-9E98-03A1B5EE09DC}"/>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55" name="群組 54">
            <a:extLst>
              <a:ext uri="{FF2B5EF4-FFF2-40B4-BE49-F238E27FC236}">
                <a16:creationId xmlns:a16="http://schemas.microsoft.com/office/drawing/2014/main" id="{ACED57ED-1743-478E-8663-5D974209D7C5}"/>
              </a:ext>
            </a:extLst>
          </p:cNvPr>
          <p:cNvGrpSpPr/>
          <p:nvPr/>
        </p:nvGrpSpPr>
        <p:grpSpPr>
          <a:xfrm>
            <a:off x="6807927" y="1736653"/>
            <a:ext cx="2302682" cy="1777516"/>
            <a:chOff x="6560617" y="1210691"/>
            <a:chExt cx="2302682" cy="1777516"/>
          </a:xfrm>
        </p:grpSpPr>
        <p:pic>
          <p:nvPicPr>
            <p:cNvPr id="56" name="圖片 55">
              <a:extLst>
                <a:ext uri="{FF2B5EF4-FFF2-40B4-BE49-F238E27FC236}">
                  <a16:creationId xmlns:a16="http://schemas.microsoft.com/office/drawing/2014/main" id="{67AF249E-3CB9-4035-BD65-8A6C99A0D353}"/>
                </a:ext>
              </a:extLst>
            </p:cNvPr>
            <p:cNvPicPr>
              <a:picLocks noChangeAspect="1"/>
            </p:cNvPicPr>
            <p:nvPr/>
          </p:nvPicPr>
          <p:blipFill>
            <a:blip r:embed="rId5"/>
            <a:stretch>
              <a:fillRect/>
            </a:stretch>
          </p:blipFill>
          <p:spPr>
            <a:xfrm>
              <a:off x="7134676" y="1210691"/>
              <a:ext cx="1154564" cy="1154564"/>
            </a:xfrm>
            <a:prstGeom prst="rect">
              <a:avLst/>
            </a:prstGeom>
          </p:spPr>
        </p:pic>
        <p:sp>
          <p:nvSpPr>
            <p:cNvPr id="57" name="文字方塊 56">
              <a:extLst>
                <a:ext uri="{FF2B5EF4-FFF2-40B4-BE49-F238E27FC236}">
                  <a16:creationId xmlns:a16="http://schemas.microsoft.com/office/drawing/2014/main" id="{F45E4D1E-A35A-49D7-8DEF-E13AB192D949}"/>
                </a:ext>
              </a:extLst>
            </p:cNvPr>
            <p:cNvSpPr txBox="1"/>
            <p:nvPr/>
          </p:nvSpPr>
          <p:spPr>
            <a:xfrm>
              <a:off x="6560617" y="2464987"/>
              <a:ext cx="2302682" cy="523220"/>
            </a:xfrm>
            <a:prstGeom prst="rect">
              <a:avLst/>
            </a:prstGeom>
            <a:noFill/>
          </p:spPr>
          <p:txBody>
            <a:bodyPr wrap="none" rtlCol="0">
              <a:spAutoFit/>
            </a:bodyPr>
            <a:lstStyle/>
            <a:p>
              <a:r>
                <a:rPr kumimoji="1" lang="zh-CN" altLang="en-US" sz="2800" spc="300" dirty="0">
                  <a:latin typeface="Microsoft YaHei" panose="020B0503020204020204" pitchFamily="34" charset="-122"/>
                  <a:ea typeface="Microsoft YaHei" panose="020B0503020204020204" pitchFamily="34" charset="-122"/>
                </a:rPr>
                <a:t>前端</a:t>
              </a:r>
              <a:r>
                <a:rPr kumimoji="1" lang="en-US" altLang="zh-CN" sz="2800" spc="300" dirty="0">
                  <a:latin typeface="Microsoft YaHei" panose="020B0503020204020204" pitchFamily="34" charset="-122"/>
                  <a:ea typeface="Microsoft YaHei" panose="020B0503020204020204" pitchFamily="34" charset="-122"/>
                </a:rPr>
                <a:t>Server</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58" name="群組 57">
            <a:extLst>
              <a:ext uri="{FF2B5EF4-FFF2-40B4-BE49-F238E27FC236}">
                <a16:creationId xmlns:a16="http://schemas.microsoft.com/office/drawing/2014/main" id="{BE69B98E-2AF3-442A-A1C4-BF6ACE9C3A66}"/>
              </a:ext>
            </a:extLst>
          </p:cNvPr>
          <p:cNvGrpSpPr/>
          <p:nvPr/>
        </p:nvGrpSpPr>
        <p:grpSpPr>
          <a:xfrm rot="1386275">
            <a:off x="5468035" y="4068718"/>
            <a:ext cx="1164725" cy="306921"/>
            <a:chOff x="6033359" y="2013536"/>
            <a:chExt cx="919221" cy="375411"/>
          </a:xfrm>
        </p:grpSpPr>
        <p:cxnSp>
          <p:nvCxnSpPr>
            <p:cNvPr id="59" name="直線箭頭接點 31">
              <a:extLst>
                <a:ext uri="{FF2B5EF4-FFF2-40B4-BE49-F238E27FC236}">
                  <a16:creationId xmlns:a16="http://schemas.microsoft.com/office/drawing/2014/main" id="{C66D30BA-AAFA-4B8D-8042-034668B58B60}"/>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60" name="直線箭頭接點 23">
              <a:extLst>
                <a:ext uri="{FF2B5EF4-FFF2-40B4-BE49-F238E27FC236}">
                  <a16:creationId xmlns:a16="http://schemas.microsoft.com/office/drawing/2014/main" id="{C2F16D3B-F938-49BA-9454-BD375277ACD7}"/>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1" name="群組 60">
            <a:extLst>
              <a:ext uri="{FF2B5EF4-FFF2-40B4-BE49-F238E27FC236}">
                <a16:creationId xmlns:a16="http://schemas.microsoft.com/office/drawing/2014/main" id="{880DAD43-E4EE-471E-92D8-994F7732843E}"/>
              </a:ext>
            </a:extLst>
          </p:cNvPr>
          <p:cNvGrpSpPr/>
          <p:nvPr/>
        </p:nvGrpSpPr>
        <p:grpSpPr>
          <a:xfrm>
            <a:off x="6808971" y="3852501"/>
            <a:ext cx="2302682" cy="1784214"/>
            <a:chOff x="6620723" y="4532352"/>
            <a:chExt cx="2302682" cy="1784214"/>
          </a:xfrm>
        </p:grpSpPr>
        <p:pic>
          <p:nvPicPr>
            <p:cNvPr id="62" name="圖片 61">
              <a:extLst>
                <a:ext uri="{FF2B5EF4-FFF2-40B4-BE49-F238E27FC236}">
                  <a16:creationId xmlns:a16="http://schemas.microsoft.com/office/drawing/2014/main" id="{2AD9FC93-9BAC-4748-ADBE-C5CFA5293CCA}"/>
                </a:ext>
              </a:extLst>
            </p:cNvPr>
            <p:cNvPicPr>
              <a:picLocks noChangeAspect="1"/>
            </p:cNvPicPr>
            <p:nvPr/>
          </p:nvPicPr>
          <p:blipFill>
            <a:blip r:embed="rId5"/>
            <a:stretch>
              <a:fillRect/>
            </a:stretch>
          </p:blipFill>
          <p:spPr>
            <a:xfrm>
              <a:off x="7118522" y="4532352"/>
              <a:ext cx="1164725" cy="1164725"/>
            </a:xfrm>
            <a:prstGeom prst="rect">
              <a:avLst/>
            </a:prstGeom>
          </p:spPr>
        </p:pic>
        <p:sp>
          <p:nvSpPr>
            <p:cNvPr id="63" name="文字方塊 62">
              <a:extLst>
                <a:ext uri="{FF2B5EF4-FFF2-40B4-BE49-F238E27FC236}">
                  <a16:creationId xmlns:a16="http://schemas.microsoft.com/office/drawing/2014/main" id="{BFE45398-F43E-4D29-A084-DFAA2D3A538B}"/>
                </a:ext>
              </a:extLst>
            </p:cNvPr>
            <p:cNvSpPr txBox="1"/>
            <p:nvPr/>
          </p:nvSpPr>
          <p:spPr>
            <a:xfrm>
              <a:off x="6620723" y="5793346"/>
              <a:ext cx="2302682" cy="523220"/>
            </a:xfrm>
            <a:prstGeom prst="rect">
              <a:avLst/>
            </a:prstGeom>
            <a:noFill/>
          </p:spPr>
          <p:txBody>
            <a:bodyPr wrap="none" rtlCol="0">
              <a:spAutoFit/>
            </a:bodyPr>
            <a:lstStyle/>
            <a:p>
              <a:r>
                <a:rPr kumimoji="1" lang="zh-CN" altLang="en-US" sz="2800" spc="300" dirty="0">
                  <a:latin typeface="Microsoft YaHei" panose="020B0503020204020204" pitchFamily="34" charset="-122"/>
                  <a:ea typeface="Microsoft YaHei" panose="020B0503020204020204" pitchFamily="34" charset="-122"/>
                </a:rPr>
                <a:t>後端</a:t>
              </a:r>
              <a:r>
                <a:rPr kumimoji="1" lang="en-US" altLang="zh-CN" sz="2800" spc="300" dirty="0">
                  <a:latin typeface="Microsoft YaHei" panose="020B0503020204020204" pitchFamily="34" charset="-122"/>
                  <a:ea typeface="Microsoft YaHei" panose="020B0503020204020204" pitchFamily="34" charset="-122"/>
                </a:rPr>
                <a:t>Server</a:t>
              </a:r>
              <a:endParaRPr kumimoji="1" lang="zh-TW" altLang="en-US" sz="2800" spc="300" dirty="0">
                <a:latin typeface="Microsoft YaHei" panose="020B0503020204020204" pitchFamily="34" charset="-122"/>
                <a:ea typeface="Microsoft YaHei" panose="020B0503020204020204" pitchFamily="34" charset="-122"/>
              </a:endParaRPr>
            </a:p>
          </p:txBody>
        </p:sp>
      </p:grpSp>
      <p:grpSp>
        <p:nvGrpSpPr>
          <p:cNvPr id="64" name="群組 63">
            <a:extLst>
              <a:ext uri="{FF2B5EF4-FFF2-40B4-BE49-F238E27FC236}">
                <a16:creationId xmlns:a16="http://schemas.microsoft.com/office/drawing/2014/main" id="{A6AA3024-49C5-4A49-BB16-665E21C11736}"/>
              </a:ext>
            </a:extLst>
          </p:cNvPr>
          <p:cNvGrpSpPr/>
          <p:nvPr/>
        </p:nvGrpSpPr>
        <p:grpSpPr>
          <a:xfrm>
            <a:off x="8962660" y="4312325"/>
            <a:ext cx="1164725" cy="306921"/>
            <a:chOff x="6033359" y="2013536"/>
            <a:chExt cx="919221" cy="375411"/>
          </a:xfrm>
        </p:grpSpPr>
        <p:cxnSp>
          <p:nvCxnSpPr>
            <p:cNvPr id="65" name="直線箭頭接點 31">
              <a:extLst>
                <a:ext uri="{FF2B5EF4-FFF2-40B4-BE49-F238E27FC236}">
                  <a16:creationId xmlns:a16="http://schemas.microsoft.com/office/drawing/2014/main" id="{04D0B82F-283A-4ED0-8934-00A54DA0CCFC}"/>
                </a:ext>
              </a:extLst>
            </p:cNvPr>
            <p:cNvCxnSpPr>
              <a:cxnSpLocks/>
            </p:cNvCxnSpPr>
            <p:nvPr/>
          </p:nvCxnSpPr>
          <p:spPr>
            <a:xfrm>
              <a:off x="6033359" y="2013536"/>
              <a:ext cx="919221" cy="3686"/>
            </a:xfrm>
            <a:prstGeom prst="straightConnector1">
              <a:avLst/>
            </a:prstGeom>
            <a:ln w="50800">
              <a:solidFill>
                <a:schemeClr val="tx1"/>
              </a:solidFill>
              <a:roun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直線箭頭接點 23">
              <a:extLst>
                <a:ext uri="{FF2B5EF4-FFF2-40B4-BE49-F238E27FC236}">
                  <a16:creationId xmlns:a16="http://schemas.microsoft.com/office/drawing/2014/main" id="{EC4451A2-C3AF-4258-A995-50301683C6FC}"/>
                </a:ext>
              </a:extLst>
            </p:cNvPr>
            <p:cNvCxnSpPr>
              <a:cxnSpLocks/>
            </p:cNvCxnSpPr>
            <p:nvPr/>
          </p:nvCxnSpPr>
          <p:spPr>
            <a:xfrm>
              <a:off x="6033969" y="2386016"/>
              <a:ext cx="918000" cy="2931"/>
            </a:xfrm>
            <a:prstGeom prst="straightConnector1">
              <a:avLst/>
            </a:prstGeom>
            <a:ln w="50800">
              <a:solidFill>
                <a:schemeClr val="tx1"/>
              </a:solidFill>
              <a:round/>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67" name="群組 66">
            <a:extLst>
              <a:ext uri="{FF2B5EF4-FFF2-40B4-BE49-F238E27FC236}">
                <a16:creationId xmlns:a16="http://schemas.microsoft.com/office/drawing/2014/main" id="{2458C8F1-6564-431D-97FB-72D247598B1F}"/>
              </a:ext>
            </a:extLst>
          </p:cNvPr>
          <p:cNvGrpSpPr/>
          <p:nvPr/>
        </p:nvGrpSpPr>
        <p:grpSpPr>
          <a:xfrm>
            <a:off x="10425338" y="3771517"/>
            <a:ext cx="1351372" cy="1967015"/>
            <a:chOff x="9766963" y="2367731"/>
            <a:chExt cx="1351372" cy="1967015"/>
          </a:xfrm>
        </p:grpSpPr>
        <p:pic>
          <p:nvPicPr>
            <p:cNvPr id="68" name="圖片 67">
              <a:extLst>
                <a:ext uri="{FF2B5EF4-FFF2-40B4-BE49-F238E27FC236}">
                  <a16:creationId xmlns:a16="http://schemas.microsoft.com/office/drawing/2014/main" id="{176962D9-A9B8-49D7-9525-332571385ECE}"/>
                </a:ext>
              </a:extLst>
            </p:cNvPr>
            <p:cNvPicPr>
              <a:picLocks noChangeAspect="1"/>
            </p:cNvPicPr>
            <p:nvPr/>
          </p:nvPicPr>
          <p:blipFill>
            <a:blip r:embed="rId6"/>
            <a:stretch>
              <a:fillRect/>
            </a:stretch>
          </p:blipFill>
          <p:spPr>
            <a:xfrm>
              <a:off x="9766963" y="2367731"/>
              <a:ext cx="1351372" cy="1351372"/>
            </a:xfrm>
            <a:prstGeom prst="rect">
              <a:avLst/>
            </a:prstGeom>
          </p:spPr>
        </p:pic>
        <p:sp>
          <p:nvSpPr>
            <p:cNvPr id="69" name="文字方塊 68">
              <a:extLst>
                <a:ext uri="{FF2B5EF4-FFF2-40B4-BE49-F238E27FC236}">
                  <a16:creationId xmlns:a16="http://schemas.microsoft.com/office/drawing/2014/main" id="{FFFC0F60-8294-4EF7-8066-8CB943287F63}"/>
                </a:ext>
              </a:extLst>
            </p:cNvPr>
            <p:cNvSpPr txBox="1"/>
            <p:nvPr/>
          </p:nvSpPr>
          <p:spPr>
            <a:xfrm>
              <a:off x="10061775" y="3811526"/>
              <a:ext cx="761747" cy="523220"/>
            </a:xfrm>
            <a:prstGeom prst="rect">
              <a:avLst/>
            </a:prstGeom>
            <a:noFill/>
          </p:spPr>
          <p:txBody>
            <a:bodyPr wrap="none" rtlCol="0">
              <a:spAutoFit/>
            </a:bodyPr>
            <a:lstStyle/>
            <a:p>
              <a:r>
                <a:rPr kumimoji="1" lang="en-US" altLang="zh-TW" sz="2800" spc="300" dirty="0">
                  <a:latin typeface="Microsoft YaHei" panose="020B0503020204020204" pitchFamily="34" charset="-122"/>
                  <a:ea typeface="Microsoft YaHei" panose="020B0503020204020204" pitchFamily="34" charset="-122"/>
                </a:rPr>
                <a:t>DB</a:t>
              </a:r>
              <a:endParaRPr kumimoji="1" lang="zh-TW" altLang="en-US" sz="2800" spc="300" dirty="0">
                <a:latin typeface="Microsoft YaHei" panose="020B0503020204020204" pitchFamily="34" charset="-122"/>
                <a:ea typeface="Microsoft YaHei" panose="020B0503020204020204" pitchFamily="34" charset="-122"/>
              </a:endParaRPr>
            </a:p>
          </p:txBody>
        </p:sp>
      </p:grpSp>
      <p:pic>
        <p:nvPicPr>
          <p:cNvPr id="70" name="Picture 2" descr="https://logos-world.net/wp-content/uploads/2020/10/WordPress-Logo.png"/>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219608" y="1653366"/>
            <a:ext cx="2268855" cy="1276231"/>
          </a:xfrm>
          <a:prstGeom prst="rect">
            <a:avLst/>
          </a:prstGeom>
          <a:noFill/>
          <a:extLst>
            <a:ext uri="{909E8E84-426E-40DD-AFC4-6F175D3DCCD1}">
              <a14:hiddenFill xmlns:a14="http://schemas.microsoft.com/office/drawing/2010/main">
                <a:solidFill>
                  <a:srgbClr val="FFFFFF"/>
                </a:solidFill>
              </a14:hiddenFill>
            </a:ext>
          </a:extLst>
        </p:spPr>
      </p:pic>
      <p:sp>
        <p:nvSpPr>
          <p:cNvPr id="71" name="加號 70"/>
          <p:cNvSpPr/>
          <p:nvPr/>
        </p:nvSpPr>
        <p:spPr>
          <a:xfrm>
            <a:off x="3950571" y="3051732"/>
            <a:ext cx="680720" cy="611757"/>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76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系統介紹</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1446550"/>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境外</a:t>
            </a:r>
            <a:r>
              <a:rPr lang="zh-CN" altLang="en-US" sz="4400" dirty="0" smtClean="0">
                <a:latin typeface="汉仪智楷繁" panose="02010600000101010101" pitchFamily="2" charset="-122"/>
                <a:ea typeface="汉仪智楷繁" panose="02010600000101010101" pitchFamily="2" charset="-122"/>
              </a:rPr>
              <a:t>組網頁</a:t>
            </a:r>
            <a:endParaRPr lang="en-US" altLang="zh-CN" sz="4400" dirty="0" smtClean="0">
              <a:latin typeface="汉仪智楷繁" panose="02010600000101010101" pitchFamily="2" charset="-122"/>
              <a:ea typeface="汉仪智楷繁" panose="02010600000101010101" pitchFamily="2" charset="-122"/>
            </a:endParaRPr>
          </a:p>
          <a:p>
            <a:pPr algn="ctr"/>
            <a:r>
              <a:rPr lang="en-US" altLang="zh-CN" sz="4400" dirty="0" smtClean="0">
                <a:latin typeface="汉仪智楷繁" panose="02010600000101010101" pitchFamily="2" charset="-122"/>
                <a:ea typeface="汉仪智楷繁" panose="02010600000101010101" pitchFamily="2" charset="-122"/>
              </a:rPr>
              <a:t>Line Bot</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328017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a:extLst>
              <a:ext uri="{FF2B5EF4-FFF2-40B4-BE49-F238E27FC236}">
                <a16:creationId xmlns:a16="http://schemas.microsoft.com/office/drawing/2014/main" id="{060C70C0-10E5-443B-A101-F6D031A74780}"/>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網 頁 帳 號 模 板</a:t>
            </a:r>
            <a:endParaRPr lang="zh-CN" altLang="en-US" sz="4000" dirty="0">
              <a:latin typeface="微软雅黑" panose="020B0503020204020204" pitchFamily="34" charset="-122"/>
              <a:ea typeface="微软雅黑" panose="020B0503020204020204" pitchFamily="34" charset="-122"/>
            </a:endParaRPr>
          </a:p>
        </p:txBody>
      </p:sp>
      <p:pic>
        <p:nvPicPr>
          <p:cNvPr id="3" name="圖片 2"/>
          <p:cNvPicPr>
            <a:picLocks noChangeAspect="1"/>
          </p:cNvPicPr>
          <p:nvPr/>
        </p:nvPicPr>
        <p:blipFill rotWithShape="1">
          <a:blip r:embed="rId3"/>
          <a:srcRect l="8850" t="2107" r="2143" b="1459"/>
          <a:stretch/>
        </p:blipFill>
        <p:spPr>
          <a:xfrm>
            <a:off x="1084082" y="1093509"/>
            <a:ext cx="10840825" cy="4911366"/>
          </a:xfrm>
          <a:prstGeom prst="rect">
            <a:avLst/>
          </a:prstGeom>
        </p:spPr>
      </p:pic>
      <p:sp>
        <p:nvSpPr>
          <p:cNvPr id="14" name="文字方塊 13"/>
          <p:cNvSpPr txBox="1"/>
          <p:nvPr/>
        </p:nvSpPr>
        <p:spPr>
          <a:xfrm>
            <a:off x="5488831" y="6226318"/>
            <a:ext cx="1467068" cy="400110"/>
          </a:xfrm>
          <a:prstGeom prst="rect">
            <a:avLst/>
          </a:prstGeom>
          <a:noFill/>
        </p:spPr>
        <p:txBody>
          <a:bodyPr wrap="none" rtlCol="0">
            <a:spAutoFit/>
          </a:bodyPr>
          <a:lstStyle/>
          <a:p>
            <a:r>
              <a:rPr lang="zh-CN" altLang="en-US" sz="2000" b="1" dirty="0" smtClean="0"/>
              <a:t>境外組網頁</a:t>
            </a:r>
            <a:endParaRPr lang="en-US" sz="2000" b="1" dirty="0"/>
          </a:p>
        </p:txBody>
      </p:sp>
    </p:spTree>
    <p:extLst>
      <p:ext uri="{BB962C8B-B14F-4D97-AF65-F5344CB8AC3E}">
        <p14:creationId xmlns:p14="http://schemas.microsoft.com/office/powerpoint/2010/main" val="2413435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AB8973-E78D-400B-9D41-923EF3B9D4AF}"/>
              </a:ext>
            </a:extLst>
          </p:cNvPr>
          <p:cNvSpPr txBox="1"/>
          <p:nvPr/>
        </p:nvSpPr>
        <p:spPr>
          <a:xfrm>
            <a:off x="5101441" y="120523"/>
            <a:ext cx="1916092" cy="707886"/>
          </a:xfrm>
          <a:prstGeom prst="rect">
            <a:avLst/>
          </a:prstGeom>
          <a:noFill/>
        </p:spPr>
        <p:txBody>
          <a:bodyPr wrap="square" rtlCol="0">
            <a:spAutoFit/>
          </a:bodyPr>
          <a:lstStyle/>
          <a:p>
            <a:pPr algn="ctr"/>
            <a:r>
              <a:rPr lang="zh-CN" altLang="en-US" sz="4000" b="1" spc="600" dirty="0">
                <a:cs typeface="+mn-ea"/>
                <a:sym typeface="+mn-lt"/>
              </a:rPr>
              <a:t>目录</a:t>
            </a:r>
          </a:p>
        </p:txBody>
      </p:sp>
      <p:sp>
        <p:nvSpPr>
          <p:cNvPr id="3" name="矩形 2">
            <a:extLst>
              <a:ext uri="{FF2B5EF4-FFF2-40B4-BE49-F238E27FC236}">
                <a16:creationId xmlns:a16="http://schemas.microsoft.com/office/drawing/2014/main" id="{3FB77651-3FB2-4F19-8E1F-11659A5C918D}"/>
              </a:ext>
            </a:extLst>
          </p:cNvPr>
          <p:cNvSpPr/>
          <p:nvPr/>
        </p:nvSpPr>
        <p:spPr>
          <a:xfrm>
            <a:off x="4741503" y="97344"/>
            <a:ext cx="2635968" cy="75424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五边形 3">
            <a:extLst>
              <a:ext uri="{FF2B5EF4-FFF2-40B4-BE49-F238E27FC236}">
                <a16:creationId xmlns:a16="http://schemas.microsoft.com/office/drawing/2014/main" id="{6BB93C26-CDC1-426C-AA99-2705C95F7CF3}"/>
              </a:ext>
            </a:extLst>
          </p:cNvPr>
          <p:cNvSpPr/>
          <p:nvPr/>
        </p:nvSpPr>
        <p:spPr>
          <a:xfrm>
            <a:off x="6059487" y="984067"/>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5" name="文本框 4">
            <a:extLst>
              <a:ext uri="{FF2B5EF4-FFF2-40B4-BE49-F238E27FC236}">
                <a16:creationId xmlns:a16="http://schemas.microsoft.com/office/drawing/2014/main" id="{098931DF-370F-42E2-9B19-B360434164BC}"/>
              </a:ext>
            </a:extLst>
          </p:cNvPr>
          <p:cNvSpPr txBox="1"/>
          <p:nvPr/>
        </p:nvSpPr>
        <p:spPr>
          <a:xfrm>
            <a:off x="7495652" y="1110274"/>
            <a:ext cx="3058933" cy="553998"/>
          </a:xfrm>
          <a:prstGeom prst="rect">
            <a:avLst/>
          </a:prstGeom>
          <a:noFill/>
        </p:spPr>
        <p:txBody>
          <a:bodyPr wrap="square" rtlCol="0">
            <a:spAutoFit/>
          </a:bodyPr>
          <a:lstStyle/>
          <a:p>
            <a:r>
              <a:rPr lang="zh-CN" altLang="en-US" sz="3000" b="1" dirty="0">
                <a:cs typeface="+mn-ea"/>
                <a:sym typeface="+mn-lt"/>
              </a:rPr>
              <a:t>系統目標</a:t>
            </a:r>
          </a:p>
        </p:txBody>
      </p:sp>
      <p:sp>
        <p:nvSpPr>
          <p:cNvPr id="7" name="箭头: 五边形 6">
            <a:extLst>
              <a:ext uri="{FF2B5EF4-FFF2-40B4-BE49-F238E27FC236}">
                <a16:creationId xmlns:a16="http://schemas.microsoft.com/office/drawing/2014/main" id="{FAAC0B98-52CF-4800-89E1-7E67CE379F09}"/>
              </a:ext>
            </a:extLst>
          </p:cNvPr>
          <p:cNvSpPr/>
          <p:nvPr/>
        </p:nvSpPr>
        <p:spPr>
          <a:xfrm>
            <a:off x="6059486" y="2945049"/>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8" name="文本框 7">
            <a:extLst>
              <a:ext uri="{FF2B5EF4-FFF2-40B4-BE49-F238E27FC236}">
                <a16:creationId xmlns:a16="http://schemas.microsoft.com/office/drawing/2014/main" id="{06ECFDBB-4E7B-47FA-B7B7-9D5D749A73AD}"/>
              </a:ext>
            </a:extLst>
          </p:cNvPr>
          <p:cNvSpPr txBox="1"/>
          <p:nvPr/>
        </p:nvSpPr>
        <p:spPr>
          <a:xfrm>
            <a:off x="7648051" y="5033520"/>
            <a:ext cx="3058933" cy="553998"/>
          </a:xfrm>
          <a:prstGeom prst="rect">
            <a:avLst/>
          </a:prstGeom>
          <a:noFill/>
        </p:spPr>
        <p:txBody>
          <a:bodyPr wrap="square" rtlCol="0">
            <a:spAutoFit/>
          </a:bodyPr>
          <a:lstStyle/>
          <a:p>
            <a:r>
              <a:rPr lang="zh-CN" altLang="en-US" sz="3000" b="1" dirty="0">
                <a:cs typeface="+mn-ea"/>
                <a:sym typeface="+mn-lt"/>
              </a:rPr>
              <a:t>未來展望</a:t>
            </a:r>
          </a:p>
        </p:txBody>
      </p:sp>
      <p:sp>
        <p:nvSpPr>
          <p:cNvPr id="9" name="箭头: 五边形 8">
            <a:extLst>
              <a:ext uri="{FF2B5EF4-FFF2-40B4-BE49-F238E27FC236}">
                <a16:creationId xmlns:a16="http://schemas.microsoft.com/office/drawing/2014/main" id="{A2C2599F-0F8D-4434-81B9-42AE1BAF7917}"/>
              </a:ext>
            </a:extLst>
          </p:cNvPr>
          <p:cNvSpPr/>
          <p:nvPr/>
        </p:nvSpPr>
        <p:spPr>
          <a:xfrm flipH="1">
            <a:off x="4741503" y="1926005"/>
            <a:ext cx="1317984"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0" name="文本框 9">
            <a:extLst>
              <a:ext uri="{FF2B5EF4-FFF2-40B4-BE49-F238E27FC236}">
                <a16:creationId xmlns:a16="http://schemas.microsoft.com/office/drawing/2014/main" id="{FD2D650A-2A97-4629-A0F1-6A0188C9FA56}"/>
              </a:ext>
            </a:extLst>
          </p:cNvPr>
          <p:cNvSpPr txBox="1"/>
          <p:nvPr/>
        </p:nvSpPr>
        <p:spPr>
          <a:xfrm flipH="1">
            <a:off x="2902291" y="2003253"/>
            <a:ext cx="1721030" cy="941796"/>
          </a:xfrm>
          <a:prstGeom prst="rect">
            <a:avLst/>
          </a:prstGeom>
          <a:noFill/>
        </p:spPr>
        <p:txBody>
          <a:bodyPr wrap="square" rtlCol="0">
            <a:spAutoFit/>
          </a:bodyPr>
          <a:lstStyle/>
          <a:p>
            <a:pPr>
              <a:lnSpc>
                <a:spcPct val="120000"/>
              </a:lnSpc>
            </a:pPr>
            <a:r>
              <a:rPr lang="zh-CN" altLang="en-US" sz="3000" b="1" dirty="0">
                <a:cs typeface="+mn-ea"/>
                <a:sym typeface="+mn-lt"/>
              </a:rPr>
              <a:t>系統分析</a:t>
            </a:r>
          </a:p>
          <a:p>
            <a:pPr algn="l" fontAlgn="auto">
              <a:lnSpc>
                <a:spcPct val="120000"/>
              </a:lnSpc>
            </a:pPr>
            <a:endParaRPr lang="zh-CN" altLang="en-US" sz="1600" dirty="0">
              <a:latin typeface="微软雅黑" panose="020B0503020204020204" charset="-122"/>
              <a:ea typeface="微软雅黑" panose="020B0503020204020204" charset="-122"/>
              <a:sym typeface="+mn-ea"/>
            </a:endParaRPr>
          </a:p>
        </p:txBody>
      </p:sp>
      <p:sp>
        <p:nvSpPr>
          <p:cNvPr id="11" name="箭头: 五边形 10">
            <a:extLst>
              <a:ext uri="{FF2B5EF4-FFF2-40B4-BE49-F238E27FC236}">
                <a16:creationId xmlns:a16="http://schemas.microsoft.com/office/drawing/2014/main" id="{48259765-DB72-497F-8EE6-6516150547EB}"/>
              </a:ext>
            </a:extLst>
          </p:cNvPr>
          <p:cNvSpPr/>
          <p:nvPr/>
        </p:nvSpPr>
        <p:spPr>
          <a:xfrm flipH="1">
            <a:off x="4741502" y="3872880"/>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12" name="文本框 11">
            <a:extLst>
              <a:ext uri="{FF2B5EF4-FFF2-40B4-BE49-F238E27FC236}">
                <a16:creationId xmlns:a16="http://schemas.microsoft.com/office/drawing/2014/main" id="{A6281473-8170-4580-9EF2-A8D686946431}"/>
              </a:ext>
            </a:extLst>
          </p:cNvPr>
          <p:cNvSpPr txBox="1"/>
          <p:nvPr/>
        </p:nvSpPr>
        <p:spPr>
          <a:xfrm flipH="1">
            <a:off x="2892130" y="4014476"/>
            <a:ext cx="1731191" cy="553998"/>
          </a:xfrm>
          <a:prstGeom prst="rect">
            <a:avLst/>
          </a:prstGeom>
          <a:noFill/>
        </p:spPr>
        <p:txBody>
          <a:bodyPr wrap="square" rtlCol="0">
            <a:spAutoFit/>
          </a:bodyPr>
          <a:lstStyle/>
          <a:p>
            <a:r>
              <a:rPr lang="zh-CN" altLang="en-US" sz="3000" b="1" dirty="0">
                <a:cs typeface="+mn-ea"/>
                <a:sym typeface="+mn-lt"/>
              </a:rPr>
              <a:t>系統介紹</a:t>
            </a:r>
          </a:p>
        </p:txBody>
      </p:sp>
      <p:sp>
        <p:nvSpPr>
          <p:cNvPr id="14" name="箭头: 五边形 6">
            <a:extLst>
              <a:ext uri="{FF2B5EF4-FFF2-40B4-BE49-F238E27FC236}">
                <a16:creationId xmlns:a16="http://schemas.microsoft.com/office/drawing/2014/main" id="{FAAC0B98-52CF-4800-89E1-7E67CE379F09}"/>
              </a:ext>
            </a:extLst>
          </p:cNvPr>
          <p:cNvSpPr/>
          <p:nvPr/>
        </p:nvSpPr>
        <p:spPr>
          <a:xfrm>
            <a:off x="6059486" y="4891924"/>
            <a:ext cx="1317984" cy="837191"/>
          </a:xfrm>
          <a:prstGeom prst="homePlate">
            <a:avLst/>
          </a:prstGeom>
          <a:solidFill>
            <a:srgbClr val="EB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smtClean="0">
                <a:solidFill>
                  <a:prstClr val="white"/>
                </a:solidFill>
              </a:rPr>
              <a:t>05</a:t>
            </a:r>
            <a:endParaRPr lang="zh-CN" altLang="en-US" sz="4400" b="1" dirty="0">
              <a:solidFill>
                <a:prstClr val="white"/>
              </a:solidFill>
            </a:endParaRPr>
          </a:p>
        </p:txBody>
      </p:sp>
      <p:sp>
        <p:nvSpPr>
          <p:cNvPr id="15" name="箭头: 五边形 10">
            <a:extLst>
              <a:ext uri="{FF2B5EF4-FFF2-40B4-BE49-F238E27FC236}">
                <a16:creationId xmlns:a16="http://schemas.microsoft.com/office/drawing/2014/main" id="{48259765-DB72-497F-8EE6-6516150547EB}"/>
              </a:ext>
            </a:extLst>
          </p:cNvPr>
          <p:cNvSpPr/>
          <p:nvPr/>
        </p:nvSpPr>
        <p:spPr>
          <a:xfrm flipH="1">
            <a:off x="4741502" y="5779724"/>
            <a:ext cx="1317984" cy="837191"/>
          </a:xfrm>
          <a:prstGeom prst="homePlate">
            <a:avLst/>
          </a:prstGeom>
          <a:solidFill>
            <a:srgbClr val="C49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smtClean="0">
                <a:solidFill>
                  <a:prstClr val="white"/>
                </a:solidFill>
              </a:rPr>
              <a:t>06</a:t>
            </a:r>
            <a:endParaRPr lang="zh-CN" altLang="en-US" sz="4400" b="1" dirty="0">
              <a:solidFill>
                <a:prstClr val="white"/>
              </a:solidFill>
            </a:endParaRPr>
          </a:p>
        </p:txBody>
      </p:sp>
      <p:sp>
        <p:nvSpPr>
          <p:cNvPr id="16" name="文本框 7">
            <a:extLst>
              <a:ext uri="{FF2B5EF4-FFF2-40B4-BE49-F238E27FC236}">
                <a16:creationId xmlns:a16="http://schemas.microsoft.com/office/drawing/2014/main" id="{06ECFDBB-4E7B-47FA-B7B7-9D5D749A73AD}"/>
              </a:ext>
            </a:extLst>
          </p:cNvPr>
          <p:cNvSpPr txBox="1"/>
          <p:nvPr/>
        </p:nvSpPr>
        <p:spPr>
          <a:xfrm>
            <a:off x="7648052" y="3239045"/>
            <a:ext cx="3058933" cy="553998"/>
          </a:xfrm>
          <a:prstGeom prst="rect">
            <a:avLst/>
          </a:prstGeom>
          <a:noFill/>
        </p:spPr>
        <p:txBody>
          <a:bodyPr wrap="square" rtlCol="0">
            <a:spAutoFit/>
          </a:bodyPr>
          <a:lstStyle/>
          <a:p>
            <a:r>
              <a:rPr lang="zh-CN" altLang="en-US" sz="3000" b="1" dirty="0">
                <a:cs typeface="+mn-ea"/>
                <a:sym typeface="+mn-lt"/>
              </a:rPr>
              <a:t>系統架構</a:t>
            </a:r>
          </a:p>
        </p:txBody>
      </p:sp>
      <p:sp>
        <p:nvSpPr>
          <p:cNvPr id="17" name="文本框 11">
            <a:extLst>
              <a:ext uri="{FF2B5EF4-FFF2-40B4-BE49-F238E27FC236}">
                <a16:creationId xmlns:a16="http://schemas.microsoft.com/office/drawing/2014/main" id="{A6281473-8170-4580-9EF2-A8D686946431}"/>
              </a:ext>
            </a:extLst>
          </p:cNvPr>
          <p:cNvSpPr txBox="1"/>
          <p:nvPr/>
        </p:nvSpPr>
        <p:spPr>
          <a:xfrm flipH="1">
            <a:off x="2902291" y="5921320"/>
            <a:ext cx="1731191" cy="553998"/>
          </a:xfrm>
          <a:prstGeom prst="rect">
            <a:avLst/>
          </a:prstGeom>
          <a:noFill/>
        </p:spPr>
        <p:txBody>
          <a:bodyPr wrap="square" rtlCol="0">
            <a:spAutoFit/>
          </a:bodyPr>
          <a:lstStyle/>
          <a:p>
            <a:r>
              <a:rPr lang="zh-CN" altLang="en-US" sz="3000" b="1" dirty="0">
                <a:cs typeface="+mn-ea"/>
                <a:sym typeface="+mn-lt"/>
              </a:rPr>
              <a:t>資料來源</a:t>
            </a:r>
          </a:p>
        </p:txBody>
      </p:sp>
    </p:spTree>
    <p:extLst>
      <p:ext uri="{BB962C8B-B14F-4D97-AF65-F5344CB8AC3E}">
        <p14:creationId xmlns:p14="http://schemas.microsoft.com/office/powerpoint/2010/main" val="1625618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28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33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17"/>
                                        </p:tgtEl>
                                        <p:attrNameLst>
                                          <p:attrName>style.visibility</p:attrName>
                                        </p:attrNameLst>
                                      </p:cBhvr>
                                      <p:to>
                                        <p:strVal val="visible"/>
                                      </p:to>
                                    </p:set>
                                    <p:anim by="(-#ppt_w*2)" calcmode="lin" valueType="num">
                                      <p:cBhvr rctx="PPT">
                                        <p:cTn id="30" dur="500" autoRev="1" fill="hold">
                                          <p:stCondLst>
                                            <p:cond delay="0"/>
                                          </p:stCondLst>
                                        </p:cTn>
                                        <p:tgtEl>
                                          <p:spTgt spid="17"/>
                                        </p:tgtEl>
                                        <p:attrNameLst>
                                          <p:attrName>ppt_w</p:attrName>
                                        </p:attrNameLst>
                                      </p:cBhvr>
                                    </p:anim>
                                    <p:anim by="(#ppt_w*0.50)" calcmode="lin" valueType="num">
                                      <p:cBhvr>
                                        <p:cTn id="31" dur="500" decel="50000" autoRev="1" fill="hold">
                                          <p:stCondLst>
                                            <p:cond delay="0"/>
                                          </p:stCondLst>
                                        </p:cTn>
                                        <p:tgtEl>
                                          <p:spTgt spid="17"/>
                                        </p:tgtEl>
                                        <p:attrNameLst>
                                          <p:attrName>ppt_x</p:attrName>
                                        </p:attrNameLst>
                                      </p:cBhvr>
                                    </p:anim>
                                    <p:anim from="(-#ppt_h/2)" to="(#ppt_y)" calcmode="lin" valueType="num">
                                      <p:cBhvr>
                                        <p:cTn id="32" dur="1000" fill="hold">
                                          <p:stCondLst>
                                            <p:cond delay="0"/>
                                          </p:stCondLst>
                                        </p:cTn>
                                        <p:tgtEl>
                                          <p:spTgt spid="17"/>
                                        </p:tgtEl>
                                        <p:attrNameLst>
                                          <p:attrName>ppt_y</p:attrName>
                                        </p:attrNameLst>
                                      </p:cBhvr>
                                    </p:anim>
                                    <p:animRot by="21600000">
                                      <p:cBhvr>
                                        <p:cTn id="33" dur="1000" fill="hold">
                                          <p:stCondLst>
                                            <p:cond delay="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等腰三角形 29">
            <a:extLst>
              <a:ext uri="{FF2B5EF4-FFF2-40B4-BE49-F238E27FC236}">
                <a16:creationId xmlns:a16="http://schemas.microsoft.com/office/drawing/2014/main" id="{DF6304B1-10CF-4F5C-AC52-5AF4216E1F85}"/>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Line Bot</a:t>
            </a:r>
            <a:r>
              <a:rPr lang="zh-CN" altLang="en-US" sz="4000" dirty="0" smtClean="0">
                <a:latin typeface="微软雅黑" panose="020B0503020204020204" pitchFamily="34" charset="-122"/>
                <a:ea typeface="微软雅黑" panose="020B0503020204020204" pitchFamily="34" charset="-122"/>
              </a:rPr>
              <a:t> 帳 號 模 板</a:t>
            </a:r>
            <a:endParaRPr lang="zh-CN" altLang="en-US" sz="4000" dirty="0">
              <a:latin typeface="微软雅黑" panose="020B0503020204020204" pitchFamily="34" charset="-122"/>
              <a:ea typeface="微软雅黑" panose="020B0503020204020204" pitchFamily="34" charset="-122"/>
            </a:endParaRPr>
          </a:p>
        </p:txBody>
      </p:sp>
      <p:sp>
        <p:nvSpPr>
          <p:cNvPr id="34" name="任意多边形 110"/>
          <p:cNvSpPr/>
          <p:nvPr/>
        </p:nvSpPr>
        <p:spPr bwMode="auto">
          <a:xfrm>
            <a:off x="5128519" y="4776608"/>
            <a:ext cx="550506" cy="407268"/>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88862 h 440259"/>
              <a:gd name="T31" fmla="*/ 88862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8" h="4896">
                <a:moveTo>
                  <a:pt x="6608" y="638"/>
                </a:moveTo>
                <a:lnTo>
                  <a:pt x="6608" y="2638"/>
                </a:lnTo>
                <a:cubicBezTo>
                  <a:pt x="6608" y="2638"/>
                  <a:pt x="6180" y="2723"/>
                  <a:pt x="6092" y="2734"/>
                </a:cubicBezTo>
                <a:cubicBezTo>
                  <a:pt x="6004" y="2745"/>
                  <a:pt x="5728" y="2834"/>
                  <a:pt x="5528" y="2642"/>
                </a:cubicBezTo>
                <a:cubicBezTo>
                  <a:pt x="5219" y="2346"/>
                  <a:pt x="4122" y="1254"/>
                  <a:pt x="4122" y="1254"/>
                </a:cubicBezTo>
                <a:cubicBezTo>
                  <a:pt x="4122" y="1254"/>
                  <a:pt x="3932" y="1069"/>
                  <a:pt x="3629" y="1229"/>
                </a:cubicBezTo>
                <a:cubicBezTo>
                  <a:pt x="3350" y="1376"/>
                  <a:pt x="2936" y="1592"/>
                  <a:pt x="2764" y="1675"/>
                </a:cubicBezTo>
                <a:cubicBezTo>
                  <a:pt x="2437" y="1849"/>
                  <a:pt x="2167" y="1574"/>
                  <a:pt x="2167" y="1364"/>
                </a:cubicBezTo>
                <a:cubicBezTo>
                  <a:pt x="2167" y="1201"/>
                  <a:pt x="2269" y="1090"/>
                  <a:pt x="2414" y="1009"/>
                </a:cubicBezTo>
                <a:cubicBezTo>
                  <a:pt x="2808" y="770"/>
                  <a:pt x="3637" y="305"/>
                  <a:pt x="3983" y="121"/>
                </a:cubicBezTo>
                <a:cubicBezTo>
                  <a:pt x="4193" y="9"/>
                  <a:pt x="4344" y="0"/>
                  <a:pt x="4633" y="243"/>
                </a:cubicBezTo>
                <a:cubicBezTo>
                  <a:pt x="4988" y="541"/>
                  <a:pt x="5304" y="814"/>
                  <a:pt x="5304" y="814"/>
                </a:cubicBezTo>
                <a:cubicBezTo>
                  <a:pt x="5304" y="814"/>
                  <a:pt x="5407" y="900"/>
                  <a:pt x="5571" y="865"/>
                </a:cubicBezTo>
                <a:cubicBezTo>
                  <a:pt x="5975" y="780"/>
                  <a:pt x="6608" y="638"/>
                  <a:pt x="6608" y="638"/>
                </a:cubicBezTo>
                <a:close/>
                <a:moveTo>
                  <a:pt x="2241" y="4027"/>
                </a:moveTo>
                <a:cubicBezTo>
                  <a:pt x="2294" y="3891"/>
                  <a:pt x="2277" y="3738"/>
                  <a:pt x="2175" y="3633"/>
                </a:cubicBezTo>
                <a:cubicBezTo>
                  <a:pt x="2083" y="3540"/>
                  <a:pt x="1950" y="3515"/>
                  <a:pt x="1822" y="3544"/>
                </a:cubicBezTo>
                <a:cubicBezTo>
                  <a:pt x="1858" y="3418"/>
                  <a:pt x="1838" y="3283"/>
                  <a:pt x="1746" y="3188"/>
                </a:cubicBezTo>
                <a:cubicBezTo>
                  <a:pt x="1654" y="3095"/>
                  <a:pt x="1521" y="3070"/>
                  <a:pt x="1394" y="3099"/>
                </a:cubicBezTo>
                <a:cubicBezTo>
                  <a:pt x="1429" y="2973"/>
                  <a:pt x="1409" y="2838"/>
                  <a:pt x="1317" y="2744"/>
                </a:cubicBezTo>
                <a:cubicBezTo>
                  <a:pt x="1173" y="2596"/>
                  <a:pt x="924" y="2602"/>
                  <a:pt x="760" y="2758"/>
                </a:cubicBezTo>
                <a:cubicBezTo>
                  <a:pt x="597" y="2915"/>
                  <a:pt x="492" y="3198"/>
                  <a:pt x="638" y="3365"/>
                </a:cubicBezTo>
                <a:cubicBezTo>
                  <a:pt x="783" y="3531"/>
                  <a:pt x="950" y="3430"/>
                  <a:pt x="1077" y="3401"/>
                </a:cubicBezTo>
                <a:cubicBezTo>
                  <a:pt x="1042" y="3527"/>
                  <a:pt x="936" y="3645"/>
                  <a:pt x="1066" y="3810"/>
                </a:cubicBezTo>
                <a:cubicBezTo>
                  <a:pt x="1197" y="3975"/>
                  <a:pt x="1378" y="3875"/>
                  <a:pt x="1506" y="3846"/>
                </a:cubicBezTo>
                <a:cubicBezTo>
                  <a:pt x="1470" y="3972"/>
                  <a:pt x="1369" y="4101"/>
                  <a:pt x="1494" y="4254"/>
                </a:cubicBezTo>
                <a:cubicBezTo>
                  <a:pt x="1621" y="4408"/>
                  <a:pt x="1829" y="4326"/>
                  <a:pt x="1966" y="4283"/>
                </a:cubicBezTo>
                <a:cubicBezTo>
                  <a:pt x="1913" y="4419"/>
                  <a:pt x="1799" y="4566"/>
                  <a:pt x="1945" y="4730"/>
                </a:cubicBezTo>
                <a:cubicBezTo>
                  <a:pt x="2090" y="4896"/>
                  <a:pt x="2426" y="4819"/>
                  <a:pt x="2590" y="4663"/>
                </a:cubicBezTo>
                <a:cubicBezTo>
                  <a:pt x="2753" y="4506"/>
                  <a:pt x="2769" y="4258"/>
                  <a:pt x="2625" y="4110"/>
                </a:cubicBezTo>
                <a:cubicBezTo>
                  <a:pt x="2526" y="4008"/>
                  <a:pt x="2378" y="3985"/>
                  <a:pt x="2241" y="4027"/>
                </a:cubicBezTo>
                <a:close/>
                <a:moveTo>
                  <a:pt x="5233" y="2987"/>
                </a:moveTo>
                <a:cubicBezTo>
                  <a:pt x="4047" y="1802"/>
                  <a:pt x="4605" y="2359"/>
                  <a:pt x="3967" y="1720"/>
                </a:cubicBezTo>
                <a:cubicBezTo>
                  <a:pt x="3967" y="1720"/>
                  <a:pt x="3775" y="1529"/>
                  <a:pt x="3523" y="1640"/>
                </a:cubicBezTo>
                <a:cubicBezTo>
                  <a:pt x="3346" y="1718"/>
                  <a:pt x="3117" y="1824"/>
                  <a:pt x="2945" y="1905"/>
                </a:cubicBezTo>
                <a:cubicBezTo>
                  <a:pt x="2757" y="2004"/>
                  <a:pt x="2621" y="2034"/>
                  <a:pt x="2557" y="2034"/>
                </a:cubicBezTo>
                <a:cubicBezTo>
                  <a:pt x="2192" y="2031"/>
                  <a:pt x="1896" y="1738"/>
                  <a:pt x="1896" y="1373"/>
                </a:cubicBezTo>
                <a:cubicBezTo>
                  <a:pt x="1896" y="1137"/>
                  <a:pt x="2022" y="931"/>
                  <a:pt x="2209" y="814"/>
                </a:cubicBezTo>
                <a:cubicBezTo>
                  <a:pt x="2472" y="632"/>
                  <a:pt x="3078" y="310"/>
                  <a:pt x="3078" y="310"/>
                </a:cubicBezTo>
                <a:cubicBezTo>
                  <a:pt x="3078" y="310"/>
                  <a:pt x="2894" y="76"/>
                  <a:pt x="2489" y="76"/>
                </a:cubicBezTo>
                <a:cubicBezTo>
                  <a:pt x="2085" y="76"/>
                  <a:pt x="1240" y="629"/>
                  <a:pt x="1240" y="629"/>
                </a:cubicBezTo>
                <a:cubicBezTo>
                  <a:pt x="1240" y="629"/>
                  <a:pt x="1000" y="783"/>
                  <a:pt x="659" y="644"/>
                </a:cubicBezTo>
                <a:lnTo>
                  <a:pt x="0" y="415"/>
                </a:lnTo>
                <a:lnTo>
                  <a:pt x="0" y="2704"/>
                </a:lnTo>
                <a:cubicBezTo>
                  <a:pt x="0" y="2704"/>
                  <a:pt x="188" y="2758"/>
                  <a:pt x="357" y="2827"/>
                </a:cubicBezTo>
                <a:cubicBezTo>
                  <a:pt x="395" y="2719"/>
                  <a:pt x="457" y="2618"/>
                  <a:pt x="542" y="2535"/>
                </a:cubicBezTo>
                <a:cubicBezTo>
                  <a:pt x="822" y="2268"/>
                  <a:pt x="1287" y="2265"/>
                  <a:pt x="1542" y="2528"/>
                </a:cubicBezTo>
                <a:cubicBezTo>
                  <a:pt x="1619" y="2608"/>
                  <a:pt x="1673" y="2703"/>
                  <a:pt x="1700" y="2808"/>
                </a:cubicBezTo>
                <a:cubicBezTo>
                  <a:pt x="1803" y="2840"/>
                  <a:pt x="1896" y="2896"/>
                  <a:pt x="1971" y="2973"/>
                </a:cubicBezTo>
                <a:cubicBezTo>
                  <a:pt x="2048" y="3053"/>
                  <a:pt x="2101" y="3148"/>
                  <a:pt x="2129" y="3253"/>
                </a:cubicBezTo>
                <a:cubicBezTo>
                  <a:pt x="2231" y="3285"/>
                  <a:pt x="2324" y="3341"/>
                  <a:pt x="2399" y="3418"/>
                </a:cubicBezTo>
                <a:cubicBezTo>
                  <a:pt x="2484" y="3505"/>
                  <a:pt x="2540" y="3611"/>
                  <a:pt x="2566" y="3725"/>
                </a:cubicBezTo>
                <a:cubicBezTo>
                  <a:pt x="2674" y="3756"/>
                  <a:pt x="2771" y="3814"/>
                  <a:pt x="2849" y="3894"/>
                </a:cubicBezTo>
                <a:cubicBezTo>
                  <a:pt x="3002" y="4051"/>
                  <a:pt x="3056" y="4265"/>
                  <a:pt x="3023" y="4471"/>
                </a:cubicBezTo>
                <a:cubicBezTo>
                  <a:pt x="3024" y="4471"/>
                  <a:pt x="3024" y="4471"/>
                  <a:pt x="3024" y="4472"/>
                </a:cubicBezTo>
                <a:cubicBezTo>
                  <a:pt x="3027" y="4475"/>
                  <a:pt x="3119" y="4578"/>
                  <a:pt x="3177" y="4636"/>
                </a:cubicBezTo>
                <a:cubicBezTo>
                  <a:pt x="3290" y="4749"/>
                  <a:pt x="3475" y="4749"/>
                  <a:pt x="3588" y="4636"/>
                </a:cubicBezTo>
                <a:cubicBezTo>
                  <a:pt x="3700" y="4523"/>
                  <a:pt x="3701" y="4339"/>
                  <a:pt x="3588" y="4225"/>
                </a:cubicBezTo>
                <a:cubicBezTo>
                  <a:pt x="3584" y="4221"/>
                  <a:pt x="3180" y="3799"/>
                  <a:pt x="3213" y="3766"/>
                </a:cubicBezTo>
                <a:cubicBezTo>
                  <a:pt x="3245" y="3734"/>
                  <a:pt x="3759" y="4269"/>
                  <a:pt x="3769" y="4279"/>
                </a:cubicBezTo>
                <a:cubicBezTo>
                  <a:pt x="3882" y="4391"/>
                  <a:pt x="4066" y="4391"/>
                  <a:pt x="4179" y="4279"/>
                </a:cubicBezTo>
                <a:cubicBezTo>
                  <a:pt x="4292" y="4166"/>
                  <a:pt x="4292" y="3981"/>
                  <a:pt x="4179" y="3868"/>
                </a:cubicBezTo>
                <a:cubicBezTo>
                  <a:pt x="4174" y="3863"/>
                  <a:pt x="4151" y="3841"/>
                  <a:pt x="4142" y="3832"/>
                </a:cubicBezTo>
                <a:cubicBezTo>
                  <a:pt x="4142" y="3832"/>
                  <a:pt x="3632" y="3378"/>
                  <a:pt x="3671" y="3339"/>
                </a:cubicBezTo>
                <a:cubicBezTo>
                  <a:pt x="3710" y="3300"/>
                  <a:pt x="4343" y="3891"/>
                  <a:pt x="4345" y="3891"/>
                </a:cubicBezTo>
                <a:cubicBezTo>
                  <a:pt x="4458" y="3993"/>
                  <a:pt x="4634" y="3992"/>
                  <a:pt x="4743" y="3883"/>
                </a:cubicBezTo>
                <a:cubicBezTo>
                  <a:pt x="4850" y="3776"/>
                  <a:pt x="4852" y="3608"/>
                  <a:pt x="4758" y="3494"/>
                </a:cubicBezTo>
                <a:cubicBezTo>
                  <a:pt x="4756" y="3488"/>
                  <a:pt x="4275" y="2986"/>
                  <a:pt x="4312" y="2948"/>
                </a:cubicBezTo>
                <a:cubicBezTo>
                  <a:pt x="4351" y="2910"/>
                  <a:pt x="4826" y="3400"/>
                  <a:pt x="4827" y="3401"/>
                </a:cubicBezTo>
                <a:cubicBezTo>
                  <a:pt x="4940" y="3513"/>
                  <a:pt x="5124" y="3513"/>
                  <a:pt x="5238" y="3401"/>
                </a:cubicBezTo>
                <a:cubicBezTo>
                  <a:pt x="5350" y="3288"/>
                  <a:pt x="5350" y="3103"/>
                  <a:pt x="5238" y="2990"/>
                </a:cubicBezTo>
                <a:cubicBezTo>
                  <a:pt x="5236" y="2989"/>
                  <a:pt x="5234" y="2988"/>
                  <a:pt x="5233" y="2987"/>
                </a:cubicBezTo>
                <a:close/>
              </a:path>
            </a:pathLst>
          </a:custGeom>
          <a:solidFill>
            <a:schemeClr val="bg1"/>
          </a:solidFill>
          <a:ln>
            <a:noFill/>
          </a:ln>
        </p:spPr>
        <p:txBody>
          <a:bodyPr wrap="square" lIns="91440" tIns="45720" rIns="91440" bIns="45720">
            <a:normAutofit/>
          </a:bodyPr>
          <a:lstStyle/>
          <a:p>
            <a:endParaRPr lang="zh-CN" altLang="en-US">
              <a:cs typeface="+mn-ea"/>
              <a:sym typeface="+mn-lt"/>
            </a:endParaRPr>
          </a:p>
        </p:txBody>
      </p:sp>
      <p:pic>
        <p:nvPicPr>
          <p:cNvPr id="35" name="圖片 34"/>
          <p:cNvPicPr>
            <a:picLocks noChangeAspect="1"/>
          </p:cNvPicPr>
          <p:nvPr/>
        </p:nvPicPr>
        <p:blipFill rotWithShape="1">
          <a:blip r:embed="rId3" cstate="print">
            <a:extLst>
              <a:ext uri="{28A0092B-C50C-407E-A947-70E740481C1C}">
                <a14:useLocalDpi xmlns:a14="http://schemas.microsoft.com/office/drawing/2010/main" val="0"/>
              </a:ext>
            </a:extLst>
          </a:blip>
          <a:srcRect t="5067" b="1466"/>
          <a:stretch/>
        </p:blipFill>
        <p:spPr>
          <a:xfrm>
            <a:off x="3548778" y="1432259"/>
            <a:ext cx="2080697" cy="4213643"/>
          </a:xfrm>
          <a:prstGeom prst="rect">
            <a:avLst/>
          </a:prstGeom>
        </p:spPr>
      </p:pic>
      <p:sp>
        <p:nvSpPr>
          <p:cNvPr id="36" name="文字方塊 35"/>
          <p:cNvSpPr txBox="1"/>
          <p:nvPr/>
        </p:nvSpPr>
        <p:spPr>
          <a:xfrm>
            <a:off x="3573463" y="5733061"/>
            <a:ext cx="2031325" cy="369332"/>
          </a:xfrm>
          <a:prstGeom prst="rect">
            <a:avLst/>
          </a:prstGeom>
          <a:noFill/>
        </p:spPr>
        <p:txBody>
          <a:bodyPr wrap="none" rtlCol="0">
            <a:spAutoFit/>
          </a:bodyPr>
          <a:lstStyle/>
          <a:p>
            <a:r>
              <a:rPr lang="zh-CN" altLang="en-US" b="1" dirty="0" smtClean="0"/>
              <a:t>加入官方帳號畫面</a:t>
            </a:r>
            <a:endParaRPr lang="en-US" b="1" dirty="0"/>
          </a:p>
        </p:txBody>
      </p:sp>
      <p:pic>
        <p:nvPicPr>
          <p:cNvPr id="37" name="圖片 36"/>
          <p:cNvPicPr>
            <a:picLocks noChangeAspect="1"/>
          </p:cNvPicPr>
          <p:nvPr/>
        </p:nvPicPr>
        <p:blipFill rotWithShape="1">
          <a:blip r:embed="rId4" cstate="print">
            <a:extLst>
              <a:ext uri="{28A0092B-C50C-407E-A947-70E740481C1C}">
                <a14:useLocalDpi xmlns:a14="http://schemas.microsoft.com/office/drawing/2010/main" val="0"/>
              </a:ext>
            </a:extLst>
          </a:blip>
          <a:srcRect t="4668" b="1600"/>
          <a:stretch/>
        </p:blipFill>
        <p:spPr>
          <a:xfrm>
            <a:off x="7679214" y="1517235"/>
            <a:ext cx="2075880" cy="4215826"/>
          </a:xfrm>
          <a:prstGeom prst="rect">
            <a:avLst/>
          </a:prstGeom>
        </p:spPr>
      </p:pic>
      <p:sp>
        <p:nvSpPr>
          <p:cNvPr id="38" name="文字方塊 37"/>
          <p:cNvSpPr txBox="1"/>
          <p:nvPr/>
        </p:nvSpPr>
        <p:spPr>
          <a:xfrm>
            <a:off x="8047740" y="5733061"/>
            <a:ext cx="1338828" cy="369332"/>
          </a:xfrm>
          <a:prstGeom prst="rect">
            <a:avLst/>
          </a:prstGeom>
          <a:noFill/>
        </p:spPr>
        <p:txBody>
          <a:bodyPr wrap="none" rtlCol="0">
            <a:spAutoFit/>
          </a:bodyPr>
          <a:lstStyle/>
          <a:p>
            <a:r>
              <a:rPr lang="zh-CN" altLang="en-US" b="1" dirty="0" smtClean="0"/>
              <a:t>聊天室畫面</a:t>
            </a:r>
            <a:endParaRPr lang="en-US" b="1" dirty="0"/>
          </a:p>
        </p:txBody>
      </p:sp>
    </p:spTree>
    <p:extLst>
      <p:ext uri="{BB962C8B-B14F-4D97-AF65-F5344CB8AC3E}">
        <p14:creationId xmlns:p14="http://schemas.microsoft.com/office/powerpoint/2010/main" val="566165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未來展望</a:t>
            </a:r>
            <a:endParaRPr lang="zh-CN" altLang="en-US" sz="72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08152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40909" y="4335144"/>
            <a:ext cx="2984031" cy="1353774"/>
          </a:xfrm>
          <a:prstGeom prst="rect">
            <a:avLst/>
          </a:prstGeom>
        </p:spPr>
        <p:txBody>
          <a:bodyPr wrap="none" lIns="121861" tIns="60931" rIns="121861" bIns="60931" anchor="ctr">
            <a:spAutoFit/>
          </a:bodyPr>
          <a:lstStyle/>
          <a:p>
            <a:pPr algn="ctr">
              <a:lnSpc>
                <a:spcPct val="150000"/>
              </a:lnSpc>
            </a:pPr>
            <a:r>
              <a:rPr lang="zh-CN" altLang="en-US" sz="7997" baseline="12000" dirty="0" smtClean="0">
                <a:solidFill>
                  <a:schemeClr val="accent1"/>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rPr>
              <a:t>正式啟用</a:t>
            </a:r>
            <a:endParaRPr lang="zh-CN" altLang="en-US" sz="7997" baseline="12000" dirty="0">
              <a:solidFill>
                <a:schemeClr val="accent1"/>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endParaRPr>
          </a:p>
        </p:txBody>
      </p:sp>
      <p:sp>
        <p:nvSpPr>
          <p:cNvPr id="10" name="矩形 9"/>
          <p:cNvSpPr/>
          <p:nvPr/>
        </p:nvSpPr>
        <p:spPr>
          <a:xfrm>
            <a:off x="5122829" y="1782292"/>
            <a:ext cx="7108557" cy="1353774"/>
          </a:xfrm>
          <a:prstGeom prst="rect">
            <a:avLst/>
          </a:prstGeom>
        </p:spPr>
        <p:txBody>
          <a:bodyPr wrap="none" lIns="121861" tIns="60931" rIns="121861" bIns="60931" anchor="ctr">
            <a:spAutoFit/>
          </a:bodyPr>
          <a:lstStyle/>
          <a:p>
            <a:pPr algn="ctr">
              <a:lnSpc>
                <a:spcPct val="150000"/>
              </a:lnSpc>
            </a:pPr>
            <a:r>
              <a:rPr lang="zh-CN" altLang="en-US" sz="7997" baseline="12000" dirty="0" smtClean="0">
                <a:solidFill>
                  <a:schemeClr val="accent1"/>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rPr>
              <a:t>提醒境外生居留證申請</a:t>
            </a:r>
            <a:endParaRPr lang="zh-CN" altLang="en-US" sz="7997" baseline="12000" dirty="0">
              <a:solidFill>
                <a:schemeClr val="accent1"/>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endParaRPr>
          </a:p>
        </p:txBody>
      </p:sp>
      <p:cxnSp>
        <p:nvCxnSpPr>
          <p:cNvPr id="13" name="直接连接符 12"/>
          <p:cNvCxnSpPr/>
          <p:nvPr/>
        </p:nvCxnSpPr>
        <p:spPr>
          <a:xfrm>
            <a:off x="2656630" y="4332180"/>
            <a:ext cx="5384791"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5" name="Oval 53"/>
          <p:cNvSpPr>
            <a:spLocks noChangeArrowheads="1"/>
          </p:cNvSpPr>
          <p:nvPr/>
        </p:nvSpPr>
        <p:spPr bwMode="auto">
          <a:xfrm>
            <a:off x="1437630" y="1664513"/>
            <a:ext cx="2458311" cy="2458917"/>
          </a:xfrm>
          <a:prstGeom prst="ellipse">
            <a:avLst/>
          </a:prstGeom>
          <a:gradFill>
            <a:gsLst>
              <a:gs pos="0">
                <a:srgbClr val="FFFFFF"/>
              </a:gs>
              <a:gs pos="100000">
                <a:srgbClr val="D9D9DA"/>
              </a:gs>
            </a:gsLst>
            <a:lin ang="2700000" scaled="0"/>
          </a:gradFill>
          <a:ln w="28575">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a:defRPr/>
            </a:pPr>
            <a:endParaRPr lang="zh-CN" altLang="en-US" sz="2399">
              <a:latin typeface="微软雅黑" panose="020B0503020204020204" pitchFamily="34" charset="-122"/>
              <a:ea typeface="微软雅黑" panose="020B0503020204020204" pitchFamily="34" charset="-122"/>
            </a:endParaRPr>
          </a:p>
        </p:txBody>
      </p:sp>
      <p:sp>
        <p:nvSpPr>
          <p:cNvPr id="18" name="Oval 53"/>
          <p:cNvSpPr>
            <a:spLocks noChangeArrowheads="1"/>
          </p:cNvSpPr>
          <p:nvPr/>
        </p:nvSpPr>
        <p:spPr bwMode="auto">
          <a:xfrm>
            <a:off x="8429963" y="3050973"/>
            <a:ext cx="2458311" cy="2458917"/>
          </a:xfrm>
          <a:prstGeom prst="ellipse">
            <a:avLst/>
          </a:prstGeom>
          <a:noFill/>
          <a:ln w="19050">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lstStyle/>
          <a:p>
            <a:pPr algn="ctr">
              <a:defRPr/>
            </a:pPr>
            <a:endParaRPr lang="zh-CN" altLang="en-US" sz="2399">
              <a:latin typeface="微软雅黑" panose="020B0503020204020204" pitchFamily="34" charset="-122"/>
              <a:ea typeface="微软雅黑" panose="020B0503020204020204" pitchFamily="34" charset="-122"/>
            </a:endParaRPr>
          </a:p>
        </p:txBody>
      </p:sp>
      <p:sp>
        <p:nvSpPr>
          <p:cNvPr id="20" name="TextBox 19"/>
          <p:cNvSpPr txBox="1"/>
          <p:nvPr/>
        </p:nvSpPr>
        <p:spPr>
          <a:xfrm>
            <a:off x="10475806" y="7653224"/>
            <a:ext cx="2111583" cy="492256"/>
          </a:xfrm>
          <a:prstGeom prst="rect">
            <a:avLst/>
          </a:prstGeom>
          <a:noFill/>
        </p:spPr>
        <p:txBody>
          <a:bodyPr wrap="square" lIns="121861" tIns="60931" rIns="121861" bIns="60931" rtlCol="0">
            <a:spAutoFit/>
          </a:bodyPr>
          <a:lstStyle/>
          <a:p>
            <a:r>
              <a:rPr lang="zh-CN" altLang="en-US" sz="2399" dirty="0">
                <a:latin typeface="方正准圆简体" panose="02010601030101010101" pitchFamily="65" charset="-122"/>
                <a:ea typeface="方正准圆简体" panose="02010601030101010101" pitchFamily="65" charset="-122"/>
              </a:rPr>
              <a:t>延迟符号</a:t>
            </a:r>
          </a:p>
        </p:txBody>
      </p:sp>
      <p:sp>
        <p:nvSpPr>
          <p:cNvPr id="21" name="等腰三角形 20">
            <a:extLst>
              <a:ext uri="{FF2B5EF4-FFF2-40B4-BE49-F238E27FC236}">
                <a16:creationId xmlns:a16="http://schemas.microsoft.com/office/drawing/2014/main" id="{FF018295-4C66-4A4E-89F1-DE10258A7D09}"/>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圖片 22"/>
          <p:cNvPicPr>
            <a:picLocks noChangeAspect="1"/>
          </p:cNvPicPr>
          <p:nvPr/>
        </p:nvPicPr>
        <p:blipFill rotWithShape="1">
          <a:blip r:embed="rId3"/>
          <a:srcRect l="8850" t="2107" r="2143" b="1459"/>
          <a:stretch/>
        </p:blipFill>
        <p:spPr>
          <a:xfrm>
            <a:off x="1623362" y="2425855"/>
            <a:ext cx="2066536" cy="936231"/>
          </a:xfrm>
          <a:prstGeom prst="rect">
            <a:avLst/>
          </a:prstGeom>
        </p:spPr>
      </p:pic>
      <p:pic>
        <p:nvPicPr>
          <p:cNvPr id="24" name="圖片 23"/>
          <p:cNvPicPr>
            <a:picLocks noChangeAspect="1"/>
          </p:cNvPicPr>
          <p:nvPr/>
        </p:nvPicPr>
        <p:blipFill rotWithShape="1">
          <a:blip r:embed="rId4" cstate="hqprint">
            <a:extLst>
              <a:ext uri="{28A0092B-C50C-407E-A947-70E740481C1C}">
                <a14:useLocalDpi xmlns:a14="http://schemas.microsoft.com/office/drawing/2010/main" val="0"/>
              </a:ext>
            </a:extLst>
          </a:blip>
          <a:srcRect t="5067" b="1466"/>
          <a:stretch/>
        </p:blipFill>
        <p:spPr>
          <a:xfrm flipH="1">
            <a:off x="9142233" y="3251533"/>
            <a:ext cx="1016139" cy="2057795"/>
          </a:xfrm>
          <a:prstGeom prst="rect">
            <a:avLst/>
          </a:prstGeom>
        </p:spPr>
      </p:pic>
      <p:sp>
        <p:nvSpPr>
          <p:cNvPr id="25"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未 來 展 望</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1962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righ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left)">
                                      <p:cBhvr>
                                        <p:cTn id="16" dur="500"/>
                                        <p:tgtEl>
                                          <p:spTgt spid="9"/>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資料來源</a:t>
            </a:r>
            <a:endParaRPr lang="zh-CN" altLang="en-US" sz="72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559350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1C990688-E96B-45F8-AE97-48E896ACC1B0}"/>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内容占位符 6">
            <a:extLst>
              <a:ext uri="{FF2B5EF4-FFF2-40B4-BE49-F238E27FC236}">
                <a16:creationId xmlns:a16="http://schemas.microsoft.com/office/drawing/2014/main" id="{C91DDAB3-EEEB-43D5-AB94-F707E5E33A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2745615"/>
            <a:ext cx="5514681" cy="1971910"/>
          </a:xfrm>
        </p:spPr>
      </p:pic>
      <p:sp>
        <p:nvSpPr>
          <p:cNvPr id="10" name="文本框 14">
            <a:extLst>
              <a:ext uri="{FF2B5EF4-FFF2-40B4-BE49-F238E27FC236}">
                <a16:creationId xmlns:a16="http://schemas.microsoft.com/office/drawing/2014/main" id="{C3F38E51-E3EA-4B84-9BEC-1074EE60E373}"/>
              </a:ext>
            </a:extLst>
          </p:cNvPr>
          <p:cNvSpPr txBox="1"/>
          <p:nvPr/>
        </p:nvSpPr>
        <p:spPr>
          <a:xfrm>
            <a:off x="1067232" y="164180"/>
            <a:ext cx="5170670"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資 料 來 源</a:t>
            </a:r>
            <a:endParaRPr lang="zh-CN" altLang="en-US" sz="4000" dirty="0">
              <a:latin typeface="微软雅黑" panose="020B0503020204020204" pitchFamily="34" charset="-122"/>
              <a:ea typeface="微软雅黑" panose="020B0503020204020204" pitchFamily="34" charset="-122"/>
            </a:endParaRPr>
          </a:p>
        </p:txBody>
      </p:sp>
      <p:sp>
        <p:nvSpPr>
          <p:cNvPr id="12" name="矩形 11"/>
          <p:cNvSpPr/>
          <p:nvPr/>
        </p:nvSpPr>
        <p:spPr>
          <a:xfrm>
            <a:off x="5514682" y="939008"/>
            <a:ext cx="6777872" cy="5632311"/>
          </a:xfrm>
          <a:prstGeom prst="rect">
            <a:avLst/>
          </a:prstGeom>
        </p:spPr>
        <p:txBody>
          <a:bodyPr wrap="square">
            <a:spAutoFit/>
          </a:bodyPr>
          <a:lstStyle/>
          <a:p>
            <a:r>
              <a:rPr lang="en-US" kern="100" dirty="0">
                <a:latin typeface="Times New Roman" panose="02020603050405020304" pitchFamily="18" charset="0"/>
                <a:ea typeface="DengXian" panose="02010600030101010101" pitchFamily="2" charset="-122"/>
              </a:rPr>
              <a:t>1.</a:t>
            </a:r>
            <a:r>
              <a:rPr lang="zh-TW" altLang="en-US" kern="100" dirty="0">
                <a:latin typeface="Times New Roman" panose="02020603050405020304" pitchFamily="18" charset="0"/>
                <a:ea typeface="DFKai-SB"/>
              </a:rPr>
              <a:t>慈濟科技大學</a:t>
            </a:r>
            <a:r>
              <a:rPr lang="en-US" kern="100" dirty="0">
                <a:latin typeface="DFKai-SB"/>
                <a:ea typeface="PMingLiU"/>
              </a:rPr>
              <a:t>-</a:t>
            </a:r>
            <a:r>
              <a:rPr lang="zh-TW" altLang="en-US" kern="100" dirty="0">
                <a:latin typeface="DFKai-SB"/>
                <a:ea typeface="PMingLiU"/>
              </a:rPr>
              <a:t>境外生專區</a:t>
            </a:r>
            <a:r>
              <a:rPr lang="en-US" kern="100" dirty="0">
                <a:latin typeface="DFKai-SB"/>
                <a:ea typeface="PMingLiU"/>
              </a:rPr>
              <a:t> - </a:t>
            </a:r>
            <a:r>
              <a:rPr lang="zh-TW" altLang="en-US" kern="100" dirty="0">
                <a:latin typeface="DFKai-SB"/>
                <a:ea typeface="PMingLiU"/>
              </a:rPr>
              <a:t>慈濟科技大學國際暨兩岸事務處</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4"/>
              </a:rPr>
              <a:t>https://ib.tcust.edu.tw/p/412-1012-3499.php</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engXian" panose="02010600030101010101" pitchFamily="2" charset="-122"/>
              </a:rPr>
              <a:t>2.</a:t>
            </a:r>
            <a:r>
              <a:rPr lang="en-US" kern="100" dirty="0">
                <a:latin typeface="Times New Roman" panose="02020603050405020304" pitchFamily="18" charset="0"/>
                <a:ea typeface="DFKai-SB"/>
              </a:rPr>
              <a:t> WordPress Line Chat </a:t>
            </a:r>
            <a:r>
              <a:rPr lang="zh-TW" altLang="en-US" kern="100" dirty="0">
                <a:latin typeface="Times New Roman" panose="02020603050405020304" pitchFamily="18" charset="0"/>
                <a:ea typeface="DFKai-SB"/>
              </a:rPr>
              <a:t>浮動按鈕：在網頁加入</a:t>
            </a:r>
            <a:r>
              <a:rPr lang="en-US" kern="100" dirty="0">
                <a:latin typeface="Times New Roman" panose="02020603050405020304" pitchFamily="18" charset="0"/>
                <a:ea typeface="DFKai-SB"/>
              </a:rPr>
              <a:t> Line </a:t>
            </a:r>
            <a:r>
              <a:rPr lang="zh-TW" altLang="en-US" kern="100" dirty="0">
                <a:latin typeface="Times New Roman" panose="02020603050405020304" pitchFamily="18" charset="0"/>
                <a:ea typeface="DFKai-SB"/>
              </a:rPr>
              <a:t>即時聊天按鈕（嵌入</a:t>
            </a:r>
            <a:r>
              <a:rPr lang="en-US" kern="100" dirty="0">
                <a:latin typeface="Times New Roman" panose="02020603050405020304" pitchFamily="18" charset="0"/>
                <a:ea typeface="DFKai-SB"/>
              </a:rPr>
              <a:t> QR Code</a:t>
            </a:r>
            <a:r>
              <a:rPr lang="zh-TW" altLang="en-US" kern="100" dirty="0">
                <a:latin typeface="Times New Roman" panose="02020603050405020304" pitchFamily="18" charset="0"/>
                <a:ea typeface="DFKai-SB"/>
              </a:rPr>
              <a:t>）</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5"/>
              </a:rPr>
              <a:t>https://frankknow.com/wp-line-chat/</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engXian" panose="02010600030101010101" pitchFamily="2" charset="-122"/>
              </a:rPr>
              <a:t>3.</a:t>
            </a:r>
            <a:r>
              <a:rPr lang="en-US" kern="100" dirty="0">
                <a:latin typeface="Times New Roman" panose="02020603050405020304" pitchFamily="18" charset="0"/>
                <a:ea typeface="DFKai-SB"/>
              </a:rPr>
              <a:t> BLOGIMOVE</a:t>
            </a:r>
            <a:r>
              <a:rPr lang="zh-TW" altLang="en-US" kern="100" dirty="0">
                <a:latin typeface="Times New Roman" panose="02020603050405020304" pitchFamily="18" charset="0"/>
                <a:ea typeface="DFKai-SB"/>
              </a:rPr>
              <a:t>外掛</a:t>
            </a:r>
            <a:r>
              <a:rPr lang="en-US" kern="100" dirty="0">
                <a:latin typeface="DFKai-SB"/>
                <a:ea typeface="PMingLiU"/>
              </a:rPr>
              <a:t>|</a:t>
            </a:r>
            <a:r>
              <a:rPr lang="en-US" kern="100" dirty="0">
                <a:latin typeface="Times New Roman" panose="02020603050405020304" pitchFamily="18" charset="0"/>
                <a:ea typeface="DFKai-SB"/>
              </a:rPr>
              <a:t> Line@ </a:t>
            </a:r>
            <a:r>
              <a:rPr lang="zh-TW" altLang="en-US" kern="100" dirty="0">
                <a:latin typeface="Times New Roman" panose="02020603050405020304" pitchFamily="18" charset="0"/>
                <a:ea typeface="DFKai-SB"/>
              </a:rPr>
              <a:t>聊天機器人文章搜尋功能，建立網站的搜尋小幫手，提供自動化產生圖文選單 。</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6"/>
              </a:rPr>
              <a:t>https://blogimove.com/blogimove-linebot/</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engXian" panose="02010600030101010101" pitchFamily="2" charset="-122"/>
              </a:rPr>
              <a:t>4.</a:t>
            </a:r>
            <a:r>
              <a:rPr lang="en-US" kern="100" dirty="0">
                <a:latin typeface="Times New Roman" panose="02020603050405020304" pitchFamily="18" charset="0"/>
                <a:ea typeface="DFKai-SB"/>
              </a:rPr>
              <a:t> </a:t>
            </a:r>
            <a:r>
              <a:rPr lang="zh-TW" altLang="en-US" kern="100" dirty="0">
                <a:latin typeface="Times New Roman" panose="02020603050405020304" pitchFamily="18" charset="0"/>
                <a:ea typeface="DFKai-SB"/>
              </a:rPr>
              <a:t>開一個</a:t>
            </a:r>
            <a:r>
              <a:rPr lang="en-US" kern="100" dirty="0">
                <a:latin typeface="Times New Roman" panose="02020603050405020304" pitchFamily="18" charset="0"/>
                <a:ea typeface="DFKai-SB"/>
              </a:rPr>
              <a:t> LINE OA</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7"/>
              </a:rPr>
              <a:t>https://ithelp.ithome.com.tw/articles/10241763</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engXian" panose="02010600030101010101" pitchFamily="2" charset="-122"/>
              </a:rPr>
              <a:t>5.</a:t>
            </a:r>
            <a:r>
              <a:rPr lang="en-US" kern="100" dirty="0">
                <a:latin typeface="Times New Roman" panose="02020603050405020304" pitchFamily="18" charset="0"/>
                <a:ea typeface="DFKai-SB"/>
              </a:rPr>
              <a:t> </a:t>
            </a:r>
            <a:r>
              <a:rPr lang="zh-TW" altLang="en-US" kern="100" dirty="0">
                <a:latin typeface="Times New Roman" panose="02020603050405020304" pitchFamily="18" charset="0"/>
                <a:ea typeface="DFKai-SB"/>
              </a:rPr>
              <a:t>讓</a:t>
            </a:r>
            <a:r>
              <a:rPr lang="en-US" kern="100" dirty="0">
                <a:latin typeface="Times New Roman" panose="02020603050405020304" pitchFamily="18" charset="0"/>
                <a:ea typeface="DFKai-SB"/>
              </a:rPr>
              <a:t> WordPress </a:t>
            </a:r>
            <a:r>
              <a:rPr lang="zh-TW" altLang="en-US" kern="100" dirty="0">
                <a:latin typeface="Times New Roman" panose="02020603050405020304" pitchFamily="18" charset="0"/>
                <a:ea typeface="DFKai-SB"/>
              </a:rPr>
              <a:t>網站的留言或購物訂單透過</a:t>
            </a:r>
            <a:r>
              <a:rPr lang="en-US" kern="100" dirty="0">
                <a:latin typeface="Times New Roman" panose="02020603050405020304" pitchFamily="18" charset="0"/>
                <a:ea typeface="DFKai-SB"/>
              </a:rPr>
              <a:t> Line </a:t>
            </a:r>
            <a:r>
              <a:rPr lang="zh-TW" altLang="en-US" kern="100" dirty="0">
                <a:latin typeface="Times New Roman" panose="02020603050405020304" pitchFamily="18" charset="0"/>
                <a:ea typeface="DFKai-SB"/>
              </a:rPr>
              <a:t>第一時間通知你</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8"/>
              </a:rPr>
              <a:t>https://steachs.com/archives/51442</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FKai-SB"/>
              </a:rPr>
              <a:t>6. </a:t>
            </a:r>
            <a:r>
              <a:rPr lang="zh-TW" altLang="en-US" kern="100" dirty="0">
                <a:latin typeface="Times New Roman" panose="02020603050405020304" pitchFamily="18" charset="0"/>
                <a:ea typeface="DFKai-SB"/>
              </a:rPr>
              <a:t>讓</a:t>
            </a:r>
            <a:r>
              <a:rPr lang="en-US" kern="100" dirty="0">
                <a:latin typeface="Times New Roman" panose="02020603050405020304" pitchFamily="18" charset="0"/>
                <a:ea typeface="DFKai-SB"/>
              </a:rPr>
              <a:t> </a:t>
            </a:r>
            <a:r>
              <a:rPr lang="en-US" kern="100" dirty="0" err="1">
                <a:latin typeface="Times New Roman" panose="02020603050405020304" pitchFamily="18" charset="0"/>
                <a:ea typeface="DFKai-SB"/>
              </a:rPr>
              <a:t>Woocommerce</a:t>
            </a:r>
            <a:r>
              <a:rPr lang="en-US" kern="100" dirty="0">
                <a:latin typeface="Times New Roman" panose="02020603050405020304" pitchFamily="18" charset="0"/>
                <a:ea typeface="DFKai-SB"/>
              </a:rPr>
              <a:t> </a:t>
            </a:r>
            <a:r>
              <a:rPr lang="zh-TW" altLang="en-US" kern="100" dirty="0">
                <a:latin typeface="Times New Roman" panose="02020603050405020304" pitchFamily="18" charset="0"/>
                <a:ea typeface="DFKai-SB"/>
              </a:rPr>
              <a:t>訂單能透過 </a:t>
            </a:r>
            <a:r>
              <a:rPr lang="en-US" kern="100" dirty="0">
                <a:latin typeface="Times New Roman" panose="02020603050405020304" pitchFamily="18" charset="0"/>
                <a:ea typeface="DFKai-SB"/>
              </a:rPr>
              <a:t>Line </a:t>
            </a:r>
            <a:r>
              <a:rPr lang="zh-TW" altLang="en-US" kern="100" dirty="0">
                <a:latin typeface="Times New Roman" panose="02020603050405020304" pitchFamily="18" charset="0"/>
                <a:ea typeface="DFKai-SB"/>
              </a:rPr>
              <a:t>發送即時通知</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9"/>
              </a:rPr>
              <a:t>https://bpmkt.com.tw/blogmark/%E8%AE%93-woocommerce-%E8%A8%82%E5%96%AE%E8%83%BD%E9%80%8F%E9%81%8E-line-%E7%99%BC%E9%80%81%E5%8D%B3%E6%99%82%E9%80%9A%E7%9F%A5/</a:t>
            </a:r>
            <a:endParaRPr lang="en-US" kern="100" dirty="0">
              <a:latin typeface="Times New Roman" panose="02020603050405020304" pitchFamily="18" charset="0"/>
              <a:ea typeface="PMingLiU"/>
            </a:endParaRPr>
          </a:p>
          <a:p>
            <a:r>
              <a:rPr lang="en-US" kern="100" dirty="0">
                <a:latin typeface="Times New Roman" panose="02020603050405020304" pitchFamily="18" charset="0"/>
                <a:ea typeface="DFKai-SB"/>
              </a:rPr>
              <a:t>7. WordPress</a:t>
            </a:r>
            <a:r>
              <a:rPr lang="zh-TW" altLang="en-US" kern="100" dirty="0">
                <a:latin typeface="Times New Roman" panose="02020603050405020304" pitchFamily="18" charset="0"/>
                <a:ea typeface="DFKai-SB"/>
              </a:rPr>
              <a:t>選單 ：如何新增多層選單？（詳解＋位置設定）</a:t>
            </a:r>
            <a:endParaRPr lang="en-US" kern="100" dirty="0">
              <a:latin typeface="Times New Roman" panose="02020603050405020304" pitchFamily="18" charset="0"/>
              <a:ea typeface="PMingLiU"/>
            </a:endParaRPr>
          </a:p>
          <a:p>
            <a:r>
              <a:rPr lang="en-US" u="sng" kern="100" dirty="0">
                <a:solidFill>
                  <a:srgbClr val="0563C1"/>
                </a:solidFill>
                <a:latin typeface="Times New Roman" panose="02020603050405020304" pitchFamily="18" charset="0"/>
                <a:ea typeface="DFKai-SB"/>
                <a:hlinkClick r:id="rId10"/>
              </a:rPr>
              <a:t>https://frankknow.com/how-to-add-menu/</a:t>
            </a:r>
            <a:endParaRPr lang="en-US" dirty="0"/>
          </a:p>
        </p:txBody>
      </p:sp>
    </p:spTree>
    <p:extLst>
      <p:ext uri="{BB962C8B-B14F-4D97-AF65-F5344CB8AC3E}">
        <p14:creationId xmlns:p14="http://schemas.microsoft.com/office/powerpoint/2010/main" val="1077001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zh-CN" altLang="en-US"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感謝各位評審的聆聽</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結束</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矩形 7">
            <a:extLst>
              <a:ext uri="{FF2B5EF4-FFF2-40B4-BE49-F238E27FC236}">
                <a16:creationId xmlns:a16="http://schemas.microsoft.com/office/drawing/2014/main" id="{B6D1F373-7B2E-4C13-A70C-48C8CE5D2CC7}"/>
              </a:ext>
            </a:extLst>
          </p:cNvPr>
          <p:cNvSpPr/>
          <p:nvPr/>
        </p:nvSpPr>
        <p:spPr>
          <a:xfrm>
            <a:off x="3847578" y="4374863"/>
            <a:ext cx="4496844" cy="789140"/>
          </a:xfrm>
          <a:prstGeom prst="rect">
            <a:avLst/>
          </a:prstGeom>
          <a:solidFill>
            <a:srgbClr val="7271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600" dirty="0">
                <a:latin typeface="Microsoft YaHei" panose="020B0503020204020204" pitchFamily="34" charset="-122"/>
                <a:ea typeface="Microsoft YaHei" panose="020B0503020204020204" pitchFamily="34" charset="-122"/>
              </a:rPr>
              <a:t>四技</a:t>
            </a:r>
            <a:r>
              <a:rPr lang="zh-TW" altLang="en-US" sz="3200" b="1" spc="600" dirty="0" smtClean="0">
                <a:latin typeface="Microsoft YaHei" panose="020B0503020204020204" pitchFamily="34" charset="-122"/>
                <a:ea typeface="Microsoft YaHei" panose="020B0503020204020204" pitchFamily="34" charset="-122"/>
              </a:rPr>
              <a:t>第</a:t>
            </a:r>
            <a:r>
              <a:rPr lang="en-US" altLang="zh-CN" sz="3200" b="1" spc="600" dirty="0" smtClean="0">
                <a:latin typeface="Microsoft YaHei" panose="020B0503020204020204" pitchFamily="34" charset="-122"/>
                <a:ea typeface="Microsoft YaHei" panose="020B0503020204020204" pitchFamily="34" charset="-122"/>
              </a:rPr>
              <a:t>111408</a:t>
            </a:r>
            <a:r>
              <a:rPr lang="zh-TW" altLang="en-US" sz="3200" b="1" spc="600" dirty="0" smtClean="0">
                <a:latin typeface="Microsoft YaHei" panose="020B0503020204020204" pitchFamily="34" charset="-122"/>
                <a:ea typeface="Microsoft YaHei" panose="020B0503020204020204" pitchFamily="34" charset="-122"/>
              </a:rPr>
              <a:t>組</a:t>
            </a:r>
            <a:endParaRPr lang="en-US" altLang="zh-TW" sz="3200" b="1" spc="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991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系統目標</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smtClean="0">
                <a:latin typeface="汉仪智楷繁" panose="02010600000101010101" pitchFamily="2" charset="-122"/>
                <a:ea typeface="汉仪智楷繁" panose="02010600000101010101" pitchFamily="2" charset="-122"/>
              </a:rPr>
              <a:t>製作動機</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359260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a:spLocks/>
          </p:cNvSpPr>
          <p:nvPr/>
        </p:nvSpPr>
        <p:spPr bwMode="auto">
          <a:xfrm>
            <a:off x="5564766" y="141312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a:extLst/>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8" name="淘宝店chenying0907 6"/>
          <p:cNvSpPr>
            <a:spLocks/>
          </p:cNvSpPr>
          <p:nvPr/>
        </p:nvSpPr>
        <p:spPr bwMode="auto">
          <a:xfrm>
            <a:off x="5854604"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a:extLst/>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9" name="淘宝店chenying0907 7"/>
          <p:cNvSpPr>
            <a:spLocks/>
          </p:cNvSpPr>
          <p:nvPr/>
        </p:nvSpPr>
        <p:spPr bwMode="auto">
          <a:xfrm>
            <a:off x="5054890"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a:extLst/>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10" name="淘宝店chenying0907 8"/>
          <p:cNvSpPr>
            <a:spLocks/>
          </p:cNvSpPr>
          <p:nvPr/>
        </p:nvSpPr>
        <p:spPr bwMode="auto">
          <a:xfrm>
            <a:off x="5378589"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a:extLst/>
        </p:spPr>
        <p:txBody>
          <a:bodyPr vert="horz" wrap="square" lIns="121861" tIns="60931" rIns="121861" bIns="60931" numCol="1" anchor="t" anchorCtr="0" compatLnSpc="1">
            <a:prstTxWarp prst="textNoShape">
              <a:avLst/>
            </a:prstTxWarp>
          </a:bodyPr>
          <a:lstStyle/>
          <a:p>
            <a:endParaRPr lang="zh-CN" altLang="en-US" sz="2399">
              <a:solidFill>
                <a:schemeClr val="bg1"/>
              </a:solidFill>
            </a:endParaRPr>
          </a:p>
        </p:txBody>
      </p:sp>
      <p:sp>
        <p:nvSpPr>
          <p:cNvPr id="168" name="文本框 118"/>
          <p:cNvSpPr txBox="1"/>
          <p:nvPr/>
        </p:nvSpPr>
        <p:spPr bwMode="auto">
          <a:xfrm>
            <a:off x="7836986" y="3183099"/>
            <a:ext cx="3497151" cy="461665"/>
          </a:xfrm>
          <a:prstGeom prst="rect">
            <a:avLst/>
          </a:prstGeom>
          <a:noFill/>
        </p:spPr>
        <p:txBody>
          <a:bodyPr wrap="square">
            <a:spAutoFit/>
          </a:bodyPr>
          <a:lstStyle/>
          <a:p>
            <a:r>
              <a:rPr lang="zh-CN" altLang="en-US" sz="1200" dirty="0">
                <a:solidFill>
                  <a:schemeClr val="bg1"/>
                </a:solidFill>
                <a:latin typeface="微软雅黑" pitchFamily="34" charset="-122"/>
                <a:ea typeface="微软雅黑" pitchFamily="34" charset="-122"/>
              </a:rPr>
              <a:t>点击输入简要文本内容，文字内容需概况精炼的说明该分项内容</a:t>
            </a:r>
            <a:r>
              <a:rPr lang="en-US" altLang="zh-CN" sz="1200" dirty="0">
                <a:solidFill>
                  <a:schemeClr val="bg1"/>
                </a:solidFill>
                <a:latin typeface="微软雅黑" pitchFamily="34" charset="-122"/>
                <a:ea typeface="微软雅黑" pitchFamily="34" charset="-122"/>
              </a:rPr>
              <a:t>licai2011</a:t>
            </a:r>
            <a:r>
              <a:rPr lang="zh-CN" altLang="en-US" sz="1200" dirty="0">
                <a:solidFill>
                  <a:schemeClr val="bg1"/>
                </a:solidFill>
                <a:latin typeface="微软雅黑" pitchFamily="34" charset="-122"/>
                <a:ea typeface="微软雅黑" pitchFamily="34" charset="-122"/>
              </a:rPr>
              <a:t>专业设计</a:t>
            </a:r>
            <a:r>
              <a:rPr lang="en-US" altLang="zh-CN" sz="1200" dirty="0">
                <a:solidFill>
                  <a:schemeClr val="bg1"/>
                </a:solidFill>
                <a:latin typeface="微软雅黑" pitchFamily="34" charset="-122"/>
                <a:ea typeface="微软雅黑" pitchFamily="34" charset="-122"/>
              </a:rPr>
              <a:t>……</a:t>
            </a:r>
          </a:p>
        </p:txBody>
      </p:sp>
      <p:sp>
        <p:nvSpPr>
          <p:cNvPr id="170" name="文本框 118"/>
          <p:cNvSpPr txBox="1"/>
          <p:nvPr/>
        </p:nvSpPr>
        <p:spPr bwMode="auto">
          <a:xfrm>
            <a:off x="2237886" y="1936934"/>
            <a:ext cx="3497151" cy="461665"/>
          </a:xfrm>
          <a:prstGeom prst="rect">
            <a:avLst/>
          </a:prstGeom>
          <a:noFill/>
        </p:spPr>
        <p:txBody>
          <a:bodyPr wrap="square">
            <a:spAutoFit/>
          </a:bodyPr>
          <a:lstStyle/>
          <a:p>
            <a:r>
              <a:rPr lang="zh-CN" altLang="en-US" sz="1200" dirty="0">
                <a:solidFill>
                  <a:schemeClr val="bg1"/>
                </a:solidFill>
                <a:latin typeface="微软雅黑" pitchFamily="34" charset="-122"/>
                <a:ea typeface="微软雅黑" pitchFamily="34" charset="-122"/>
              </a:rPr>
              <a:t>点击输入简要文本内容，文字内容需概况精炼的说明该分项内容</a:t>
            </a:r>
            <a:r>
              <a:rPr lang="en-US" altLang="zh-CN" sz="1200" dirty="0">
                <a:solidFill>
                  <a:schemeClr val="bg1"/>
                </a:solidFill>
                <a:latin typeface="微软雅黑" pitchFamily="34" charset="-122"/>
                <a:ea typeface="微软雅黑" pitchFamily="34" charset="-122"/>
              </a:rPr>
              <a:t>licai2011</a:t>
            </a:r>
            <a:r>
              <a:rPr lang="zh-CN" altLang="en-US" sz="1200" dirty="0">
                <a:solidFill>
                  <a:schemeClr val="bg1"/>
                </a:solidFill>
                <a:latin typeface="微软雅黑" pitchFamily="34" charset="-122"/>
                <a:ea typeface="微软雅黑" pitchFamily="34" charset="-122"/>
              </a:rPr>
              <a:t>专业设计</a:t>
            </a:r>
            <a:r>
              <a:rPr lang="en-US" altLang="zh-CN" sz="1200" dirty="0">
                <a:solidFill>
                  <a:schemeClr val="bg1"/>
                </a:solidFill>
                <a:latin typeface="微软雅黑" pitchFamily="34" charset="-122"/>
                <a:ea typeface="微软雅黑" pitchFamily="34" charset="-122"/>
              </a:rPr>
              <a:t>……</a:t>
            </a:r>
          </a:p>
        </p:txBody>
      </p:sp>
      <p:sp>
        <p:nvSpPr>
          <p:cNvPr id="171" name="文本框 119"/>
          <p:cNvSpPr txBox="1"/>
          <p:nvPr/>
        </p:nvSpPr>
        <p:spPr bwMode="auto">
          <a:xfrm>
            <a:off x="2249555" y="1671489"/>
            <a:ext cx="3942411" cy="317908"/>
          </a:xfrm>
          <a:prstGeom prst="rect">
            <a:avLst/>
          </a:prstGeom>
          <a:noFill/>
        </p:spPr>
        <p:txBody>
          <a:bodyPr wrap="square">
            <a:spAutoFit/>
          </a:bodyPr>
          <a:lstStyle/>
          <a:p>
            <a:r>
              <a:rPr lang="zh-CN" altLang="en-US" sz="1466" dirty="0">
                <a:solidFill>
                  <a:schemeClr val="bg1"/>
                </a:solidFill>
                <a:latin typeface="微软雅黑" pitchFamily="34" charset="-122"/>
                <a:ea typeface="微软雅黑" pitchFamily="34" charset="-122"/>
              </a:rPr>
              <a:t>点击添加文本</a:t>
            </a:r>
          </a:p>
        </p:txBody>
      </p:sp>
      <p:sp>
        <p:nvSpPr>
          <p:cNvPr id="14" name="等腰三角形 13">
            <a:extLst>
              <a:ext uri="{FF2B5EF4-FFF2-40B4-BE49-F238E27FC236}">
                <a16:creationId xmlns:a16="http://schemas.microsoft.com/office/drawing/2014/main" id="{019BBEDA-AA40-42D2-9AC8-911CF83ED4A6}"/>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3F38E51-E3EA-4B84-9BEC-1074EE60E373}"/>
              </a:ext>
            </a:extLst>
          </p:cNvPr>
          <p:cNvSpPr txBox="1"/>
          <p:nvPr/>
        </p:nvSpPr>
        <p:spPr>
          <a:xfrm>
            <a:off x="1067231" y="164180"/>
            <a:ext cx="3047569"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製 作 動 機</a:t>
            </a:r>
            <a:endParaRPr lang="zh-CN" altLang="en-US" sz="4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EFAC91B-B4B1-454F-8FF4-509A23426F09}"/>
              </a:ext>
            </a:extLst>
          </p:cNvPr>
          <p:cNvSpPr txBox="1"/>
          <p:nvPr/>
        </p:nvSpPr>
        <p:spPr>
          <a:xfrm>
            <a:off x="33379" y="3258538"/>
            <a:ext cx="5721030"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pPr algn="ctr"/>
            <a:r>
              <a:rPr lang="zh-CN" altLang="en-US" dirty="0" smtClean="0"/>
              <a:t>國立臺北商業大學</a:t>
            </a:r>
            <a:r>
              <a:rPr lang="en-US" altLang="zh-CN" dirty="0" smtClean="0"/>
              <a:t>-</a:t>
            </a:r>
            <a:r>
              <a:rPr lang="zh-CN" altLang="en-US" dirty="0" smtClean="0"/>
              <a:t>境外組網頁</a:t>
            </a:r>
            <a:endParaRPr lang="zh-CN" altLang="en-US" dirty="0"/>
          </a:p>
        </p:txBody>
      </p:sp>
      <p:sp>
        <p:nvSpPr>
          <p:cNvPr id="23" name="文本框 22">
            <a:extLst>
              <a:ext uri="{FF2B5EF4-FFF2-40B4-BE49-F238E27FC236}">
                <a16:creationId xmlns:a16="http://schemas.microsoft.com/office/drawing/2014/main" id="{0D9BDEDF-E803-4914-98EC-E2B846B06FFB}"/>
              </a:ext>
            </a:extLst>
          </p:cNvPr>
          <p:cNvSpPr txBox="1"/>
          <p:nvPr/>
        </p:nvSpPr>
        <p:spPr>
          <a:xfrm>
            <a:off x="8197294" y="5625556"/>
            <a:ext cx="3081711" cy="369332"/>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pPr algn="ctr"/>
            <a:r>
              <a:rPr lang="en-US" altLang="zh-CN" sz="1800" dirty="0" smtClean="0"/>
              <a:t>Line Bot </a:t>
            </a:r>
            <a:r>
              <a:rPr lang="zh-CN" altLang="en-US" sz="1800" dirty="0" smtClean="0"/>
              <a:t>聊天機器人</a:t>
            </a:r>
            <a:endParaRPr lang="zh-CN" altLang="en-US" sz="1800" dirty="0"/>
          </a:p>
        </p:txBody>
      </p:sp>
      <p:pic>
        <p:nvPicPr>
          <p:cNvPr id="3" name="圖片 2"/>
          <p:cNvPicPr>
            <a:picLocks noChangeAspect="1"/>
          </p:cNvPicPr>
          <p:nvPr/>
        </p:nvPicPr>
        <p:blipFill>
          <a:blip r:embed="rId3"/>
          <a:stretch>
            <a:fillRect/>
          </a:stretch>
        </p:blipFill>
        <p:spPr>
          <a:xfrm>
            <a:off x="17196" y="1671489"/>
            <a:ext cx="5753396" cy="1378021"/>
          </a:xfrm>
          <a:prstGeom prst="rect">
            <a:avLst/>
          </a:prstGeom>
        </p:spPr>
      </p:pic>
      <p:pic>
        <p:nvPicPr>
          <p:cNvPr id="5" name="圖片 4"/>
          <p:cNvPicPr>
            <a:picLocks noChangeAspect="1"/>
          </p:cNvPicPr>
          <p:nvPr/>
        </p:nvPicPr>
        <p:blipFill rotWithShape="1">
          <a:blip r:embed="rId4"/>
          <a:srcRect l="2784" r="3463"/>
          <a:stretch/>
        </p:blipFill>
        <p:spPr>
          <a:xfrm>
            <a:off x="8291834" y="1830443"/>
            <a:ext cx="2892633" cy="3596324"/>
          </a:xfrm>
          <a:prstGeom prst="rect">
            <a:avLst/>
          </a:prstGeom>
        </p:spPr>
      </p:pic>
    </p:spTree>
    <p:extLst>
      <p:ext uri="{BB962C8B-B14F-4D97-AF65-F5344CB8AC3E}">
        <p14:creationId xmlns:p14="http://schemas.microsoft.com/office/powerpoint/2010/main" val="1492893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8"/>
                                        </p:tgtEl>
                                        <p:attrNameLst>
                                          <p:attrName>style.visibility</p:attrName>
                                        </p:attrNameLst>
                                      </p:cBhvr>
                                      <p:to>
                                        <p:strVal val="visible"/>
                                      </p:to>
                                    </p:set>
                                    <p:animEffect transition="in" filter="randombar(horizontal)">
                                      <p:cBhvr>
                                        <p:cTn id="18" dur="500"/>
                                        <p:tgtEl>
                                          <p:spTgt spid="168"/>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171"/>
                                        </p:tgtEl>
                                        <p:attrNameLst>
                                          <p:attrName>style.visibility</p:attrName>
                                        </p:attrNameLst>
                                      </p:cBhvr>
                                      <p:to>
                                        <p:strVal val="visible"/>
                                      </p:to>
                                    </p:set>
                                    <p:animEffect transition="in" filter="randombar(horizontal)">
                                      <p:cBhvr>
                                        <p:cTn id="26" dur="500"/>
                                        <p:tgtEl>
                                          <p:spTgt spid="17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70"/>
                                        </p:tgtEl>
                                        <p:attrNameLst>
                                          <p:attrName>style.visibility</p:attrName>
                                        </p:attrNameLst>
                                      </p:cBhvr>
                                      <p:to>
                                        <p:strVal val="visible"/>
                                      </p:to>
                                    </p:set>
                                    <p:animEffect transition="in" filter="randombar(horizontal)">
                                      <p:cBhvr>
                                        <p:cTn id="29"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8" grpId="0"/>
      <p:bldP spid="170" grpId="0"/>
      <p:bldP spid="1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系統目標</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smtClean="0">
                <a:latin typeface="汉仪智楷繁" panose="02010600000101010101" pitchFamily="2" charset="-122"/>
                <a:ea typeface="汉仪智楷繁" panose="02010600000101010101" pitchFamily="2" charset="-122"/>
              </a:rPr>
              <a:t>解決方法</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2263133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淘宝店chenying0907 12"/>
          <p:cNvGrpSpPr/>
          <p:nvPr>
            <p:custDataLst>
              <p:tags r:id="rId1"/>
            </p:custDataLst>
          </p:nvPr>
        </p:nvGrpSpPr>
        <p:grpSpPr>
          <a:xfrm>
            <a:off x="5788811" y="2272570"/>
            <a:ext cx="5733653" cy="976258"/>
            <a:chOff x="6136937" y="2626457"/>
            <a:chExt cx="5736419" cy="976426"/>
          </a:xfrm>
        </p:grpSpPr>
        <p:sp>
          <p:nvSpPr>
            <p:cNvPr id="14" name="淘宝店chenying0907 13"/>
            <p:cNvSpPr/>
            <p:nvPr/>
          </p:nvSpPr>
          <p:spPr>
            <a:xfrm>
              <a:off x="7016496" y="2977604"/>
              <a:ext cx="4856860" cy="625279"/>
            </a:xfrm>
            <a:prstGeom prst="rect">
              <a:avLst/>
            </a:prstGeom>
          </p:spPr>
          <p:txBody>
            <a:bodyPr wrap="square">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讓境外組的老師可以使用這網站去做資訊的上傳和變動，以讓境外生可以接獲和得到最新資訊。</a:t>
              </a:r>
              <a:endParaRPr lang="zh-CN" altLang="en-US" sz="1400" dirty="0">
                <a:latin typeface="微软雅黑" panose="020B0503020204020204" pitchFamily="34" charset="-122"/>
                <a:ea typeface="微软雅黑" panose="020B0503020204020204" pitchFamily="34" charset="-122"/>
              </a:endParaRPr>
            </a:p>
          </p:txBody>
        </p:sp>
        <p:sp>
          <p:nvSpPr>
            <p:cNvPr id="15" name="淘宝店chenying0907 14"/>
            <p:cNvSpPr/>
            <p:nvPr/>
          </p:nvSpPr>
          <p:spPr>
            <a:xfrm>
              <a:off x="7016494" y="2626457"/>
              <a:ext cx="2483685" cy="289232"/>
            </a:xfrm>
            <a:prstGeom prst="rect">
              <a:avLst/>
            </a:prstGeom>
          </p:spPr>
          <p:txBody>
            <a:bodyPr wrap="square">
              <a:spAutoFit/>
            </a:bodyPr>
            <a:lstStyle/>
            <a:p>
              <a:pPr algn="ctr" defTabSz="914042">
                <a:lnSpc>
                  <a:spcPct val="80000"/>
                </a:lnSpc>
                <a:defRPr/>
              </a:pPr>
              <a:endParaRPr lang="en-US" altLang="zh-CN" sz="1599" dirty="0">
                <a:latin typeface="微软雅黑" pitchFamily="34" charset="-122"/>
                <a:ea typeface="微软雅黑" pitchFamily="34" charset="-122"/>
                <a:cs typeface="+mn-ea"/>
                <a:sym typeface="+mn-lt"/>
              </a:endParaRPr>
            </a:p>
          </p:txBody>
        </p:sp>
        <p:sp>
          <p:nvSpPr>
            <p:cNvPr id="16" name="淘宝店chenying0907: 圆角 15"/>
            <p:cNvSpPr/>
            <p:nvPr/>
          </p:nvSpPr>
          <p:spPr>
            <a:xfrm>
              <a:off x="6136937" y="2686786"/>
              <a:ext cx="802674" cy="802674"/>
            </a:xfrm>
            <a:prstGeom prst="roundRect">
              <a:avLst>
                <a:gd name="adj" fmla="val 30274"/>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solidFill>
                    <a:schemeClr val="bg1"/>
                  </a:solidFill>
                  <a:latin typeface="Impact" panose="020B0806030902050204" pitchFamily="34" charset="0"/>
                </a:rPr>
                <a:t>01</a:t>
              </a:r>
              <a:endParaRPr lang="zh-CN" altLang="en-US" sz="3199" dirty="0">
                <a:solidFill>
                  <a:schemeClr val="bg1"/>
                </a:solidFill>
                <a:latin typeface="Impact" panose="020B0806030902050204" pitchFamily="34" charset="0"/>
              </a:endParaRPr>
            </a:p>
          </p:txBody>
        </p:sp>
      </p:grpSp>
      <p:grpSp>
        <p:nvGrpSpPr>
          <p:cNvPr id="6" name="PA_淘宝店chenying0907 16"/>
          <p:cNvGrpSpPr/>
          <p:nvPr>
            <p:custDataLst>
              <p:tags r:id="rId2"/>
            </p:custDataLst>
          </p:nvPr>
        </p:nvGrpSpPr>
        <p:grpSpPr>
          <a:xfrm>
            <a:off x="5788811" y="4596829"/>
            <a:ext cx="5733653" cy="915936"/>
            <a:chOff x="6136937" y="2686786"/>
            <a:chExt cx="5736419" cy="916096"/>
          </a:xfrm>
        </p:grpSpPr>
        <p:sp>
          <p:nvSpPr>
            <p:cNvPr id="18" name="淘宝店chenying0907 17"/>
            <p:cNvSpPr/>
            <p:nvPr/>
          </p:nvSpPr>
          <p:spPr>
            <a:xfrm>
              <a:off x="7016496" y="2977602"/>
              <a:ext cx="4856860" cy="625280"/>
            </a:xfrm>
            <a:prstGeom prst="rect">
              <a:avLst/>
            </a:prstGeom>
          </p:spPr>
          <p:txBody>
            <a:bodyPr wrap="square">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讓境外生詢問不清楚或不明白的問題，也讓境外生選擇想詢問的問題。</a:t>
              </a:r>
              <a:endParaRPr lang="zh-CN" altLang="en-US" sz="1400" dirty="0">
                <a:latin typeface="微软雅黑" panose="020B0503020204020204" pitchFamily="34" charset="-122"/>
                <a:ea typeface="微软雅黑" panose="020B0503020204020204" pitchFamily="34" charset="-122"/>
              </a:endParaRPr>
            </a:p>
          </p:txBody>
        </p:sp>
        <p:sp>
          <p:nvSpPr>
            <p:cNvPr id="20" name="淘宝店chenying0907: 圆角 19"/>
            <p:cNvSpPr/>
            <p:nvPr/>
          </p:nvSpPr>
          <p:spPr>
            <a:xfrm>
              <a:off x="6136937" y="2686786"/>
              <a:ext cx="802674" cy="802674"/>
            </a:xfrm>
            <a:prstGeom prst="roundRect">
              <a:avLst>
                <a:gd name="adj" fmla="val 30274"/>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6" dirty="0">
                  <a:solidFill>
                    <a:schemeClr val="bg1"/>
                  </a:solidFill>
                  <a:latin typeface="Impact" panose="020B0806030902050204" pitchFamily="34" charset="0"/>
                </a:rPr>
                <a:t>02</a:t>
              </a:r>
              <a:endParaRPr lang="zh-CN" altLang="en-US" sz="2666" dirty="0">
                <a:solidFill>
                  <a:schemeClr val="bg1"/>
                </a:solidFill>
                <a:latin typeface="Impact" panose="020B0806030902050204" pitchFamily="34" charset="0"/>
              </a:endParaRPr>
            </a:p>
          </p:txBody>
        </p:sp>
      </p:grpSp>
      <p:sp>
        <p:nvSpPr>
          <p:cNvPr id="17" name="等腰三角形 16">
            <a:extLst>
              <a:ext uri="{FF2B5EF4-FFF2-40B4-BE49-F238E27FC236}">
                <a16:creationId xmlns:a16="http://schemas.microsoft.com/office/drawing/2014/main" id="{D9174B27-C608-4956-B11F-5D6445EEF32D}"/>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14">
            <a:extLst>
              <a:ext uri="{FF2B5EF4-FFF2-40B4-BE49-F238E27FC236}">
                <a16:creationId xmlns:a16="http://schemas.microsoft.com/office/drawing/2014/main" id="{C3F38E51-E3EA-4B84-9BEC-1074EE60E373}"/>
              </a:ext>
            </a:extLst>
          </p:cNvPr>
          <p:cNvSpPr txBox="1"/>
          <p:nvPr/>
        </p:nvSpPr>
        <p:spPr>
          <a:xfrm>
            <a:off x="1067231" y="164180"/>
            <a:ext cx="3047569"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解 決 方 案 </a:t>
            </a:r>
            <a:endParaRPr lang="zh-CN" altLang="en-US" sz="4000" dirty="0">
              <a:latin typeface="微软雅黑" panose="020B0503020204020204" pitchFamily="34" charset="-122"/>
              <a:ea typeface="微软雅黑" panose="020B0503020204020204" pitchFamily="34" charset="-122"/>
            </a:endParaRPr>
          </a:p>
        </p:txBody>
      </p:sp>
      <p:pic>
        <p:nvPicPr>
          <p:cNvPr id="26" name="圖片 25"/>
          <p:cNvPicPr>
            <a:picLocks noChangeAspect="1"/>
          </p:cNvPicPr>
          <p:nvPr/>
        </p:nvPicPr>
        <p:blipFill>
          <a:blip r:embed="rId5"/>
          <a:stretch>
            <a:fillRect/>
          </a:stretch>
        </p:blipFill>
        <p:spPr>
          <a:xfrm>
            <a:off x="-3009" y="2045146"/>
            <a:ext cx="5753396" cy="1378021"/>
          </a:xfrm>
          <a:prstGeom prst="rect">
            <a:avLst/>
          </a:prstGeom>
        </p:spPr>
      </p:pic>
      <p:sp>
        <p:nvSpPr>
          <p:cNvPr id="2" name="矩形 1"/>
          <p:cNvSpPr/>
          <p:nvPr/>
        </p:nvSpPr>
        <p:spPr>
          <a:xfrm>
            <a:off x="6853468" y="2192420"/>
            <a:ext cx="3300904" cy="369332"/>
          </a:xfrm>
          <a:prstGeom prst="rect">
            <a:avLst/>
          </a:prstGeom>
        </p:spPr>
        <p:txBody>
          <a:bodyPr wrap="none">
            <a:spAutoFit/>
          </a:bodyPr>
          <a:lstStyle/>
          <a:p>
            <a:pPr algn="ctr"/>
            <a:r>
              <a:rPr lang="zh-CN" altLang="en-US" dirty="0">
                <a:latin typeface="Microsoft YaHei" panose="020B0503020204020204" pitchFamily="34" charset="-122"/>
                <a:ea typeface="Microsoft YaHei" panose="020B0503020204020204" pitchFamily="34" charset="-122"/>
              </a:rPr>
              <a:t>國立臺北商業大學</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境外組網頁</a:t>
            </a:r>
          </a:p>
        </p:txBody>
      </p:sp>
      <p:pic>
        <p:nvPicPr>
          <p:cNvPr id="27" name="圖片 26"/>
          <p:cNvPicPr>
            <a:picLocks noChangeAspect="1"/>
          </p:cNvPicPr>
          <p:nvPr/>
        </p:nvPicPr>
        <p:blipFill rotWithShape="1">
          <a:blip r:embed="rId6"/>
          <a:srcRect l="2784" r="3463"/>
          <a:stretch/>
        </p:blipFill>
        <p:spPr>
          <a:xfrm>
            <a:off x="1836762" y="3697408"/>
            <a:ext cx="2073854" cy="2578361"/>
          </a:xfrm>
          <a:prstGeom prst="rect">
            <a:avLst/>
          </a:prstGeom>
        </p:spPr>
      </p:pic>
      <p:sp>
        <p:nvSpPr>
          <p:cNvPr id="28" name="文本框 22">
            <a:extLst>
              <a:ext uri="{FF2B5EF4-FFF2-40B4-BE49-F238E27FC236}">
                <a16:creationId xmlns:a16="http://schemas.microsoft.com/office/drawing/2014/main" id="{0D9BDEDF-E803-4914-98EC-E2B846B06FFB}"/>
              </a:ext>
            </a:extLst>
          </p:cNvPr>
          <p:cNvSpPr txBox="1"/>
          <p:nvPr/>
        </p:nvSpPr>
        <p:spPr>
          <a:xfrm>
            <a:off x="6963064" y="4396777"/>
            <a:ext cx="3081711" cy="369332"/>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pPr algn="ctr"/>
            <a:r>
              <a:rPr lang="en-US" altLang="zh-CN" sz="1800" dirty="0" smtClean="0"/>
              <a:t>Line Bot </a:t>
            </a:r>
            <a:r>
              <a:rPr lang="zh-CN" altLang="en-US" sz="1800" dirty="0" smtClean="0">
                <a:latin typeface="DFKai-SB"/>
              </a:rPr>
              <a:t>聊天機器人</a:t>
            </a:r>
            <a:endParaRPr lang="zh-CN" altLang="en-US" sz="1800" dirty="0">
              <a:latin typeface="DFKai-SB"/>
            </a:endParaRPr>
          </a:p>
        </p:txBody>
      </p:sp>
    </p:spTree>
    <p:extLst>
      <p:ext uri="{BB962C8B-B14F-4D97-AF65-F5344CB8AC3E}">
        <p14:creationId xmlns:p14="http://schemas.microsoft.com/office/powerpoint/2010/main" val="4221765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4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系統目標</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zh-CN" altLang="en-US" sz="4400" dirty="0" smtClean="0">
                <a:latin typeface="汉仪智楷繁" panose="02010600000101010101" pitchFamily="2" charset="-122"/>
                <a:ea typeface="汉仪智楷繁" panose="02010600000101010101" pitchFamily="2" charset="-122"/>
              </a:rPr>
              <a:t>目標族群</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1480882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9084392" y="4526137"/>
            <a:ext cx="2215464" cy="1363568"/>
          </a:xfrm>
          <a:prstGeom prst="rect">
            <a:avLst/>
          </a:prstGeom>
          <a:noFill/>
        </p:spPr>
        <p:txBody>
          <a:bodyPr wrap="square" lIns="107939" tIns="53970" rIns="107939" bIns="53970" rtlCol="0">
            <a:spAutoFit/>
          </a:bodyPr>
          <a:lstStyle/>
          <a:p>
            <a:pPr algn="ctr" defTabSz="1218774" fontAlgn="base">
              <a:lnSpc>
                <a:spcPct val="150000"/>
              </a:lnSpc>
              <a:spcBef>
                <a:spcPct val="0"/>
              </a:spcBef>
              <a:spcAft>
                <a:spcPct val="0"/>
              </a:spcAft>
            </a:pPr>
            <a:r>
              <a:rPr lang="zh-CN" altLang="en-US" sz="1400" dirty="0" smtClean="0">
                <a:latin typeface="微软雅黑" pitchFamily="34" charset="-122"/>
                <a:ea typeface="微软雅黑" pitchFamily="34" charset="-122"/>
              </a:rPr>
              <a:t>這系統主要是讓境外組老師可以簡單的操作和使用來更新或上傳重要的境外生資訊和學校資訊。</a:t>
            </a:r>
            <a:endParaRPr lang="en-US" sz="1400" b="1" dirty="0">
              <a:latin typeface="微软雅黑" pitchFamily="34" charset="-122"/>
              <a:ea typeface="微软雅黑" pitchFamily="34" charset="-122"/>
            </a:endParaRPr>
          </a:p>
        </p:txBody>
      </p:sp>
      <p:sp>
        <p:nvSpPr>
          <p:cNvPr id="8" name="Freeform 108"/>
          <p:cNvSpPr>
            <a:spLocks/>
          </p:cNvSpPr>
          <p:nvPr/>
        </p:nvSpPr>
        <p:spPr bwMode="auto">
          <a:xfrm rot="16200000">
            <a:off x="3615466" y="1182913"/>
            <a:ext cx="2388860" cy="2390153"/>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9AE5E9"/>
          </a:solidFill>
          <a:ln>
            <a:noFill/>
          </a:ln>
        </p:spPr>
        <p:txBody>
          <a:bodyPr vert="horz" wrap="square" lIns="107939" tIns="53970" rIns="107939" bIns="53970" numCol="1" anchor="t" anchorCtr="0" compatLnSpc="1">
            <a:prstTxWarp prst="textNoShape">
              <a:avLst/>
            </a:prstTxWarp>
          </a:bodyPr>
          <a:lstStyle/>
          <a:p>
            <a:pPr defTabSz="1218774" fontAlgn="base">
              <a:spcBef>
                <a:spcPct val="0"/>
              </a:spcBef>
              <a:spcAft>
                <a:spcPct val="0"/>
              </a:spcAft>
              <a:defRPr/>
            </a:pPr>
            <a:endParaRPr lang="id-ID" sz="2399" kern="0" dirty="0">
              <a:latin typeface="微软雅黑"/>
            </a:endParaRPr>
          </a:p>
        </p:txBody>
      </p:sp>
      <p:sp>
        <p:nvSpPr>
          <p:cNvPr id="11" name="Freeform 120"/>
          <p:cNvSpPr>
            <a:spLocks/>
          </p:cNvSpPr>
          <p:nvPr/>
        </p:nvSpPr>
        <p:spPr bwMode="auto">
          <a:xfrm flipV="1">
            <a:off x="6083543" y="3653015"/>
            <a:ext cx="2753806" cy="2752316"/>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9AE5E9"/>
          </a:solidFill>
          <a:ln>
            <a:noFill/>
          </a:ln>
        </p:spPr>
        <p:txBody>
          <a:bodyPr vert="horz" wrap="square" lIns="107939" tIns="53970" rIns="107939" bIns="53970" numCol="1" anchor="t" anchorCtr="0" compatLnSpc="1">
            <a:prstTxWarp prst="textNoShape">
              <a:avLst/>
            </a:prstTxWarp>
          </a:bodyPr>
          <a:lstStyle/>
          <a:p>
            <a:pPr defTabSz="1218774" fontAlgn="base">
              <a:spcBef>
                <a:spcPct val="0"/>
              </a:spcBef>
              <a:spcAft>
                <a:spcPct val="0"/>
              </a:spcAft>
              <a:defRPr/>
            </a:pPr>
            <a:endParaRPr lang="id-ID" sz="2399" kern="0" dirty="0">
              <a:latin typeface="微软雅黑"/>
            </a:endParaRPr>
          </a:p>
        </p:txBody>
      </p:sp>
      <p:cxnSp>
        <p:nvCxnSpPr>
          <p:cNvPr id="17" name="Straight Connector 19"/>
          <p:cNvCxnSpPr/>
          <p:nvPr/>
        </p:nvCxnSpPr>
        <p:spPr>
          <a:xfrm flipH="1" flipV="1">
            <a:off x="3206487" y="1814713"/>
            <a:ext cx="588041" cy="373183"/>
          </a:xfrm>
          <a:prstGeom prst="line">
            <a:avLst/>
          </a:prstGeom>
          <a:noFill/>
          <a:ln w="9525" cap="flat" cmpd="sng" algn="ctr">
            <a:solidFill>
              <a:schemeClr val="accent1"/>
            </a:solidFill>
            <a:prstDash val="solid"/>
          </a:ln>
          <a:effectLst/>
        </p:spPr>
      </p:cxnSp>
      <p:cxnSp>
        <p:nvCxnSpPr>
          <p:cNvPr id="18" name="Straight Connector 21"/>
          <p:cNvCxnSpPr/>
          <p:nvPr/>
        </p:nvCxnSpPr>
        <p:spPr>
          <a:xfrm flipH="1">
            <a:off x="1065284" y="1814712"/>
            <a:ext cx="2141204" cy="0"/>
          </a:xfrm>
          <a:prstGeom prst="line">
            <a:avLst/>
          </a:prstGeom>
          <a:noFill/>
          <a:ln w="9525" cap="flat" cmpd="sng" algn="ctr">
            <a:solidFill>
              <a:schemeClr val="accent1"/>
            </a:solidFill>
            <a:prstDash val="solid"/>
            <a:tailEnd type="oval"/>
          </a:ln>
          <a:effectLst/>
        </p:spPr>
      </p:cxnSp>
      <p:sp>
        <p:nvSpPr>
          <p:cNvPr id="23" name="TextBox 26"/>
          <p:cNvSpPr txBox="1"/>
          <p:nvPr/>
        </p:nvSpPr>
        <p:spPr>
          <a:xfrm>
            <a:off x="1074317" y="1442183"/>
            <a:ext cx="1243908" cy="416771"/>
          </a:xfrm>
          <a:prstGeom prst="rect">
            <a:avLst/>
          </a:prstGeom>
          <a:noFill/>
        </p:spPr>
        <p:txBody>
          <a:bodyPr wrap="none" lIns="107939" tIns="53970" rIns="107939" bIns="53970" rtlCol="0">
            <a:spAutoFit/>
          </a:bodyPr>
          <a:lstStyle/>
          <a:p>
            <a:pPr defTabSz="1218774" fontAlgn="base">
              <a:spcBef>
                <a:spcPct val="0"/>
              </a:spcBef>
              <a:spcAft>
                <a:spcPct val="0"/>
              </a:spcAft>
            </a:pPr>
            <a:r>
              <a:rPr lang="zh-CN" altLang="en-US" sz="2000" dirty="0" smtClean="0">
                <a:latin typeface="微软雅黑" pitchFamily="34" charset="-122"/>
                <a:ea typeface="微软雅黑" pitchFamily="34" charset="-122"/>
              </a:rPr>
              <a:t>境外學生</a:t>
            </a:r>
            <a:endParaRPr lang="id-ID" sz="2000" dirty="0">
              <a:latin typeface="微软雅黑" pitchFamily="34" charset="-122"/>
              <a:ea typeface="微软雅黑" pitchFamily="34" charset="-122"/>
            </a:endParaRPr>
          </a:p>
        </p:txBody>
      </p:sp>
      <p:sp>
        <p:nvSpPr>
          <p:cNvPr id="24" name="TextBox 27"/>
          <p:cNvSpPr txBox="1"/>
          <p:nvPr/>
        </p:nvSpPr>
        <p:spPr>
          <a:xfrm>
            <a:off x="1009006" y="1875892"/>
            <a:ext cx="2215464" cy="1363568"/>
          </a:xfrm>
          <a:prstGeom prst="rect">
            <a:avLst/>
          </a:prstGeom>
          <a:noFill/>
        </p:spPr>
        <p:txBody>
          <a:bodyPr wrap="square" lIns="107939" tIns="53970" rIns="107939" bIns="53970" rtlCol="0">
            <a:spAutoFit/>
          </a:bodyPr>
          <a:lstStyle/>
          <a:p>
            <a:pPr algn="ctr" defTabSz="1218774" fontAlgn="base">
              <a:lnSpc>
                <a:spcPct val="150000"/>
              </a:lnSpc>
              <a:spcBef>
                <a:spcPct val="0"/>
              </a:spcBef>
              <a:spcAft>
                <a:spcPct val="0"/>
              </a:spcAft>
            </a:pPr>
            <a:r>
              <a:rPr lang="zh-CN" altLang="en-US" sz="1400" dirty="0" smtClean="0">
                <a:latin typeface="微软雅黑" pitchFamily="34" charset="-122"/>
                <a:ea typeface="微软雅黑" pitchFamily="34" charset="-122"/>
              </a:rPr>
              <a:t>這系統主要是給境外學生可以接獲更多的境外生資訊，也可以從網站上找到自己想知道的資訊。</a:t>
            </a:r>
            <a:endParaRPr lang="en-US" sz="1400" b="1" dirty="0">
              <a:latin typeface="微软雅黑" pitchFamily="34" charset="-122"/>
              <a:ea typeface="微软雅黑" pitchFamily="34" charset="-122"/>
            </a:endParaRPr>
          </a:p>
        </p:txBody>
      </p:sp>
      <p:sp>
        <p:nvSpPr>
          <p:cNvPr id="27" name="TextBox 30"/>
          <p:cNvSpPr txBox="1"/>
          <p:nvPr/>
        </p:nvSpPr>
        <p:spPr>
          <a:xfrm>
            <a:off x="9791571" y="4101951"/>
            <a:ext cx="1500390" cy="416771"/>
          </a:xfrm>
          <a:prstGeom prst="rect">
            <a:avLst/>
          </a:prstGeom>
          <a:noFill/>
        </p:spPr>
        <p:txBody>
          <a:bodyPr wrap="none" lIns="107939" tIns="53970" rIns="107939" bIns="53970" rtlCol="0">
            <a:spAutoFit/>
          </a:bodyPr>
          <a:lstStyle/>
          <a:p>
            <a:pPr algn="r" defTabSz="1218774" fontAlgn="base">
              <a:spcBef>
                <a:spcPct val="0"/>
              </a:spcBef>
              <a:spcAft>
                <a:spcPct val="0"/>
              </a:spcAft>
            </a:pPr>
            <a:r>
              <a:rPr lang="zh-CN" altLang="en-US" sz="2000" dirty="0" smtClean="0">
                <a:latin typeface="微软雅黑" pitchFamily="34" charset="-122"/>
                <a:ea typeface="微软雅黑" pitchFamily="34" charset="-122"/>
              </a:rPr>
              <a:t>境外組老師</a:t>
            </a:r>
            <a:endParaRPr lang="id-ID" sz="2000" dirty="0">
              <a:latin typeface="微软雅黑" pitchFamily="34" charset="-122"/>
              <a:ea typeface="微软雅黑" pitchFamily="34" charset="-122"/>
            </a:endParaRPr>
          </a:p>
        </p:txBody>
      </p:sp>
      <p:cxnSp>
        <p:nvCxnSpPr>
          <p:cNvPr id="30" name="Straight Connector 47"/>
          <p:cNvCxnSpPr/>
          <p:nvPr/>
        </p:nvCxnSpPr>
        <p:spPr>
          <a:xfrm>
            <a:off x="8478016" y="4231548"/>
            <a:ext cx="616587" cy="239631"/>
          </a:xfrm>
          <a:prstGeom prst="line">
            <a:avLst/>
          </a:prstGeom>
          <a:noFill/>
          <a:ln w="9525" cap="flat" cmpd="sng" algn="ctr">
            <a:solidFill>
              <a:schemeClr val="accent4"/>
            </a:solidFill>
            <a:prstDash val="solid"/>
          </a:ln>
          <a:effectLst/>
        </p:spPr>
      </p:cxnSp>
      <p:cxnSp>
        <p:nvCxnSpPr>
          <p:cNvPr id="31" name="Straight Connector 48"/>
          <p:cNvCxnSpPr/>
          <p:nvPr/>
        </p:nvCxnSpPr>
        <p:spPr>
          <a:xfrm>
            <a:off x="9094602" y="4471177"/>
            <a:ext cx="2205253" cy="0"/>
          </a:xfrm>
          <a:prstGeom prst="line">
            <a:avLst/>
          </a:prstGeom>
          <a:noFill/>
          <a:ln w="9525" cap="flat" cmpd="sng" algn="ctr">
            <a:solidFill>
              <a:schemeClr val="accent4"/>
            </a:solidFill>
            <a:prstDash val="solid"/>
            <a:tailEnd type="oval"/>
          </a:ln>
          <a:effectLst/>
        </p:spPr>
      </p:cxnSp>
      <p:sp>
        <p:nvSpPr>
          <p:cNvPr id="43" name="等腰三角形 42">
            <a:extLst>
              <a:ext uri="{FF2B5EF4-FFF2-40B4-BE49-F238E27FC236}">
                <a16:creationId xmlns:a16="http://schemas.microsoft.com/office/drawing/2014/main" id="{FA5D0F5D-C6CF-4B81-B51B-09ABAF3F42BE}"/>
              </a:ext>
            </a:extLst>
          </p:cNvPr>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14">
            <a:extLst>
              <a:ext uri="{FF2B5EF4-FFF2-40B4-BE49-F238E27FC236}">
                <a16:creationId xmlns:a16="http://schemas.microsoft.com/office/drawing/2014/main" id="{C3F38E51-E3EA-4B84-9BEC-1074EE60E373}"/>
              </a:ext>
            </a:extLst>
          </p:cNvPr>
          <p:cNvSpPr txBox="1"/>
          <p:nvPr/>
        </p:nvSpPr>
        <p:spPr>
          <a:xfrm>
            <a:off x="1067231" y="164180"/>
            <a:ext cx="3047569"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目 標 族 群</a:t>
            </a:r>
            <a:endParaRPr lang="zh-CN" altLang="en-US" sz="4000" dirty="0">
              <a:latin typeface="微软雅黑" panose="020B0503020204020204" pitchFamily="34" charset="-122"/>
              <a:ea typeface="微软雅黑" panose="020B0503020204020204" pitchFamily="34" charset="-122"/>
            </a:endParaRPr>
          </a:p>
        </p:txBody>
      </p:sp>
      <p:pic>
        <p:nvPicPr>
          <p:cNvPr id="46" name="圖形 39" descr="男童">
            <a:extLst>
              <a:ext uri="{FF2B5EF4-FFF2-40B4-BE49-F238E27FC236}">
                <a16:creationId xmlns:a16="http://schemas.microsoft.com/office/drawing/2014/main" id="{5310D486-F17A-4983-AB73-FFCA1AAAA1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747803" y="1284924"/>
            <a:ext cx="2112771" cy="2112771"/>
          </a:xfrm>
          <a:prstGeom prst="rect">
            <a:avLst/>
          </a:prstGeom>
        </p:spPr>
      </p:pic>
      <p:grpSp>
        <p:nvGrpSpPr>
          <p:cNvPr id="47" name="群組 46">
            <a:extLst>
              <a:ext uri="{FF2B5EF4-FFF2-40B4-BE49-F238E27FC236}">
                <a16:creationId xmlns:a16="http://schemas.microsoft.com/office/drawing/2014/main" id="{FF155325-68DA-4C63-BFC4-A14DF562E190}"/>
              </a:ext>
            </a:extLst>
          </p:cNvPr>
          <p:cNvGrpSpPr/>
          <p:nvPr/>
        </p:nvGrpSpPr>
        <p:grpSpPr>
          <a:xfrm>
            <a:off x="6429795" y="3714032"/>
            <a:ext cx="1997388" cy="1997388"/>
            <a:chOff x="1437941" y="2430306"/>
            <a:chExt cx="1997388" cy="1997388"/>
          </a:xfrm>
        </p:grpSpPr>
        <p:pic>
          <p:nvPicPr>
            <p:cNvPr id="48" name="圖形 36" descr="程式設計師">
              <a:extLst>
                <a:ext uri="{FF2B5EF4-FFF2-40B4-BE49-F238E27FC236}">
                  <a16:creationId xmlns:a16="http://schemas.microsoft.com/office/drawing/2014/main" id="{78012314-BC10-4ED6-93AD-FC91FAB72C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437941" y="2430306"/>
              <a:ext cx="1997388" cy="1997388"/>
            </a:xfrm>
            <a:prstGeom prst="rect">
              <a:avLst/>
            </a:prstGeom>
          </p:spPr>
        </p:pic>
        <p:sp>
          <p:nvSpPr>
            <p:cNvPr id="49" name="矩形 48">
              <a:extLst>
                <a:ext uri="{FF2B5EF4-FFF2-40B4-BE49-F238E27FC236}">
                  <a16:creationId xmlns:a16="http://schemas.microsoft.com/office/drawing/2014/main" id="{6B06FE55-32D1-4D4F-BB11-9E6B4D555A5C}"/>
                </a:ext>
              </a:extLst>
            </p:cNvPr>
            <p:cNvSpPr/>
            <p:nvPr/>
          </p:nvSpPr>
          <p:spPr>
            <a:xfrm>
              <a:off x="2063552" y="3717032"/>
              <a:ext cx="792088" cy="504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2212431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animBg="1"/>
      <p:bldP spid="23" grpId="0"/>
      <p:bldP spid="2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a:extLst>
              <a:ext uri="{FF2B5EF4-FFF2-40B4-BE49-F238E27FC236}">
                <a16:creationId xmlns:a16="http://schemas.microsoft.com/office/drawing/2014/main" id="{325D4C4C-15A1-49DE-A7C5-7B4B5EEE3EAE}"/>
              </a:ext>
            </a:extLst>
          </p:cNvPr>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a:extLst>
              <a:ext uri="{FF2B5EF4-FFF2-40B4-BE49-F238E27FC236}">
                <a16:creationId xmlns:a16="http://schemas.microsoft.com/office/drawing/2014/main" id="{F945B65D-664E-4F92-A286-1A375D9B376D}"/>
              </a:ext>
            </a:extLst>
          </p:cNvPr>
          <p:cNvSpPr txBox="1"/>
          <p:nvPr/>
        </p:nvSpPr>
        <p:spPr>
          <a:xfrm>
            <a:off x="2377806" y="1371379"/>
            <a:ext cx="1440476" cy="4524315"/>
          </a:xfrm>
          <a:prstGeom prst="rect">
            <a:avLst/>
          </a:prstGeom>
        </p:spPr>
        <p:txBody>
          <a:bodyPr wrap="square" rtlCol="0">
            <a:spAutoFit/>
          </a:bodyPr>
          <a:lstStyle/>
          <a:p>
            <a:pPr algn="ctr"/>
            <a:r>
              <a:rPr lang="zh-CN" altLang="en-US" sz="7200" dirty="0" smtClean="0">
                <a:latin typeface="汉仪智楷繁" panose="02010600000101010101" pitchFamily="2" charset="-122"/>
                <a:ea typeface="汉仪智楷繁" panose="02010600000101010101" pitchFamily="2" charset="-122"/>
              </a:rPr>
              <a:t>系統分析</a:t>
            </a:r>
            <a:endParaRPr lang="zh-CN" altLang="en-US" sz="7200" dirty="0">
              <a:latin typeface="汉仪智楷繁" panose="02010600000101010101" pitchFamily="2" charset="-122"/>
              <a:ea typeface="汉仪智楷繁" panose="02010600000101010101" pitchFamily="2" charset="-122"/>
            </a:endParaRPr>
          </a:p>
        </p:txBody>
      </p:sp>
      <p:sp useBgFill="1">
        <p:nvSpPr>
          <p:cNvPr id="7" name="文本框 6">
            <a:extLst>
              <a:ext uri="{FF2B5EF4-FFF2-40B4-BE49-F238E27FC236}">
                <a16:creationId xmlns:a16="http://schemas.microsoft.com/office/drawing/2014/main" id="{15F44436-D4F6-4DDE-B0AF-17901E4EC1BA}"/>
              </a:ext>
            </a:extLst>
          </p:cNvPr>
          <p:cNvSpPr txBox="1"/>
          <p:nvPr/>
        </p:nvSpPr>
        <p:spPr>
          <a:xfrm>
            <a:off x="3910700" y="3060321"/>
            <a:ext cx="4762619" cy="769441"/>
          </a:xfrm>
          <a:prstGeom prst="rect">
            <a:avLst/>
          </a:prstGeom>
        </p:spPr>
        <p:txBody>
          <a:bodyPr wrap="square" rtlCol="0">
            <a:spAutoFit/>
          </a:bodyPr>
          <a:lstStyle/>
          <a:p>
            <a:pPr algn="ctr"/>
            <a:r>
              <a:rPr lang="en-US" altLang="zh-CN" sz="4400" dirty="0" smtClean="0">
                <a:latin typeface="汉仪智楷繁" panose="02010600000101010101" pitchFamily="2" charset="-122"/>
                <a:ea typeface="汉仪智楷繁" panose="02010600000101010101" pitchFamily="2" charset="-122"/>
              </a:rPr>
              <a:t>SWOT </a:t>
            </a:r>
            <a:r>
              <a:rPr lang="zh-CN" altLang="en-US" sz="4400" dirty="0" smtClean="0">
                <a:latin typeface="汉仪智楷繁" panose="02010600000101010101" pitchFamily="2" charset="-122"/>
                <a:ea typeface="汉仪智楷繁" panose="02010600000101010101" pitchFamily="2" charset="-122"/>
              </a:rPr>
              <a:t>分析</a:t>
            </a:r>
            <a:endParaRPr lang="zh-CN" altLang="en-US" sz="4400" dirty="0">
              <a:latin typeface="汉仪智楷繁" panose="02010600000101010101" pitchFamily="2" charset="-122"/>
              <a:ea typeface="汉仪智楷繁" panose="02010600000101010101" pitchFamily="2" charset="-122"/>
            </a:endParaRPr>
          </a:p>
        </p:txBody>
      </p:sp>
      <p:pic>
        <p:nvPicPr>
          <p:cNvPr id="4" name="图片 3">
            <a:extLst>
              <a:ext uri="{FF2B5EF4-FFF2-40B4-BE49-F238E27FC236}">
                <a16:creationId xmlns:a16="http://schemas.microsoft.com/office/drawing/2014/main" id="{7B65782C-2C62-46F0-98B2-B8AD27B32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01742">
            <a:off x="8137810" y="3340540"/>
            <a:ext cx="3359920" cy="3094396"/>
          </a:xfrm>
          <a:prstGeom prst="rect">
            <a:avLst/>
          </a:prstGeom>
        </p:spPr>
      </p:pic>
    </p:spTree>
    <p:extLst>
      <p:ext uri="{BB962C8B-B14F-4D97-AF65-F5344CB8AC3E}">
        <p14:creationId xmlns:p14="http://schemas.microsoft.com/office/powerpoint/2010/main" val="238819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242</TotalTime>
  <Words>832</Words>
  <Application>Microsoft Office PowerPoint</Application>
  <PresentationFormat>寬螢幕</PresentationFormat>
  <Paragraphs>169</Paragraphs>
  <Slides>25</Slides>
  <Notes>25</Notes>
  <HiddenSlides>0</HiddenSlides>
  <MMClips>0</MMClips>
  <ScaleCrop>false</ScaleCrop>
  <HeadingPairs>
    <vt:vector size="6" baseType="variant">
      <vt:variant>
        <vt:lpstr>使用字型</vt:lpstr>
      </vt:variant>
      <vt:variant>
        <vt:i4>19</vt:i4>
      </vt:variant>
      <vt:variant>
        <vt:lpstr>佈景主題</vt:lpstr>
      </vt:variant>
      <vt:variant>
        <vt:i4>2</vt:i4>
      </vt:variant>
      <vt:variant>
        <vt:lpstr>投影片標題</vt:lpstr>
      </vt:variant>
      <vt:variant>
        <vt:i4>25</vt:i4>
      </vt:variant>
    </vt:vector>
  </HeadingPairs>
  <TitlesOfParts>
    <vt:vector size="46" baseType="lpstr">
      <vt:lpstr>Clear Sans Light</vt:lpstr>
      <vt:lpstr>等线</vt:lpstr>
      <vt:lpstr>等线</vt:lpstr>
      <vt:lpstr>等线 Light</vt:lpstr>
      <vt:lpstr>DFKai-SB</vt:lpstr>
      <vt:lpstr>Meiryo</vt:lpstr>
      <vt:lpstr>微软雅黑</vt:lpstr>
      <vt:lpstr>微软雅黑</vt:lpstr>
      <vt:lpstr>PMingLiU</vt:lpstr>
      <vt:lpstr>PMingLiU</vt:lpstr>
      <vt:lpstr>宋体</vt:lpstr>
      <vt:lpstr>方正准圆简体</vt:lpstr>
      <vt:lpstr>汉仪智楷繁</vt:lpstr>
      <vt:lpstr>Arial</vt:lpstr>
      <vt:lpstr>Calibri</vt:lpstr>
      <vt:lpstr>Calibri Light</vt:lpstr>
      <vt:lpstr>Copperplate Gothic Bold</vt:lpstr>
      <vt:lpstr>Impact</vt:lpstr>
      <vt:lpstr>Times New Roman</vt: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Chin Wen Lung</cp:lastModifiedBy>
  <cp:revision>64</cp:revision>
  <dcterms:created xsi:type="dcterms:W3CDTF">2017-08-28T05:37:30Z</dcterms:created>
  <dcterms:modified xsi:type="dcterms:W3CDTF">2022-11-30T07:30:12Z</dcterms:modified>
</cp:coreProperties>
</file>