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68" r:id="rId6"/>
    <p:sldId id="292" r:id="rId7"/>
    <p:sldId id="269" r:id="rId8"/>
    <p:sldId id="293" r:id="rId9"/>
    <p:sldId id="270" r:id="rId10"/>
    <p:sldId id="264" r:id="rId11"/>
    <p:sldId id="271" r:id="rId12"/>
    <p:sldId id="294" r:id="rId13"/>
    <p:sldId id="272" r:id="rId14"/>
    <p:sldId id="295" r:id="rId15"/>
    <p:sldId id="273" r:id="rId16"/>
    <p:sldId id="296" r:id="rId17"/>
    <p:sldId id="274" r:id="rId18"/>
    <p:sldId id="275" r:id="rId19"/>
    <p:sldId id="297" r:id="rId20"/>
    <p:sldId id="276" r:id="rId21"/>
    <p:sldId id="298" r:id="rId22"/>
    <p:sldId id="277" r:id="rId23"/>
    <p:sldId id="299" r:id="rId24"/>
    <p:sldId id="286" r:id="rId25"/>
    <p:sldId id="3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719F"/>
    <a:srgbClr val="FFFFFF"/>
    <a:srgbClr val="474479"/>
    <a:srgbClr val="8C8BB1"/>
    <a:srgbClr val="605E8C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14" autoAdjust="0"/>
  </p:normalViewPr>
  <p:slideViewPr>
    <p:cSldViewPr snapToGrid="0">
      <p:cViewPr varScale="1">
        <p:scale>
          <a:sx n="63" d="100"/>
          <a:sy n="63" d="100"/>
        </p:scale>
        <p:origin x="848" y="60"/>
      </p:cViewPr>
      <p:guideLst>
        <p:guide orient="horz" pos="2191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9号-创粗黑" panose="00000500000000000000" charset="-122"/>
              </a:rPr>
              <a:t>2022/5/26</a:t>
            </a:fld>
            <a:endParaRPr lang="zh-CN" altLang="en-US">
              <a:cs typeface="字魂59号-创粗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9号-创粗黑" panose="00000500000000000000" charset="-122"/>
              </a:rPr>
              <a:t>‹#›</a:t>
            </a:fld>
            <a:endParaRPr lang="zh-CN" altLang="en-US">
              <a:cs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81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96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6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7C2CD9F-44BF-493D-822B-1EA1A4850627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A205D7E-AE5E-43EA-9E53-B6ABE3F511C5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B168A7B-8F9C-442B-8BBB-B63A11601CEA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580AC-D65A-472D-BB7F-3CCBD306D2E0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14E89FAB-E980-42E7-BBDF-08D19B172202}" type="datetime1">
              <a:rPr lang="zh-CN" altLang="en-US" smtClean="0">
                <a:solidFill>
                  <a:prstClr val="black"/>
                </a:solidFill>
              </a:rPr>
              <a:t>2022/5/26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6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F636DA1-AE97-474F-9923-A32B661A06C6}" type="datetime1">
              <a:rPr lang="zh-CN" altLang="en-US" smtClean="0">
                <a:solidFill>
                  <a:prstClr val="black"/>
                </a:solidFill>
              </a:rPr>
              <a:t>2022/5/26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8CE77B5-9816-44DD-ACC4-36BF7C34A606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D4BB7F5-1FBA-4986-89F9-4721B8AFBF66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D7179AF-DED8-4E68-9084-68DDC1FA4FDB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D028FEB5-9A10-4DF6-8063-29512BA86055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54F636C-11C2-4D83-8CC7-B8FFE4EF6FC9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72505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09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05607E6A-4A7F-4475-841B-03E1756656D8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2183DC53-C154-4509-A3BE-9903CF197A8A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482DCD4-A805-44A6-AB23-EFEB0F71072C}" type="datetime1">
              <a:rPr lang="zh-CN" altLang="en-US" smtClean="0"/>
              <a:t>2022/5/26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D1BB15FF-AABC-4A9B-AB7D-4D28E1D57029}" type="datetime1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08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5" Type="http://schemas.openxmlformats.org/officeDocument/2006/relationships/image" Target="../media/image2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98196" y="2640014"/>
            <a:ext cx="49757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5000" dirty="0" smtClean="0">
                <a:gradFill>
                  <a:gsLst>
                    <a:gs pos="0">
                      <a:srgbClr val="4A2AA9">
                        <a:alpha val="26000"/>
                      </a:srgb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2022</a:t>
            </a:r>
            <a:endParaRPr lang="en-US" altLang="zh-CN" sz="15000" dirty="0">
              <a:gradFill>
                <a:gsLst>
                  <a:gs pos="0">
                    <a:srgbClr val="4A2AA9">
                      <a:alpha val="26000"/>
                    </a:srgbClr>
                  </a:gs>
                  <a:gs pos="100000">
                    <a:schemeClr val="bg1">
                      <a:alpha val="24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554543" y="83963"/>
            <a:ext cx="7985125" cy="4847590"/>
            <a:chOff x="3680" y="2883"/>
            <a:chExt cx="12575" cy="7634"/>
          </a:xfrm>
        </p:grpSpPr>
        <p:sp>
          <p:nvSpPr>
            <p:cNvPr id="5" name="文本框 4"/>
            <p:cNvSpPr txBox="1"/>
            <p:nvPr/>
          </p:nvSpPr>
          <p:spPr>
            <a:xfrm>
              <a:off x="4506" y="3392"/>
              <a:ext cx="10872" cy="7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i="1" dirty="0" smtClean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Line Bot-</a:t>
              </a:r>
              <a:r>
                <a:rPr lang="zh-CN" altLang="en-US" sz="9600" i="1" dirty="0" smtClean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境外生</a:t>
              </a:r>
              <a:endParaRPr lang="en-US" altLang="zh-CN" sz="9600" i="1" dirty="0" smtClean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endParaRPr>
            </a:p>
            <a:p>
              <a:r>
                <a:rPr lang="zh-CN" altLang="en-US" sz="9600" i="1" dirty="0" smtClean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官方賬號</a:t>
              </a:r>
              <a:endParaRPr lang="zh-CN" altLang="en-US" sz="9600" i="1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3680" y="2883"/>
              <a:ext cx="3218" cy="17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13281" y="3608"/>
              <a:ext cx="2974" cy="2650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/>
          <p:nvPr/>
        </p:nvCxnSpPr>
        <p:spPr>
          <a:xfrm flipV="1">
            <a:off x="5967730" y="506412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592996" y="40860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88998" y="125031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506619" y="476426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114189" y="16975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707664" y="89090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36934" y="307213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0201434" y="228028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887911" y="4611231"/>
            <a:ext cx="4395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四技第</a:t>
            </a:r>
            <a:r>
              <a:rPr lang="en-US" altLang="zh-CN" sz="2800" dirty="0" smtClean="0">
                <a:solidFill>
                  <a:schemeClr val="bg1"/>
                </a:solidFill>
              </a:rPr>
              <a:t>111408</a:t>
            </a:r>
            <a:r>
              <a:rPr lang="zh-CN" altLang="en-US" sz="2800" dirty="0" smtClean="0">
                <a:solidFill>
                  <a:schemeClr val="bg1"/>
                </a:solidFill>
              </a:rPr>
              <a:t>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指導老師：楊進雄老師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組長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10846041 </a:t>
            </a:r>
            <a:r>
              <a:rPr lang="zh-CN" altLang="en-US" sz="2800" dirty="0" smtClean="0">
                <a:solidFill>
                  <a:schemeClr val="bg1"/>
                </a:solidFill>
              </a:rPr>
              <a:t>陳文龍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組員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10744038 </a:t>
            </a:r>
            <a:r>
              <a:rPr lang="zh-CN" altLang="en-US" sz="2800" dirty="0" smtClean="0">
                <a:solidFill>
                  <a:schemeClr val="bg1"/>
                </a:solidFill>
              </a:rPr>
              <a:t>李冠賢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10846035 </a:t>
            </a:r>
            <a:r>
              <a:rPr lang="zh-CN" altLang="en-US" sz="2800" dirty="0" smtClean="0">
                <a:solidFill>
                  <a:schemeClr val="bg1"/>
                </a:solidFill>
              </a:rPr>
              <a:t>李靖群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r="20749"/>
          <a:stretch/>
        </p:blipFill>
        <p:spPr>
          <a:xfrm>
            <a:off x="9083675" y="0"/>
            <a:ext cx="3105797" cy="29872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09" y="240030"/>
            <a:ext cx="454226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5500" dirty="0" smtClean="0">
                <a:solidFill>
                  <a:srgbClr val="474479"/>
                </a:solidFill>
                <a:cs typeface="+mn-ea"/>
                <a:sym typeface="+mn-lt"/>
              </a:rPr>
              <a:t>SWOT</a:t>
            </a: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</a:p>
        </p:txBody>
      </p:sp>
      <p:sp>
        <p:nvSpPr>
          <p:cNvPr id="12" name="椭圆 11"/>
          <p:cNvSpPr/>
          <p:nvPr/>
        </p:nvSpPr>
        <p:spPr>
          <a:xfrm>
            <a:off x="5136342" y="2854171"/>
            <a:ext cx="640390" cy="640388"/>
          </a:xfrm>
          <a:prstGeom prst="ellipse">
            <a:avLst/>
          </a:prstGeom>
          <a:solidFill>
            <a:srgbClr val="605E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6072369" y="2854171"/>
            <a:ext cx="640390" cy="640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V="1">
            <a:off x="5136342" y="3731742"/>
            <a:ext cx="640390" cy="64038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 flipV="1">
            <a:off x="6085069" y="3731742"/>
            <a:ext cx="640390" cy="640388"/>
          </a:xfrm>
          <a:prstGeom prst="ellipse">
            <a:avLst/>
          </a:prstGeom>
          <a:solidFill>
            <a:srgbClr val="605E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任意多边形: 形状 15"/>
          <p:cNvSpPr/>
          <p:nvPr/>
        </p:nvSpPr>
        <p:spPr>
          <a:xfrm>
            <a:off x="4223195" y="1943395"/>
            <a:ext cx="1201718" cy="1201717"/>
          </a:xfrm>
          <a:custGeom>
            <a:avLst/>
            <a:gdLst>
              <a:gd name="connsiteX0" fmla="*/ 0 w 1206500"/>
              <a:gd name="connsiteY0" fmla="*/ 0 h 1206500"/>
              <a:gd name="connsiteX1" fmla="*/ 1206500 w 1206500"/>
              <a:gd name="connsiteY1" fmla="*/ 0 h 1206500"/>
              <a:gd name="connsiteX2" fmla="*/ 1206500 w 1206500"/>
              <a:gd name="connsiteY2" fmla="*/ 863600 h 1206500"/>
              <a:gd name="connsiteX3" fmla="*/ 863600 w 1206500"/>
              <a:gd name="connsiteY3" fmla="*/ 1206500 h 1206500"/>
              <a:gd name="connsiteX4" fmla="*/ 0 w 1206500"/>
              <a:gd name="connsiteY4" fmla="*/ 1206500 h 1206500"/>
              <a:gd name="connsiteX5" fmla="*/ 0 w 1206500"/>
              <a:gd name="connsiteY5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1206500">
                <a:moveTo>
                  <a:pt x="0" y="0"/>
                </a:moveTo>
                <a:lnTo>
                  <a:pt x="1206500" y="0"/>
                </a:lnTo>
                <a:lnTo>
                  <a:pt x="1206500" y="863600"/>
                </a:lnTo>
                <a:cubicBezTo>
                  <a:pt x="1017122" y="863600"/>
                  <a:pt x="863600" y="1017122"/>
                  <a:pt x="863600" y="1206500"/>
                </a:cubicBez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605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6436888" y="1943395"/>
            <a:ext cx="1201718" cy="1201717"/>
          </a:xfrm>
          <a:custGeom>
            <a:avLst/>
            <a:gdLst>
              <a:gd name="connsiteX0" fmla="*/ 0 w 1206500"/>
              <a:gd name="connsiteY0" fmla="*/ 0 h 1206500"/>
              <a:gd name="connsiteX1" fmla="*/ 1206500 w 1206500"/>
              <a:gd name="connsiteY1" fmla="*/ 0 h 1206500"/>
              <a:gd name="connsiteX2" fmla="*/ 1206500 w 1206500"/>
              <a:gd name="connsiteY2" fmla="*/ 1206500 h 1206500"/>
              <a:gd name="connsiteX3" fmla="*/ 342900 w 1206500"/>
              <a:gd name="connsiteY3" fmla="*/ 1206500 h 1206500"/>
              <a:gd name="connsiteX4" fmla="*/ 0 w 1206500"/>
              <a:gd name="connsiteY4" fmla="*/ 863600 h 1206500"/>
              <a:gd name="connsiteX5" fmla="*/ 0 w 1206500"/>
              <a:gd name="connsiteY5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1206500">
                <a:moveTo>
                  <a:pt x="0" y="0"/>
                </a:moveTo>
                <a:lnTo>
                  <a:pt x="1206500" y="0"/>
                </a:lnTo>
                <a:lnTo>
                  <a:pt x="1206500" y="1206500"/>
                </a:lnTo>
                <a:lnTo>
                  <a:pt x="342900" y="1206500"/>
                </a:lnTo>
                <a:cubicBezTo>
                  <a:pt x="342900" y="1017122"/>
                  <a:pt x="189378" y="863600"/>
                  <a:pt x="0" y="863600"/>
                </a:cubic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4233355" y="4081188"/>
            <a:ext cx="1201718" cy="1201717"/>
          </a:xfrm>
          <a:custGeom>
            <a:avLst/>
            <a:gdLst>
              <a:gd name="connsiteX0" fmla="*/ 0 w 1206500"/>
              <a:gd name="connsiteY0" fmla="*/ 0 h 1206500"/>
              <a:gd name="connsiteX1" fmla="*/ 863600 w 1206500"/>
              <a:gd name="connsiteY1" fmla="*/ 0 h 1206500"/>
              <a:gd name="connsiteX2" fmla="*/ 1206500 w 1206500"/>
              <a:gd name="connsiteY2" fmla="*/ 342900 h 1206500"/>
              <a:gd name="connsiteX3" fmla="*/ 1206500 w 1206500"/>
              <a:gd name="connsiteY3" fmla="*/ 1206500 h 1206500"/>
              <a:gd name="connsiteX4" fmla="*/ 0 w 1206500"/>
              <a:gd name="connsiteY4" fmla="*/ 1206500 h 1206500"/>
              <a:gd name="connsiteX5" fmla="*/ 0 w 1206500"/>
              <a:gd name="connsiteY5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1206500">
                <a:moveTo>
                  <a:pt x="0" y="0"/>
                </a:moveTo>
                <a:lnTo>
                  <a:pt x="863600" y="0"/>
                </a:lnTo>
                <a:cubicBezTo>
                  <a:pt x="863600" y="189378"/>
                  <a:pt x="1017122" y="342900"/>
                  <a:pt x="1206500" y="342900"/>
                </a:cubicBezTo>
                <a:lnTo>
                  <a:pt x="1206500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任意多边形: 形状 18"/>
          <p:cNvSpPr/>
          <p:nvPr/>
        </p:nvSpPr>
        <p:spPr>
          <a:xfrm>
            <a:off x="6436888" y="4081188"/>
            <a:ext cx="1201718" cy="1201717"/>
          </a:xfrm>
          <a:custGeom>
            <a:avLst/>
            <a:gdLst>
              <a:gd name="connsiteX0" fmla="*/ 342900 w 1206500"/>
              <a:gd name="connsiteY0" fmla="*/ 0 h 1206500"/>
              <a:gd name="connsiteX1" fmla="*/ 1206500 w 1206500"/>
              <a:gd name="connsiteY1" fmla="*/ 0 h 1206500"/>
              <a:gd name="connsiteX2" fmla="*/ 1206500 w 1206500"/>
              <a:gd name="connsiteY2" fmla="*/ 1206500 h 1206500"/>
              <a:gd name="connsiteX3" fmla="*/ 0 w 1206500"/>
              <a:gd name="connsiteY3" fmla="*/ 1206500 h 1206500"/>
              <a:gd name="connsiteX4" fmla="*/ 0 w 1206500"/>
              <a:gd name="connsiteY4" fmla="*/ 342900 h 1206500"/>
              <a:gd name="connsiteX5" fmla="*/ 342900 w 1206500"/>
              <a:gd name="connsiteY5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6500" h="1206500">
                <a:moveTo>
                  <a:pt x="342900" y="0"/>
                </a:moveTo>
                <a:lnTo>
                  <a:pt x="1206500" y="0"/>
                </a:lnTo>
                <a:lnTo>
                  <a:pt x="1206500" y="1206500"/>
                </a:lnTo>
                <a:lnTo>
                  <a:pt x="0" y="1206500"/>
                </a:lnTo>
                <a:lnTo>
                  <a:pt x="0" y="342900"/>
                </a:lnTo>
                <a:cubicBezTo>
                  <a:pt x="189378" y="342900"/>
                  <a:pt x="342900" y="189378"/>
                  <a:pt x="342900" y="0"/>
                </a:cubicBezTo>
                <a:close/>
              </a:path>
            </a:pathLst>
          </a:custGeom>
          <a:noFill/>
          <a:ln w="19050">
            <a:solidFill>
              <a:srgbClr val="605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10690" y="1671955"/>
            <a:ext cx="2421890" cy="1732280"/>
            <a:chOff x="2336" y="2637"/>
            <a:chExt cx="3814" cy="2728"/>
          </a:xfrm>
        </p:grpSpPr>
        <p:sp>
          <p:nvSpPr>
            <p:cNvPr id="9" name="TextBox 45"/>
            <p:cNvSpPr txBox="1"/>
            <p:nvPr/>
          </p:nvSpPr>
          <p:spPr>
            <a:xfrm>
              <a:off x="2336" y="2637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優勢</a:t>
              </a:r>
            </a:p>
          </p:txBody>
        </p:sp>
        <p:sp>
          <p:nvSpPr>
            <p:cNvPr id="10" name="TextBox 46"/>
            <p:cNvSpPr txBox="1"/>
            <p:nvPr/>
          </p:nvSpPr>
          <p:spPr>
            <a:xfrm>
              <a:off x="2409" y="3492"/>
              <a:ext cx="3741" cy="1873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可以及時得到訊息。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2.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更方便的尋找到資訊。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3.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有問題可以及時得到解答。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10690" y="3950970"/>
            <a:ext cx="2181225" cy="1179830"/>
            <a:chOff x="2336" y="2811"/>
            <a:chExt cx="3435" cy="1858"/>
          </a:xfrm>
        </p:grpSpPr>
        <p:sp>
          <p:nvSpPr>
            <p:cNvPr id="19" name="TextBox 45"/>
            <p:cNvSpPr txBox="1"/>
            <p:nvPr/>
          </p:nvSpPr>
          <p:spPr>
            <a:xfrm>
              <a:off x="2336" y="2811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機會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2401" y="3638"/>
              <a:ext cx="3370" cy="1031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境外組尚無這類系統。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2.Line Bot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可以方便的使用。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29600" y="1671955"/>
            <a:ext cx="2875280" cy="1280795"/>
            <a:chOff x="2336" y="2520"/>
            <a:chExt cx="4528" cy="2017"/>
          </a:xfrm>
        </p:grpSpPr>
        <p:sp>
          <p:nvSpPr>
            <p:cNvPr id="22" name="TextBox 45"/>
            <p:cNvSpPr txBox="1"/>
            <p:nvPr/>
          </p:nvSpPr>
          <p:spPr>
            <a:xfrm>
              <a:off x="2336" y="252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400" b="1" kern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劣勢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Box 46"/>
            <p:cNvSpPr txBox="1"/>
            <p:nvPr/>
          </p:nvSpPr>
          <p:spPr>
            <a:xfrm>
              <a:off x="2408" y="3375"/>
              <a:ext cx="4456" cy="1162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申請免費帳號只可以傳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500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條訊息。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帳號驗證很複雜。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29600" y="3950970"/>
            <a:ext cx="1981200" cy="857250"/>
            <a:chOff x="2428" y="2236"/>
            <a:chExt cx="3120" cy="1350"/>
          </a:xfrm>
        </p:grpSpPr>
        <p:sp>
          <p:nvSpPr>
            <p:cNvPr id="29" name="TextBox 45"/>
            <p:cNvSpPr txBox="1"/>
            <p:nvPr/>
          </p:nvSpPr>
          <p:spPr>
            <a:xfrm>
              <a:off x="2428" y="2236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威脅</a:t>
              </a:r>
              <a:endParaRPr lang="zh-CN" altLang="en-US" sz="2400" b="1" kern="9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46"/>
            <p:cNvSpPr txBox="1"/>
            <p:nvPr/>
          </p:nvSpPr>
          <p:spPr>
            <a:xfrm>
              <a:off x="2479" y="3127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1.Line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會遭到駭客攻擊。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408429" y="1932720"/>
            <a:ext cx="7761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S</a:t>
            </a:r>
            <a:endParaRPr lang="en-US" sz="8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423636" y="1882533"/>
            <a:ext cx="1228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W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4283519" y="4020326"/>
            <a:ext cx="10214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657332" y="4081188"/>
            <a:ext cx="772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</a:t>
            </a:r>
            <a:endParaRPr lang="en-US" sz="8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  <p:bldP spid="17" grpId="0" bldLvl="0" animBg="1"/>
      <p:bldP spid="18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02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99567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類似系統比較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3" y="2053493"/>
            <a:ext cx="3877985" cy="155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系統分析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81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535559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類似系統比較</a:t>
            </a:r>
            <a:endParaRPr lang="zh-CN" altLang="en-US" sz="55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grpSp>
        <p:nvGrpSpPr>
          <p:cNvPr id="22" name="Group 16"/>
          <p:cNvGrpSpPr/>
          <p:nvPr/>
        </p:nvGrpSpPr>
        <p:grpSpPr>
          <a:xfrm>
            <a:off x="2165923" y="4895646"/>
            <a:ext cx="181861" cy="171427"/>
            <a:chOff x="20638" y="1901825"/>
            <a:chExt cx="387350" cy="365126"/>
          </a:xfrm>
          <a:solidFill>
            <a:schemeClr val="bg2"/>
          </a:solidFill>
        </p:grpSpPr>
        <p:sp>
          <p:nvSpPr>
            <p:cNvPr id="23" name="Freeform 7"/>
            <p:cNvSpPr/>
            <p:nvPr/>
          </p:nvSpPr>
          <p:spPr bwMode="auto">
            <a:xfrm>
              <a:off x="20638" y="2236788"/>
              <a:ext cx="350838" cy="30163"/>
            </a:xfrm>
            <a:custGeom>
              <a:avLst/>
              <a:gdLst>
                <a:gd name="T0" fmla="*/ 123 w 128"/>
                <a:gd name="T1" fmla="*/ 0 h 11"/>
                <a:gd name="T2" fmla="*/ 6 w 128"/>
                <a:gd name="T3" fmla="*/ 0 h 11"/>
                <a:gd name="T4" fmla="*/ 0 w 128"/>
                <a:gd name="T5" fmla="*/ 6 h 11"/>
                <a:gd name="T6" fmla="*/ 6 w 128"/>
                <a:gd name="T7" fmla="*/ 11 h 11"/>
                <a:gd name="T8" fmla="*/ 123 w 128"/>
                <a:gd name="T9" fmla="*/ 11 h 11"/>
                <a:gd name="T10" fmla="*/ 128 w 128"/>
                <a:gd name="T11" fmla="*/ 6 h 11"/>
                <a:gd name="T12" fmla="*/ 123 w 12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1">
                  <a:moveTo>
                    <a:pt x="12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6" y="11"/>
                    <a:pt x="128" y="9"/>
                    <a:pt x="128" y="6"/>
                  </a:cubicBezTo>
                  <a:cubicBezTo>
                    <a:pt x="128" y="3"/>
                    <a:pt x="126" y="0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46038" y="2032000"/>
              <a:ext cx="361950" cy="188913"/>
            </a:xfrm>
            <a:custGeom>
              <a:avLst/>
              <a:gdLst>
                <a:gd name="T0" fmla="*/ 132 w 132"/>
                <a:gd name="T1" fmla="*/ 20 h 69"/>
                <a:gd name="T2" fmla="*/ 129 w 132"/>
                <a:gd name="T3" fmla="*/ 17 h 69"/>
                <a:gd name="T4" fmla="*/ 117 w 132"/>
                <a:gd name="T5" fmla="*/ 13 h 69"/>
                <a:gd name="T6" fmla="*/ 110 w 132"/>
                <a:gd name="T7" fmla="*/ 9 h 69"/>
                <a:gd name="T8" fmla="*/ 108 w 132"/>
                <a:gd name="T9" fmla="*/ 3 h 69"/>
                <a:gd name="T10" fmla="*/ 102 w 132"/>
                <a:gd name="T11" fmla="*/ 0 h 69"/>
                <a:gd name="T12" fmla="*/ 8 w 132"/>
                <a:gd name="T13" fmla="*/ 0 h 69"/>
                <a:gd name="T14" fmla="*/ 3 w 132"/>
                <a:gd name="T15" fmla="*/ 3 h 69"/>
                <a:gd name="T16" fmla="*/ 3 w 132"/>
                <a:gd name="T17" fmla="*/ 16 h 69"/>
                <a:gd name="T18" fmla="*/ 14 w 132"/>
                <a:gd name="T19" fmla="*/ 53 h 69"/>
                <a:gd name="T20" fmla="*/ 19 w 132"/>
                <a:gd name="T21" fmla="*/ 66 h 69"/>
                <a:gd name="T22" fmla="*/ 24 w 132"/>
                <a:gd name="T23" fmla="*/ 69 h 69"/>
                <a:gd name="T24" fmla="*/ 89 w 132"/>
                <a:gd name="T25" fmla="*/ 69 h 69"/>
                <a:gd name="T26" fmla="*/ 95 w 132"/>
                <a:gd name="T27" fmla="*/ 66 h 69"/>
                <a:gd name="T28" fmla="*/ 98 w 132"/>
                <a:gd name="T29" fmla="*/ 59 h 69"/>
                <a:gd name="T30" fmla="*/ 106 w 132"/>
                <a:gd name="T31" fmla="*/ 56 h 69"/>
                <a:gd name="T32" fmla="*/ 114 w 132"/>
                <a:gd name="T33" fmla="*/ 56 h 69"/>
                <a:gd name="T34" fmla="*/ 119 w 132"/>
                <a:gd name="T35" fmla="*/ 53 h 69"/>
                <a:gd name="T36" fmla="*/ 132 w 132"/>
                <a:gd name="T37" fmla="*/ 24 h 69"/>
                <a:gd name="T38" fmla="*/ 132 w 132"/>
                <a:gd name="T39" fmla="*/ 20 h 69"/>
                <a:gd name="T40" fmla="*/ 116 w 132"/>
                <a:gd name="T41" fmla="*/ 32 h 69"/>
                <a:gd name="T42" fmla="*/ 114 w 132"/>
                <a:gd name="T43" fmla="*/ 38 h 69"/>
                <a:gd name="T44" fmla="*/ 106 w 132"/>
                <a:gd name="T45" fmla="*/ 46 h 69"/>
                <a:gd name="T46" fmla="*/ 103 w 132"/>
                <a:gd name="T47" fmla="*/ 38 h 69"/>
                <a:gd name="T48" fmla="*/ 105 w 132"/>
                <a:gd name="T49" fmla="*/ 28 h 69"/>
                <a:gd name="T50" fmla="*/ 113 w 132"/>
                <a:gd name="T51" fmla="*/ 23 h 69"/>
                <a:gd name="T52" fmla="*/ 116 w 132"/>
                <a:gd name="T53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69">
                  <a:moveTo>
                    <a:pt x="132" y="20"/>
                  </a:moveTo>
                  <a:cubicBezTo>
                    <a:pt x="131" y="19"/>
                    <a:pt x="130" y="18"/>
                    <a:pt x="129" y="17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3" y="11"/>
                    <a:pt x="110" y="9"/>
                    <a:pt x="110" y="9"/>
                  </a:cubicBezTo>
                  <a:cubicBezTo>
                    <a:pt x="110" y="9"/>
                    <a:pt x="110" y="5"/>
                    <a:pt x="108" y="3"/>
                  </a:cubicBezTo>
                  <a:cubicBezTo>
                    <a:pt x="107" y="1"/>
                    <a:pt x="105" y="0"/>
                    <a:pt x="10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0" y="5"/>
                    <a:pt x="1" y="12"/>
                    <a:pt x="3" y="16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7"/>
                    <a:pt x="16" y="64"/>
                    <a:pt x="19" y="66"/>
                  </a:cubicBezTo>
                  <a:cubicBezTo>
                    <a:pt x="20" y="68"/>
                    <a:pt x="22" y="69"/>
                    <a:pt x="24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91" y="69"/>
                    <a:pt x="93" y="68"/>
                    <a:pt x="95" y="66"/>
                  </a:cubicBezTo>
                  <a:cubicBezTo>
                    <a:pt x="97" y="64"/>
                    <a:pt x="97" y="60"/>
                    <a:pt x="98" y="59"/>
                  </a:cubicBezTo>
                  <a:cubicBezTo>
                    <a:pt x="98" y="57"/>
                    <a:pt x="102" y="56"/>
                    <a:pt x="106" y="56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6" y="56"/>
                    <a:pt x="118" y="55"/>
                    <a:pt x="119" y="53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2" y="23"/>
                    <a:pt x="132" y="21"/>
                    <a:pt x="132" y="20"/>
                  </a:cubicBezTo>
                  <a:close/>
                  <a:moveTo>
                    <a:pt x="116" y="32"/>
                  </a:moveTo>
                  <a:cubicBezTo>
                    <a:pt x="114" y="38"/>
                    <a:pt x="114" y="38"/>
                    <a:pt x="114" y="38"/>
                  </a:cubicBezTo>
                  <a:cubicBezTo>
                    <a:pt x="112" y="42"/>
                    <a:pt x="108" y="45"/>
                    <a:pt x="106" y="46"/>
                  </a:cubicBezTo>
                  <a:cubicBezTo>
                    <a:pt x="103" y="46"/>
                    <a:pt x="102" y="42"/>
                    <a:pt x="103" y="3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4"/>
                    <a:pt x="110" y="21"/>
                    <a:pt x="113" y="23"/>
                  </a:cubicBezTo>
                  <a:cubicBezTo>
                    <a:pt x="117" y="24"/>
                    <a:pt x="118" y="28"/>
                    <a:pt x="1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141288" y="1901825"/>
              <a:ext cx="30163" cy="103188"/>
            </a:xfrm>
            <a:custGeom>
              <a:avLst/>
              <a:gdLst>
                <a:gd name="T0" fmla="*/ 4 w 11"/>
                <a:gd name="T1" fmla="*/ 38 h 38"/>
                <a:gd name="T2" fmla="*/ 4 w 11"/>
                <a:gd name="T3" fmla="*/ 26 h 38"/>
                <a:gd name="T4" fmla="*/ 2 w 11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8">
                  <a:moveTo>
                    <a:pt x="4" y="38"/>
                  </a:moveTo>
                  <a:cubicBezTo>
                    <a:pt x="4" y="38"/>
                    <a:pt x="0" y="33"/>
                    <a:pt x="4" y="26"/>
                  </a:cubicBezTo>
                  <a:cubicBezTo>
                    <a:pt x="9" y="19"/>
                    <a:pt x="11" y="5"/>
                    <a:pt x="2" y="0"/>
                  </a:cubicBezTo>
                </a:path>
              </a:pathLst>
            </a:custGeom>
            <a:grpFill/>
            <a:ln w="22225" cap="rnd">
              <a:solidFill>
                <a:schemeClr val="bg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09551" y="1901825"/>
              <a:ext cx="30163" cy="103188"/>
            </a:xfrm>
            <a:custGeom>
              <a:avLst/>
              <a:gdLst>
                <a:gd name="T0" fmla="*/ 4 w 11"/>
                <a:gd name="T1" fmla="*/ 38 h 38"/>
                <a:gd name="T2" fmla="*/ 4 w 11"/>
                <a:gd name="T3" fmla="*/ 26 h 38"/>
                <a:gd name="T4" fmla="*/ 2 w 11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8">
                  <a:moveTo>
                    <a:pt x="4" y="38"/>
                  </a:moveTo>
                  <a:cubicBezTo>
                    <a:pt x="4" y="38"/>
                    <a:pt x="0" y="33"/>
                    <a:pt x="4" y="26"/>
                  </a:cubicBezTo>
                  <a:cubicBezTo>
                    <a:pt x="9" y="19"/>
                    <a:pt x="11" y="5"/>
                    <a:pt x="2" y="0"/>
                  </a:cubicBezTo>
                </a:path>
              </a:pathLst>
            </a:custGeom>
            <a:grpFill/>
            <a:ln w="22225" cap="rnd">
              <a:solidFill>
                <a:schemeClr val="bg2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7" name="Group 21"/>
          <p:cNvGrpSpPr/>
          <p:nvPr/>
        </p:nvGrpSpPr>
        <p:grpSpPr>
          <a:xfrm>
            <a:off x="2168904" y="3932789"/>
            <a:ext cx="181861" cy="158756"/>
            <a:chOff x="20638" y="2970213"/>
            <a:chExt cx="387350" cy="338137"/>
          </a:xfrm>
          <a:solidFill>
            <a:schemeClr val="bg2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73026" y="3032125"/>
              <a:ext cx="279400" cy="276225"/>
            </a:xfrm>
            <a:custGeom>
              <a:avLst/>
              <a:gdLst>
                <a:gd name="T0" fmla="*/ 0 w 102"/>
                <a:gd name="T1" fmla="*/ 98 h 101"/>
                <a:gd name="T2" fmla="*/ 3 w 102"/>
                <a:gd name="T3" fmla="*/ 101 h 101"/>
                <a:gd name="T4" fmla="*/ 39 w 102"/>
                <a:gd name="T5" fmla="*/ 101 h 101"/>
                <a:gd name="T6" fmla="*/ 39 w 102"/>
                <a:gd name="T7" fmla="*/ 72 h 101"/>
                <a:gd name="T8" fmla="*/ 43 w 102"/>
                <a:gd name="T9" fmla="*/ 68 h 101"/>
                <a:gd name="T10" fmla="*/ 58 w 102"/>
                <a:gd name="T11" fmla="*/ 68 h 101"/>
                <a:gd name="T12" fmla="*/ 63 w 102"/>
                <a:gd name="T13" fmla="*/ 72 h 101"/>
                <a:gd name="T14" fmla="*/ 63 w 102"/>
                <a:gd name="T15" fmla="*/ 101 h 101"/>
                <a:gd name="T16" fmla="*/ 98 w 102"/>
                <a:gd name="T17" fmla="*/ 101 h 101"/>
                <a:gd name="T18" fmla="*/ 101 w 102"/>
                <a:gd name="T19" fmla="*/ 97 h 101"/>
                <a:gd name="T20" fmla="*/ 101 w 102"/>
                <a:gd name="T21" fmla="*/ 44 h 101"/>
                <a:gd name="T22" fmla="*/ 52 w 102"/>
                <a:gd name="T23" fmla="*/ 0 h 101"/>
                <a:gd name="T24" fmla="*/ 0 w 102"/>
                <a:gd name="T25" fmla="*/ 44 h 101"/>
                <a:gd name="T26" fmla="*/ 0 w 102"/>
                <a:gd name="T27" fmla="*/ 9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1">
                  <a:moveTo>
                    <a:pt x="0" y="98"/>
                  </a:moveTo>
                  <a:cubicBezTo>
                    <a:pt x="0" y="98"/>
                    <a:pt x="0" y="101"/>
                    <a:pt x="3" y="101"/>
                  </a:cubicBezTo>
                  <a:cubicBezTo>
                    <a:pt x="7" y="101"/>
                    <a:pt x="39" y="101"/>
                    <a:pt x="39" y="101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72"/>
                    <a:pt x="38" y="68"/>
                    <a:pt x="43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3" y="68"/>
                    <a:pt x="63" y="72"/>
                    <a:pt x="63" y="7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1"/>
                    <a:pt x="93" y="101"/>
                    <a:pt x="98" y="101"/>
                  </a:cubicBezTo>
                  <a:cubicBezTo>
                    <a:pt x="102" y="101"/>
                    <a:pt x="101" y="97"/>
                    <a:pt x="101" y="9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0638" y="2970213"/>
              <a:ext cx="387350" cy="193675"/>
            </a:xfrm>
            <a:custGeom>
              <a:avLst/>
              <a:gdLst>
                <a:gd name="T0" fmla="*/ 0 w 141"/>
                <a:gd name="T1" fmla="*/ 63 h 71"/>
                <a:gd name="T2" fmla="*/ 14 w 141"/>
                <a:gd name="T3" fmla="*/ 63 h 71"/>
                <a:gd name="T4" fmla="*/ 72 w 141"/>
                <a:gd name="T5" fmla="*/ 14 h 71"/>
                <a:gd name="T6" fmla="*/ 126 w 141"/>
                <a:gd name="T7" fmla="*/ 62 h 71"/>
                <a:gd name="T8" fmla="*/ 141 w 141"/>
                <a:gd name="T9" fmla="*/ 62 h 71"/>
                <a:gd name="T10" fmla="*/ 72 w 141"/>
                <a:gd name="T11" fmla="*/ 0 h 71"/>
                <a:gd name="T12" fmla="*/ 0 w 141"/>
                <a:gd name="T13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71">
                  <a:moveTo>
                    <a:pt x="0" y="63"/>
                  </a:moveTo>
                  <a:cubicBezTo>
                    <a:pt x="0" y="63"/>
                    <a:pt x="5" y="71"/>
                    <a:pt x="14" y="63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37" y="70"/>
                    <a:pt x="141" y="62"/>
                    <a:pt x="141" y="62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325438" y="3008313"/>
              <a:ext cx="34925" cy="76200"/>
            </a:xfrm>
            <a:custGeom>
              <a:avLst/>
              <a:gdLst>
                <a:gd name="T0" fmla="*/ 22 w 22"/>
                <a:gd name="T1" fmla="*/ 0 h 48"/>
                <a:gd name="T2" fmla="*/ 0 w 22"/>
                <a:gd name="T3" fmla="*/ 0 h 48"/>
                <a:gd name="T4" fmla="*/ 0 w 22"/>
                <a:gd name="T5" fmla="*/ 29 h 48"/>
                <a:gd name="T6" fmla="*/ 22 w 22"/>
                <a:gd name="T7" fmla="*/ 48 h 48"/>
                <a:gd name="T8" fmla="*/ 22 w 2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2" y="48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aphicFrame>
        <p:nvGraphicFramePr>
          <p:cNvPr id="46" name="表格 6">
            <a:extLst>
              <a:ext uri="{FF2B5EF4-FFF2-40B4-BE49-F238E27FC236}">
                <a16:creationId xmlns:a16="http://schemas.microsoft.com/office/drawing/2014/main" id="{D22F9C94-7606-44B0-B77C-DDD4E9F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96947"/>
              </p:ext>
            </p:extLst>
          </p:nvPr>
        </p:nvGraphicFramePr>
        <p:xfrm>
          <a:off x="1021556" y="1493845"/>
          <a:ext cx="10653553" cy="45962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54585">
                  <a:extLst>
                    <a:ext uri="{9D8B030D-6E8A-4147-A177-3AD203B41FA5}">
                      <a16:colId xmlns:a16="http://schemas.microsoft.com/office/drawing/2014/main" val="2686100122"/>
                    </a:ext>
                  </a:extLst>
                </a:gridCol>
                <a:gridCol w="3799484">
                  <a:extLst>
                    <a:ext uri="{9D8B030D-6E8A-4147-A177-3AD203B41FA5}">
                      <a16:colId xmlns:a16="http://schemas.microsoft.com/office/drawing/2014/main" val="2063393378"/>
                    </a:ext>
                  </a:extLst>
                </a:gridCol>
                <a:gridCol w="3799484">
                  <a:extLst>
                    <a:ext uri="{9D8B030D-6E8A-4147-A177-3AD203B41FA5}">
                      <a16:colId xmlns:a16="http://schemas.microsoft.com/office/drawing/2014/main" val="4065665464"/>
                    </a:ext>
                  </a:extLst>
                </a:gridCol>
              </a:tblGrid>
              <a:tr h="894743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NTUB_OCSA</a:t>
                      </a:r>
                      <a:r>
                        <a:rPr lang="en-US" altLang="zh-TW" sz="2600" spc="6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Line Bot</a:t>
                      </a:r>
                      <a:endParaRPr lang="zh-TW" altLang="en-US" sz="2600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B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NTUB</a:t>
                      </a:r>
                      <a:r>
                        <a:rPr lang="en-US" altLang="zh-TW" sz="2600" spc="6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zh-CN" altLang="en-US" sz="2600" spc="600" baseline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官網</a:t>
                      </a:r>
                      <a:endParaRPr lang="zh-TW" altLang="en-US" sz="2600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578065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spc="300" dirty="0">
                          <a:solidFill>
                            <a:srgbClr val="34343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對象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北商境外學生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北商學生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6527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spc="300" dirty="0" smtClean="0">
                          <a:solidFill>
                            <a:srgbClr val="34343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資訊接收</a:t>
                      </a:r>
                      <a:endParaRPr lang="zh-TW" altLang="en-US" sz="2300" b="1" spc="300" dirty="0">
                        <a:solidFill>
                          <a:srgbClr val="34343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Line</a:t>
                      </a:r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官方帳號通知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需要去查找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44778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spc="300" dirty="0" smtClean="0">
                          <a:solidFill>
                            <a:srgbClr val="34343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查詢資訊</a:t>
                      </a:r>
                      <a:endParaRPr lang="zh-TW" altLang="en-US" sz="2300" b="1" spc="300" dirty="0">
                        <a:solidFill>
                          <a:srgbClr val="34343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翻看之前資訊通知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需要到官網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16787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spc="300" dirty="0" smtClean="0">
                          <a:solidFill>
                            <a:srgbClr val="34343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學校平面圖</a:t>
                      </a:r>
                      <a:endParaRPr lang="en-US" altLang="zh-TW" sz="2300" b="1" spc="300" dirty="0">
                        <a:solidFill>
                          <a:srgbClr val="34343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官方帳號下方可以選看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需要到學校官網去看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50896"/>
                  </a:ext>
                </a:extLst>
              </a:tr>
              <a:tr h="7348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spc="300" dirty="0" smtClean="0">
                          <a:solidFill>
                            <a:srgbClr val="34343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與機器人互動</a:t>
                      </a:r>
                      <a:endParaRPr lang="zh-TW" altLang="en-US" sz="2300" b="1" spc="300" dirty="0">
                        <a:solidFill>
                          <a:srgbClr val="34343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有問題可以在官方帳號詢問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spc="6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需要私下聯絡老師</a:t>
                      </a:r>
                      <a:endParaRPr lang="zh-TW" altLang="en-US" sz="2200" b="1" spc="6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34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6789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03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99567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開發架構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3" y="2053493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系統架構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91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462591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開發架構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part.03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955155" y="1941195"/>
            <a:ext cx="1981200" cy="935355"/>
            <a:chOff x="2408" y="3190"/>
            <a:chExt cx="3120" cy="1473"/>
          </a:xfrm>
        </p:grpSpPr>
        <p:sp>
          <p:nvSpPr>
            <p:cNvPr id="1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TextBox 46"/>
            <p:cNvSpPr txBox="1"/>
            <p:nvPr/>
          </p:nvSpPr>
          <p:spPr>
            <a:xfrm>
              <a:off x="2454" y="4204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占显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示</a:t>
              </a:r>
              <a:b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9855" y="3468370"/>
            <a:ext cx="1981200" cy="711835"/>
            <a:chOff x="2408" y="3190"/>
            <a:chExt cx="3120" cy="1121"/>
          </a:xfrm>
        </p:grpSpPr>
        <p:sp>
          <p:nvSpPr>
            <p:cNvPr id="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187815" y="3326765"/>
            <a:ext cx="1981200" cy="711835"/>
            <a:chOff x="2408" y="3190"/>
            <a:chExt cx="3120" cy="1121"/>
          </a:xfrm>
        </p:grpSpPr>
        <p:sp>
          <p:nvSpPr>
            <p:cNvPr id="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534F5A6-EB79-453D-92C8-47E090AE5AF5}"/>
              </a:ext>
            </a:extLst>
          </p:cNvPr>
          <p:cNvGrpSpPr/>
          <p:nvPr/>
        </p:nvGrpSpPr>
        <p:grpSpPr>
          <a:xfrm>
            <a:off x="892810" y="1762596"/>
            <a:ext cx="4116750" cy="2391698"/>
            <a:chOff x="1447551" y="974576"/>
            <a:chExt cx="4116750" cy="2391698"/>
          </a:xfrm>
        </p:grpSpPr>
        <p:sp>
          <p:nvSpPr>
            <p:cNvPr id="34" name="矩形: 圓角 8">
              <a:extLst>
                <a:ext uri="{FF2B5EF4-FFF2-40B4-BE49-F238E27FC236}">
                  <a16:creationId xmlns:a16="http://schemas.microsoft.com/office/drawing/2014/main" id="{F6F31B0E-3614-4AA1-9928-B8B2B320360A}"/>
                </a:ext>
              </a:extLst>
            </p:cNvPr>
            <p:cNvSpPr/>
            <p:nvPr/>
          </p:nvSpPr>
          <p:spPr>
            <a:xfrm>
              <a:off x="1447551" y="974576"/>
              <a:ext cx="3931411" cy="23086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0D663FA-C240-4C5A-BC17-54EC9DA246EC}"/>
                </a:ext>
              </a:extLst>
            </p:cNvPr>
            <p:cNvSpPr/>
            <p:nvPr/>
          </p:nvSpPr>
          <p:spPr>
            <a:xfrm>
              <a:off x="4456305" y="2812276"/>
              <a:ext cx="1107996" cy="553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zh-TW" altLang="en-US" sz="3000" b="1" spc="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前端</a:t>
              </a:r>
              <a:endParaRPr lang="en-US" altLang="zh-TW" sz="3000" b="1" spc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026" name="Picture 2" descr="https://tse3.mm.bing.net/th?id=OIP.ULpX56xKcUE17j3j1VJPOQHaEH&amp;pid=Api&amp;P=0&amp;w=304&amp;h=16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8" t="19428" r="35548" b="19349"/>
          <a:stretch/>
        </p:blipFill>
        <p:spPr bwMode="auto">
          <a:xfrm>
            <a:off x="1239519" y="2272347"/>
            <a:ext cx="1046481" cy="12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humbs.dreamstime.com/b/api-icon-trendy-modern-flat-linear-vector-white-bac-background-thin-line-technology-collection-editable-outline-stroke-13096050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22600" r="23908" b="34533"/>
          <a:stretch/>
        </p:blipFill>
        <p:spPr bwMode="auto">
          <a:xfrm>
            <a:off x="2563193" y="2123440"/>
            <a:ext cx="1901366" cy="15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群組 34">
            <a:extLst>
              <a:ext uri="{FF2B5EF4-FFF2-40B4-BE49-F238E27FC236}">
                <a16:creationId xmlns:a16="http://schemas.microsoft.com/office/drawing/2014/main" id="{91156AE4-7218-4A2E-BC6A-0C04B61650F8}"/>
              </a:ext>
            </a:extLst>
          </p:cNvPr>
          <p:cNvGrpSpPr/>
          <p:nvPr/>
        </p:nvGrpSpPr>
        <p:grpSpPr>
          <a:xfrm>
            <a:off x="906213" y="4204806"/>
            <a:ext cx="4150464" cy="2386959"/>
            <a:chOff x="1413837" y="3574731"/>
            <a:chExt cx="4150464" cy="238695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831D4766-FF16-4644-B2F9-11EEC33BAF43}"/>
                </a:ext>
              </a:extLst>
            </p:cNvPr>
            <p:cNvGrpSpPr/>
            <p:nvPr/>
          </p:nvGrpSpPr>
          <p:grpSpPr>
            <a:xfrm>
              <a:off x="1413837" y="3574731"/>
              <a:ext cx="3931411" cy="2308693"/>
              <a:chOff x="729814" y="3318956"/>
              <a:chExt cx="3931411" cy="2308693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B7E61FC9-329F-41EC-91E3-2B293D3712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68" r="24831"/>
              <a:stretch/>
            </p:blipFill>
            <p:spPr>
              <a:xfrm>
                <a:off x="2994429" y="3841088"/>
                <a:ext cx="1294031" cy="1294030"/>
              </a:xfrm>
              <a:prstGeom prst="rect">
                <a:avLst/>
              </a:prstGeom>
            </p:spPr>
          </p:pic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444E9504-FC21-41B0-85F2-74E39F5F4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171" y="4048719"/>
                <a:ext cx="1915250" cy="87335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0" name="矩形: 圓角 37">
                <a:extLst>
                  <a:ext uri="{FF2B5EF4-FFF2-40B4-BE49-F238E27FC236}">
                    <a16:creationId xmlns:a16="http://schemas.microsoft.com/office/drawing/2014/main" id="{2A39E692-754C-413B-8650-774BB99587E1}"/>
                  </a:ext>
                </a:extLst>
              </p:cNvPr>
              <p:cNvSpPr/>
              <p:nvPr/>
            </p:nvSpPr>
            <p:spPr>
              <a:xfrm>
                <a:off x="729814" y="3318956"/>
                <a:ext cx="3931411" cy="2308693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F4DE6C-69CA-458B-BF30-0C7616873AF0}"/>
                </a:ext>
              </a:extLst>
            </p:cNvPr>
            <p:cNvSpPr/>
            <p:nvPr/>
          </p:nvSpPr>
          <p:spPr>
            <a:xfrm>
              <a:off x="4456305" y="5407692"/>
              <a:ext cx="110799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TW" altLang="en-US" sz="3000" b="1" spc="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後端</a:t>
              </a:r>
              <a:endParaRPr lang="en-US" altLang="zh-TW" sz="3000" b="1" spc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9F2DF76-E0ED-465B-901E-894799FF0BD0}"/>
              </a:ext>
            </a:extLst>
          </p:cNvPr>
          <p:cNvGrpSpPr/>
          <p:nvPr/>
        </p:nvGrpSpPr>
        <p:grpSpPr>
          <a:xfrm>
            <a:off x="6062474" y="1762596"/>
            <a:ext cx="2308693" cy="4374198"/>
            <a:chOff x="5979369" y="963239"/>
            <a:chExt cx="2308693" cy="437419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8EDD0F0-326F-442F-9FF7-CB40A24443A8}"/>
                </a:ext>
              </a:extLst>
            </p:cNvPr>
            <p:cNvSpPr/>
            <p:nvPr/>
          </p:nvSpPr>
          <p:spPr>
            <a:xfrm>
              <a:off x="6348885" y="4783439"/>
              <a:ext cx="156966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000" b="1" spc="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資料庫</a:t>
              </a:r>
              <a:endParaRPr lang="en-US" altLang="zh-TW" sz="3000" b="1" spc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: 圓角 38">
              <a:extLst>
                <a:ext uri="{FF2B5EF4-FFF2-40B4-BE49-F238E27FC236}">
                  <a16:creationId xmlns:a16="http://schemas.microsoft.com/office/drawing/2014/main" id="{B0F33AF7-86AD-4A87-8384-73F690DF5F01}"/>
                </a:ext>
              </a:extLst>
            </p:cNvPr>
            <p:cNvSpPr/>
            <p:nvPr/>
          </p:nvSpPr>
          <p:spPr>
            <a:xfrm rot="5400000">
              <a:off x="5253135" y="1689473"/>
              <a:ext cx="3761161" cy="23086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30" name="Picture 6" descr="https://www.eswcompany.com/wp-content/uploads/2020/01/logo-microsoft-sql-server-595x335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8" t="6562" r="21954" b="6280"/>
          <a:stretch/>
        </p:blipFill>
        <p:spPr bwMode="auto">
          <a:xfrm>
            <a:off x="6186522" y="2585085"/>
            <a:ext cx="2060596" cy="16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A123B033-2C86-4C63-BB58-B1E748DAE421}"/>
              </a:ext>
            </a:extLst>
          </p:cNvPr>
          <p:cNvGrpSpPr/>
          <p:nvPr/>
        </p:nvGrpSpPr>
        <p:grpSpPr>
          <a:xfrm>
            <a:off x="8811186" y="1762596"/>
            <a:ext cx="2308693" cy="4374727"/>
            <a:chOff x="8811724" y="963239"/>
            <a:chExt cx="2308693" cy="437472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5824E4-B73F-48A5-AFED-6E4E62B2E6E3}"/>
                </a:ext>
              </a:extLst>
            </p:cNvPr>
            <p:cNvSpPr/>
            <p:nvPr/>
          </p:nvSpPr>
          <p:spPr>
            <a:xfrm>
              <a:off x="8950408" y="4783968"/>
              <a:ext cx="203132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000" b="1" spc="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部署工具</a:t>
              </a:r>
              <a:endParaRPr lang="en-US" altLang="zh-TW" sz="3000" b="1" spc="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矩形: 圓角 39">
              <a:extLst>
                <a:ext uri="{FF2B5EF4-FFF2-40B4-BE49-F238E27FC236}">
                  <a16:creationId xmlns:a16="http://schemas.microsoft.com/office/drawing/2014/main" id="{D24E7FFC-7FBF-4F6C-8ED8-8ADC3E527A31}"/>
                </a:ext>
              </a:extLst>
            </p:cNvPr>
            <p:cNvSpPr/>
            <p:nvPr/>
          </p:nvSpPr>
          <p:spPr>
            <a:xfrm rot="5400000">
              <a:off x="8085490" y="1689473"/>
              <a:ext cx="3761161" cy="23086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32" name="Picture 8" descr="https://lh3.googleusercontent.com/uTepphlBtsnhi-xZ6O3tkyOxTmjVk18Oh1rAqAp5SAczEtCkgSfAmTMwq5EN2Ov6mQ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t="30336" r="8316" b="27808"/>
          <a:stretch/>
        </p:blipFill>
        <p:spPr bwMode="auto">
          <a:xfrm>
            <a:off x="8874760" y="3298275"/>
            <a:ext cx="2200066" cy="54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03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3" y="2053493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系統架構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01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09" y="240030"/>
            <a:ext cx="547982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系統</a:t>
            </a: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架構</a:t>
            </a:r>
            <a:r>
              <a:rPr lang="en-US" altLang="zh-CN" sz="5500" dirty="0" smtClean="0">
                <a:solidFill>
                  <a:srgbClr val="474479"/>
                </a:solidFill>
                <a:cs typeface="+mn-ea"/>
                <a:sym typeface="+mn-lt"/>
              </a:rPr>
              <a:t>-</a:t>
            </a: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使用者</a:t>
            </a:r>
            <a:endParaRPr lang="zh-CN" altLang="en-US" sz="55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3305" y="6540386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A6EC436-FC25-42D2-9EF7-E8E9E61483CF}"/>
              </a:ext>
            </a:extLst>
          </p:cNvPr>
          <p:cNvGrpSpPr/>
          <p:nvPr/>
        </p:nvGrpSpPr>
        <p:grpSpPr>
          <a:xfrm>
            <a:off x="702923" y="2793586"/>
            <a:ext cx="1119909" cy="1735307"/>
            <a:chOff x="1260572" y="2736522"/>
            <a:chExt cx="1119909" cy="1735307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ECAACE26-FA78-4004-9F2D-F44CC5CA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572" y="2736522"/>
              <a:ext cx="1098153" cy="1098153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98B0A74-DC62-43BD-B34E-46C7CFB6097B}"/>
                </a:ext>
              </a:extLst>
            </p:cNvPr>
            <p:cNvSpPr txBox="1"/>
            <p:nvPr/>
          </p:nvSpPr>
          <p:spPr>
            <a:xfrm>
              <a:off x="1266073" y="3948609"/>
              <a:ext cx="1114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User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5C26FA4-91DF-4E3E-B37B-CFCD5256C353}"/>
              </a:ext>
            </a:extLst>
          </p:cNvPr>
          <p:cNvGrpSpPr/>
          <p:nvPr/>
        </p:nvGrpSpPr>
        <p:grpSpPr>
          <a:xfrm>
            <a:off x="2111649" y="3261702"/>
            <a:ext cx="1164725" cy="306921"/>
            <a:chOff x="6033359" y="2013536"/>
            <a:chExt cx="919221" cy="375411"/>
          </a:xfrm>
        </p:grpSpPr>
        <p:cxnSp>
          <p:nvCxnSpPr>
            <p:cNvPr id="65" name="直線箭頭接點 31">
              <a:extLst>
                <a:ext uri="{FF2B5EF4-FFF2-40B4-BE49-F238E27FC236}">
                  <a16:creationId xmlns:a16="http://schemas.microsoft.com/office/drawing/2014/main" id="{C27E211F-154E-4D82-B2EC-D58655226B2F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箭頭接點 23">
              <a:extLst>
                <a:ext uri="{FF2B5EF4-FFF2-40B4-BE49-F238E27FC236}">
                  <a16:creationId xmlns:a16="http://schemas.microsoft.com/office/drawing/2014/main" id="{12B83402-0761-429F-8BA5-08A1D4AE810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https://www.freepnglogos.com/uploads/line-logo-png-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33" y="2643886"/>
            <a:ext cx="1578293" cy="15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群組 66">
            <a:extLst>
              <a:ext uri="{FF2B5EF4-FFF2-40B4-BE49-F238E27FC236}">
                <a16:creationId xmlns:a16="http://schemas.microsoft.com/office/drawing/2014/main" id="{9426A5D2-0018-444D-B22D-F36675C95B13}"/>
              </a:ext>
            </a:extLst>
          </p:cNvPr>
          <p:cNvGrpSpPr/>
          <p:nvPr/>
        </p:nvGrpSpPr>
        <p:grpSpPr>
          <a:xfrm rot="20455997">
            <a:off x="5489988" y="2772961"/>
            <a:ext cx="1164725" cy="306921"/>
            <a:chOff x="6033359" y="2013536"/>
            <a:chExt cx="919221" cy="375411"/>
          </a:xfrm>
        </p:grpSpPr>
        <p:cxnSp>
          <p:nvCxnSpPr>
            <p:cNvPr id="68" name="直線箭頭接點 31">
              <a:extLst>
                <a:ext uri="{FF2B5EF4-FFF2-40B4-BE49-F238E27FC236}">
                  <a16:creationId xmlns:a16="http://schemas.microsoft.com/office/drawing/2014/main" id="{77A2634F-6243-42C3-82CE-BFF68999EEE6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23">
              <a:extLst>
                <a:ext uri="{FF2B5EF4-FFF2-40B4-BE49-F238E27FC236}">
                  <a16:creationId xmlns:a16="http://schemas.microsoft.com/office/drawing/2014/main" id="{00FE66C3-2DC5-4AF2-9E98-03A1B5EE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CED57ED-1743-478E-8663-5D974209D7C5}"/>
              </a:ext>
            </a:extLst>
          </p:cNvPr>
          <p:cNvGrpSpPr/>
          <p:nvPr/>
        </p:nvGrpSpPr>
        <p:grpSpPr>
          <a:xfrm>
            <a:off x="6807927" y="1736653"/>
            <a:ext cx="2302682" cy="1777516"/>
            <a:chOff x="6560617" y="1210691"/>
            <a:chExt cx="2302682" cy="1777516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67AF249E-3CB9-4035-BD65-8A6C99A0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4676" y="1210691"/>
              <a:ext cx="1154564" cy="1154564"/>
            </a:xfrm>
            <a:prstGeom prst="rect">
              <a:avLst/>
            </a:prstGeom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F45E4D1E-A35A-49D7-8DEF-E13AB192D949}"/>
                </a:ext>
              </a:extLst>
            </p:cNvPr>
            <p:cNvSpPr txBox="1"/>
            <p:nvPr/>
          </p:nvSpPr>
          <p:spPr>
            <a:xfrm>
              <a:off x="6560617" y="2464987"/>
              <a:ext cx="2302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前端</a:t>
              </a:r>
              <a:r>
                <a:rPr kumimoji="1" lang="en-US" altLang="zh-CN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BE69B98E-2AF3-442A-A1C4-BF6ACE9C3A66}"/>
              </a:ext>
            </a:extLst>
          </p:cNvPr>
          <p:cNvGrpSpPr/>
          <p:nvPr/>
        </p:nvGrpSpPr>
        <p:grpSpPr>
          <a:xfrm rot="1386275">
            <a:off x="5468035" y="4068718"/>
            <a:ext cx="1164725" cy="306921"/>
            <a:chOff x="6033359" y="2013536"/>
            <a:chExt cx="919221" cy="375411"/>
          </a:xfrm>
        </p:grpSpPr>
        <p:cxnSp>
          <p:nvCxnSpPr>
            <p:cNvPr id="74" name="直線箭頭接點 31">
              <a:extLst>
                <a:ext uri="{FF2B5EF4-FFF2-40B4-BE49-F238E27FC236}">
                  <a16:creationId xmlns:a16="http://schemas.microsoft.com/office/drawing/2014/main" id="{C66D30BA-AAFA-4B8D-8042-034668B58B60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23">
              <a:extLst>
                <a:ext uri="{FF2B5EF4-FFF2-40B4-BE49-F238E27FC236}">
                  <a16:creationId xmlns:a16="http://schemas.microsoft.com/office/drawing/2014/main" id="{C2F16D3B-F938-49BA-9454-BD375277A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880DAD43-E4EE-471E-92D8-994F7732843E}"/>
              </a:ext>
            </a:extLst>
          </p:cNvPr>
          <p:cNvGrpSpPr/>
          <p:nvPr/>
        </p:nvGrpSpPr>
        <p:grpSpPr>
          <a:xfrm>
            <a:off x="6808971" y="3852501"/>
            <a:ext cx="2302682" cy="1784214"/>
            <a:chOff x="6620723" y="4532352"/>
            <a:chExt cx="2302682" cy="1784214"/>
          </a:xfrm>
        </p:grpSpPr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2AD9FC93-9BAC-4748-ADBE-C5CFA5293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8522" y="4532352"/>
              <a:ext cx="1164725" cy="1164725"/>
            </a:xfrm>
            <a:prstGeom prst="rect">
              <a:avLst/>
            </a:prstGeom>
          </p:spPr>
        </p:pic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BFE45398-F43E-4D29-A084-DFAA2D3A538B}"/>
                </a:ext>
              </a:extLst>
            </p:cNvPr>
            <p:cNvSpPr txBox="1"/>
            <p:nvPr/>
          </p:nvSpPr>
          <p:spPr>
            <a:xfrm>
              <a:off x="6620723" y="5793346"/>
              <a:ext cx="2302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後端</a:t>
              </a:r>
              <a:r>
                <a:rPr kumimoji="1" lang="en-US" altLang="zh-CN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A6AA3024-49C5-4A49-BB16-665E21C11736}"/>
              </a:ext>
            </a:extLst>
          </p:cNvPr>
          <p:cNvGrpSpPr/>
          <p:nvPr/>
        </p:nvGrpSpPr>
        <p:grpSpPr>
          <a:xfrm>
            <a:off x="8962660" y="4312325"/>
            <a:ext cx="1164725" cy="306921"/>
            <a:chOff x="6033359" y="2013536"/>
            <a:chExt cx="919221" cy="375411"/>
          </a:xfrm>
        </p:grpSpPr>
        <p:cxnSp>
          <p:nvCxnSpPr>
            <p:cNvPr id="80" name="直線箭頭接點 31">
              <a:extLst>
                <a:ext uri="{FF2B5EF4-FFF2-40B4-BE49-F238E27FC236}">
                  <a16:creationId xmlns:a16="http://schemas.microsoft.com/office/drawing/2014/main" id="{04D0B82F-283A-4ED0-8934-00A54DA0CCF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箭頭接點 23">
              <a:extLst>
                <a:ext uri="{FF2B5EF4-FFF2-40B4-BE49-F238E27FC236}">
                  <a16:creationId xmlns:a16="http://schemas.microsoft.com/office/drawing/2014/main" id="{EC4451A2-C3AF-4258-A995-50301683C6F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458C8F1-6564-431D-97FB-72D247598B1F}"/>
              </a:ext>
            </a:extLst>
          </p:cNvPr>
          <p:cNvGrpSpPr/>
          <p:nvPr/>
        </p:nvGrpSpPr>
        <p:grpSpPr>
          <a:xfrm>
            <a:off x="10425338" y="3771517"/>
            <a:ext cx="1351372" cy="1967015"/>
            <a:chOff x="9766963" y="2367731"/>
            <a:chExt cx="1351372" cy="1967015"/>
          </a:xfrm>
        </p:grpSpPr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176962D9-A9B8-49D7-9525-33257138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6963" y="2367731"/>
              <a:ext cx="1351372" cy="1351372"/>
            </a:xfrm>
            <a:prstGeom prst="rect">
              <a:avLst/>
            </a:prstGeom>
          </p:spPr>
        </p:pic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FFC0F60-8294-4EF7-8066-8CB943287F63}"/>
                </a:ext>
              </a:extLst>
            </p:cNvPr>
            <p:cNvSpPr txBox="1"/>
            <p:nvPr/>
          </p:nvSpPr>
          <p:spPr>
            <a:xfrm>
              <a:off x="10061775" y="381152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part.03</a:t>
            </a:r>
          </a:p>
        </p:txBody>
      </p:sp>
      <p:sp>
        <p:nvSpPr>
          <p:cNvPr id="18" name="文本框 15"/>
          <p:cNvSpPr txBox="1"/>
          <p:nvPr/>
        </p:nvSpPr>
        <p:spPr>
          <a:xfrm>
            <a:off x="788035" y="174960"/>
            <a:ext cx="547982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系統</a:t>
            </a: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架構</a:t>
            </a:r>
            <a:r>
              <a:rPr lang="en-US" altLang="zh-CN" sz="5500" dirty="0" smtClean="0">
                <a:solidFill>
                  <a:srgbClr val="474479"/>
                </a:solidFill>
                <a:cs typeface="+mn-ea"/>
                <a:sym typeface="+mn-lt"/>
              </a:rPr>
              <a:t>-</a:t>
            </a: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管理者</a:t>
            </a:r>
          </a:p>
        </p:txBody>
      </p:sp>
      <p:pic>
        <p:nvPicPr>
          <p:cNvPr id="25" name="Picture 2" descr="https://tse3.mm.bing.net/th?id=OIP.ULpX56xKcUE17j3j1VJPOQHaEH&amp;pid=Api&amp;P=0&amp;w=304&amp;h=169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8" t="19428" r="35548" b="19349"/>
          <a:stretch/>
        </p:blipFill>
        <p:spPr bwMode="auto">
          <a:xfrm>
            <a:off x="3683977" y="2732463"/>
            <a:ext cx="1241048" cy="14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群組 53">
            <a:extLst>
              <a:ext uri="{FF2B5EF4-FFF2-40B4-BE49-F238E27FC236}">
                <a16:creationId xmlns:a16="http://schemas.microsoft.com/office/drawing/2014/main" id="{4A6EC436-FC25-42D2-9EF7-E8E9E61483CF}"/>
              </a:ext>
            </a:extLst>
          </p:cNvPr>
          <p:cNvGrpSpPr/>
          <p:nvPr/>
        </p:nvGrpSpPr>
        <p:grpSpPr>
          <a:xfrm>
            <a:off x="702923" y="2793586"/>
            <a:ext cx="1382801" cy="1735307"/>
            <a:chOff x="1260572" y="2736522"/>
            <a:chExt cx="1382801" cy="1735307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ECAACE26-FA78-4004-9F2D-F44CC5CA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0572" y="2736522"/>
              <a:ext cx="1098153" cy="1098153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98B0A74-DC62-43BD-B34E-46C7CFB6097B}"/>
                </a:ext>
              </a:extLst>
            </p:cNvPr>
            <p:cNvSpPr txBox="1"/>
            <p:nvPr/>
          </p:nvSpPr>
          <p:spPr>
            <a:xfrm>
              <a:off x="1266073" y="3948609"/>
              <a:ext cx="1377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管理者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55C26FA4-91DF-4E3E-B37B-CFCD5256C353}"/>
              </a:ext>
            </a:extLst>
          </p:cNvPr>
          <p:cNvGrpSpPr/>
          <p:nvPr/>
        </p:nvGrpSpPr>
        <p:grpSpPr>
          <a:xfrm>
            <a:off x="2111649" y="3261702"/>
            <a:ext cx="1164725" cy="306921"/>
            <a:chOff x="6033359" y="2013536"/>
            <a:chExt cx="919221" cy="375411"/>
          </a:xfrm>
        </p:grpSpPr>
        <p:cxnSp>
          <p:nvCxnSpPr>
            <p:cNvPr id="58" name="直線箭頭接點 31">
              <a:extLst>
                <a:ext uri="{FF2B5EF4-FFF2-40B4-BE49-F238E27FC236}">
                  <a16:creationId xmlns:a16="http://schemas.microsoft.com/office/drawing/2014/main" id="{C27E211F-154E-4D82-B2EC-D58655226B2F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23">
              <a:extLst>
                <a:ext uri="{FF2B5EF4-FFF2-40B4-BE49-F238E27FC236}">
                  <a16:creationId xmlns:a16="http://schemas.microsoft.com/office/drawing/2014/main" id="{12B83402-0761-429F-8BA5-08A1D4AE810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426A5D2-0018-444D-B22D-F36675C95B13}"/>
              </a:ext>
            </a:extLst>
          </p:cNvPr>
          <p:cNvGrpSpPr/>
          <p:nvPr/>
        </p:nvGrpSpPr>
        <p:grpSpPr>
          <a:xfrm rot="20455997">
            <a:off x="5489988" y="2772961"/>
            <a:ext cx="1164725" cy="306921"/>
            <a:chOff x="6033359" y="2013536"/>
            <a:chExt cx="919221" cy="375411"/>
          </a:xfrm>
        </p:grpSpPr>
        <p:cxnSp>
          <p:nvCxnSpPr>
            <p:cNvPr id="62" name="直線箭頭接點 31">
              <a:extLst>
                <a:ext uri="{FF2B5EF4-FFF2-40B4-BE49-F238E27FC236}">
                  <a16:creationId xmlns:a16="http://schemas.microsoft.com/office/drawing/2014/main" id="{77A2634F-6243-42C3-82CE-BFF68999EEE6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箭頭接點 23">
              <a:extLst>
                <a:ext uri="{FF2B5EF4-FFF2-40B4-BE49-F238E27FC236}">
                  <a16:creationId xmlns:a16="http://schemas.microsoft.com/office/drawing/2014/main" id="{00FE66C3-2DC5-4AF2-9E98-03A1B5EE09D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ACED57ED-1743-478E-8663-5D974209D7C5}"/>
              </a:ext>
            </a:extLst>
          </p:cNvPr>
          <p:cNvGrpSpPr/>
          <p:nvPr/>
        </p:nvGrpSpPr>
        <p:grpSpPr>
          <a:xfrm>
            <a:off x="6807927" y="1736653"/>
            <a:ext cx="2302682" cy="1777516"/>
            <a:chOff x="6560617" y="1210691"/>
            <a:chExt cx="2302682" cy="1777516"/>
          </a:xfrm>
        </p:grpSpPr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67AF249E-3CB9-4035-BD65-8A6C99A0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4676" y="1210691"/>
              <a:ext cx="1154564" cy="1154564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F45E4D1E-A35A-49D7-8DEF-E13AB192D949}"/>
                </a:ext>
              </a:extLst>
            </p:cNvPr>
            <p:cNvSpPr txBox="1"/>
            <p:nvPr/>
          </p:nvSpPr>
          <p:spPr>
            <a:xfrm>
              <a:off x="6560617" y="2464987"/>
              <a:ext cx="2302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前端</a:t>
              </a:r>
              <a:r>
                <a:rPr kumimoji="1" lang="en-US" altLang="zh-CN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BE69B98E-2AF3-442A-A1C4-BF6ACE9C3A66}"/>
              </a:ext>
            </a:extLst>
          </p:cNvPr>
          <p:cNvGrpSpPr/>
          <p:nvPr/>
        </p:nvGrpSpPr>
        <p:grpSpPr>
          <a:xfrm rot="1386275">
            <a:off x="5468035" y="4068718"/>
            <a:ext cx="1164725" cy="306921"/>
            <a:chOff x="6033359" y="2013536"/>
            <a:chExt cx="919221" cy="375411"/>
          </a:xfrm>
        </p:grpSpPr>
        <p:cxnSp>
          <p:nvCxnSpPr>
            <p:cNvPr id="68" name="直線箭頭接點 31">
              <a:extLst>
                <a:ext uri="{FF2B5EF4-FFF2-40B4-BE49-F238E27FC236}">
                  <a16:creationId xmlns:a16="http://schemas.microsoft.com/office/drawing/2014/main" id="{C66D30BA-AAFA-4B8D-8042-034668B58B60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箭頭接點 23">
              <a:extLst>
                <a:ext uri="{FF2B5EF4-FFF2-40B4-BE49-F238E27FC236}">
                  <a16:creationId xmlns:a16="http://schemas.microsoft.com/office/drawing/2014/main" id="{C2F16D3B-F938-49BA-9454-BD375277A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80DAD43-E4EE-471E-92D8-994F7732843E}"/>
              </a:ext>
            </a:extLst>
          </p:cNvPr>
          <p:cNvGrpSpPr/>
          <p:nvPr/>
        </p:nvGrpSpPr>
        <p:grpSpPr>
          <a:xfrm>
            <a:off x="6808971" y="3852501"/>
            <a:ext cx="2302682" cy="1784214"/>
            <a:chOff x="6620723" y="4532352"/>
            <a:chExt cx="2302682" cy="1784214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2AD9FC93-9BAC-4748-ADBE-C5CFA5293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8522" y="4532352"/>
              <a:ext cx="1164725" cy="1164725"/>
            </a:xfrm>
            <a:prstGeom prst="rect">
              <a:avLst/>
            </a:prstGeom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BFE45398-F43E-4D29-A084-DFAA2D3A538B}"/>
                </a:ext>
              </a:extLst>
            </p:cNvPr>
            <p:cNvSpPr txBox="1"/>
            <p:nvPr/>
          </p:nvSpPr>
          <p:spPr>
            <a:xfrm>
              <a:off x="6620723" y="5793346"/>
              <a:ext cx="2302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後端</a:t>
              </a:r>
              <a:r>
                <a:rPr kumimoji="1" lang="en-US" altLang="zh-CN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Server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A6AA3024-49C5-4A49-BB16-665E21C11736}"/>
              </a:ext>
            </a:extLst>
          </p:cNvPr>
          <p:cNvGrpSpPr/>
          <p:nvPr/>
        </p:nvGrpSpPr>
        <p:grpSpPr>
          <a:xfrm>
            <a:off x="8962660" y="4312325"/>
            <a:ext cx="1164725" cy="306921"/>
            <a:chOff x="6033359" y="2013536"/>
            <a:chExt cx="919221" cy="375411"/>
          </a:xfrm>
        </p:grpSpPr>
        <p:cxnSp>
          <p:nvCxnSpPr>
            <p:cNvPr id="74" name="直線箭頭接點 31">
              <a:extLst>
                <a:ext uri="{FF2B5EF4-FFF2-40B4-BE49-F238E27FC236}">
                  <a16:creationId xmlns:a16="http://schemas.microsoft.com/office/drawing/2014/main" id="{04D0B82F-283A-4ED0-8934-00A54DA0CCF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359" y="2013536"/>
              <a:ext cx="919221" cy="3686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23">
              <a:extLst>
                <a:ext uri="{FF2B5EF4-FFF2-40B4-BE49-F238E27FC236}">
                  <a16:creationId xmlns:a16="http://schemas.microsoft.com/office/drawing/2014/main" id="{EC4451A2-C3AF-4258-A995-50301683C6FC}"/>
                </a:ext>
              </a:extLst>
            </p:cNvPr>
            <p:cNvCxnSpPr>
              <a:cxnSpLocks/>
            </p:cNvCxnSpPr>
            <p:nvPr/>
          </p:nvCxnSpPr>
          <p:spPr>
            <a:xfrm>
              <a:off x="6033969" y="2386016"/>
              <a:ext cx="918000" cy="2931"/>
            </a:xfrm>
            <a:prstGeom prst="straightConnector1">
              <a:avLst/>
            </a:prstGeom>
            <a:ln w="50800">
              <a:solidFill>
                <a:schemeClr val="tx1"/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458C8F1-6564-431D-97FB-72D247598B1F}"/>
              </a:ext>
            </a:extLst>
          </p:cNvPr>
          <p:cNvGrpSpPr/>
          <p:nvPr/>
        </p:nvGrpSpPr>
        <p:grpSpPr>
          <a:xfrm>
            <a:off x="10425338" y="3771517"/>
            <a:ext cx="1351372" cy="1967015"/>
            <a:chOff x="9766963" y="2367731"/>
            <a:chExt cx="1351372" cy="1967015"/>
          </a:xfrm>
        </p:grpSpPr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176962D9-A9B8-49D7-9525-33257138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6963" y="2367731"/>
              <a:ext cx="1351372" cy="1351372"/>
            </a:xfrm>
            <a:prstGeom prst="rect">
              <a:avLst/>
            </a:prstGeom>
          </p:spPr>
        </p:pic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FFC0F60-8294-4EF7-8066-8CB943287F63}"/>
                </a:ext>
              </a:extLst>
            </p:cNvPr>
            <p:cNvSpPr txBox="1"/>
            <p:nvPr/>
          </p:nvSpPr>
          <p:spPr>
            <a:xfrm>
              <a:off x="10061775" y="381152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 spc="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DB</a:t>
              </a:r>
              <a:endParaRPr kumimoji="1" lang="zh-TW" altLang="en-US" sz="2800" spc="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04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0" y="2053493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系統介紹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89405" y="4699567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 smtClean="0">
                <a:solidFill>
                  <a:schemeClr val="bg1"/>
                </a:solidFill>
                <a:cs typeface="+mn-ea"/>
                <a:sym typeface="+mn-lt"/>
              </a:rPr>
              <a:t>Line </a:t>
            </a:r>
            <a:r>
              <a:rPr lang="en-US" altLang="zh-CN" sz="4500" dirty="0" err="1" smtClean="0">
                <a:solidFill>
                  <a:schemeClr val="bg1"/>
                </a:solidFill>
                <a:cs typeface="+mn-ea"/>
                <a:sym typeface="+mn-lt"/>
              </a:rPr>
              <a:t>Bot_OCSA</a:t>
            </a:r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的官方帳號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5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405026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帳號模板</a:t>
            </a:r>
            <a:endParaRPr lang="zh-CN" altLang="en-US" sz="55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part.04</a:t>
            </a:r>
          </a:p>
        </p:txBody>
      </p:sp>
      <p:sp>
        <p:nvSpPr>
          <p:cNvPr id="107" name="任意多边形 106"/>
          <p:cNvSpPr/>
          <p:nvPr/>
        </p:nvSpPr>
        <p:spPr bwMode="auto">
          <a:xfrm>
            <a:off x="4520543" y="3129870"/>
            <a:ext cx="497594" cy="402756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work-tools-cross_53063"/>
          <p:cNvSpPr>
            <a:spLocks noChangeAspect="1"/>
          </p:cNvSpPr>
          <p:nvPr/>
        </p:nvSpPr>
        <p:spPr bwMode="auto">
          <a:xfrm>
            <a:off x="5168313" y="1272620"/>
            <a:ext cx="499002" cy="479904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任意多边形 110"/>
          <p:cNvSpPr/>
          <p:nvPr/>
        </p:nvSpPr>
        <p:spPr bwMode="auto">
          <a:xfrm>
            <a:off x="3846473" y="4946290"/>
            <a:ext cx="550506" cy="407268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88862 h 440259"/>
              <a:gd name="T31" fmla="*/ 88862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8" h="4896">
                <a:moveTo>
                  <a:pt x="6608" y="638"/>
                </a:moveTo>
                <a:lnTo>
                  <a:pt x="6608" y="2638"/>
                </a:lnTo>
                <a:cubicBezTo>
                  <a:pt x="6608" y="2638"/>
                  <a:pt x="6180" y="2723"/>
                  <a:pt x="6092" y="2734"/>
                </a:cubicBezTo>
                <a:cubicBezTo>
                  <a:pt x="6004" y="2745"/>
                  <a:pt x="5728" y="2834"/>
                  <a:pt x="5528" y="2642"/>
                </a:cubicBezTo>
                <a:cubicBezTo>
                  <a:pt x="5219" y="2346"/>
                  <a:pt x="4122" y="1254"/>
                  <a:pt x="4122" y="1254"/>
                </a:cubicBezTo>
                <a:cubicBezTo>
                  <a:pt x="4122" y="1254"/>
                  <a:pt x="3932" y="1069"/>
                  <a:pt x="3629" y="1229"/>
                </a:cubicBezTo>
                <a:cubicBezTo>
                  <a:pt x="3350" y="1376"/>
                  <a:pt x="2936" y="1592"/>
                  <a:pt x="2764" y="1675"/>
                </a:cubicBezTo>
                <a:cubicBezTo>
                  <a:pt x="2437" y="1849"/>
                  <a:pt x="2167" y="1574"/>
                  <a:pt x="2167" y="1364"/>
                </a:cubicBezTo>
                <a:cubicBezTo>
                  <a:pt x="2167" y="1201"/>
                  <a:pt x="2269" y="1090"/>
                  <a:pt x="2414" y="1009"/>
                </a:cubicBezTo>
                <a:cubicBezTo>
                  <a:pt x="2808" y="770"/>
                  <a:pt x="3637" y="305"/>
                  <a:pt x="3983" y="121"/>
                </a:cubicBezTo>
                <a:cubicBezTo>
                  <a:pt x="4193" y="9"/>
                  <a:pt x="4344" y="0"/>
                  <a:pt x="4633" y="243"/>
                </a:cubicBezTo>
                <a:cubicBezTo>
                  <a:pt x="4988" y="541"/>
                  <a:pt x="5304" y="814"/>
                  <a:pt x="5304" y="814"/>
                </a:cubicBezTo>
                <a:cubicBezTo>
                  <a:pt x="5304" y="814"/>
                  <a:pt x="5407" y="900"/>
                  <a:pt x="5571" y="865"/>
                </a:cubicBezTo>
                <a:cubicBezTo>
                  <a:pt x="5975" y="780"/>
                  <a:pt x="6608" y="638"/>
                  <a:pt x="6608" y="638"/>
                </a:cubicBezTo>
                <a:close/>
                <a:moveTo>
                  <a:pt x="2241" y="4027"/>
                </a:moveTo>
                <a:cubicBezTo>
                  <a:pt x="2294" y="3891"/>
                  <a:pt x="2277" y="3738"/>
                  <a:pt x="2175" y="3633"/>
                </a:cubicBezTo>
                <a:cubicBezTo>
                  <a:pt x="2083" y="3540"/>
                  <a:pt x="1950" y="3515"/>
                  <a:pt x="1822" y="3544"/>
                </a:cubicBezTo>
                <a:cubicBezTo>
                  <a:pt x="1858" y="3418"/>
                  <a:pt x="1838" y="3283"/>
                  <a:pt x="1746" y="3188"/>
                </a:cubicBezTo>
                <a:cubicBezTo>
                  <a:pt x="1654" y="3095"/>
                  <a:pt x="1521" y="3070"/>
                  <a:pt x="1394" y="3099"/>
                </a:cubicBezTo>
                <a:cubicBezTo>
                  <a:pt x="1429" y="2973"/>
                  <a:pt x="1409" y="2838"/>
                  <a:pt x="1317" y="2744"/>
                </a:cubicBezTo>
                <a:cubicBezTo>
                  <a:pt x="1173" y="2596"/>
                  <a:pt x="924" y="2602"/>
                  <a:pt x="760" y="2758"/>
                </a:cubicBezTo>
                <a:cubicBezTo>
                  <a:pt x="597" y="2915"/>
                  <a:pt x="492" y="3198"/>
                  <a:pt x="638" y="3365"/>
                </a:cubicBezTo>
                <a:cubicBezTo>
                  <a:pt x="783" y="3531"/>
                  <a:pt x="950" y="3430"/>
                  <a:pt x="1077" y="3401"/>
                </a:cubicBezTo>
                <a:cubicBezTo>
                  <a:pt x="1042" y="3527"/>
                  <a:pt x="936" y="3645"/>
                  <a:pt x="1066" y="3810"/>
                </a:cubicBezTo>
                <a:cubicBezTo>
                  <a:pt x="1197" y="3975"/>
                  <a:pt x="1378" y="3875"/>
                  <a:pt x="1506" y="3846"/>
                </a:cubicBezTo>
                <a:cubicBezTo>
                  <a:pt x="1470" y="3972"/>
                  <a:pt x="1369" y="4101"/>
                  <a:pt x="1494" y="4254"/>
                </a:cubicBezTo>
                <a:cubicBezTo>
                  <a:pt x="1621" y="4408"/>
                  <a:pt x="1829" y="4326"/>
                  <a:pt x="1966" y="4283"/>
                </a:cubicBezTo>
                <a:cubicBezTo>
                  <a:pt x="1913" y="4419"/>
                  <a:pt x="1799" y="4566"/>
                  <a:pt x="1945" y="4730"/>
                </a:cubicBezTo>
                <a:cubicBezTo>
                  <a:pt x="2090" y="4896"/>
                  <a:pt x="2426" y="4819"/>
                  <a:pt x="2590" y="4663"/>
                </a:cubicBezTo>
                <a:cubicBezTo>
                  <a:pt x="2753" y="4506"/>
                  <a:pt x="2769" y="4258"/>
                  <a:pt x="2625" y="4110"/>
                </a:cubicBezTo>
                <a:cubicBezTo>
                  <a:pt x="2526" y="4008"/>
                  <a:pt x="2378" y="3985"/>
                  <a:pt x="2241" y="4027"/>
                </a:cubicBezTo>
                <a:close/>
                <a:moveTo>
                  <a:pt x="5233" y="2987"/>
                </a:moveTo>
                <a:cubicBezTo>
                  <a:pt x="4047" y="1802"/>
                  <a:pt x="4605" y="2359"/>
                  <a:pt x="3967" y="1720"/>
                </a:cubicBezTo>
                <a:cubicBezTo>
                  <a:pt x="3967" y="1720"/>
                  <a:pt x="3775" y="1529"/>
                  <a:pt x="3523" y="1640"/>
                </a:cubicBezTo>
                <a:cubicBezTo>
                  <a:pt x="3346" y="1718"/>
                  <a:pt x="3117" y="1824"/>
                  <a:pt x="2945" y="1905"/>
                </a:cubicBezTo>
                <a:cubicBezTo>
                  <a:pt x="2757" y="2004"/>
                  <a:pt x="2621" y="2034"/>
                  <a:pt x="2557" y="2034"/>
                </a:cubicBezTo>
                <a:cubicBezTo>
                  <a:pt x="2192" y="2031"/>
                  <a:pt x="1896" y="1738"/>
                  <a:pt x="1896" y="1373"/>
                </a:cubicBezTo>
                <a:cubicBezTo>
                  <a:pt x="1896" y="1137"/>
                  <a:pt x="2022" y="931"/>
                  <a:pt x="2209" y="814"/>
                </a:cubicBezTo>
                <a:cubicBezTo>
                  <a:pt x="2472" y="632"/>
                  <a:pt x="3078" y="310"/>
                  <a:pt x="3078" y="310"/>
                </a:cubicBezTo>
                <a:cubicBezTo>
                  <a:pt x="3078" y="310"/>
                  <a:pt x="2894" y="76"/>
                  <a:pt x="2489" y="76"/>
                </a:cubicBezTo>
                <a:cubicBezTo>
                  <a:pt x="2085" y="76"/>
                  <a:pt x="1240" y="629"/>
                  <a:pt x="1240" y="629"/>
                </a:cubicBezTo>
                <a:cubicBezTo>
                  <a:pt x="1240" y="629"/>
                  <a:pt x="1000" y="783"/>
                  <a:pt x="659" y="644"/>
                </a:cubicBezTo>
                <a:lnTo>
                  <a:pt x="0" y="415"/>
                </a:lnTo>
                <a:lnTo>
                  <a:pt x="0" y="2704"/>
                </a:lnTo>
                <a:cubicBezTo>
                  <a:pt x="0" y="2704"/>
                  <a:pt x="188" y="2758"/>
                  <a:pt x="357" y="2827"/>
                </a:cubicBezTo>
                <a:cubicBezTo>
                  <a:pt x="395" y="2719"/>
                  <a:pt x="457" y="2618"/>
                  <a:pt x="542" y="2535"/>
                </a:cubicBezTo>
                <a:cubicBezTo>
                  <a:pt x="822" y="2268"/>
                  <a:pt x="1287" y="2265"/>
                  <a:pt x="1542" y="2528"/>
                </a:cubicBezTo>
                <a:cubicBezTo>
                  <a:pt x="1619" y="2608"/>
                  <a:pt x="1673" y="2703"/>
                  <a:pt x="1700" y="2808"/>
                </a:cubicBezTo>
                <a:cubicBezTo>
                  <a:pt x="1803" y="2840"/>
                  <a:pt x="1896" y="2896"/>
                  <a:pt x="1971" y="2973"/>
                </a:cubicBezTo>
                <a:cubicBezTo>
                  <a:pt x="2048" y="3053"/>
                  <a:pt x="2101" y="3148"/>
                  <a:pt x="2129" y="3253"/>
                </a:cubicBezTo>
                <a:cubicBezTo>
                  <a:pt x="2231" y="3285"/>
                  <a:pt x="2324" y="3341"/>
                  <a:pt x="2399" y="3418"/>
                </a:cubicBezTo>
                <a:cubicBezTo>
                  <a:pt x="2484" y="3505"/>
                  <a:pt x="2540" y="3611"/>
                  <a:pt x="2566" y="3725"/>
                </a:cubicBezTo>
                <a:cubicBezTo>
                  <a:pt x="2674" y="3756"/>
                  <a:pt x="2771" y="3814"/>
                  <a:pt x="2849" y="3894"/>
                </a:cubicBezTo>
                <a:cubicBezTo>
                  <a:pt x="3002" y="4051"/>
                  <a:pt x="3056" y="4265"/>
                  <a:pt x="3023" y="4471"/>
                </a:cubicBezTo>
                <a:cubicBezTo>
                  <a:pt x="3024" y="4471"/>
                  <a:pt x="3024" y="4471"/>
                  <a:pt x="3024" y="4472"/>
                </a:cubicBezTo>
                <a:cubicBezTo>
                  <a:pt x="3027" y="4475"/>
                  <a:pt x="3119" y="4578"/>
                  <a:pt x="3177" y="4636"/>
                </a:cubicBezTo>
                <a:cubicBezTo>
                  <a:pt x="3290" y="4749"/>
                  <a:pt x="3475" y="4749"/>
                  <a:pt x="3588" y="4636"/>
                </a:cubicBezTo>
                <a:cubicBezTo>
                  <a:pt x="3700" y="4523"/>
                  <a:pt x="3701" y="4339"/>
                  <a:pt x="3588" y="4225"/>
                </a:cubicBezTo>
                <a:cubicBezTo>
                  <a:pt x="3584" y="4221"/>
                  <a:pt x="3180" y="3799"/>
                  <a:pt x="3213" y="3766"/>
                </a:cubicBezTo>
                <a:cubicBezTo>
                  <a:pt x="3245" y="3734"/>
                  <a:pt x="3759" y="4269"/>
                  <a:pt x="3769" y="4279"/>
                </a:cubicBezTo>
                <a:cubicBezTo>
                  <a:pt x="3882" y="4391"/>
                  <a:pt x="4066" y="4391"/>
                  <a:pt x="4179" y="4279"/>
                </a:cubicBezTo>
                <a:cubicBezTo>
                  <a:pt x="4292" y="4166"/>
                  <a:pt x="4292" y="3981"/>
                  <a:pt x="4179" y="3868"/>
                </a:cubicBezTo>
                <a:cubicBezTo>
                  <a:pt x="4174" y="3863"/>
                  <a:pt x="4151" y="3841"/>
                  <a:pt x="4142" y="3832"/>
                </a:cubicBezTo>
                <a:cubicBezTo>
                  <a:pt x="4142" y="3832"/>
                  <a:pt x="3632" y="3378"/>
                  <a:pt x="3671" y="3339"/>
                </a:cubicBezTo>
                <a:cubicBezTo>
                  <a:pt x="3710" y="3300"/>
                  <a:pt x="4343" y="3891"/>
                  <a:pt x="4345" y="3891"/>
                </a:cubicBezTo>
                <a:cubicBezTo>
                  <a:pt x="4458" y="3993"/>
                  <a:pt x="4634" y="3992"/>
                  <a:pt x="4743" y="3883"/>
                </a:cubicBezTo>
                <a:cubicBezTo>
                  <a:pt x="4850" y="3776"/>
                  <a:pt x="4852" y="3608"/>
                  <a:pt x="4758" y="3494"/>
                </a:cubicBezTo>
                <a:cubicBezTo>
                  <a:pt x="4756" y="3488"/>
                  <a:pt x="4275" y="2986"/>
                  <a:pt x="4312" y="2948"/>
                </a:cubicBezTo>
                <a:cubicBezTo>
                  <a:pt x="4351" y="2910"/>
                  <a:pt x="4826" y="3400"/>
                  <a:pt x="4827" y="3401"/>
                </a:cubicBezTo>
                <a:cubicBezTo>
                  <a:pt x="4940" y="3513"/>
                  <a:pt x="5124" y="3513"/>
                  <a:pt x="5238" y="3401"/>
                </a:cubicBezTo>
                <a:cubicBezTo>
                  <a:pt x="5350" y="3288"/>
                  <a:pt x="5350" y="3103"/>
                  <a:pt x="5238" y="2990"/>
                </a:cubicBezTo>
                <a:cubicBezTo>
                  <a:pt x="5236" y="2989"/>
                  <a:pt x="5234" y="2988"/>
                  <a:pt x="5233" y="29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 b="1466"/>
          <a:stretch/>
        </p:blipFill>
        <p:spPr>
          <a:xfrm>
            <a:off x="2266732" y="1601941"/>
            <a:ext cx="2080697" cy="421364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1417" y="59027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加入官方帳號畫面</a:t>
            </a:r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8" b="1600"/>
          <a:stretch/>
        </p:blipFill>
        <p:spPr>
          <a:xfrm>
            <a:off x="6406595" y="1601941"/>
            <a:ext cx="2075880" cy="4215826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6775121" y="59027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聊天室畫面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08187" y="2708870"/>
            <a:ext cx="3165290" cy="1478955"/>
            <a:chOff x="3615063" y="1567010"/>
            <a:chExt cx="3165290" cy="1478955"/>
          </a:xfrm>
        </p:grpSpPr>
        <p:sp>
          <p:nvSpPr>
            <p:cNvPr id="7" name="文本框 6"/>
            <p:cNvSpPr txBox="1"/>
            <p:nvPr/>
          </p:nvSpPr>
          <p:spPr>
            <a:xfrm>
              <a:off x="5190654" y="2400805"/>
              <a:ext cx="10972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15063" y="1567010"/>
              <a:ext cx="31652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1618" y="300344"/>
            <a:ext cx="2636194" cy="584775"/>
            <a:chOff x="1685677" y="3673234"/>
            <a:chExt cx="2636194" cy="584775"/>
          </a:xfrm>
        </p:grpSpPr>
        <p:sp>
          <p:nvSpPr>
            <p:cNvPr id="34" name="文本框 33"/>
            <p:cNvSpPr txBox="1"/>
            <p:nvPr/>
          </p:nvSpPr>
          <p:spPr>
            <a:xfrm>
              <a:off x="2700914" y="36900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系統目標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85677" y="3673234"/>
              <a:ext cx="6655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51619" y="1425452"/>
            <a:ext cx="2636193" cy="584775"/>
            <a:chOff x="1685678" y="4313949"/>
            <a:chExt cx="2636193" cy="584775"/>
          </a:xfrm>
        </p:grpSpPr>
        <p:sp>
          <p:nvSpPr>
            <p:cNvPr id="40" name="文本框 39"/>
            <p:cNvSpPr txBox="1"/>
            <p:nvPr/>
          </p:nvSpPr>
          <p:spPr>
            <a:xfrm>
              <a:off x="2700914" y="433955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系統分析</a:t>
              </a:r>
              <a:endParaRPr lang="zh-CN" altLang="en-US" sz="2800" b="1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839554" y="2478896"/>
            <a:ext cx="2648258" cy="584775"/>
            <a:chOff x="1685678" y="4313949"/>
            <a:chExt cx="2648258" cy="584775"/>
          </a:xfrm>
        </p:grpSpPr>
        <p:sp>
          <p:nvSpPr>
            <p:cNvPr id="45" name="文本框 44"/>
            <p:cNvSpPr txBox="1"/>
            <p:nvPr/>
          </p:nvSpPr>
          <p:spPr>
            <a:xfrm>
              <a:off x="2712979" y="433864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系統架構</a:t>
              </a:r>
              <a:endParaRPr lang="zh-CN" altLang="en-US" sz="2800" b="1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39554" y="3600215"/>
            <a:ext cx="2648258" cy="584775"/>
            <a:chOff x="1685678" y="4313949"/>
            <a:chExt cx="2648258" cy="584775"/>
          </a:xfrm>
        </p:grpSpPr>
        <p:sp>
          <p:nvSpPr>
            <p:cNvPr id="50" name="文本框 49"/>
            <p:cNvSpPr txBox="1"/>
            <p:nvPr/>
          </p:nvSpPr>
          <p:spPr>
            <a:xfrm>
              <a:off x="2712979" y="435145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系統介紹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4821628" y="441880"/>
            <a:ext cx="13254" cy="4287961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32830" y="441880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869172" y="1537396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837551" y="2497906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847711" y="3603312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同心圆 8"/>
          <p:cNvSpPr/>
          <p:nvPr/>
        </p:nvSpPr>
        <p:spPr>
          <a:xfrm rot="1860000">
            <a:off x="5532120" y="12700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同心圆 5"/>
          <p:cNvSpPr/>
          <p:nvPr/>
        </p:nvSpPr>
        <p:spPr>
          <a:xfrm rot="1860000">
            <a:off x="5532120" y="1139825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同心圆 9"/>
          <p:cNvSpPr/>
          <p:nvPr/>
        </p:nvSpPr>
        <p:spPr>
          <a:xfrm rot="1860000">
            <a:off x="5532120" y="2192655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 rot="1860000">
            <a:off x="5447666" y="4338308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53"/>
          <p:cNvCxnSpPr/>
          <p:nvPr/>
        </p:nvCxnSpPr>
        <p:spPr>
          <a:xfrm>
            <a:off x="4832830" y="4729841"/>
            <a:ext cx="3865" cy="1234124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63"/>
          <p:cNvCxnSpPr/>
          <p:nvPr/>
        </p:nvCxnSpPr>
        <p:spPr>
          <a:xfrm>
            <a:off x="4839295" y="4694467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63"/>
          <p:cNvCxnSpPr/>
          <p:nvPr/>
        </p:nvCxnSpPr>
        <p:spPr>
          <a:xfrm>
            <a:off x="4869172" y="5952385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同心圆 10"/>
          <p:cNvSpPr/>
          <p:nvPr/>
        </p:nvSpPr>
        <p:spPr>
          <a:xfrm rot="1860000">
            <a:off x="5523488" y="3265481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同心圆 10"/>
          <p:cNvSpPr/>
          <p:nvPr/>
        </p:nvSpPr>
        <p:spPr>
          <a:xfrm rot="1860000">
            <a:off x="5532121" y="5493193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7" name="组合 47"/>
          <p:cNvGrpSpPr/>
          <p:nvPr/>
        </p:nvGrpSpPr>
        <p:grpSpPr>
          <a:xfrm>
            <a:off x="5851618" y="4667104"/>
            <a:ext cx="2648258" cy="584775"/>
            <a:chOff x="1685678" y="4313949"/>
            <a:chExt cx="2648258" cy="584775"/>
          </a:xfrm>
        </p:grpSpPr>
        <p:sp>
          <p:nvSpPr>
            <p:cNvPr id="58" name="文本框 49"/>
            <p:cNvSpPr txBox="1"/>
            <p:nvPr/>
          </p:nvSpPr>
          <p:spPr>
            <a:xfrm>
              <a:off x="2712979" y="435145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未來展望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47"/>
          <p:cNvGrpSpPr/>
          <p:nvPr/>
        </p:nvGrpSpPr>
        <p:grpSpPr>
          <a:xfrm>
            <a:off x="5851618" y="5812518"/>
            <a:ext cx="2648258" cy="584775"/>
            <a:chOff x="1685678" y="4313949"/>
            <a:chExt cx="2648258" cy="584775"/>
          </a:xfrm>
        </p:grpSpPr>
        <p:sp>
          <p:nvSpPr>
            <p:cNvPr id="65" name="文本框 49"/>
            <p:cNvSpPr txBox="1"/>
            <p:nvPr/>
          </p:nvSpPr>
          <p:spPr>
            <a:xfrm>
              <a:off x="2712979" y="435145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  <p:bldP spid="10" grpId="0" bldLvl="0" animBg="1"/>
      <p:bldP spid="11" grpId="0" bldLvl="0" animBg="1"/>
      <p:bldP spid="55" grpId="0" bldLvl="0" animBg="1"/>
      <p:bldP spid="5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05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1" y="2053493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未來展望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13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09" y="240030"/>
            <a:ext cx="4341305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未來展望</a:t>
            </a:r>
            <a:endParaRPr lang="zh-CN" altLang="en-US" sz="5500" dirty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part.05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8224E19-E266-4214-84BE-AA3455E9057E}"/>
              </a:ext>
            </a:extLst>
          </p:cNvPr>
          <p:cNvGrpSpPr>
            <a:grpSpLocks noChangeAspect="1"/>
          </p:cNvGrpSpPr>
          <p:nvPr/>
        </p:nvGrpSpPr>
        <p:grpSpPr>
          <a:xfrm>
            <a:off x="1150421" y="2446560"/>
            <a:ext cx="671214" cy="662619"/>
            <a:chOff x="838211" y="5025697"/>
            <a:chExt cx="802274" cy="79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B79B87FA-F8BB-448A-BA42-B3AE33CAA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11" y="5025697"/>
              <a:ext cx="790575" cy="792000"/>
            </a:xfrm>
            <a:prstGeom prst="ellipse">
              <a:avLst/>
            </a:prstGeom>
            <a:solidFill>
              <a:srgbClr val="439B91"/>
            </a:solidFill>
            <a:ln w="28575">
              <a:solidFill>
                <a:srgbClr val="439B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C1FA10D-A566-4736-A151-1559805F4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314" y="5123159"/>
              <a:ext cx="763171" cy="662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000" b="1" spc="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</p:grpSp>
      <p:sp>
        <p:nvSpPr>
          <p:cNvPr id="39" name="矩形: 圓角 12">
            <a:extLst>
              <a:ext uri="{FF2B5EF4-FFF2-40B4-BE49-F238E27FC236}">
                <a16:creationId xmlns:a16="http://schemas.microsoft.com/office/drawing/2014/main" id="{3CAED96A-4BE3-4A7D-B19D-88EA03F49E3C}"/>
              </a:ext>
            </a:extLst>
          </p:cNvPr>
          <p:cNvSpPr/>
          <p:nvPr/>
        </p:nvSpPr>
        <p:spPr>
          <a:xfrm>
            <a:off x="1150420" y="3219454"/>
            <a:ext cx="3327089" cy="310554"/>
          </a:xfrm>
          <a:prstGeom prst="roundRect">
            <a:avLst/>
          </a:prstGeom>
          <a:solidFill>
            <a:srgbClr val="43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5679551-6D6E-4A5D-B87E-EB328AC33E98}"/>
              </a:ext>
            </a:extLst>
          </p:cNvPr>
          <p:cNvGrpSpPr>
            <a:grpSpLocks noChangeAspect="1"/>
          </p:cNvGrpSpPr>
          <p:nvPr/>
        </p:nvGrpSpPr>
        <p:grpSpPr>
          <a:xfrm>
            <a:off x="4422498" y="2456025"/>
            <a:ext cx="671214" cy="662619"/>
            <a:chOff x="838211" y="5025697"/>
            <a:chExt cx="802274" cy="79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02ABC9D1-76E0-4BCB-B239-F4B9368E5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11" y="5025697"/>
              <a:ext cx="790575" cy="792000"/>
            </a:xfrm>
            <a:prstGeom prst="ellipse">
              <a:avLst/>
            </a:prstGeom>
            <a:solidFill>
              <a:srgbClr val="B2C2C4"/>
            </a:solidFill>
            <a:ln w="28575">
              <a:solidFill>
                <a:srgbClr val="B2C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1B70E5D-8E02-4187-BA62-CA26055C1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314" y="5123159"/>
              <a:ext cx="763171" cy="662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000" b="1" spc="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</p:grpSp>
      <p:sp>
        <p:nvSpPr>
          <p:cNvPr id="43" name="矩形: 圓角 24">
            <a:extLst>
              <a:ext uri="{FF2B5EF4-FFF2-40B4-BE49-F238E27FC236}">
                <a16:creationId xmlns:a16="http://schemas.microsoft.com/office/drawing/2014/main" id="{4A39F736-B9AB-43BA-9B7B-0E27FAEE1A46}"/>
              </a:ext>
            </a:extLst>
          </p:cNvPr>
          <p:cNvSpPr/>
          <p:nvPr/>
        </p:nvSpPr>
        <p:spPr>
          <a:xfrm>
            <a:off x="4427770" y="3219450"/>
            <a:ext cx="3327089" cy="310557"/>
          </a:xfrm>
          <a:prstGeom prst="roundRect">
            <a:avLst/>
          </a:prstGeom>
          <a:solidFill>
            <a:srgbClr val="B2C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418118D-67E0-4582-8E57-F4CC24C20E6C}"/>
              </a:ext>
            </a:extLst>
          </p:cNvPr>
          <p:cNvGrpSpPr>
            <a:grpSpLocks noChangeAspect="1"/>
          </p:cNvGrpSpPr>
          <p:nvPr/>
        </p:nvGrpSpPr>
        <p:grpSpPr>
          <a:xfrm>
            <a:off x="7714491" y="2473790"/>
            <a:ext cx="671214" cy="662619"/>
            <a:chOff x="838211" y="5025697"/>
            <a:chExt cx="802274" cy="79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875CD3B5-D940-47B5-8B0F-345FD7FC3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211" y="5025697"/>
              <a:ext cx="790575" cy="792000"/>
            </a:xfrm>
            <a:prstGeom prst="ellipse">
              <a:avLst/>
            </a:prstGeom>
            <a:solidFill>
              <a:srgbClr val="439B91"/>
            </a:solidFill>
            <a:ln w="28575">
              <a:solidFill>
                <a:srgbClr val="439B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7209004-1CDC-42D5-B3D9-15548273C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314" y="5123159"/>
              <a:ext cx="763171" cy="662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000" b="1" spc="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sp>
        <p:nvSpPr>
          <p:cNvPr id="47" name="矩形: 圓角 25">
            <a:extLst>
              <a:ext uri="{FF2B5EF4-FFF2-40B4-BE49-F238E27FC236}">
                <a16:creationId xmlns:a16="http://schemas.microsoft.com/office/drawing/2014/main" id="{47E6E0F1-C0D3-4C75-BD70-5424FB54B583}"/>
              </a:ext>
            </a:extLst>
          </p:cNvPr>
          <p:cNvSpPr/>
          <p:nvPr/>
        </p:nvSpPr>
        <p:spPr>
          <a:xfrm>
            <a:off x="7714491" y="3220782"/>
            <a:ext cx="3327089" cy="310554"/>
          </a:xfrm>
          <a:prstGeom prst="roundRect">
            <a:avLst/>
          </a:prstGeom>
          <a:solidFill>
            <a:srgbClr val="43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98C627A-859D-4765-82C0-64514DE2BA93}"/>
              </a:ext>
            </a:extLst>
          </p:cNvPr>
          <p:cNvSpPr/>
          <p:nvPr/>
        </p:nvSpPr>
        <p:spPr>
          <a:xfrm>
            <a:off x="1198492" y="3833171"/>
            <a:ext cx="3080708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lang="zh-TW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正式</a:t>
            </a:r>
            <a:r>
              <a:rPr lang="zh-CN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啟用</a:t>
            </a:r>
            <a:endParaRPr lang="zh-TW" altLang="en-US" sz="3200" b="1" spc="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98C627A-859D-4765-82C0-64514DE2BA93}"/>
              </a:ext>
            </a:extLst>
          </p:cNvPr>
          <p:cNvSpPr/>
          <p:nvPr/>
        </p:nvSpPr>
        <p:spPr>
          <a:xfrm>
            <a:off x="4422498" y="3833171"/>
            <a:ext cx="3080708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lang="zh-CN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天氣預報</a:t>
            </a:r>
            <a:endParaRPr lang="zh-TW" altLang="en-US" sz="3200" b="1" spc="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8C627A-859D-4765-82C0-64514DE2BA93}"/>
              </a:ext>
            </a:extLst>
          </p:cNvPr>
          <p:cNvSpPr/>
          <p:nvPr/>
        </p:nvSpPr>
        <p:spPr>
          <a:xfrm>
            <a:off x="7754859" y="3833171"/>
            <a:ext cx="308070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</a:pPr>
            <a:r>
              <a:rPr lang="zh-CN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訂購票和餐點</a:t>
            </a:r>
            <a:endParaRPr lang="zh-TW" altLang="en-US" sz="3200" b="1" spc="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8" grpId="0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06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1" y="2053493"/>
            <a:ext cx="3877985" cy="155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>
                <a:solidFill>
                  <a:schemeClr val="bg1"/>
                </a:solidFill>
                <a:cs typeface="+mn-ea"/>
                <a:sym typeface="+mn-lt"/>
              </a:rPr>
              <a:t>資料來源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00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64234" y="1582344"/>
            <a:ext cx="5805184" cy="4075054"/>
            <a:chOff x="205167" y="1060203"/>
            <a:chExt cx="7037184" cy="4939879"/>
          </a:xfrm>
        </p:grpSpPr>
        <p:pic>
          <p:nvPicPr>
            <p:cNvPr id="8" name="图片 7" descr="黑色的笔记本电脑&#10;&#10;描述已自动生成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167" y="1060203"/>
              <a:ext cx="7037184" cy="493987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11863" y="1193924"/>
              <a:ext cx="4996624" cy="3335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图片 9" descr="C:\Users\Administrator\Desktop\5cd29aca5fe6f.png5cd29aca5fe6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7781925" y="1007745"/>
            <a:ext cx="2749550" cy="41224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503047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資料來源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part.06</a:t>
            </a:r>
          </a:p>
        </p:txBody>
      </p:sp>
      <p:sp>
        <p:nvSpPr>
          <p:cNvPr id="13" name="矩形 12"/>
          <p:cNvSpPr/>
          <p:nvPr/>
        </p:nvSpPr>
        <p:spPr>
          <a:xfrm>
            <a:off x="892810" y="17625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Messaging API</a:t>
            </a:r>
            <a:r>
              <a:rPr lang="zh-CN" altLang="en-US" dirty="0" smtClean="0"/>
              <a:t>教學</a:t>
            </a:r>
            <a:endParaRPr lang="en-US" altLang="zh-CN" dirty="0" smtClean="0"/>
          </a:p>
          <a:p>
            <a:r>
              <a:rPr lang="en-US" dirty="0" smtClean="0"/>
              <a:t>https</a:t>
            </a:r>
            <a:r>
              <a:rPr lang="en-US" dirty="0"/>
              <a:t>://developers.line.biz/zh-hant/docs/messaging-api/getting-started/</a:t>
            </a:r>
          </a:p>
        </p:txBody>
      </p:sp>
      <p:sp>
        <p:nvSpPr>
          <p:cNvPr id="14" name="矩形 13"/>
          <p:cNvSpPr/>
          <p:nvPr/>
        </p:nvSpPr>
        <p:spPr>
          <a:xfrm>
            <a:off x="788035" y="2846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 Bot</a:t>
            </a:r>
            <a:r>
              <a:rPr lang="zh-CN" altLang="en-US" dirty="0" smtClean="0"/>
              <a:t>教學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://steam.oxxostudio.tw/category/python/example/line-developer.html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788035" y="38912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 Chat Bot</a:t>
            </a:r>
            <a:r>
              <a:rPr lang="zh-CN" altLang="en-US" dirty="0" smtClean="0"/>
              <a:t>的製作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://tw.alphacamp.co/blog/line-chatbot-creation-steps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41114" y="0"/>
            <a:ext cx="56640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FOR</a:t>
            </a:r>
          </a:p>
          <a:p>
            <a:pPr algn="ctr">
              <a:lnSpc>
                <a:spcPct val="150000"/>
              </a:lnSpc>
            </a:pPr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LISTENING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6D1F373-7B2E-4C13-A70C-48C8CE5D2CC7}"/>
              </a:ext>
            </a:extLst>
          </p:cNvPr>
          <p:cNvSpPr/>
          <p:nvPr/>
        </p:nvSpPr>
        <p:spPr>
          <a:xfrm>
            <a:off x="3847578" y="5562180"/>
            <a:ext cx="4496844" cy="789140"/>
          </a:xfrm>
          <a:prstGeom prst="rect">
            <a:avLst/>
          </a:prstGeom>
          <a:solidFill>
            <a:srgbClr val="7271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四技</a:t>
            </a:r>
            <a:r>
              <a:rPr lang="zh-TW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111408</a:t>
            </a:r>
            <a:r>
              <a:rPr lang="zh-TW" altLang="en-US" sz="3200" b="1" spc="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</a:t>
            </a:r>
            <a:endParaRPr lang="en-US" altLang="zh-TW" sz="3200" b="1" spc="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1" r="20749"/>
          <a:stretch/>
        </p:blipFill>
        <p:spPr>
          <a:xfrm>
            <a:off x="1995931" y="5176765"/>
            <a:ext cx="1621894" cy="1559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3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9382" y="694015"/>
            <a:ext cx="263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01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24476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製作動機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8649" y="2077700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系統目標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"/>
          <p:cNvSpPr/>
          <p:nvPr/>
        </p:nvSpPr>
        <p:spPr>
          <a:xfrm>
            <a:off x="6918722" y="3925"/>
            <a:ext cx="5273279" cy="6858000"/>
          </a:xfrm>
          <a:prstGeom prst="rect">
            <a:avLst/>
          </a:prstGeom>
          <a:solidFill>
            <a:srgbClr val="474479">
              <a:alpha val="20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cs typeface="+mn-ea"/>
              <a:sym typeface="+mn-lt"/>
            </a:endParaRPr>
          </a:p>
        </p:txBody>
      </p:sp>
      <p:sp>
        <p:nvSpPr>
          <p:cNvPr id="96" name="Form"/>
          <p:cNvSpPr/>
          <p:nvPr/>
        </p:nvSpPr>
        <p:spPr>
          <a:xfrm>
            <a:off x="6919314" y="3320057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605E8C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97" name="Form"/>
          <p:cNvSpPr/>
          <p:nvPr/>
        </p:nvSpPr>
        <p:spPr>
          <a:xfrm>
            <a:off x="6919314" y="4790855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605E8C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98" name="Form"/>
          <p:cNvSpPr/>
          <p:nvPr/>
        </p:nvSpPr>
        <p:spPr>
          <a:xfrm>
            <a:off x="6919018" y="1961157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605E8C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cs typeface="+mn-ea"/>
              <a:sym typeface="+mn-lt"/>
            </a:endParaRPr>
          </a:p>
        </p:txBody>
      </p:sp>
      <p:sp>
        <p:nvSpPr>
          <p:cNvPr id="100" name="Rectangle 30"/>
          <p:cNvSpPr/>
          <p:nvPr/>
        </p:nvSpPr>
        <p:spPr>
          <a:xfrm>
            <a:off x="7640160" y="1887359"/>
            <a:ext cx="261318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接收相關資訊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Rectangle 30"/>
          <p:cNvSpPr/>
          <p:nvPr/>
        </p:nvSpPr>
        <p:spPr>
          <a:xfrm>
            <a:off x="7640160" y="3246259"/>
            <a:ext cx="28653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查看學校平面圖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Rectangle 30"/>
          <p:cNvSpPr/>
          <p:nvPr/>
        </p:nvSpPr>
        <p:spPr>
          <a:xfrm>
            <a:off x="7641153" y="4717057"/>
            <a:ext cx="24912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與機器人互動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393319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製作動機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</a:t>
            </a: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art.01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58936" y="273050"/>
            <a:ext cx="18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tse3.mm.bing.net/th?id=OIP.vsIKIY5GJUP1TryqB-dmDQHaHa&amp;pid=Api&amp;P=0&amp;w=161&amp;h=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6" y="1555872"/>
            <a:ext cx="1219326" cy="12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4980066" y="2854960"/>
            <a:ext cx="1260936" cy="1935895"/>
            <a:chOff x="1906616" y="1597497"/>
            <a:chExt cx="1905577" cy="3945890"/>
          </a:xfrm>
        </p:grpSpPr>
        <p:pic>
          <p:nvPicPr>
            <p:cNvPr id="1030" name="Picture 6" descr="http://img13.360buyimg.com/popwatermark/jfs/t334/241/1322105910/74511/9039c7c1/5436625end1015fc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92" t="5733" r="25508" b="12267"/>
            <a:stretch/>
          </p:blipFill>
          <p:spPr bwMode="auto">
            <a:xfrm>
              <a:off x="1906616" y="1597497"/>
              <a:ext cx="1905577" cy="394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tub.edu.tw/var/file/0/1000/img/147/campus-20120308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64" y="1961157"/>
              <a:ext cx="1855301" cy="3236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https://www.appdisqus.com/wp-content/uploads/2019/03/line-bo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6" y="4870616"/>
            <a:ext cx="1463179" cy="8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96" grpId="0" animBg="1"/>
      <p:bldP spid="97" grpId="0" animBg="1"/>
      <p:bldP spid="98" grpId="0" animBg="1"/>
      <p:bldP spid="100" grpId="0"/>
      <p:bldP spid="102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9382" y="694015"/>
            <a:ext cx="263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01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04156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cs typeface="+mn-ea"/>
                <a:sym typeface="+mn-lt"/>
              </a:rPr>
              <a:t>解決方法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8649" y="2077700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系統目標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24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09" y="240030"/>
            <a:ext cx="378598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>
                <a:solidFill>
                  <a:srgbClr val="474479"/>
                </a:solidFill>
                <a:cs typeface="+mn-ea"/>
                <a:sym typeface="+mn-lt"/>
              </a:rPr>
              <a:t>解決方法</a:t>
            </a:r>
            <a:endParaRPr lang="zh-CN" altLang="en-US" sz="55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39425" y="6385803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grpSp>
        <p:nvGrpSpPr>
          <p:cNvPr id="36" name="组合 19"/>
          <p:cNvGrpSpPr/>
          <p:nvPr/>
        </p:nvGrpSpPr>
        <p:grpSpPr>
          <a:xfrm>
            <a:off x="2501202" y="1982533"/>
            <a:ext cx="7343838" cy="1000274"/>
            <a:chOff x="-1116198" y="4155827"/>
            <a:chExt cx="7343838" cy="1000274"/>
          </a:xfrm>
        </p:grpSpPr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2005984" y="4155827"/>
              <a:ext cx="4221656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可以及時的接收到訊息，</a:t>
              </a:r>
              <a:endParaRPr lang="en-US" altLang="zh-CN" sz="2500" kern="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不會因晚接收而失去報名資格。</a:t>
              </a:r>
              <a:endParaRPr lang="en-US" altLang="zh-CN" sz="25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-1116198" y="4557522"/>
              <a:ext cx="159327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3000" dirty="0" smtClean="0">
                  <a:solidFill>
                    <a:srgbClr val="605E8C"/>
                  </a:solidFill>
                  <a:cs typeface="+mn-ea"/>
                  <a:sym typeface="+mn-lt"/>
                </a:rPr>
                <a:t>訊息接收</a:t>
              </a:r>
              <a:endParaRPr lang="zh-CN" altLang="en-US" sz="3000" dirty="0">
                <a:solidFill>
                  <a:srgbClr val="605E8C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19"/>
          <p:cNvGrpSpPr/>
          <p:nvPr/>
        </p:nvGrpSpPr>
        <p:grpSpPr>
          <a:xfrm>
            <a:off x="2501202" y="4064738"/>
            <a:ext cx="9173322" cy="1000274"/>
            <a:chOff x="-7334078" y="5348104"/>
            <a:chExt cx="9173322" cy="1000274"/>
          </a:xfrm>
        </p:grpSpPr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-4211896" y="5348104"/>
              <a:ext cx="6051140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可以透過</a:t>
              </a:r>
              <a:r>
                <a:rPr lang="en-US" altLang="zh-CN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Line</a:t>
              </a:r>
              <a:r>
                <a:rPr lang="zh-CN" altLang="en-US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官方賬號裡找尋到學校平面圖，也可以查找各單位的業務項目。</a:t>
              </a:r>
              <a:endParaRPr lang="en-US" altLang="zh-CN" sz="25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-7334078" y="5414035"/>
              <a:ext cx="194887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3000" dirty="0" smtClean="0">
                  <a:solidFill>
                    <a:srgbClr val="605E8C"/>
                  </a:solidFill>
                  <a:cs typeface="+mn-ea"/>
                  <a:sym typeface="+mn-lt"/>
                </a:rPr>
                <a:t>學校平面圖</a:t>
              </a:r>
              <a:endParaRPr lang="zh-CN" altLang="en-US" sz="3000" dirty="0">
                <a:solidFill>
                  <a:srgbClr val="605E8C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Picture 2" descr="https://tse3.mm.bing.net/th?id=OIP.vsIKIY5GJUP1TryqB-dmDQHaHa&amp;pid=Api&amp;P=0&amp;w=161&amp;h=1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9" y="1980041"/>
            <a:ext cx="1219326" cy="12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群組 22"/>
          <p:cNvGrpSpPr/>
          <p:nvPr/>
        </p:nvGrpSpPr>
        <p:grpSpPr>
          <a:xfrm>
            <a:off x="892809" y="3365534"/>
            <a:ext cx="1260936" cy="1935895"/>
            <a:chOff x="1906616" y="1597497"/>
            <a:chExt cx="1905577" cy="3945890"/>
          </a:xfrm>
        </p:grpSpPr>
        <p:pic>
          <p:nvPicPr>
            <p:cNvPr id="24" name="Picture 6" descr="http://img13.360buyimg.com/popwatermark/jfs/t334/241/1322105910/74511/9039c7c1/5436625end1015fce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92" t="5733" r="25508" b="12267"/>
            <a:stretch/>
          </p:blipFill>
          <p:spPr bwMode="auto">
            <a:xfrm>
              <a:off x="1906616" y="1597497"/>
              <a:ext cx="1905577" cy="394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s://www.ntub.edu.tw/var/file/0/1000/img/147/campus-20120308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064" y="1961157"/>
              <a:ext cx="1855301" cy="3236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https://www.appdisqus.com/wp-content/uploads/2019/03/line-bo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9" y="5467595"/>
            <a:ext cx="1463179" cy="85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形 31" descr="箭號 (略彎曲線)">
            <a:extLst>
              <a:ext uri="{FF2B5EF4-FFF2-40B4-BE49-F238E27FC236}">
                <a16:creationId xmlns:a16="http://schemas.microsoft.com/office/drawing/2014/main" id="{13F56C27-D8C1-47ED-B465-18121AE597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50080" y="2228904"/>
            <a:ext cx="936712" cy="914400"/>
          </a:xfrm>
          <a:prstGeom prst="rect">
            <a:avLst/>
          </a:prstGeom>
        </p:spPr>
      </p:pic>
      <p:pic>
        <p:nvPicPr>
          <p:cNvPr id="44" name="圖形 31" descr="箭號 (略彎曲線)">
            <a:extLst>
              <a:ext uri="{FF2B5EF4-FFF2-40B4-BE49-F238E27FC236}">
                <a16:creationId xmlns:a16="http://schemas.microsoft.com/office/drawing/2014/main" id="{13F56C27-D8C1-47ED-B465-18121AE597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50080" y="3939534"/>
            <a:ext cx="936712" cy="914400"/>
          </a:xfrm>
          <a:prstGeom prst="rect">
            <a:avLst/>
          </a:prstGeom>
        </p:spPr>
      </p:pic>
      <p:grpSp>
        <p:nvGrpSpPr>
          <p:cNvPr id="45" name="组合 19"/>
          <p:cNvGrpSpPr/>
          <p:nvPr/>
        </p:nvGrpSpPr>
        <p:grpSpPr>
          <a:xfrm>
            <a:off x="2501202" y="5480897"/>
            <a:ext cx="9375838" cy="1000274"/>
            <a:chOff x="-7334078" y="5317466"/>
            <a:chExt cx="9375838" cy="1000274"/>
          </a:xfrm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-4381334" y="5317466"/>
              <a:ext cx="6423094" cy="10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lnSpc>
                  <a:spcPct val="130000"/>
                </a:lnSpc>
                <a:defRPr/>
              </a:pPr>
              <a:r>
                <a:rPr lang="zh-CN" altLang="en-US" sz="25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當遇到不</a:t>
              </a:r>
              <a:r>
                <a:rPr lang="zh-CN" altLang="en-US" sz="2500" kern="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cs typeface="+mn-ea"/>
                  <a:sym typeface="+mn-lt"/>
                </a:rPr>
                <a:t>明白的問題和事情可以和我們述說，如果沒有及時回复，機器人會暫時給出回應。</a:t>
              </a:r>
              <a:endParaRPr lang="en-US" altLang="zh-CN" sz="2500" kern="0" dirty="0">
                <a:solidFill>
                  <a:schemeClr val="tx1">
                    <a:lumMod val="90000"/>
                    <a:lumOff val="1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-7334078" y="5460180"/>
              <a:ext cx="1948878" cy="50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6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3000" dirty="0" smtClean="0">
                  <a:solidFill>
                    <a:srgbClr val="605E8C"/>
                  </a:solidFill>
                  <a:cs typeface="+mn-ea"/>
                  <a:sym typeface="+mn-lt"/>
                </a:rPr>
                <a:t>Line Bot</a:t>
              </a:r>
              <a:endParaRPr lang="zh-CN" altLang="en-US" sz="3000" dirty="0">
                <a:solidFill>
                  <a:srgbClr val="605E8C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8" name="圖形 31" descr="箭號 (略彎曲線)">
            <a:extLst>
              <a:ext uri="{FF2B5EF4-FFF2-40B4-BE49-F238E27FC236}">
                <a16:creationId xmlns:a16="http://schemas.microsoft.com/office/drawing/2014/main" id="{13F56C27-D8C1-47ED-B465-18121AE597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450080" y="5480897"/>
            <a:ext cx="936712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59382" y="694015"/>
            <a:ext cx="2636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01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44503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目標族群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8649" y="2077700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系統目標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95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396424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5500" dirty="0" smtClean="0">
                <a:solidFill>
                  <a:srgbClr val="474479"/>
                </a:solidFill>
                <a:cs typeface="+mn-ea"/>
                <a:sym typeface="+mn-lt"/>
              </a:rPr>
              <a:t>目標族群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cxnSp>
        <p:nvCxnSpPr>
          <p:cNvPr id="11" name="Straight Arrow Connector 25"/>
          <p:cNvCxnSpPr/>
          <p:nvPr/>
        </p:nvCxnSpPr>
        <p:spPr>
          <a:xfrm>
            <a:off x="2401079" y="5237143"/>
            <a:ext cx="3591533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7"/>
          <p:cNvCxnSpPr/>
          <p:nvPr/>
        </p:nvCxnSpPr>
        <p:spPr>
          <a:xfrm>
            <a:off x="2401078" y="3028060"/>
            <a:ext cx="3591533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31"/>
          <p:cNvSpPr txBox="1"/>
          <p:nvPr/>
        </p:nvSpPr>
        <p:spPr bwMode="auto">
          <a:xfrm>
            <a:off x="6202294" y="2931010"/>
            <a:ext cx="5490384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cs typeface="+mn-ea"/>
                <a:sym typeface="+mn-lt"/>
              </a:rPr>
              <a:t>境外學生</a:t>
            </a:r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18" name="TextBox 31"/>
          <p:cNvSpPr txBox="1"/>
          <p:nvPr/>
        </p:nvSpPr>
        <p:spPr bwMode="auto">
          <a:xfrm>
            <a:off x="6173719" y="4962003"/>
            <a:ext cx="5518959" cy="63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cs typeface="+mn-ea"/>
                <a:sym typeface="+mn-lt"/>
              </a:rPr>
              <a:t>行政人員</a:t>
            </a:r>
            <a:endParaRPr lang="zh-CN" altLang="en-US" sz="4000" dirty="0"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272330" y="3435323"/>
            <a:ext cx="53217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72330" y="4843870"/>
            <a:ext cx="53217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272330" y="2462068"/>
            <a:ext cx="53217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permarket-shopping-cart_17870"/>
          <p:cNvSpPr/>
          <p:nvPr/>
        </p:nvSpPr>
        <p:spPr bwMode="auto">
          <a:xfrm>
            <a:off x="1581446" y="4467255"/>
            <a:ext cx="447688" cy="44701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78649" h="594741">
                <a:moveTo>
                  <a:pt x="411175" y="315251"/>
                </a:moveTo>
                <a:cubicBezTo>
                  <a:pt x="392328" y="315251"/>
                  <a:pt x="373301" y="322420"/>
                  <a:pt x="358940" y="336757"/>
                </a:cubicBezTo>
                <a:cubicBezTo>
                  <a:pt x="330220" y="365432"/>
                  <a:pt x="330220" y="411311"/>
                  <a:pt x="358940" y="439986"/>
                </a:cubicBezTo>
                <a:cubicBezTo>
                  <a:pt x="387661" y="468660"/>
                  <a:pt x="435049" y="468660"/>
                  <a:pt x="462333" y="439986"/>
                </a:cubicBezTo>
                <a:cubicBezTo>
                  <a:pt x="491053" y="411311"/>
                  <a:pt x="491053" y="365432"/>
                  <a:pt x="462333" y="336757"/>
                </a:cubicBezTo>
                <a:cubicBezTo>
                  <a:pt x="448691" y="322420"/>
                  <a:pt x="430023" y="315251"/>
                  <a:pt x="411175" y="315251"/>
                </a:cubicBezTo>
                <a:close/>
                <a:moveTo>
                  <a:pt x="410816" y="276182"/>
                </a:moveTo>
                <a:cubicBezTo>
                  <a:pt x="439716" y="276182"/>
                  <a:pt x="468795" y="287293"/>
                  <a:pt x="491053" y="309516"/>
                </a:cubicBezTo>
                <a:cubicBezTo>
                  <a:pt x="525517" y="342492"/>
                  <a:pt x="532697" y="394106"/>
                  <a:pt x="514029" y="435685"/>
                </a:cubicBezTo>
                <a:lnTo>
                  <a:pt x="578649" y="500203"/>
                </a:lnTo>
                <a:lnTo>
                  <a:pt x="522645" y="556118"/>
                </a:lnTo>
                <a:lnTo>
                  <a:pt x="458025" y="491600"/>
                </a:lnTo>
                <a:cubicBezTo>
                  <a:pt x="416381" y="510239"/>
                  <a:pt x="366121" y="503070"/>
                  <a:pt x="331656" y="468660"/>
                </a:cubicBezTo>
                <a:cubicBezTo>
                  <a:pt x="287140" y="424215"/>
                  <a:pt x="287140" y="352528"/>
                  <a:pt x="331656" y="309516"/>
                </a:cubicBezTo>
                <a:cubicBezTo>
                  <a:pt x="353197" y="287293"/>
                  <a:pt x="381917" y="276182"/>
                  <a:pt x="410816" y="276182"/>
                </a:cubicBezTo>
                <a:close/>
                <a:moveTo>
                  <a:pt x="134949" y="20001"/>
                </a:moveTo>
                <a:lnTo>
                  <a:pt x="134949" y="144835"/>
                </a:lnTo>
                <a:lnTo>
                  <a:pt x="17242" y="144835"/>
                </a:lnTo>
                <a:close/>
                <a:moveTo>
                  <a:pt x="172278" y="0"/>
                </a:moveTo>
                <a:lnTo>
                  <a:pt x="480943" y="0"/>
                </a:lnTo>
                <a:lnTo>
                  <a:pt x="480943" y="276591"/>
                </a:lnTo>
                <a:cubicBezTo>
                  <a:pt x="460844" y="263693"/>
                  <a:pt x="436438" y="256527"/>
                  <a:pt x="410596" y="256527"/>
                </a:cubicBezTo>
                <a:cubicBezTo>
                  <a:pt x="381883" y="256527"/>
                  <a:pt x="354606" y="265126"/>
                  <a:pt x="331636" y="282323"/>
                </a:cubicBezTo>
                <a:lnTo>
                  <a:pt x="81832" y="282323"/>
                </a:lnTo>
                <a:lnTo>
                  <a:pt x="81832" y="322450"/>
                </a:lnTo>
                <a:lnTo>
                  <a:pt x="295744" y="322450"/>
                </a:lnTo>
                <a:cubicBezTo>
                  <a:pt x="288566" y="335348"/>
                  <a:pt x="282823" y="351112"/>
                  <a:pt x="279952" y="366877"/>
                </a:cubicBezTo>
                <a:lnTo>
                  <a:pt x="81832" y="366877"/>
                </a:lnTo>
                <a:lnTo>
                  <a:pt x="81832" y="407004"/>
                </a:lnTo>
                <a:lnTo>
                  <a:pt x="279952" y="407004"/>
                </a:lnTo>
                <a:cubicBezTo>
                  <a:pt x="281388" y="422768"/>
                  <a:pt x="287130" y="438532"/>
                  <a:pt x="294309" y="451430"/>
                </a:cubicBezTo>
                <a:lnTo>
                  <a:pt x="81832" y="451430"/>
                </a:lnTo>
                <a:lnTo>
                  <a:pt x="81832" y="491557"/>
                </a:lnTo>
                <a:lnTo>
                  <a:pt x="327329" y="491557"/>
                </a:lnTo>
                <a:cubicBezTo>
                  <a:pt x="350299" y="511621"/>
                  <a:pt x="380448" y="521653"/>
                  <a:pt x="410596" y="521653"/>
                </a:cubicBezTo>
                <a:cubicBezTo>
                  <a:pt x="424953" y="521653"/>
                  <a:pt x="439309" y="518786"/>
                  <a:pt x="453666" y="514487"/>
                </a:cubicBezTo>
                <a:lnTo>
                  <a:pt x="480943" y="543149"/>
                </a:lnTo>
                <a:lnTo>
                  <a:pt x="480943" y="594741"/>
                </a:lnTo>
                <a:lnTo>
                  <a:pt x="0" y="594741"/>
                </a:lnTo>
                <a:lnTo>
                  <a:pt x="0" y="180572"/>
                </a:lnTo>
                <a:lnTo>
                  <a:pt x="172278" y="1805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F155325-68DA-4C63-BFC4-A14DF562E190}"/>
              </a:ext>
            </a:extLst>
          </p:cNvPr>
          <p:cNvGrpSpPr/>
          <p:nvPr/>
        </p:nvGrpSpPr>
        <p:grpSpPr>
          <a:xfrm>
            <a:off x="503814" y="3803257"/>
            <a:ext cx="1997388" cy="1997388"/>
            <a:chOff x="1437941" y="2430306"/>
            <a:chExt cx="1997388" cy="1997388"/>
          </a:xfrm>
        </p:grpSpPr>
        <p:pic>
          <p:nvPicPr>
            <p:cNvPr id="41" name="圖形 36" descr="程式設計師">
              <a:extLst>
                <a:ext uri="{FF2B5EF4-FFF2-40B4-BE49-F238E27FC236}">
                  <a16:creationId xmlns:a16="http://schemas.microsoft.com/office/drawing/2014/main" id="{78012314-BC10-4ED6-93AD-FC91FAB7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437941" y="2430306"/>
              <a:ext cx="1997388" cy="1997388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06FE55-32D1-4D4F-BB11-9E6B4D555A5C}"/>
                </a:ext>
              </a:extLst>
            </p:cNvPr>
            <p:cNvSpPr/>
            <p:nvPr/>
          </p:nvSpPr>
          <p:spPr>
            <a:xfrm>
              <a:off x="2063552" y="3717032"/>
              <a:ext cx="792088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3" name="圖形 39" descr="男童">
            <a:extLst>
              <a:ext uri="{FF2B5EF4-FFF2-40B4-BE49-F238E27FC236}">
                <a16:creationId xmlns:a16="http://schemas.microsoft.com/office/drawing/2014/main" id="{5310D486-F17A-4983-AB73-FFCA1AAAA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6122" y="1842750"/>
            <a:ext cx="2112771" cy="2112771"/>
          </a:xfrm>
          <a:prstGeom prst="rect">
            <a:avLst/>
          </a:prstGeom>
        </p:spPr>
      </p:pic>
      <p:cxnSp>
        <p:nvCxnSpPr>
          <p:cNvPr id="44" name="直接连接符 14"/>
          <p:cNvCxnSpPr/>
          <p:nvPr/>
        </p:nvCxnSpPr>
        <p:spPr>
          <a:xfrm>
            <a:off x="6272330" y="5697310"/>
            <a:ext cx="532173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19908" y="621647"/>
            <a:ext cx="270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Part 02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9405" y="4699567"/>
            <a:ext cx="90131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 smtClean="0">
                <a:solidFill>
                  <a:schemeClr val="bg1"/>
                </a:solidFill>
                <a:cs typeface="+mn-ea"/>
                <a:sym typeface="+mn-lt"/>
              </a:rPr>
              <a:t>SWOT</a:t>
            </a:r>
            <a:r>
              <a:rPr lang="zh-CN" altLang="en-US" sz="4500" dirty="0" smtClean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endParaRPr lang="zh-CN" altLang="en-US" sz="45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0933" y="2053493"/>
            <a:ext cx="3877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系統分析</a:t>
            </a:r>
            <a:endParaRPr lang="zh-CN" altLang="en-US" sz="7200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zh-CN" altLang="en-US" sz="7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dy2ldpj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485</Words>
  <Application>Microsoft Office PowerPoint</Application>
  <PresentationFormat>寬螢幕</PresentationFormat>
  <Paragraphs>154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Gill Sans</vt:lpstr>
      <vt:lpstr>Helvetica Light</vt:lpstr>
      <vt:lpstr>微软雅黑</vt:lpstr>
      <vt:lpstr>微软雅黑</vt:lpstr>
      <vt:lpstr>宋体</vt:lpstr>
      <vt:lpstr>印品粗朗体</vt:lpstr>
      <vt:lpstr>字魂59号-创粗黑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Chin Wen Lung</cp:lastModifiedBy>
  <cp:revision>205</cp:revision>
  <dcterms:created xsi:type="dcterms:W3CDTF">2019-06-19T02:08:00Z</dcterms:created>
  <dcterms:modified xsi:type="dcterms:W3CDTF">2022-05-26T08:39:37Z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4CA6DE199B38468BB4B385452E61FF04</vt:lpwstr>
  </property>
</Properties>
</file>