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07" r:id="rId2"/>
    <p:sldId id="378" r:id="rId3"/>
    <p:sldId id="384" r:id="rId4"/>
    <p:sldId id="336" r:id="rId5"/>
    <p:sldId id="370" r:id="rId6"/>
    <p:sldId id="381" r:id="rId7"/>
    <p:sldId id="373" r:id="rId8"/>
    <p:sldId id="382" r:id="rId9"/>
    <p:sldId id="383" r:id="rId10"/>
    <p:sldId id="385" r:id="rId11"/>
    <p:sldId id="386" r:id="rId12"/>
    <p:sldId id="387" r:id="rId13"/>
    <p:sldId id="388" r:id="rId14"/>
    <p:sldId id="389" r:id="rId15"/>
    <p:sldId id="391" r:id="rId16"/>
    <p:sldId id="392" r:id="rId17"/>
    <p:sldId id="393" r:id="rId18"/>
    <p:sldId id="39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1712" autoAdjust="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A3790-3AC3-4583-8E25-BEC6A4AA8A4C}" type="datetimeFigureOut">
              <a:rPr lang="zh-CN" altLang="en-US" smtClean="0"/>
              <a:t>2020/6/13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1C7639-8EF8-49BA-A3AA-9516036123DA}" type="slidenum">
              <a:rPr lang="zh-CN" altLang="en-US" smtClean="0"/>
              <a:t>‹#›</a:t>
            </a:fld>
            <a:endParaRPr lang="zh-CN" altLang="en-US"/>
          </a:p>
        </p:txBody>
      </p:sp>
    </p:spTree>
    <p:extLst>
      <p:ext uri="{BB962C8B-B14F-4D97-AF65-F5344CB8AC3E}">
        <p14:creationId xmlns:p14="http://schemas.microsoft.com/office/powerpoint/2010/main" val="95742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fld id="{351C7639-8EF8-49BA-A3AA-9516036123DA}" type="slidenum">
              <a:rPr lang="zh-CN" altLang="en-US" smtClean="0"/>
              <a:t>1</a:t>
            </a:fld>
            <a:endParaRPr lang="zh-CN" altLang="en-US"/>
          </a:p>
        </p:txBody>
      </p:sp>
    </p:spTree>
    <p:extLst>
      <p:ext uri="{BB962C8B-B14F-4D97-AF65-F5344CB8AC3E}">
        <p14:creationId xmlns:p14="http://schemas.microsoft.com/office/powerpoint/2010/main" val="3567343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fld id="{351C7639-8EF8-49BA-A3AA-9516036123DA}" type="slidenum">
              <a:rPr lang="zh-CN" altLang="en-US" smtClean="0"/>
              <a:t>10</a:t>
            </a:fld>
            <a:endParaRPr lang="zh-CN" altLang="en-US"/>
          </a:p>
        </p:txBody>
      </p:sp>
    </p:spTree>
    <p:extLst>
      <p:ext uri="{BB962C8B-B14F-4D97-AF65-F5344CB8AC3E}">
        <p14:creationId xmlns:p14="http://schemas.microsoft.com/office/powerpoint/2010/main" val="363492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fld id="{351C7639-8EF8-49BA-A3AA-9516036123DA}" type="slidenum">
              <a:rPr lang="zh-CN" altLang="en-US" smtClean="0"/>
              <a:t>11</a:t>
            </a:fld>
            <a:endParaRPr lang="zh-CN" altLang="en-US"/>
          </a:p>
        </p:txBody>
      </p:sp>
    </p:spTree>
    <p:extLst>
      <p:ext uri="{BB962C8B-B14F-4D97-AF65-F5344CB8AC3E}">
        <p14:creationId xmlns:p14="http://schemas.microsoft.com/office/powerpoint/2010/main" val="377508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fld id="{351C7639-8EF8-49BA-A3AA-9516036123DA}" type="slidenum">
              <a:rPr lang="zh-CN" altLang="en-US" smtClean="0"/>
              <a:t>12</a:t>
            </a:fld>
            <a:endParaRPr lang="zh-CN" altLang="en-US"/>
          </a:p>
        </p:txBody>
      </p:sp>
    </p:spTree>
    <p:extLst>
      <p:ext uri="{BB962C8B-B14F-4D97-AF65-F5344CB8AC3E}">
        <p14:creationId xmlns:p14="http://schemas.microsoft.com/office/powerpoint/2010/main" val="528019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fld id="{351C7639-8EF8-49BA-A3AA-9516036123DA}" type="slidenum">
              <a:rPr lang="zh-CN" altLang="en-US" smtClean="0"/>
              <a:t>13</a:t>
            </a:fld>
            <a:endParaRPr lang="zh-CN" altLang="en-US"/>
          </a:p>
        </p:txBody>
      </p:sp>
    </p:spTree>
    <p:extLst>
      <p:ext uri="{BB962C8B-B14F-4D97-AF65-F5344CB8AC3E}">
        <p14:creationId xmlns:p14="http://schemas.microsoft.com/office/powerpoint/2010/main" val="172029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fld id="{351C7639-8EF8-49BA-A3AA-9516036123DA}" type="slidenum">
              <a:rPr lang="zh-CN" altLang="en-US" smtClean="0"/>
              <a:t>14</a:t>
            </a:fld>
            <a:endParaRPr lang="zh-CN" altLang="en-US"/>
          </a:p>
        </p:txBody>
      </p:sp>
    </p:spTree>
    <p:extLst>
      <p:ext uri="{BB962C8B-B14F-4D97-AF65-F5344CB8AC3E}">
        <p14:creationId xmlns:p14="http://schemas.microsoft.com/office/powerpoint/2010/main" val="1514639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fld id="{351C7639-8EF8-49BA-A3AA-9516036123DA}" type="slidenum">
              <a:rPr lang="zh-CN" altLang="en-US" smtClean="0"/>
              <a:t>15</a:t>
            </a:fld>
            <a:endParaRPr lang="zh-CN" altLang="en-US"/>
          </a:p>
        </p:txBody>
      </p:sp>
    </p:spTree>
    <p:extLst>
      <p:ext uri="{BB962C8B-B14F-4D97-AF65-F5344CB8AC3E}">
        <p14:creationId xmlns:p14="http://schemas.microsoft.com/office/powerpoint/2010/main" val="594681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fld id="{351C7639-8EF8-49BA-A3AA-9516036123DA}" type="slidenum">
              <a:rPr lang="zh-CN" altLang="en-US" smtClean="0"/>
              <a:t>16</a:t>
            </a:fld>
            <a:endParaRPr lang="zh-CN" altLang="en-US"/>
          </a:p>
        </p:txBody>
      </p:sp>
    </p:spTree>
    <p:extLst>
      <p:ext uri="{BB962C8B-B14F-4D97-AF65-F5344CB8AC3E}">
        <p14:creationId xmlns:p14="http://schemas.microsoft.com/office/powerpoint/2010/main" val="1338604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fld id="{351C7639-8EF8-49BA-A3AA-9516036123DA}" type="slidenum">
              <a:rPr lang="zh-CN" altLang="en-US" smtClean="0"/>
              <a:t>17</a:t>
            </a:fld>
            <a:endParaRPr lang="zh-CN" altLang="en-US"/>
          </a:p>
        </p:txBody>
      </p:sp>
    </p:spTree>
    <p:extLst>
      <p:ext uri="{BB962C8B-B14F-4D97-AF65-F5344CB8AC3E}">
        <p14:creationId xmlns:p14="http://schemas.microsoft.com/office/powerpoint/2010/main" val="3888907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fld id="{351C7639-8EF8-49BA-A3AA-9516036123DA}" type="slidenum">
              <a:rPr lang="zh-CN" altLang="en-US" smtClean="0"/>
              <a:t>18</a:t>
            </a:fld>
            <a:endParaRPr lang="zh-CN" altLang="en-US"/>
          </a:p>
        </p:txBody>
      </p:sp>
    </p:spTree>
    <p:extLst>
      <p:ext uri="{BB962C8B-B14F-4D97-AF65-F5344CB8AC3E}">
        <p14:creationId xmlns:p14="http://schemas.microsoft.com/office/powerpoint/2010/main" val="3355213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fld id="{351C7639-8EF8-49BA-A3AA-9516036123DA}" type="slidenum">
              <a:rPr lang="zh-CN" altLang="en-US" smtClean="0"/>
              <a:t>2</a:t>
            </a:fld>
            <a:endParaRPr lang="zh-CN" altLang="en-US"/>
          </a:p>
        </p:txBody>
      </p:sp>
    </p:spTree>
    <p:extLst>
      <p:ext uri="{BB962C8B-B14F-4D97-AF65-F5344CB8AC3E}">
        <p14:creationId xmlns:p14="http://schemas.microsoft.com/office/powerpoint/2010/main" val="3251929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fld id="{351C7639-8EF8-49BA-A3AA-9516036123DA}" type="slidenum">
              <a:rPr lang="zh-CN" altLang="en-US" smtClean="0"/>
              <a:t>3</a:t>
            </a:fld>
            <a:endParaRPr lang="zh-CN" altLang="en-US"/>
          </a:p>
        </p:txBody>
      </p:sp>
    </p:spTree>
    <p:extLst>
      <p:ext uri="{BB962C8B-B14F-4D97-AF65-F5344CB8AC3E}">
        <p14:creationId xmlns:p14="http://schemas.microsoft.com/office/powerpoint/2010/main" val="3438641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fld id="{351C7639-8EF8-49BA-A3AA-9516036123DA}" type="slidenum">
              <a:rPr lang="zh-CN" altLang="en-US" smtClean="0"/>
              <a:t>4</a:t>
            </a:fld>
            <a:endParaRPr lang="zh-CN" altLang="en-US"/>
          </a:p>
        </p:txBody>
      </p:sp>
    </p:spTree>
    <p:extLst>
      <p:ext uri="{BB962C8B-B14F-4D97-AF65-F5344CB8AC3E}">
        <p14:creationId xmlns:p14="http://schemas.microsoft.com/office/powerpoint/2010/main" val="693813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fld id="{351C7639-8EF8-49BA-A3AA-9516036123DA}" type="slidenum">
              <a:rPr lang="zh-CN" altLang="en-US" smtClean="0"/>
              <a:t>5</a:t>
            </a:fld>
            <a:endParaRPr lang="zh-CN" altLang="en-US"/>
          </a:p>
        </p:txBody>
      </p:sp>
    </p:spTree>
    <p:extLst>
      <p:ext uri="{BB962C8B-B14F-4D97-AF65-F5344CB8AC3E}">
        <p14:creationId xmlns:p14="http://schemas.microsoft.com/office/powerpoint/2010/main" val="3159002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fld id="{351C7639-8EF8-49BA-A3AA-9516036123DA}" type="slidenum">
              <a:rPr lang="zh-CN" altLang="en-US" smtClean="0"/>
              <a:t>6</a:t>
            </a:fld>
            <a:endParaRPr lang="zh-CN" altLang="en-US"/>
          </a:p>
        </p:txBody>
      </p:sp>
    </p:spTree>
    <p:extLst>
      <p:ext uri="{BB962C8B-B14F-4D97-AF65-F5344CB8AC3E}">
        <p14:creationId xmlns:p14="http://schemas.microsoft.com/office/powerpoint/2010/main" val="1674564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fld id="{351C7639-8EF8-49BA-A3AA-9516036123DA}" type="slidenum">
              <a:rPr lang="zh-CN" altLang="en-US" smtClean="0"/>
              <a:t>7</a:t>
            </a:fld>
            <a:endParaRPr lang="zh-CN" altLang="en-US"/>
          </a:p>
        </p:txBody>
      </p:sp>
    </p:spTree>
    <p:extLst>
      <p:ext uri="{BB962C8B-B14F-4D97-AF65-F5344CB8AC3E}">
        <p14:creationId xmlns:p14="http://schemas.microsoft.com/office/powerpoint/2010/main" val="4091070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fld id="{351C7639-8EF8-49BA-A3AA-9516036123DA}" type="slidenum">
              <a:rPr lang="zh-CN" altLang="en-US" smtClean="0"/>
              <a:t>8</a:t>
            </a:fld>
            <a:endParaRPr lang="zh-CN" altLang="en-US"/>
          </a:p>
        </p:txBody>
      </p:sp>
    </p:spTree>
    <p:extLst>
      <p:ext uri="{BB962C8B-B14F-4D97-AF65-F5344CB8AC3E}">
        <p14:creationId xmlns:p14="http://schemas.microsoft.com/office/powerpoint/2010/main" val="855652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fld id="{351C7639-8EF8-49BA-A3AA-9516036123DA}" type="slidenum">
              <a:rPr lang="zh-CN" altLang="en-US" smtClean="0"/>
              <a:t>9</a:t>
            </a:fld>
            <a:endParaRPr lang="zh-CN" altLang="en-US"/>
          </a:p>
        </p:txBody>
      </p:sp>
    </p:spTree>
    <p:extLst>
      <p:ext uri="{BB962C8B-B14F-4D97-AF65-F5344CB8AC3E}">
        <p14:creationId xmlns:p14="http://schemas.microsoft.com/office/powerpoint/2010/main" val="3843384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1F12AE64-9084-4514-9C69-23EF9C6DDE34}" type="datetimeFigureOut">
              <a:rPr lang="zh-CN" altLang="en-US" smtClean="0"/>
              <a:t>2020/6/13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209202-C4E0-4E0F-82D0-5BDBC6CC8E73}" type="slidenum">
              <a:rPr lang="zh-CN" altLang="en-US" smtClean="0"/>
              <a:t>‹#›</a:t>
            </a:fld>
            <a:endParaRPr lang="zh-CN" altLang="en-US"/>
          </a:p>
        </p:txBody>
      </p:sp>
    </p:spTree>
    <p:extLst>
      <p:ext uri="{BB962C8B-B14F-4D97-AF65-F5344CB8AC3E}">
        <p14:creationId xmlns:p14="http://schemas.microsoft.com/office/powerpoint/2010/main" val="641772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F12AE64-9084-4514-9C69-23EF9C6DDE34}" type="datetimeFigureOut">
              <a:rPr lang="zh-CN" altLang="en-US" smtClean="0"/>
              <a:t>2020/6/13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209202-C4E0-4E0F-82D0-5BDBC6CC8E73}" type="slidenum">
              <a:rPr lang="zh-CN" altLang="en-US" smtClean="0"/>
              <a:t>‹#›</a:t>
            </a:fld>
            <a:endParaRPr lang="zh-CN" altLang="en-US"/>
          </a:p>
        </p:txBody>
      </p:sp>
    </p:spTree>
    <p:extLst>
      <p:ext uri="{BB962C8B-B14F-4D97-AF65-F5344CB8AC3E}">
        <p14:creationId xmlns:p14="http://schemas.microsoft.com/office/powerpoint/2010/main" val="398921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3"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F12AE64-9084-4514-9C69-23EF9C6DDE34}" type="datetimeFigureOut">
              <a:rPr lang="zh-CN" altLang="en-US" smtClean="0"/>
              <a:t>2020/6/13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209202-C4E0-4E0F-82D0-5BDBC6CC8E73}" type="slidenum">
              <a:rPr lang="zh-CN" altLang="en-US" smtClean="0"/>
              <a:t>‹#›</a:t>
            </a:fld>
            <a:endParaRPr lang="zh-CN" altLang="en-US"/>
          </a:p>
        </p:txBody>
      </p:sp>
    </p:spTree>
    <p:extLst>
      <p:ext uri="{BB962C8B-B14F-4D97-AF65-F5344CB8AC3E}">
        <p14:creationId xmlns:p14="http://schemas.microsoft.com/office/powerpoint/2010/main" val="3212699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F12AE64-9084-4514-9C69-23EF9C6DDE34}" type="datetimeFigureOut">
              <a:rPr lang="zh-CN" altLang="en-US" smtClean="0"/>
              <a:t>2020/6/13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209202-C4E0-4E0F-82D0-5BDBC6CC8E73}" type="slidenum">
              <a:rPr lang="zh-CN" altLang="en-US" smtClean="0"/>
              <a:t>‹#›</a:t>
            </a:fld>
            <a:endParaRPr lang="zh-CN" altLang="en-US"/>
          </a:p>
        </p:txBody>
      </p:sp>
    </p:spTree>
    <p:extLst>
      <p:ext uri="{BB962C8B-B14F-4D97-AF65-F5344CB8AC3E}">
        <p14:creationId xmlns:p14="http://schemas.microsoft.com/office/powerpoint/2010/main" val="234680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4"/>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9"/>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F12AE64-9084-4514-9C69-23EF9C6DDE34}" type="datetimeFigureOut">
              <a:rPr lang="zh-CN" altLang="en-US" smtClean="0"/>
              <a:t>2020/6/13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209202-C4E0-4E0F-82D0-5BDBC6CC8E73}" type="slidenum">
              <a:rPr lang="zh-CN" altLang="en-US" smtClean="0"/>
              <a:t>‹#›</a:t>
            </a:fld>
            <a:endParaRPr lang="zh-CN" altLang="en-US"/>
          </a:p>
        </p:txBody>
      </p:sp>
    </p:spTree>
    <p:extLst>
      <p:ext uri="{BB962C8B-B14F-4D97-AF65-F5344CB8AC3E}">
        <p14:creationId xmlns:p14="http://schemas.microsoft.com/office/powerpoint/2010/main" val="2901178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F12AE64-9084-4514-9C69-23EF9C6DDE34}" type="datetimeFigureOut">
              <a:rPr lang="zh-CN" altLang="en-US" smtClean="0"/>
              <a:t>2020/6/13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209202-C4E0-4E0F-82D0-5BDBC6CC8E73}" type="slidenum">
              <a:rPr lang="zh-CN" altLang="en-US" smtClean="0"/>
              <a:t>‹#›</a:t>
            </a:fld>
            <a:endParaRPr lang="zh-CN" altLang="en-US"/>
          </a:p>
        </p:txBody>
      </p:sp>
    </p:spTree>
    <p:extLst>
      <p:ext uri="{BB962C8B-B14F-4D97-AF65-F5344CB8AC3E}">
        <p14:creationId xmlns:p14="http://schemas.microsoft.com/office/powerpoint/2010/main" val="4036483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3"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F12AE64-9084-4514-9C69-23EF9C6DDE34}" type="datetimeFigureOut">
              <a:rPr lang="zh-CN" altLang="en-US" smtClean="0"/>
              <a:t>2020/6/13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209202-C4E0-4E0F-82D0-5BDBC6CC8E73}" type="slidenum">
              <a:rPr lang="zh-CN" altLang="en-US" smtClean="0"/>
              <a:t>‹#›</a:t>
            </a:fld>
            <a:endParaRPr lang="zh-CN" altLang="en-US"/>
          </a:p>
        </p:txBody>
      </p:sp>
    </p:spTree>
    <p:extLst>
      <p:ext uri="{BB962C8B-B14F-4D97-AF65-F5344CB8AC3E}">
        <p14:creationId xmlns:p14="http://schemas.microsoft.com/office/powerpoint/2010/main" val="786711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F12AE64-9084-4514-9C69-23EF9C6DDE34}" type="datetimeFigureOut">
              <a:rPr lang="zh-CN" altLang="en-US" smtClean="0"/>
              <a:t>2020/6/13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209202-C4E0-4E0F-82D0-5BDBC6CC8E73}" type="slidenum">
              <a:rPr lang="zh-CN" altLang="en-US" smtClean="0"/>
              <a:t>‹#›</a:t>
            </a:fld>
            <a:endParaRPr lang="zh-CN" altLang="en-US"/>
          </a:p>
        </p:txBody>
      </p:sp>
    </p:spTree>
    <p:extLst>
      <p:ext uri="{BB962C8B-B14F-4D97-AF65-F5344CB8AC3E}">
        <p14:creationId xmlns:p14="http://schemas.microsoft.com/office/powerpoint/2010/main" val="1700266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F12AE64-9084-4514-9C69-23EF9C6DDE34}" type="datetimeFigureOut">
              <a:rPr lang="zh-CN" altLang="en-US" smtClean="0"/>
              <a:t>2020/6/13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209202-C4E0-4E0F-82D0-5BDBC6CC8E73}" type="slidenum">
              <a:rPr lang="zh-CN" altLang="en-US" smtClean="0"/>
              <a:t>‹#›</a:t>
            </a:fld>
            <a:endParaRPr lang="zh-CN" altLang="en-US"/>
          </a:p>
        </p:txBody>
      </p:sp>
    </p:spTree>
    <p:extLst>
      <p:ext uri="{BB962C8B-B14F-4D97-AF65-F5344CB8AC3E}">
        <p14:creationId xmlns:p14="http://schemas.microsoft.com/office/powerpoint/2010/main" val="2344792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F12AE64-9084-4514-9C69-23EF9C6DDE34}" type="datetimeFigureOut">
              <a:rPr lang="zh-CN" altLang="en-US" smtClean="0"/>
              <a:t>2020/6/13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209202-C4E0-4E0F-82D0-5BDBC6CC8E73}" type="slidenum">
              <a:rPr lang="zh-CN" altLang="en-US" smtClean="0"/>
              <a:t>‹#›</a:t>
            </a:fld>
            <a:endParaRPr lang="zh-CN" altLang="en-US"/>
          </a:p>
        </p:txBody>
      </p:sp>
    </p:spTree>
    <p:extLst>
      <p:ext uri="{BB962C8B-B14F-4D97-AF65-F5344CB8AC3E}">
        <p14:creationId xmlns:p14="http://schemas.microsoft.com/office/powerpoint/2010/main" val="3527558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31"/>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F12AE64-9084-4514-9C69-23EF9C6DDE34}" type="datetimeFigureOut">
              <a:rPr lang="zh-CN" altLang="en-US" smtClean="0"/>
              <a:t>2020/6/13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209202-C4E0-4E0F-82D0-5BDBC6CC8E73}" type="slidenum">
              <a:rPr lang="zh-CN" altLang="en-US" smtClean="0"/>
              <a:t>‹#›</a:t>
            </a:fld>
            <a:endParaRPr lang="zh-CN" altLang="en-US"/>
          </a:p>
        </p:txBody>
      </p:sp>
    </p:spTree>
    <p:extLst>
      <p:ext uri="{BB962C8B-B14F-4D97-AF65-F5344CB8AC3E}">
        <p14:creationId xmlns:p14="http://schemas.microsoft.com/office/powerpoint/2010/main" val="59138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12AE64-9084-4514-9C69-23EF9C6DDE34}" type="datetimeFigureOut">
              <a:rPr lang="zh-CN" altLang="en-US" smtClean="0"/>
              <a:t>2020/6/13</a:t>
            </a:fld>
            <a:endParaRPr lang="zh-CN" altLang="en-US"/>
          </a:p>
        </p:txBody>
      </p:sp>
      <p:sp>
        <p:nvSpPr>
          <p:cNvPr id="5" name="页脚占位符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09202-C4E0-4E0F-82D0-5BDBC6CC8E73}" type="slidenum">
              <a:rPr lang="zh-CN" altLang="en-US" smtClean="0"/>
              <a:t>‹#›</a:t>
            </a:fld>
            <a:endParaRPr lang="zh-CN" altLang="en-US"/>
          </a:p>
        </p:txBody>
      </p:sp>
    </p:spTree>
    <p:extLst>
      <p:ext uri="{BB962C8B-B14F-4D97-AF65-F5344CB8AC3E}">
        <p14:creationId xmlns:p14="http://schemas.microsoft.com/office/powerpoint/2010/main" val="2751707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JPG"/><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9.png"/><Relationship Id="rId5" Type="http://schemas.openxmlformats.org/officeDocument/2006/relationships/image" Target="../media/image1.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0.png"/><Relationship Id="rId5" Type="http://schemas.openxmlformats.org/officeDocument/2006/relationships/image" Target="../media/image1.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13.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1.png"/><Relationship Id="rId5" Type="http://schemas.openxmlformats.org/officeDocument/2006/relationships/image" Target="../media/image1.wmf"/><Relationship Id="rId4" Type="http://schemas.openxmlformats.org/officeDocument/2006/relationships/oleObject" Target="../embeddings/oleObject1.bin"/><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5.png"/><Relationship Id="rId5" Type="http://schemas.openxmlformats.org/officeDocument/2006/relationships/image" Target="../media/image1.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8.png"/><Relationship Id="rId5" Type="http://schemas.openxmlformats.org/officeDocument/2006/relationships/image" Target="../media/image1.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9.png"/><Relationship Id="rId5" Type="http://schemas.openxmlformats.org/officeDocument/2006/relationships/image" Target="../media/image1.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0.png"/><Relationship Id="rId5" Type="http://schemas.openxmlformats.org/officeDocument/2006/relationships/image" Target="../media/image1.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8.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JPG"/><Relationship Id="rId5" Type="http://schemas.openxmlformats.org/officeDocument/2006/relationships/image" Target="../media/image1.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 name="对象 61">
            <a:extLst>
              <a:ext uri="{FF2B5EF4-FFF2-40B4-BE49-F238E27FC236}">
                <a16:creationId xmlns:a16="http://schemas.microsoft.com/office/drawing/2014/main" id="{63D6754D-ECED-47AE-91E1-2AF5F2664A27}"/>
              </a:ext>
            </a:extLst>
          </p:cNvPr>
          <p:cNvGraphicFramePr>
            <a:graphicFrameLocks noChangeAspect="1"/>
          </p:cNvGraphicFramePr>
          <p:nvPr/>
        </p:nvGraphicFramePr>
        <p:xfrm>
          <a:off x="4972050" y="2422525"/>
          <a:ext cx="114300" cy="177800"/>
        </p:xfrm>
        <a:graphic>
          <a:graphicData uri="http://schemas.openxmlformats.org/presentationml/2006/ole">
            <mc:AlternateContent xmlns:mc="http://schemas.openxmlformats.org/markup-compatibility/2006">
              <mc:Choice xmlns:v="urn:schemas-microsoft-com:vml" Requires="v">
                <p:oleObj spid="_x0000_s26717" name="Equation" r:id="rId4" imgW="114120" imgH="177480" progId="Equation.DSMT4">
                  <p:embed/>
                </p:oleObj>
              </mc:Choice>
              <mc:Fallback>
                <p:oleObj name="Equation" r:id="rId4" imgW="114120" imgH="177480" progId="Equation.DSMT4">
                  <p:embed/>
                  <p:pic>
                    <p:nvPicPr>
                      <p:cNvPr id="62" name="对象 61">
                        <a:extLst>
                          <a:ext uri="{FF2B5EF4-FFF2-40B4-BE49-F238E27FC236}">
                            <a16:creationId xmlns:a16="http://schemas.microsoft.com/office/drawing/2014/main" id="{63D6754D-ECED-47AE-91E1-2AF5F2664A27}"/>
                          </a:ext>
                        </a:extLst>
                      </p:cNvPr>
                      <p:cNvPicPr/>
                      <p:nvPr/>
                    </p:nvPicPr>
                    <p:blipFill>
                      <a:blip r:embed="rId5"/>
                      <a:stretch>
                        <a:fillRect/>
                      </a:stretch>
                    </p:blipFill>
                    <p:spPr>
                      <a:xfrm>
                        <a:off x="4972050" y="2422525"/>
                        <a:ext cx="114300" cy="177800"/>
                      </a:xfrm>
                      <a:prstGeom prst="rect">
                        <a:avLst/>
                      </a:prstGeom>
                    </p:spPr>
                  </p:pic>
                </p:oleObj>
              </mc:Fallback>
            </mc:AlternateContent>
          </a:graphicData>
        </a:graphic>
      </p:graphicFrame>
      <p:sp>
        <p:nvSpPr>
          <p:cNvPr id="63" name="标题 1">
            <a:extLst>
              <a:ext uri="{FF2B5EF4-FFF2-40B4-BE49-F238E27FC236}">
                <a16:creationId xmlns:a16="http://schemas.microsoft.com/office/drawing/2014/main" id="{8F204820-5C11-48C5-A2A6-E56EBC8C3390}"/>
              </a:ext>
            </a:extLst>
          </p:cNvPr>
          <p:cNvSpPr txBox="1">
            <a:spLocks/>
          </p:cNvSpPr>
          <p:nvPr/>
        </p:nvSpPr>
        <p:spPr>
          <a:xfrm>
            <a:off x="838200" y="1389065"/>
            <a:ext cx="2432384" cy="1325563"/>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3200"/>
          </a:p>
        </p:txBody>
      </p:sp>
      <p:sp>
        <p:nvSpPr>
          <p:cNvPr id="5" name="标题 1">
            <a:extLst>
              <a:ext uri="{FF2B5EF4-FFF2-40B4-BE49-F238E27FC236}">
                <a16:creationId xmlns:a16="http://schemas.microsoft.com/office/drawing/2014/main" id="{6DF3AB2E-D8FB-4974-8BC4-DFCA200FDD7A}"/>
              </a:ext>
            </a:extLst>
          </p:cNvPr>
          <p:cNvSpPr>
            <a:spLocks noGrp="1"/>
          </p:cNvSpPr>
          <p:nvPr>
            <p:ph type="title"/>
          </p:nvPr>
        </p:nvSpPr>
        <p:spPr>
          <a:xfrm>
            <a:off x="585095" y="280719"/>
            <a:ext cx="10515600" cy="1325563"/>
          </a:xfrm>
        </p:spPr>
        <p:txBody>
          <a:bodyPr/>
          <a:lstStyle/>
          <a:p>
            <a:br>
              <a:rPr lang="en-US" altLang="zh-CN"/>
            </a:br>
            <a:endParaRPr lang="zh-CN" altLang="en-US"/>
          </a:p>
        </p:txBody>
      </p:sp>
      <p:sp>
        <p:nvSpPr>
          <p:cNvPr id="6" name="标题 1">
            <a:extLst>
              <a:ext uri="{FF2B5EF4-FFF2-40B4-BE49-F238E27FC236}">
                <a16:creationId xmlns:a16="http://schemas.microsoft.com/office/drawing/2014/main" id="{0464507D-A70D-47B7-81FB-E58DFF9E9DEB}"/>
              </a:ext>
            </a:extLst>
          </p:cNvPr>
          <p:cNvSpPr txBox="1">
            <a:spLocks/>
          </p:cNvSpPr>
          <p:nvPr/>
        </p:nvSpPr>
        <p:spPr>
          <a:xfrm>
            <a:off x="838200" y="365129"/>
            <a:ext cx="10515600" cy="1325563"/>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t>ACL2020</a:t>
            </a:r>
            <a:br>
              <a:rPr lang="en-US" altLang="zh-CN"/>
            </a:br>
            <a:endParaRPr lang="zh-CN" altLang="en-US"/>
          </a:p>
        </p:txBody>
      </p:sp>
      <p:pic>
        <p:nvPicPr>
          <p:cNvPr id="3" name="图片 2">
            <a:extLst>
              <a:ext uri="{FF2B5EF4-FFF2-40B4-BE49-F238E27FC236}">
                <a16:creationId xmlns:a16="http://schemas.microsoft.com/office/drawing/2014/main" id="{6C1CA087-8D88-4C76-9701-16A57362BD3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95735" y="1517738"/>
            <a:ext cx="11200529" cy="3822524"/>
          </a:xfrm>
          <a:prstGeom prst="rect">
            <a:avLst/>
          </a:prstGeom>
        </p:spPr>
      </p:pic>
      <p:pic>
        <p:nvPicPr>
          <p:cNvPr id="2" name="图片 1">
            <a:extLst>
              <a:ext uri="{FF2B5EF4-FFF2-40B4-BE49-F238E27FC236}">
                <a16:creationId xmlns:a16="http://schemas.microsoft.com/office/drawing/2014/main" id="{40EFEF12-E28B-4A2B-8797-3838ED319BE2}"/>
              </a:ext>
            </a:extLst>
          </p:cNvPr>
          <p:cNvPicPr>
            <a:picLocks noChangeAspect="1"/>
          </p:cNvPicPr>
          <p:nvPr/>
        </p:nvPicPr>
        <p:blipFill>
          <a:blip r:embed="rId7"/>
          <a:stretch>
            <a:fillRect/>
          </a:stretch>
        </p:blipFill>
        <p:spPr>
          <a:xfrm>
            <a:off x="619125" y="1528762"/>
            <a:ext cx="10953750" cy="3800475"/>
          </a:xfrm>
          <a:prstGeom prst="rect">
            <a:avLst/>
          </a:prstGeom>
        </p:spPr>
      </p:pic>
    </p:spTree>
    <p:extLst>
      <p:ext uri="{BB962C8B-B14F-4D97-AF65-F5344CB8AC3E}">
        <p14:creationId xmlns:p14="http://schemas.microsoft.com/office/powerpoint/2010/main" val="4011804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9"/>
            <a:ext cx="10515600" cy="1325563"/>
          </a:xfrm>
        </p:spPr>
        <p:txBody>
          <a:bodyPr/>
          <a:lstStyle/>
          <a:p>
            <a:r>
              <a:rPr lang="en-US" altLang="zh-CN"/>
              <a:t>Dataset Construction</a:t>
            </a:r>
            <a:br>
              <a:rPr lang="en-US" altLang="zh-CN"/>
            </a:br>
            <a:endParaRPr lang="zh-CN" altLang="en-US"/>
          </a:p>
        </p:txBody>
      </p:sp>
      <p:graphicFrame>
        <p:nvGraphicFramePr>
          <p:cNvPr id="62" name="对象 61">
            <a:extLst>
              <a:ext uri="{FF2B5EF4-FFF2-40B4-BE49-F238E27FC236}">
                <a16:creationId xmlns:a16="http://schemas.microsoft.com/office/drawing/2014/main" id="{63D6754D-ECED-47AE-91E1-2AF5F2664A27}"/>
              </a:ext>
            </a:extLst>
          </p:cNvPr>
          <p:cNvGraphicFramePr>
            <a:graphicFrameLocks noChangeAspect="1"/>
          </p:cNvGraphicFramePr>
          <p:nvPr/>
        </p:nvGraphicFramePr>
        <p:xfrm>
          <a:off x="4972050" y="2422525"/>
          <a:ext cx="114300" cy="177800"/>
        </p:xfrm>
        <a:graphic>
          <a:graphicData uri="http://schemas.openxmlformats.org/presentationml/2006/ole">
            <mc:AlternateContent xmlns:mc="http://schemas.openxmlformats.org/markup-compatibility/2006">
              <mc:Choice xmlns:v="urn:schemas-microsoft-com:vml" Requires="v">
                <p:oleObj spid="_x0000_s54276" name="Equation" r:id="rId4" imgW="114120" imgH="177480" progId="Equation.DSMT4">
                  <p:embed/>
                </p:oleObj>
              </mc:Choice>
              <mc:Fallback>
                <p:oleObj name="Equation" r:id="rId4" imgW="114120" imgH="177480" progId="Equation.DSMT4">
                  <p:embed/>
                  <p:pic>
                    <p:nvPicPr>
                      <p:cNvPr id="62" name="对象 61">
                        <a:extLst>
                          <a:ext uri="{FF2B5EF4-FFF2-40B4-BE49-F238E27FC236}">
                            <a16:creationId xmlns:a16="http://schemas.microsoft.com/office/drawing/2014/main" id="{63D6754D-ECED-47AE-91E1-2AF5F2664A27}"/>
                          </a:ext>
                        </a:extLst>
                      </p:cNvPr>
                      <p:cNvPicPr/>
                      <p:nvPr/>
                    </p:nvPicPr>
                    <p:blipFill>
                      <a:blip r:embed="rId5"/>
                      <a:stretch>
                        <a:fillRect/>
                      </a:stretch>
                    </p:blipFill>
                    <p:spPr>
                      <a:xfrm>
                        <a:off x="4972050" y="2422525"/>
                        <a:ext cx="114300" cy="177800"/>
                      </a:xfrm>
                      <a:prstGeom prst="rect">
                        <a:avLst/>
                      </a:prstGeom>
                    </p:spPr>
                  </p:pic>
                </p:oleObj>
              </mc:Fallback>
            </mc:AlternateContent>
          </a:graphicData>
        </a:graphic>
      </p:graphicFrame>
      <p:sp>
        <p:nvSpPr>
          <p:cNvPr id="63" name="标题 1">
            <a:extLst>
              <a:ext uri="{FF2B5EF4-FFF2-40B4-BE49-F238E27FC236}">
                <a16:creationId xmlns:a16="http://schemas.microsoft.com/office/drawing/2014/main" id="{8F204820-5C11-48C5-A2A6-E56EBC8C3390}"/>
              </a:ext>
            </a:extLst>
          </p:cNvPr>
          <p:cNvSpPr txBox="1">
            <a:spLocks/>
          </p:cNvSpPr>
          <p:nvPr/>
        </p:nvSpPr>
        <p:spPr>
          <a:xfrm>
            <a:off x="838200" y="1389065"/>
            <a:ext cx="2432384" cy="1325563"/>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3200"/>
          </a:p>
        </p:txBody>
      </p:sp>
      <p:sp>
        <p:nvSpPr>
          <p:cNvPr id="16" name="内容占位符 2">
            <a:extLst>
              <a:ext uri="{FF2B5EF4-FFF2-40B4-BE49-F238E27FC236}">
                <a16:creationId xmlns:a16="http://schemas.microsoft.com/office/drawing/2014/main" id="{37E8F850-0F77-49B8-B75E-8DB6D9B2E52B}"/>
              </a:ext>
            </a:extLst>
          </p:cNvPr>
          <p:cNvSpPr>
            <a:spLocks noGrp="1"/>
          </p:cNvSpPr>
          <p:nvPr>
            <p:ph idx="1"/>
          </p:nvPr>
        </p:nvSpPr>
        <p:spPr>
          <a:xfrm>
            <a:off x="838200" y="1900794"/>
            <a:ext cx="11116113" cy="6324216"/>
          </a:xfrm>
        </p:spPr>
        <p:txBody>
          <a:bodyPr>
            <a:normAutofit/>
          </a:bodyPr>
          <a:lstStyle/>
          <a:p>
            <a:r>
              <a:rPr lang="en-US" altLang="zh-CN"/>
              <a:t>Firstly we need to transform the tagging-style annotated NER dataset to a set of </a:t>
            </a:r>
            <a:r>
              <a:rPr lang="en-US" altLang="zh-CN" i="1">
                <a:latin typeface="Times New Roman" panose="02020603050405020304" pitchFamily="18" charset="0"/>
                <a:cs typeface="Times New Roman" panose="02020603050405020304" pitchFamily="18" charset="0"/>
              </a:rPr>
              <a:t>(QUESTION, ANSWER, CONTEXT) </a:t>
            </a:r>
            <a:r>
              <a:rPr lang="en-US" altLang="zh-CN"/>
              <a:t>triples.</a:t>
            </a:r>
          </a:p>
          <a:p>
            <a:endParaRPr lang="en-US" altLang="zh-CN"/>
          </a:p>
          <a:p>
            <a:r>
              <a:rPr lang="en-US" altLang="zh-CN"/>
              <a:t>The question generation procedure is important since queries encode prior knowledge about labels and have a significant influence on the final results. </a:t>
            </a:r>
          </a:p>
        </p:txBody>
      </p:sp>
    </p:spTree>
    <p:extLst>
      <p:ext uri="{BB962C8B-B14F-4D97-AF65-F5344CB8AC3E}">
        <p14:creationId xmlns:p14="http://schemas.microsoft.com/office/powerpoint/2010/main" val="1871045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9"/>
            <a:ext cx="10515600" cy="1325563"/>
          </a:xfrm>
        </p:spPr>
        <p:txBody>
          <a:bodyPr/>
          <a:lstStyle/>
          <a:p>
            <a:r>
              <a:rPr lang="en-US" altLang="zh-CN"/>
              <a:t>How to Construct Queries</a:t>
            </a:r>
            <a:br>
              <a:rPr lang="en-US" altLang="zh-CN"/>
            </a:br>
            <a:endParaRPr lang="zh-CN" altLang="en-US"/>
          </a:p>
        </p:txBody>
      </p:sp>
      <p:graphicFrame>
        <p:nvGraphicFramePr>
          <p:cNvPr id="62" name="对象 61">
            <a:extLst>
              <a:ext uri="{FF2B5EF4-FFF2-40B4-BE49-F238E27FC236}">
                <a16:creationId xmlns:a16="http://schemas.microsoft.com/office/drawing/2014/main" id="{63D6754D-ECED-47AE-91E1-2AF5F2664A27}"/>
              </a:ext>
            </a:extLst>
          </p:cNvPr>
          <p:cNvGraphicFramePr>
            <a:graphicFrameLocks noChangeAspect="1"/>
          </p:cNvGraphicFramePr>
          <p:nvPr/>
        </p:nvGraphicFramePr>
        <p:xfrm>
          <a:off x="4972050" y="2422525"/>
          <a:ext cx="114300" cy="177800"/>
        </p:xfrm>
        <a:graphic>
          <a:graphicData uri="http://schemas.openxmlformats.org/presentationml/2006/ole">
            <mc:AlternateContent xmlns:mc="http://schemas.openxmlformats.org/markup-compatibility/2006">
              <mc:Choice xmlns:v="urn:schemas-microsoft-com:vml" Requires="v">
                <p:oleObj spid="_x0000_s55299" name="Equation" r:id="rId4" imgW="114120" imgH="177480" progId="Equation.DSMT4">
                  <p:embed/>
                </p:oleObj>
              </mc:Choice>
              <mc:Fallback>
                <p:oleObj name="Equation" r:id="rId4" imgW="114120" imgH="177480" progId="Equation.DSMT4">
                  <p:embed/>
                  <p:pic>
                    <p:nvPicPr>
                      <p:cNvPr id="62" name="对象 61">
                        <a:extLst>
                          <a:ext uri="{FF2B5EF4-FFF2-40B4-BE49-F238E27FC236}">
                            <a16:creationId xmlns:a16="http://schemas.microsoft.com/office/drawing/2014/main" id="{63D6754D-ECED-47AE-91E1-2AF5F2664A27}"/>
                          </a:ext>
                        </a:extLst>
                      </p:cNvPr>
                      <p:cNvPicPr/>
                      <p:nvPr/>
                    </p:nvPicPr>
                    <p:blipFill>
                      <a:blip r:embed="rId5"/>
                      <a:stretch>
                        <a:fillRect/>
                      </a:stretch>
                    </p:blipFill>
                    <p:spPr>
                      <a:xfrm>
                        <a:off x="4972050" y="2422525"/>
                        <a:ext cx="114300" cy="177800"/>
                      </a:xfrm>
                      <a:prstGeom prst="rect">
                        <a:avLst/>
                      </a:prstGeom>
                    </p:spPr>
                  </p:pic>
                </p:oleObj>
              </mc:Fallback>
            </mc:AlternateContent>
          </a:graphicData>
        </a:graphic>
      </p:graphicFrame>
      <p:sp>
        <p:nvSpPr>
          <p:cNvPr id="63" name="标题 1">
            <a:extLst>
              <a:ext uri="{FF2B5EF4-FFF2-40B4-BE49-F238E27FC236}">
                <a16:creationId xmlns:a16="http://schemas.microsoft.com/office/drawing/2014/main" id="{8F204820-5C11-48C5-A2A6-E56EBC8C3390}"/>
              </a:ext>
            </a:extLst>
          </p:cNvPr>
          <p:cNvSpPr txBox="1">
            <a:spLocks/>
          </p:cNvSpPr>
          <p:nvPr/>
        </p:nvSpPr>
        <p:spPr>
          <a:xfrm>
            <a:off x="838200" y="1389065"/>
            <a:ext cx="2432384" cy="1325563"/>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3200"/>
          </a:p>
        </p:txBody>
      </p:sp>
      <p:pic>
        <p:nvPicPr>
          <p:cNvPr id="3" name="图片 2">
            <a:extLst>
              <a:ext uri="{FF2B5EF4-FFF2-40B4-BE49-F238E27FC236}">
                <a16:creationId xmlns:a16="http://schemas.microsoft.com/office/drawing/2014/main" id="{8C65AA83-3F53-4D90-A039-F839F67B66C9}"/>
              </a:ext>
            </a:extLst>
          </p:cNvPr>
          <p:cNvPicPr>
            <a:picLocks noChangeAspect="1"/>
          </p:cNvPicPr>
          <p:nvPr/>
        </p:nvPicPr>
        <p:blipFill>
          <a:blip r:embed="rId6"/>
          <a:stretch>
            <a:fillRect/>
          </a:stretch>
        </p:blipFill>
        <p:spPr>
          <a:xfrm>
            <a:off x="4108071" y="1175267"/>
            <a:ext cx="4257202" cy="5317604"/>
          </a:xfrm>
          <a:prstGeom prst="rect">
            <a:avLst/>
          </a:prstGeom>
        </p:spPr>
      </p:pic>
    </p:spTree>
    <p:extLst>
      <p:ext uri="{BB962C8B-B14F-4D97-AF65-F5344CB8AC3E}">
        <p14:creationId xmlns:p14="http://schemas.microsoft.com/office/powerpoint/2010/main" val="1572107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9"/>
            <a:ext cx="10515600" cy="1325563"/>
          </a:xfrm>
        </p:spPr>
        <p:txBody>
          <a:bodyPr/>
          <a:lstStyle/>
          <a:p>
            <a:r>
              <a:rPr lang="en-US" altLang="zh-CN"/>
              <a:t>Annotation Guideline Note</a:t>
            </a:r>
            <a:br>
              <a:rPr lang="en-US" altLang="zh-CN"/>
            </a:br>
            <a:endParaRPr lang="zh-CN" altLang="en-US"/>
          </a:p>
        </p:txBody>
      </p:sp>
      <p:graphicFrame>
        <p:nvGraphicFramePr>
          <p:cNvPr id="62" name="对象 61">
            <a:extLst>
              <a:ext uri="{FF2B5EF4-FFF2-40B4-BE49-F238E27FC236}">
                <a16:creationId xmlns:a16="http://schemas.microsoft.com/office/drawing/2014/main" id="{63D6754D-ECED-47AE-91E1-2AF5F2664A27}"/>
              </a:ext>
            </a:extLst>
          </p:cNvPr>
          <p:cNvGraphicFramePr>
            <a:graphicFrameLocks noChangeAspect="1"/>
          </p:cNvGraphicFramePr>
          <p:nvPr/>
        </p:nvGraphicFramePr>
        <p:xfrm>
          <a:off x="4972050" y="2422525"/>
          <a:ext cx="114300" cy="177800"/>
        </p:xfrm>
        <a:graphic>
          <a:graphicData uri="http://schemas.openxmlformats.org/presentationml/2006/ole">
            <mc:AlternateContent xmlns:mc="http://schemas.openxmlformats.org/markup-compatibility/2006">
              <mc:Choice xmlns:v="urn:schemas-microsoft-com:vml" Requires="v">
                <p:oleObj spid="_x0000_s56324" name="Equation" r:id="rId4" imgW="114120" imgH="177480" progId="Equation.DSMT4">
                  <p:embed/>
                </p:oleObj>
              </mc:Choice>
              <mc:Fallback>
                <p:oleObj name="Equation" r:id="rId4" imgW="114120" imgH="177480" progId="Equation.DSMT4">
                  <p:embed/>
                  <p:pic>
                    <p:nvPicPr>
                      <p:cNvPr id="62" name="对象 61">
                        <a:extLst>
                          <a:ext uri="{FF2B5EF4-FFF2-40B4-BE49-F238E27FC236}">
                            <a16:creationId xmlns:a16="http://schemas.microsoft.com/office/drawing/2014/main" id="{63D6754D-ECED-47AE-91E1-2AF5F2664A27}"/>
                          </a:ext>
                        </a:extLst>
                      </p:cNvPr>
                      <p:cNvPicPr/>
                      <p:nvPr/>
                    </p:nvPicPr>
                    <p:blipFill>
                      <a:blip r:embed="rId5"/>
                      <a:stretch>
                        <a:fillRect/>
                      </a:stretch>
                    </p:blipFill>
                    <p:spPr>
                      <a:xfrm>
                        <a:off x="4972050" y="2422525"/>
                        <a:ext cx="114300" cy="177800"/>
                      </a:xfrm>
                      <a:prstGeom prst="rect">
                        <a:avLst/>
                      </a:prstGeom>
                    </p:spPr>
                  </p:pic>
                </p:oleObj>
              </mc:Fallback>
            </mc:AlternateContent>
          </a:graphicData>
        </a:graphic>
      </p:graphicFrame>
      <p:sp>
        <p:nvSpPr>
          <p:cNvPr id="63" name="标题 1">
            <a:extLst>
              <a:ext uri="{FF2B5EF4-FFF2-40B4-BE49-F238E27FC236}">
                <a16:creationId xmlns:a16="http://schemas.microsoft.com/office/drawing/2014/main" id="{8F204820-5C11-48C5-A2A6-E56EBC8C3390}"/>
              </a:ext>
            </a:extLst>
          </p:cNvPr>
          <p:cNvSpPr txBox="1">
            <a:spLocks/>
          </p:cNvSpPr>
          <p:nvPr/>
        </p:nvSpPr>
        <p:spPr>
          <a:xfrm>
            <a:off x="838200" y="1389065"/>
            <a:ext cx="2432384" cy="1325563"/>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3200"/>
          </a:p>
        </p:txBody>
      </p:sp>
      <p:pic>
        <p:nvPicPr>
          <p:cNvPr id="4" name="图片 3">
            <a:extLst>
              <a:ext uri="{FF2B5EF4-FFF2-40B4-BE49-F238E27FC236}">
                <a16:creationId xmlns:a16="http://schemas.microsoft.com/office/drawing/2014/main" id="{FFCD6FAA-A7C7-437D-8BB4-61523537533B}"/>
              </a:ext>
            </a:extLst>
          </p:cNvPr>
          <p:cNvPicPr>
            <a:picLocks noChangeAspect="1"/>
          </p:cNvPicPr>
          <p:nvPr/>
        </p:nvPicPr>
        <p:blipFill>
          <a:blip r:embed="rId6"/>
          <a:stretch>
            <a:fillRect/>
          </a:stretch>
        </p:blipFill>
        <p:spPr>
          <a:xfrm>
            <a:off x="2235797" y="1690692"/>
            <a:ext cx="7352820" cy="3916524"/>
          </a:xfrm>
          <a:prstGeom prst="rect">
            <a:avLst/>
          </a:prstGeom>
        </p:spPr>
      </p:pic>
    </p:spTree>
    <p:extLst>
      <p:ext uri="{BB962C8B-B14F-4D97-AF65-F5344CB8AC3E}">
        <p14:creationId xmlns:p14="http://schemas.microsoft.com/office/powerpoint/2010/main" val="2568897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9"/>
            <a:ext cx="10515600" cy="1325563"/>
          </a:xfrm>
        </p:spPr>
        <p:txBody>
          <a:bodyPr/>
          <a:lstStyle/>
          <a:p>
            <a:r>
              <a:rPr lang="en-US" altLang="zh-CN"/>
              <a:t>Model</a:t>
            </a:r>
            <a:br>
              <a:rPr lang="en-US" altLang="zh-CN"/>
            </a:br>
            <a:endParaRPr lang="zh-CN" altLang="en-US"/>
          </a:p>
        </p:txBody>
      </p:sp>
      <p:graphicFrame>
        <p:nvGraphicFramePr>
          <p:cNvPr id="62" name="对象 61">
            <a:extLst>
              <a:ext uri="{FF2B5EF4-FFF2-40B4-BE49-F238E27FC236}">
                <a16:creationId xmlns:a16="http://schemas.microsoft.com/office/drawing/2014/main" id="{63D6754D-ECED-47AE-91E1-2AF5F2664A27}"/>
              </a:ext>
            </a:extLst>
          </p:cNvPr>
          <p:cNvGraphicFramePr>
            <a:graphicFrameLocks noChangeAspect="1"/>
          </p:cNvGraphicFramePr>
          <p:nvPr/>
        </p:nvGraphicFramePr>
        <p:xfrm>
          <a:off x="4972050" y="2422525"/>
          <a:ext cx="114300" cy="177800"/>
        </p:xfrm>
        <a:graphic>
          <a:graphicData uri="http://schemas.openxmlformats.org/presentationml/2006/ole">
            <mc:AlternateContent xmlns:mc="http://schemas.openxmlformats.org/markup-compatibility/2006">
              <mc:Choice xmlns:v="urn:schemas-microsoft-com:vml" Requires="v">
                <p:oleObj spid="_x0000_s57348" name="Equation" r:id="rId4" imgW="114120" imgH="177480" progId="Equation.DSMT4">
                  <p:embed/>
                </p:oleObj>
              </mc:Choice>
              <mc:Fallback>
                <p:oleObj name="Equation" r:id="rId4" imgW="114120" imgH="177480" progId="Equation.DSMT4">
                  <p:embed/>
                  <p:pic>
                    <p:nvPicPr>
                      <p:cNvPr id="62" name="对象 61">
                        <a:extLst>
                          <a:ext uri="{FF2B5EF4-FFF2-40B4-BE49-F238E27FC236}">
                            <a16:creationId xmlns:a16="http://schemas.microsoft.com/office/drawing/2014/main" id="{63D6754D-ECED-47AE-91E1-2AF5F2664A27}"/>
                          </a:ext>
                        </a:extLst>
                      </p:cNvPr>
                      <p:cNvPicPr/>
                      <p:nvPr/>
                    </p:nvPicPr>
                    <p:blipFill>
                      <a:blip r:embed="rId5"/>
                      <a:stretch>
                        <a:fillRect/>
                      </a:stretch>
                    </p:blipFill>
                    <p:spPr>
                      <a:xfrm>
                        <a:off x="4972050" y="2422525"/>
                        <a:ext cx="114300" cy="177800"/>
                      </a:xfrm>
                      <a:prstGeom prst="rect">
                        <a:avLst/>
                      </a:prstGeom>
                    </p:spPr>
                  </p:pic>
                </p:oleObj>
              </mc:Fallback>
            </mc:AlternateContent>
          </a:graphicData>
        </a:graphic>
      </p:graphicFrame>
      <p:sp>
        <p:nvSpPr>
          <p:cNvPr id="63" name="标题 1">
            <a:extLst>
              <a:ext uri="{FF2B5EF4-FFF2-40B4-BE49-F238E27FC236}">
                <a16:creationId xmlns:a16="http://schemas.microsoft.com/office/drawing/2014/main" id="{8F204820-5C11-48C5-A2A6-E56EBC8C3390}"/>
              </a:ext>
            </a:extLst>
          </p:cNvPr>
          <p:cNvSpPr txBox="1">
            <a:spLocks/>
          </p:cNvSpPr>
          <p:nvPr/>
        </p:nvSpPr>
        <p:spPr>
          <a:xfrm>
            <a:off x="838200" y="1389065"/>
            <a:ext cx="2432384" cy="1325563"/>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3200"/>
          </a:p>
        </p:txBody>
      </p:sp>
      <p:sp>
        <p:nvSpPr>
          <p:cNvPr id="6" name="内容占位符 2">
            <a:extLst>
              <a:ext uri="{FF2B5EF4-FFF2-40B4-BE49-F238E27FC236}">
                <a16:creationId xmlns:a16="http://schemas.microsoft.com/office/drawing/2014/main" id="{32F76910-2559-4001-A6F2-5B47FEC454AF}"/>
              </a:ext>
            </a:extLst>
          </p:cNvPr>
          <p:cNvSpPr>
            <a:spLocks noGrp="1"/>
          </p:cNvSpPr>
          <p:nvPr>
            <p:ph idx="1"/>
          </p:nvPr>
        </p:nvSpPr>
        <p:spPr>
          <a:xfrm>
            <a:off x="838199" y="1280009"/>
            <a:ext cx="11116113" cy="6324216"/>
          </a:xfrm>
        </p:spPr>
        <p:txBody>
          <a:bodyPr>
            <a:normAutofit/>
          </a:bodyPr>
          <a:lstStyle/>
          <a:p>
            <a:r>
              <a:rPr lang="en-US" altLang="zh-CN" b="1"/>
              <a:t>Model Backbone</a:t>
            </a:r>
          </a:p>
          <a:p>
            <a:pPr lvl="1"/>
            <a:r>
              <a:rPr lang="en-US" altLang="zh-CN"/>
              <a:t>To be in line with BERT, the question and the passage are concatenated, forming the combined string:</a:t>
            </a:r>
          </a:p>
          <a:p>
            <a:pPr lvl="1"/>
            <a:endParaRPr lang="en-US" altLang="zh-CN" b="1"/>
          </a:p>
          <a:p>
            <a:pPr marL="457177" lvl="1" indent="0">
              <a:buNone/>
            </a:pPr>
            <a:endParaRPr lang="en-US" altLang="zh-CN" b="1"/>
          </a:p>
          <a:p>
            <a:r>
              <a:rPr lang="en-US" altLang="zh-CN" b="1"/>
              <a:t>Span Selection</a:t>
            </a:r>
          </a:p>
          <a:p>
            <a:pPr lvl="1"/>
            <a:r>
              <a:rPr lang="en-US" altLang="zh-CN"/>
              <a:t>the strategy is to have two binary classifiers, one to predict whether each token is the start index or not, the other to predict whether each token is the end index or not.</a:t>
            </a:r>
            <a:endParaRPr lang="en-US" altLang="zh-CN" b="1"/>
          </a:p>
        </p:txBody>
      </p:sp>
      <p:pic>
        <p:nvPicPr>
          <p:cNvPr id="5" name="图片 4">
            <a:extLst>
              <a:ext uri="{FF2B5EF4-FFF2-40B4-BE49-F238E27FC236}">
                <a16:creationId xmlns:a16="http://schemas.microsoft.com/office/drawing/2014/main" id="{76EEA3BA-B5BF-40B4-B697-BC726FD9716B}"/>
              </a:ext>
            </a:extLst>
          </p:cNvPr>
          <p:cNvPicPr>
            <a:picLocks noChangeAspect="1"/>
          </p:cNvPicPr>
          <p:nvPr/>
        </p:nvPicPr>
        <p:blipFill>
          <a:blip r:embed="rId6"/>
          <a:stretch>
            <a:fillRect/>
          </a:stretch>
        </p:blipFill>
        <p:spPr>
          <a:xfrm>
            <a:off x="1920780" y="2714628"/>
            <a:ext cx="6689022" cy="587666"/>
          </a:xfrm>
          <a:prstGeom prst="rect">
            <a:avLst/>
          </a:prstGeom>
        </p:spPr>
      </p:pic>
      <p:pic>
        <p:nvPicPr>
          <p:cNvPr id="7" name="图片 6">
            <a:extLst>
              <a:ext uri="{FF2B5EF4-FFF2-40B4-BE49-F238E27FC236}">
                <a16:creationId xmlns:a16="http://schemas.microsoft.com/office/drawing/2014/main" id="{98D05CD1-A8BA-4F82-9BBE-766836D9B1A3}"/>
              </a:ext>
            </a:extLst>
          </p:cNvPr>
          <p:cNvPicPr>
            <a:picLocks noChangeAspect="1"/>
          </p:cNvPicPr>
          <p:nvPr/>
        </p:nvPicPr>
        <p:blipFill>
          <a:blip r:embed="rId7"/>
          <a:stretch>
            <a:fillRect/>
          </a:stretch>
        </p:blipFill>
        <p:spPr>
          <a:xfrm>
            <a:off x="2319818" y="4779214"/>
            <a:ext cx="3854479" cy="529242"/>
          </a:xfrm>
          <a:prstGeom prst="rect">
            <a:avLst/>
          </a:prstGeom>
        </p:spPr>
      </p:pic>
      <p:pic>
        <p:nvPicPr>
          <p:cNvPr id="8" name="图片 7">
            <a:extLst>
              <a:ext uri="{FF2B5EF4-FFF2-40B4-BE49-F238E27FC236}">
                <a16:creationId xmlns:a16="http://schemas.microsoft.com/office/drawing/2014/main" id="{DCA56671-8AA9-416B-8FDC-B724BA1529A3}"/>
              </a:ext>
            </a:extLst>
          </p:cNvPr>
          <p:cNvPicPr>
            <a:picLocks noChangeAspect="1"/>
          </p:cNvPicPr>
          <p:nvPr/>
        </p:nvPicPr>
        <p:blipFill>
          <a:blip r:embed="rId8"/>
          <a:stretch>
            <a:fillRect/>
          </a:stretch>
        </p:blipFill>
        <p:spPr>
          <a:xfrm>
            <a:off x="2152650" y="5232685"/>
            <a:ext cx="3943350" cy="834170"/>
          </a:xfrm>
          <a:prstGeom prst="rect">
            <a:avLst/>
          </a:prstGeom>
        </p:spPr>
      </p:pic>
      <p:pic>
        <p:nvPicPr>
          <p:cNvPr id="9" name="图片 8">
            <a:extLst>
              <a:ext uri="{FF2B5EF4-FFF2-40B4-BE49-F238E27FC236}">
                <a16:creationId xmlns:a16="http://schemas.microsoft.com/office/drawing/2014/main" id="{9DDCE252-BC2E-41B8-95FF-CC2BAE793FB9}"/>
              </a:ext>
            </a:extLst>
          </p:cNvPr>
          <p:cNvPicPr>
            <a:picLocks noChangeAspect="1"/>
          </p:cNvPicPr>
          <p:nvPr/>
        </p:nvPicPr>
        <p:blipFill>
          <a:blip r:embed="rId9"/>
          <a:stretch>
            <a:fillRect/>
          </a:stretch>
        </p:blipFill>
        <p:spPr>
          <a:xfrm>
            <a:off x="2249997" y="6066855"/>
            <a:ext cx="3924300" cy="514350"/>
          </a:xfrm>
          <a:prstGeom prst="rect">
            <a:avLst/>
          </a:prstGeom>
        </p:spPr>
      </p:pic>
    </p:spTree>
    <p:extLst>
      <p:ext uri="{BB962C8B-B14F-4D97-AF65-F5344CB8AC3E}">
        <p14:creationId xmlns:p14="http://schemas.microsoft.com/office/powerpoint/2010/main" val="2027538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9"/>
            <a:ext cx="10515600" cy="1325563"/>
          </a:xfrm>
        </p:spPr>
        <p:txBody>
          <a:bodyPr/>
          <a:lstStyle/>
          <a:p>
            <a:r>
              <a:rPr lang="en-US" altLang="zh-CN"/>
              <a:t>Train and Test</a:t>
            </a:r>
            <a:br>
              <a:rPr lang="en-US" altLang="zh-CN"/>
            </a:br>
            <a:endParaRPr lang="zh-CN" altLang="en-US"/>
          </a:p>
        </p:txBody>
      </p:sp>
      <p:graphicFrame>
        <p:nvGraphicFramePr>
          <p:cNvPr id="62" name="对象 61">
            <a:extLst>
              <a:ext uri="{FF2B5EF4-FFF2-40B4-BE49-F238E27FC236}">
                <a16:creationId xmlns:a16="http://schemas.microsoft.com/office/drawing/2014/main" id="{63D6754D-ECED-47AE-91E1-2AF5F2664A27}"/>
              </a:ext>
            </a:extLst>
          </p:cNvPr>
          <p:cNvGraphicFramePr>
            <a:graphicFrameLocks noChangeAspect="1"/>
          </p:cNvGraphicFramePr>
          <p:nvPr/>
        </p:nvGraphicFramePr>
        <p:xfrm>
          <a:off x="4972050" y="2422525"/>
          <a:ext cx="114300" cy="177800"/>
        </p:xfrm>
        <a:graphic>
          <a:graphicData uri="http://schemas.openxmlformats.org/presentationml/2006/ole">
            <mc:AlternateContent xmlns:mc="http://schemas.openxmlformats.org/markup-compatibility/2006">
              <mc:Choice xmlns:v="urn:schemas-microsoft-com:vml" Requires="v">
                <p:oleObj spid="_x0000_s58372" name="Equation" r:id="rId4" imgW="114120" imgH="177480" progId="Equation.DSMT4">
                  <p:embed/>
                </p:oleObj>
              </mc:Choice>
              <mc:Fallback>
                <p:oleObj name="Equation" r:id="rId4" imgW="114120" imgH="177480" progId="Equation.DSMT4">
                  <p:embed/>
                  <p:pic>
                    <p:nvPicPr>
                      <p:cNvPr id="62" name="对象 61">
                        <a:extLst>
                          <a:ext uri="{FF2B5EF4-FFF2-40B4-BE49-F238E27FC236}">
                            <a16:creationId xmlns:a16="http://schemas.microsoft.com/office/drawing/2014/main" id="{63D6754D-ECED-47AE-91E1-2AF5F2664A27}"/>
                          </a:ext>
                        </a:extLst>
                      </p:cNvPr>
                      <p:cNvPicPr/>
                      <p:nvPr/>
                    </p:nvPicPr>
                    <p:blipFill>
                      <a:blip r:embed="rId5"/>
                      <a:stretch>
                        <a:fillRect/>
                      </a:stretch>
                    </p:blipFill>
                    <p:spPr>
                      <a:xfrm>
                        <a:off x="4972050" y="2422525"/>
                        <a:ext cx="114300" cy="177800"/>
                      </a:xfrm>
                      <a:prstGeom prst="rect">
                        <a:avLst/>
                      </a:prstGeom>
                    </p:spPr>
                  </p:pic>
                </p:oleObj>
              </mc:Fallback>
            </mc:AlternateContent>
          </a:graphicData>
        </a:graphic>
      </p:graphicFrame>
      <p:sp>
        <p:nvSpPr>
          <p:cNvPr id="63" name="标题 1">
            <a:extLst>
              <a:ext uri="{FF2B5EF4-FFF2-40B4-BE49-F238E27FC236}">
                <a16:creationId xmlns:a16="http://schemas.microsoft.com/office/drawing/2014/main" id="{8F204820-5C11-48C5-A2A6-E56EBC8C3390}"/>
              </a:ext>
            </a:extLst>
          </p:cNvPr>
          <p:cNvSpPr txBox="1">
            <a:spLocks/>
          </p:cNvSpPr>
          <p:nvPr/>
        </p:nvSpPr>
        <p:spPr>
          <a:xfrm>
            <a:off x="838200" y="1389065"/>
            <a:ext cx="2432384" cy="1325563"/>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3200"/>
          </a:p>
        </p:txBody>
      </p:sp>
      <p:sp>
        <p:nvSpPr>
          <p:cNvPr id="6" name="内容占位符 2">
            <a:extLst>
              <a:ext uri="{FF2B5EF4-FFF2-40B4-BE49-F238E27FC236}">
                <a16:creationId xmlns:a16="http://schemas.microsoft.com/office/drawing/2014/main" id="{32F76910-2559-4001-A6F2-5B47FEC454AF}"/>
              </a:ext>
            </a:extLst>
          </p:cNvPr>
          <p:cNvSpPr>
            <a:spLocks noGrp="1"/>
          </p:cNvSpPr>
          <p:nvPr>
            <p:ph idx="1"/>
          </p:nvPr>
        </p:nvSpPr>
        <p:spPr>
          <a:xfrm>
            <a:off x="838200" y="2511425"/>
            <a:ext cx="11116113" cy="6324216"/>
          </a:xfrm>
        </p:spPr>
        <p:txBody>
          <a:bodyPr>
            <a:normAutofit/>
          </a:bodyPr>
          <a:lstStyle/>
          <a:p>
            <a:r>
              <a:rPr lang="en-US" altLang="zh-CN"/>
              <a:t>Two losses for start and end index predictions:</a:t>
            </a:r>
          </a:p>
          <a:p>
            <a:endParaRPr lang="en-US" altLang="zh-CN" b="1"/>
          </a:p>
          <a:p>
            <a:pPr marL="457177" lvl="1" indent="0">
              <a:buNone/>
            </a:pPr>
            <a:endParaRPr lang="en-US" altLang="zh-CN" b="1"/>
          </a:p>
          <a:p>
            <a:r>
              <a:rPr lang="en-US" altLang="zh-CN"/>
              <a:t>The start-end index matching loss is given as follows:</a:t>
            </a:r>
          </a:p>
          <a:p>
            <a:endParaRPr lang="en-US" altLang="zh-CN" b="1"/>
          </a:p>
          <a:p>
            <a:pPr marL="0" indent="0">
              <a:buNone/>
            </a:pPr>
            <a:endParaRPr lang="en-US" altLang="zh-CN" b="1"/>
          </a:p>
        </p:txBody>
      </p:sp>
      <p:pic>
        <p:nvPicPr>
          <p:cNvPr id="3" name="图片 2">
            <a:extLst>
              <a:ext uri="{FF2B5EF4-FFF2-40B4-BE49-F238E27FC236}">
                <a16:creationId xmlns:a16="http://schemas.microsoft.com/office/drawing/2014/main" id="{8194419E-151A-4C61-A551-A5B2B218BD8F}"/>
              </a:ext>
            </a:extLst>
          </p:cNvPr>
          <p:cNvPicPr>
            <a:picLocks noChangeAspect="1"/>
          </p:cNvPicPr>
          <p:nvPr/>
        </p:nvPicPr>
        <p:blipFill>
          <a:blip r:embed="rId6"/>
          <a:stretch>
            <a:fillRect/>
          </a:stretch>
        </p:blipFill>
        <p:spPr>
          <a:xfrm>
            <a:off x="3519388" y="2906708"/>
            <a:ext cx="3343275" cy="1028700"/>
          </a:xfrm>
          <a:prstGeom prst="rect">
            <a:avLst/>
          </a:prstGeom>
        </p:spPr>
      </p:pic>
      <p:pic>
        <p:nvPicPr>
          <p:cNvPr id="4" name="图片 3">
            <a:extLst>
              <a:ext uri="{FF2B5EF4-FFF2-40B4-BE49-F238E27FC236}">
                <a16:creationId xmlns:a16="http://schemas.microsoft.com/office/drawing/2014/main" id="{324F8A87-9238-4DC2-8CBE-D3A7A3A9319E}"/>
              </a:ext>
            </a:extLst>
          </p:cNvPr>
          <p:cNvPicPr>
            <a:picLocks noChangeAspect="1"/>
          </p:cNvPicPr>
          <p:nvPr/>
        </p:nvPicPr>
        <p:blipFill>
          <a:blip r:embed="rId7"/>
          <a:stretch>
            <a:fillRect/>
          </a:stretch>
        </p:blipFill>
        <p:spPr>
          <a:xfrm>
            <a:off x="3270584" y="4431319"/>
            <a:ext cx="4238625" cy="733425"/>
          </a:xfrm>
          <a:prstGeom prst="rect">
            <a:avLst/>
          </a:prstGeom>
        </p:spPr>
      </p:pic>
    </p:spTree>
    <p:extLst>
      <p:ext uri="{BB962C8B-B14F-4D97-AF65-F5344CB8AC3E}">
        <p14:creationId xmlns:p14="http://schemas.microsoft.com/office/powerpoint/2010/main" val="3703914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FA67B123-34DC-41D8-BB1E-B61DCFE3BF2B}"/>
              </a:ext>
            </a:extLst>
          </p:cNvPr>
          <p:cNvPicPr>
            <a:picLocks noChangeAspect="1"/>
          </p:cNvPicPr>
          <p:nvPr/>
        </p:nvPicPr>
        <p:blipFill>
          <a:blip r:embed="rId4"/>
          <a:stretch>
            <a:fillRect/>
          </a:stretch>
        </p:blipFill>
        <p:spPr>
          <a:xfrm>
            <a:off x="2245429" y="580646"/>
            <a:ext cx="8416979" cy="5841126"/>
          </a:xfrm>
          <a:prstGeom prst="rect">
            <a:avLst/>
          </a:prstGeom>
        </p:spPr>
      </p:pic>
      <p:sp>
        <p:nvSpPr>
          <p:cNvPr id="2" name="标题 1"/>
          <p:cNvSpPr>
            <a:spLocks noGrp="1"/>
          </p:cNvSpPr>
          <p:nvPr>
            <p:ph type="title"/>
          </p:nvPr>
        </p:nvSpPr>
        <p:spPr>
          <a:xfrm>
            <a:off x="838200" y="365129"/>
            <a:ext cx="10515600" cy="1325563"/>
          </a:xfrm>
        </p:spPr>
        <p:txBody>
          <a:bodyPr/>
          <a:lstStyle/>
          <a:p>
            <a:r>
              <a:rPr lang="en-US" altLang="zh-CN"/>
              <a:t>Result</a:t>
            </a:r>
            <a:br>
              <a:rPr lang="en-US" altLang="zh-CN"/>
            </a:br>
            <a:endParaRPr lang="zh-CN" altLang="en-US"/>
          </a:p>
        </p:txBody>
      </p:sp>
      <p:graphicFrame>
        <p:nvGraphicFramePr>
          <p:cNvPr id="62" name="对象 61">
            <a:extLst>
              <a:ext uri="{FF2B5EF4-FFF2-40B4-BE49-F238E27FC236}">
                <a16:creationId xmlns:a16="http://schemas.microsoft.com/office/drawing/2014/main" id="{63D6754D-ECED-47AE-91E1-2AF5F2664A27}"/>
              </a:ext>
            </a:extLst>
          </p:cNvPr>
          <p:cNvGraphicFramePr>
            <a:graphicFrameLocks noChangeAspect="1"/>
          </p:cNvGraphicFramePr>
          <p:nvPr/>
        </p:nvGraphicFramePr>
        <p:xfrm>
          <a:off x="4972050" y="2422525"/>
          <a:ext cx="114300" cy="177800"/>
        </p:xfrm>
        <a:graphic>
          <a:graphicData uri="http://schemas.openxmlformats.org/presentationml/2006/ole">
            <mc:AlternateContent xmlns:mc="http://schemas.openxmlformats.org/markup-compatibility/2006">
              <mc:Choice xmlns:v="urn:schemas-microsoft-com:vml" Requires="v">
                <p:oleObj spid="_x0000_s60419" name="Equation" r:id="rId5" imgW="114120" imgH="177480" progId="Equation.DSMT4">
                  <p:embed/>
                </p:oleObj>
              </mc:Choice>
              <mc:Fallback>
                <p:oleObj name="Equation" r:id="rId5" imgW="114120" imgH="177480" progId="Equation.DSMT4">
                  <p:embed/>
                  <p:pic>
                    <p:nvPicPr>
                      <p:cNvPr id="62" name="对象 61">
                        <a:extLst>
                          <a:ext uri="{FF2B5EF4-FFF2-40B4-BE49-F238E27FC236}">
                            <a16:creationId xmlns:a16="http://schemas.microsoft.com/office/drawing/2014/main" id="{63D6754D-ECED-47AE-91E1-2AF5F2664A27}"/>
                          </a:ext>
                        </a:extLst>
                      </p:cNvPr>
                      <p:cNvPicPr/>
                      <p:nvPr/>
                    </p:nvPicPr>
                    <p:blipFill>
                      <a:blip r:embed="rId6"/>
                      <a:stretch>
                        <a:fillRect/>
                      </a:stretch>
                    </p:blipFill>
                    <p:spPr>
                      <a:xfrm>
                        <a:off x="4972050" y="2422525"/>
                        <a:ext cx="114300" cy="177800"/>
                      </a:xfrm>
                      <a:prstGeom prst="rect">
                        <a:avLst/>
                      </a:prstGeom>
                    </p:spPr>
                  </p:pic>
                </p:oleObj>
              </mc:Fallback>
            </mc:AlternateContent>
          </a:graphicData>
        </a:graphic>
      </p:graphicFrame>
      <p:sp>
        <p:nvSpPr>
          <p:cNvPr id="63" name="标题 1">
            <a:extLst>
              <a:ext uri="{FF2B5EF4-FFF2-40B4-BE49-F238E27FC236}">
                <a16:creationId xmlns:a16="http://schemas.microsoft.com/office/drawing/2014/main" id="{8F204820-5C11-48C5-A2A6-E56EBC8C3390}"/>
              </a:ext>
            </a:extLst>
          </p:cNvPr>
          <p:cNvSpPr txBox="1">
            <a:spLocks/>
          </p:cNvSpPr>
          <p:nvPr/>
        </p:nvSpPr>
        <p:spPr>
          <a:xfrm>
            <a:off x="838200" y="1389065"/>
            <a:ext cx="2432384" cy="1325563"/>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3200"/>
          </a:p>
        </p:txBody>
      </p:sp>
    </p:spTree>
    <p:extLst>
      <p:ext uri="{BB962C8B-B14F-4D97-AF65-F5344CB8AC3E}">
        <p14:creationId xmlns:p14="http://schemas.microsoft.com/office/powerpoint/2010/main" val="3722298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9"/>
            <a:ext cx="10515600" cy="1325563"/>
          </a:xfrm>
        </p:spPr>
        <p:txBody>
          <a:bodyPr/>
          <a:lstStyle/>
          <a:p>
            <a:r>
              <a:rPr lang="en-US" altLang="zh-CN"/>
              <a:t>Result</a:t>
            </a:r>
            <a:br>
              <a:rPr lang="en-US" altLang="zh-CN"/>
            </a:br>
            <a:endParaRPr lang="zh-CN" altLang="en-US"/>
          </a:p>
        </p:txBody>
      </p:sp>
      <p:graphicFrame>
        <p:nvGraphicFramePr>
          <p:cNvPr id="62" name="对象 61">
            <a:extLst>
              <a:ext uri="{FF2B5EF4-FFF2-40B4-BE49-F238E27FC236}">
                <a16:creationId xmlns:a16="http://schemas.microsoft.com/office/drawing/2014/main" id="{63D6754D-ECED-47AE-91E1-2AF5F2664A27}"/>
              </a:ext>
            </a:extLst>
          </p:cNvPr>
          <p:cNvGraphicFramePr>
            <a:graphicFrameLocks noChangeAspect="1"/>
          </p:cNvGraphicFramePr>
          <p:nvPr/>
        </p:nvGraphicFramePr>
        <p:xfrm>
          <a:off x="4972050" y="2422525"/>
          <a:ext cx="114300" cy="177800"/>
        </p:xfrm>
        <a:graphic>
          <a:graphicData uri="http://schemas.openxmlformats.org/presentationml/2006/ole">
            <mc:AlternateContent xmlns:mc="http://schemas.openxmlformats.org/markup-compatibility/2006">
              <mc:Choice xmlns:v="urn:schemas-microsoft-com:vml" Requires="v">
                <p:oleObj spid="_x0000_s61444" name="Equation" r:id="rId4" imgW="114120" imgH="177480" progId="Equation.DSMT4">
                  <p:embed/>
                </p:oleObj>
              </mc:Choice>
              <mc:Fallback>
                <p:oleObj name="Equation" r:id="rId4" imgW="114120" imgH="177480" progId="Equation.DSMT4">
                  <p:embed/>
                  <p:pic>
                    <p:nvPicPr>
                      <p:cNvPr id="62" name="对象 61">
                        <a:extLst>
                          <a:ext uri="{FF2B5EF4-FFF2-40B4-BE49-F238E27FC236}">
                            <a16:creationId xmlns:a16="http://schemas.microsoft.com/office/drawing/2014/main" id="{63D6754D-ECED-47AE-91E1-2AF5F2664A27}"/>
                          </a:ext>
                        </a:extLst>
                      </p:cNvPr>
                      <p:cNvPicPr/>
                      <p:nvPr/>
                    </p:nvPicPr>
                    <p:blipFill>
                      <a:blip r:embed="rId5"/>
                      <a:stretch>
                        <a:fillRect/>
                      </a:stretch>
                    </p:blipFill>
                    <p:spPr>
                      <a:xfrm>
                        <a:off x="4972050" y="2422525"/>
                        <a:ext cx="114300" cy="177800"/>
                      </a:xfrm>
                      <a:prstGeom prst="rect">
                        <a:avLst/>
                      </a:prstGeom>
                    </p:spPr>
                  </p:pic>
                </p:oleObj>
              </mc:Fallback>
            </mc:AlternateContent>
          </a:graphicData>
        </a:graphic>
      </p:graphicFrame>
      <p:sp>
        <p:nvSpPr>
          <p:cNvPr id="63" name="标题 1">
            <a:extLst>
              <a:ext uri="{FF2B5EF4-FFF2-40B4-BE49-F238E27FC236}">
                <a16:creationId xmlns:a16="http://schemas.microsoft.com/office/drawing/2014/main" id="{8F204820-5C11-48C5-A2A6-E56EBC8C3390}"/>
              </a:ext>
            </a:extLst>
          </p:cNvPr>
          <p:cNvSpPr txBox="1">
            <a:spLocks/>
          </p:cNvSpPr>
          <p:nvPr/>
        </p:nvSpPr>
        <p:spPr>
          <a:xfrm>
            <a:off x="838200" y="1389065"/>
            <a:ext cx="2432384" cy="1325563"/>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3200"/>
          </a:p>
        </p:txBody>
      </p:sp>
      <p:pic>
        <p:nvPicPr>
          <p:cNvPr id="3" name="图片 2">
            <a:extLst>
              <a:ext uri="{FF2B5EF4-FFF2-40B4-BE49-F238E27FC236}">
                <a16:creationId xmlns:a16="http://schemas.microsoft.com/office/drawing/2014/main" id="{F2FA80CE-394F-48FF-9C75-7CD7A42C9515}"/>
              </a:ext>
            </a:extLst>
          </p:cNvPr>
          <p:cNvPicPr>
            <a:picLocks noChangeAspect="1"/>
          </p:cNvPicPr>
          <p:nvPr/>
        </p:nvPicPr>
        <p:blipFill>
          <a:blip r:embed="rId6"/>
          <a:stretch>
            <a:fillRect/>
          </a:stretch>
        </p:blipFill>
        <p:spPr>
          <a:xfrm>
            <a:off x="847725" y="1714500"/>
            <a:ext cx="10496550" cy="3429000"/>
          </a:xfrm>
          <a:prstGeom prst="rect">
            <a:avLst/>
          </a:prstGeom>
        </p:spPr>
      </p:pic>
    </p:spTree>
    <p:extLst>
      <p:ext uri="{BB962C8B-B14F-4D97-AF65-F5344CB8AC3E}">
        <p14:creationId xmlns:p14="http://schemas.microsoft.com/office/powerpoint/2010/main" val="3600564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9"/>
            <a:ext cx="10515600" cy="1325563"/>
          </a:xfrm>
        </p:spPr>
        <p:txBody>
          <a:bodyPr/>
          <a:lstStyle/>
          <a:p>
            <a:r>
              <a:rPr lang="en-US" altLang="zh-CN"/>
              <a:t>Result</a:t>
            </a:r>
            <a:br>
              <a:rPr lang="en-US" altLang="zh-CN"/>
            </a:br>
            <a:endParaRPr lang="zh-CN" altLang="en-US"/>
          </a:p>
        </p:txBody>
      </p:sp>
      <p:graphicFrame>
        <p:nvGraphicFramePr>
          <p:cNvPr id="62" name="对象 61">
            <a:extLst>
              <a:ext uri="{FF2B5EF4-FFF2-40B4-BE49-F238E27FC236}">
                <a16:creationId xmlns:a16="http://schemas.microsoft.com/office/drawing/2014/main" id="{63D6754D-ECED-47AE-91E1-2AF5F2664A27}"/>
              </a:ext>
            </a:extLst>
          </p:cNvPr>
          <p:cNvGraphicFramePr>
            <a:graphicFrameLocks noChangeAspect="1"/>
          </p:cNvGraphicFramePr>
          <p:nvPr/>
        </p:nvGraphicFramePr>
        <p:xfrm>
          <a:off x="4972050" y="2422525"/>
          <a:ext cx="114300" cy="177800"/>
        </p:xfrm>
        <a:graphic>
          <a:graphicData uri="http://schemas.openxmlformats.org/presentationml/2006/ole">
            <mc:AlternateContent xmlns:mc="http://schemas.openxmlformats.org/markup-compatibility/2006">
              <mc:Choice xmlns:v="urn:schemas-microsoft-com:vml" Requires="v">
                <p:oleObj spid="_x0000_s62467" name="Equation" r:id="rId4" imgW="114120" imgH="177480" progId="Equation.DSMT4">
                  <p:embed/>
                </p:oleObj>
              </mc:Choice>
              <mc:Fallback>
                <p:oleObj name="Equation" r:id="rId4" imgW="114120" imgH="177480" progId="Equation.DSMT4">
                  <p:embed/>
                  <p:pic>
                    <p:nvPicPr>
                      <p:cNvPr id="62" name="对象 61">
                        <a:extLst>
                          <a:ext uri="{FF2B5EF4-FFF2-40B4-BE49-F238E27FC236}">
                            <a16:creationId xmlns:a16="http://schemas.microsoft.com/office/drawing/2014/main" id="{63D6754D-ECED-47AE-91E1-2AF5F2664A27}"/>
                          </a:ext>
                        </a:extLst>
                      </p:cNvPr>
                      <p:cNvPicPr/>
                      <p:nvPr/>
                    </p:nvPicPr>
                    <p:blipFill>
                      <a:blip r:embed="rId5"/>
                      <a:stretch>
                        <a:fillRect/>
                      </a:stretch>
                    </p:blipFill>
                    <p:spPr>
                      <a:xfrm>
                        <a:off x="4972050" y="2422525"/>
                        <a:ext cx="114300" cy="177800"/>
                      </a:xfrm>
                      <a:prstGeom prst="rect">
                        <a:avLst/>
                      </a:prstGeom>
                    </p:spPr>
                  </p:pic>
                </p:oleObj>
              </mc:Fallback>
            </mc:AlternateContent>
          </a:graphicData>
        </a:graphic>
      </p:graphicFrame>
      <p:sp>
        <p:nvSpPr>
          <p:cNvPr id="63" name="标题 1">
            <a:extLst>
              <a:ext uri="{FF2B5EF4-FFF2-40B4-BE49-F238E27FC236}">
                <a16:creationId xmlns:a16="http://schemas.microsoft.com/office/drawing/2014/main" id="{8F204820-5C11-48C5-A2A6-E56EBC8C3390}"/>
              </a:ext>
            </a:extLst>
          </p:cNvPr>
          <p:cNvSpPr txBox="1">
            <a:spLocks/>
          </p:cNvSpPr>
          <p:nvPr/>
        </p:nvSpPr>
        <p:spPr>
          <a:xfrm>
            <a:off x="838200" y="1389065"/>
            <a:ext cx="2432384" cy="1325563"/>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3200"/>
          </a:p>
        </p:txBody>
      </p:sp>
      <p:pic>
        <p:nvPicPr>
          <p:cNvPr id="4" name="图片 3">
            <a:extLst>
              <a:ext uri="{FF2B5EF4-FFF2-40B4-BE49-F238E27FC236}">
                <a16:creationId xmlns:a16="http://schemas.microsoft.com/office/drawing/2014/main" id="{0D0A737B-3B90-4610-98F3-D66301795963}"/>
              </a:ext>
            </a:extLst>
          </p:cNvPr>
          <p:cNvPicPr>
            <a:picLocks noChangeAspect="1"/>
          </p:cNvPicPr>
          <p:nvPr/>
        </p:nvPicPr>
        <p:blipFill>
          <a:blip r:embed="rId6"/>
          <a:stretch>
            <a:fillRect/>
          </a:stretch>
        </p:blipFill>
        <p:spPr>
          <a:xfrm>
            <a:off x="1357312" y="957262"/>
            <a:ext cx="9477375" cy="4943475"/>
          </a:xfrm>
          <a:prstGeom prst="rect">
            <a:avLst/>
          </a:prstGeom>
        </p:spPr>
      </p:pic>
    </p:spTree>
    <p:extLst>
      <p:ext uri="{BB962C8B-B14F-4D97-AF65-F5344CB8AC3E}">
        <p14:creationId xmlns:p14="http://schemas.microsoft.com/office/powerpoint/2010/main" val="2573397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9"/>
            <a:ext cx="10515600" cy="1325563"/>
          </a:xfrm>
        </p:spPr>
        <p:txBody>
          <a:bodyPr/>
          <a:lstStyle/>
          <a:p>
            <a:r>
              <a:rPr lang="en-US" altLang="zh-CN"/>
              <a:t>Result</a:t>
            </a:r>
            <a:br>
              <a:rPr lang="en-US" altLang="zh-CN"/>
            </a:br>
            <a:endParaRPr lang="zh-CN" altLang="en-US"/>
          </a:p>
        </p:txBody>
      </p:sp>
      <p:graphicFrame>
        <p:nvGraphicFramePr>
          <p:cNvPr id="62" name="对象 61">
            <a:extLst>
              <a:ext uri="{FF2B5EF4-FFF2-40B4-BE49-F238E27FC236}">
                <a16:creationId xmlns:a16="http://schemas.microsoft.com/office/drawing/2014/main" id="{63D6754D-ECED-47AE-91E1-2AF5F2664A27}"/>
              </a:ext>
            </a:extLst>
          </p:cNvPr>
          <p:cNvGraphicFramePr>
            <a:graphicFrameLocks noChangeAspect="1"/>
          </p:cNvGraphicFramePr>
          <p:nvPr/>
        </p:nvGraphicFramePr>
        <p:xfrm>
          <a:off x="4972050" y="2422525"/>
          <a:ext cx="114300" cy="177800"/>
        </p:xfrm>
        <a:graphic>
          <a:graphicData uri="http://schemas.openxmlformats.org/presentationml/2006/ole">
            <mc:AlternateContent xmlns:mc="http://schemas.openxmlformats.org/markup-compatibility/2006">
              <mc:Choice xmlns:v="urn:schemas-microsoft-com:vml" Requires="v">
                <p:oleObj spid="_x0000_s59396" name="Equation" r:id="rId4" imgW="114120" imgH="177480" progId="Equation.DSMT4">
                  <p:embed/>
                </p:oleObj>
              </mc:Choice>
              <mc:Fallback>
                <p:oleObj name="Equation" r:id="rId4" imgW="114120" imgH="177480" progId="Equation.DSMT4">
                  <p:embed/>
                  <p:pic>
                    <p:nvPicPr>
                      <p:cNvPr id="62" name="对象 61">
                        <a:extLst>
                          <a:ext uri="{FF2B5EF4-FFF2-40B4-BE49-F238E27FC236}">
                            <a16:creationId xmlns:a16="http://schemas.microsoft.com/office/drawing/2014/main" id="{63D6754D-ECED-47AE-91E1-2AF5F2664A27}"/>
                          </a:ext>
                        </a:extLst>
                      </p:cNvPr>
                      <p:cNvPicPr/>
                      <p:nvPr/>
                    </p:nvPicPr>
                    <p:blipFill>
                      <a:blip r:embed="rId5"/>
                      <a:stretch>
                        <a:fillRect/>
                      </a:stretch>
                    </p:blipFill>
                    <p:spPr>
                      <a:xfrm>
                        <a:off x="4972050" y="2422525"/>
                        <a:ext cx="114300" cy="177800"/>
                      </a:xfrm>
                      <a:prstGeom prst="rect">
                        <a:avLst/>
                      </a:prstGeom>
                    </p:spPr>
                  </p:pic>
                </p:oleObj>
              </mc:Fallback>
            </mc:AlternateContent>
          </a:graphicData>
        </a:graphic>
      </p:graphicFrame>
      <p:sp>
        <p:nvSpPr>
          <p:cNvPr id="63" name="标题 1">
            <a:extLst>
              <a:ext uri="{FF2B5EF4-FFF2-40B4-BE49-F238E27FC236}">
                <a16:creationId xmlns:a16="http://schemas.microsoft.com/office/drawing/2014/main" id="{8F204820-5C11-48C5-A2A6-E56EBC8C3390}"/>
              </a:ext>
            </a:extLst>
          </p:cNvPr>
          <p:cNvSpPr txBox="1">
            <a:spLocks/>
          </p:cNvSpPr>
          <p:nvPr/>
        </p:nvSpPr>
        <p:spPr>
          <a:xfrm>
            <a:off x="838200" y="1389065"/>
            <a:ext cx="2432384" cy="1325563"/>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3200"/>
          </a:p>
        </p:txBody>
      </p:sp>
      <p:pic>
        <p:nvPicPr>
          <p:cNvPr id="3" name="图片 2">
            <a:extLst>
              <a:ext uri="{FF2B5EF4-FFF2-40B4-BE49-F238E27FC236}">
                <a16:creationId xmlns:a16="http://schemas.microsoft.com/office/drawing/2014/main" id="{26F6F702-7B25-4803-BBEA-ECFA40D5EFBB}"/>
              </a:ext>
            </a:extLst>
          </p:cNvPr>
          <p:cNvPicPr>
            <a:picLocks noChangeAspect="1"/>
          </p:cNvPicPr>
          <p:nvPr/>
        </p:nvPicPr>
        <p:blipFill>
          <a:blip r:embed="rId6"/>
          <a:stretch>
            <a:fillRect/>
          </a:stretch>
        </p:blipFill>
        <p:spPr>
          <a:xfrm>
            <a:off x="2531334" y="1620929"/>
            <a:ext cx="7129332" cy="3616141"/>
          </a:xfrm>
          <a:prstGeom prst="rect">
            <a:avLst/>
          </a:prstGeom>
        </p:spPr>
      </p:pic>
    </p:spTree>
    <p:extLst>
      <p:ext uri="{BB962C8B-B14F-4D97-AF65-F5344CB8AC3E}">
        <p14:creationId xmlns:p14="http://schemas.microsoft.com/office/powerpoint/2010/main" val="279302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9"/>
            <a:ext cx="10515600" cy="1325563"/>
          </a:xfrm>
        </p:spPr>
        <p:txBody>
          <a:bodyPr/>
          <a:lstStyle/>
          <a:p>
            <a:r>
              <a:rPr lang="en-US" altLang="zh-CN"/>
              <a:t>Main Work</a:t>
            </a:r>
            <a:br>
              <a:rPr lang="en-US" altLang="zh-CN"/>
            </a:br>
            <a:endParaRPr lang="zh-CN" altLang="en-US"/>
          </a:p>
        </p:txBody>
      </p:sp>
      <p:graphicFrame>
        <p:nvGraphicFramePr>
          <p:cNvPr id="62" name="对象 61">
            <a:extLst>
              <a:ext uri="{FF2B5EF4-FFF2-40B4-BE49-F238E27FC236}">
                <a16:creationId xmlns:a16="http://schemas.microsoft.com/office/drawing/2014/main" id="{63D6754D-ECED-47AE-91E1-2AF5F2664A27}"/>
              </a:ext>
            </a:extLst>
          </p:cNvPr>
          <p:cNvGraphicFramePr>
            <a:graphicFrameLocks noChangeAspect="1"/>
          </p:cNvGraphicFramePr>
          <p:nvPr/>
        </p:nvGraphicFramePr>
        <p:xfrm>
          <a:off x="4972050" y="2422525"/>
          <a:ext cx="114300" cy="177800"/>
        </p:xfrm>
        <a:graphic>
          <a:graphicData uri="http://schemas.openxmlformats.org/presentationml/2006/ole">
            <mc:AlternateContent xmlns:mc="http://schemas.openxmlformats.org/markup-compatibility/2006">
              <mc:Choice xmlns:v="urn:schemas-microsoft-com:vml" Requires="v">
                <p:oleObj spid="_x0000_s39955" name="Equation" r:id="rId4" imgW="114120" imgH="177480" progId="Equation.DSMT4">
                  <p:embed/>
                </p:oleObj>
              </mc:Choice>
              <mc:Fallback>
                <p:oleObj name="Equation" r:id="rId4" imgW="114120" imgH="177480" progId="Equation.DSMT4">
                  <p:embed/>
                  <p:pic>
                    <p:nvPicPr>
                      <p:cNvPr id="62" name="对象 61">
                        <a:extLst>
                          <a:ext uri="{FF2B5EF4-FFF2-40B4-BE49-F238E27FC236}">
                            <a16:creationId xmlns:a16="http://schemas.microsoft.com/office/drawing/2014/main" id="{63D6754D-ECED-47AE-91E1-2AF5F2664A27}"/>
                          </a:ext>
                        </a:extLst>
                      </p:cNvPr>
                      <p:cNvPicPr/>
                      <p:nvPr/>
                    </p:nvPicPr>
                    <p:blipFill>
                      <a:blip r:embed="rId5"/>
                      <a:stretch>
                        <a:fillRect/>
                      </a:stretch>
                    </p:blipFill>
                    <p:spPr>
                      <a:xfrm>
                        <a:off x="4972050" y="2422525"/>
                        <a:ext cx="114300" cy="177800"/>
                      </a:xfrm>
                      <a:prstGeom prst="rect">
                        <a:avLst/>
                      </a:prstGeom>
                    </p:spPr>
                  </p:pic>
                </p:oleObj>
              </mc:Fallback>
            </mc:AlternateContent>
          </a:graphicData>
        </a:graphic>
      </p:graphicFrame>
      <p:sp>
        <p:nvSpPr>
          <p:cNvPr id="63" name="标题 1">
            <a:extLst>
              <a:ext uri="{FF2B5EF4-FFF2-40B4-BE49-F238E27FC236}">
                <a16:creationId xmlns:a16="http://schemas.microsoft.com/office/drawing/2014/main" id="{8F204820-5C11-48C5-A2A6-E56EBC8C3390}"/>
              </a:ext>
            </a:extLst>
          </p:cNvPr>
          <p:cNvSpPr txBox="1">
            <a:spLocks/>
          </p:cNvSpPr>
          <p:nvPr/>
        </p:nvSpPr>
        <p:spPr>
          <a:xfrm>
            <a:off x="838200" y="1389065"/>
            <a:ext cx="2432384" cy="1325563"/>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3200"/>
          </a:p>
        </p:txBody>
      </p:sp>
      <p:sp>
        <p:nvSpPr>
          <p:cNvPr id="16" name="内容占位符 2">
            <a:extLst>
              <a:ext uri="{FF2B5EF4-FFF2-40B4-BE49-F238E27FC236}">
                <a16:creationId xmlns:a16="http://schemas.microsoft.com/office/drawing/2014/main" id="{37E8F850-0F77-49B8-B75E-8DB6D9B2E52B}"/>
              </a:ext>
            </a:extLst>
          </p:cNvPr>
          <p:cNvSpPr>
            <a:spLocks noGrp="1"/>
          </p:cNvSpPr>
          <p:nvPr>
            <p:ph idx="1"/>
          </p:nvPr>
        </p:nvSpPr>
        <p:spPr>
          <a:xfrm>
            <a:off x="838199" y="1280009"/>
            <a:ext cx="11116113" cy="6324216"/>
          </a:xfrm>
        </p:spPr>
        <p:txBody>
          <a:bodyPr>
            <a:normAutofit/>
          </a:bodyPr>
          <a:lstStyle/>
          <a:p>
            <a:r>
              <a:rPr lang="en-US" altLang="zh-CN"/>
              <a:t>In this paper, we use ideas from graph-based dependency parsing to provide our model a global view on the input via a biaffine model </a:t>
            </a:r>
          </a:p>
          <a:p>
            <a:r>
              <a:rPr lang="en-US" altLang="zh-CN"/>
              <a:t>The biaffine model scores pairs of start and end tokens in a sentence which we use to explore all spans</a:t>
            </a:r>
            <a:r>
              <a:rPr lang="zh-CN" altLang="en-US"/>
              <a:t>，</a:t>
            </a:r>
            <a:r>
              <a:rPr lang="en-US" altLang="zh-CN"/>
              <a:t>so that the model is able to predict named entities accurately</a:t>
            </a:r>
          </a:p>
          <a:p>
            <a:r>
              <a:rPr lang="en-US" altLang="zh-CN"/>
              <a:t>We show that the model works well for both nested and flat NER through evaluation on 8 corpora and achieving SoTA performance on all of them, with accuracy gains of up to 2.2 percentage points.</a:t>
            </a:r>
            <a:br>
              <a:rPr lang="en-US" altLang="zh-CN"/>
            </a:br>
            <a:endParaRPr lang="en-US" altLang="zh-CN"/>
          </a:p>
          <a:p>
            <a:pPr lvl="1">
              <a:lnSpc>
                <a:spcPct val="100000"/>
              </a:lnSpc>
            </a:pPr>
            <a:endParaRPr lang="en-US" altLang="zh-CN"/>
          </a:p>
        </p:txBody>
      </p:sp>
    </p:spTree>
    <p:extLst>
      <p:ext uri="{BB962C8B-B14F-4D97-AF65-F5344CB8AC3E}">
        <p14:creationId xmlns:p14="http://schemas.microsoft.com/office/powerpoint/2010/main" val="2512037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40123"/>
            <a:ext cx="10515600" cy="1325563"/>
          </a:xfrm>
        </p:spPr>
        <p:txBody>
          <a:bodyPr>
            <a:normAutofit/>
          </a:bodyPr>
          <a:lstStyle/>
          <a:p>
            <a:r>
              <a:rPr lang="en-US" altLang="zh-CN"/>
              <a:t>CASE</a:t>
            </a:r>
            <a:endParaRPr lang="zh-CN" altLang="en-US"/>
          </a:p>
        </p:txBody>
      </p:sp>
      <p:sp>
        <p:nvSpPr>
          <p:cNvPr id="63" name="标题 1">
            <a:extLst>
              <a:ext uri="{FF2B5EF4-FFF2-40B4-BE49-F238E27FC236}">
                <a16:creationId xmlns:a16="http://schemas.microsoft.com/office/drawing/2014/main" id="{8F204820-5C11-48C5-A2A6-E56EBC8C3390}"/>
              </a:ext>
            </a:extLst>
          </p:cNvPr>
          <p:cNvSpPr txBox="1">
            <a:spLocks/>
          </p:cNvSpPr>
          <p:nvPr/>
        </p:nvSpPr>
        <p:spPr>
          <a:xfrm>
            <a:off x="838200" y="1389065"/>
            <a:ext cx="2432384" cy="1325563"/>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3200"/>
          </a:p>
        </p:txBody>
      </p:sp>
      <p:sp>
        <p:nvSpPr>
          <p:cNvPr id="16" name="内容占位符 2">
            <a:extLst>
              <a:ext uri="{FF2B5EF4-FFF2-40B4-BE49-F238E27FC236}">
                <a16:creationId xmlns:a16="http://schemas.microsoft.com/office/drawing/2014/main" id="{37E8F850-0F77-49B8-B75E-8DB6D9B2E52B}"/>
              </a:ext>
            </a:extLst>
          </p:cNvPr>
          <p:cNvSpPr>
            <a:spLocks noGrp="1"/>
          </p:cNvSpPr>
          <p:nvPr>
            <p:ph idx="1"/>
          </p:nvPr>
        </p:nvSpPr>
        <p:spPr>
          <a:xfrm>
            <a:off x="711777" y="1978023"/>
            <a:ext cx="8691303" cy="2670177"/>
          </a:xfrm>
        </p:spPr>
        <p:txBody>
          <a:bodyPr>
            <a:normAutofit/>
          </a:bodyPr>
          <a:lstStyle/>
          <a:p>
            <a:pPr lvl="2">
              <a:lnSpc>
                <a:spcPct val="100000"/>
              </a:lnSpc>
            </a:pPr>
            <a:endParaRPr lang="en-US" altLang="zh-CN"/>
          </a:p>
          <a:p>
            <a:pPr marL="457177" lvl="1" indent="0">
              <a:lnSpc>
                <a:spcPct val="100000"/>
              </a:lnSpc>
              <a:buNone/>
            </a:pPr>
            <a:endParaRPr lang="en-US" altLang="zh-CN"/>
          </a:p>
          <a:p>
            <a:pPr marL="0" indent="0">
              <a:lnSpc>
                <a:spcPct val="150000"/>
              </a:lnSpc>
              <a:buNone/>
            </a:pPr>
            <a:endParaRPr lang="en-US" altLang="zh-CN"/>
          </a:p>
        </p:txBody>
      </p:sp>
      <p:pic>
        <p:nvPicPr>
          <p:cNvPr id="4" name="图片 3">
            <a:extLst>
              <a:ext uri="{FF2B5EF4-FFF2-40B4-BE49-F238E27FC236}">
                <a16:creationId xmlns:a16="http://schemas.microsoft.com/office/drawing/2014/main" id="{20217401-A2E0-4312-98DD-371824102B30}"/>
              </a:ext>
            </a:extLst>
          </p:cNvPr>
          <p:cNvPicPr>
            <a:picLocks noChangeAspect="1"/>
          </p:cNvPicPr>
          <p:nvPr/>
        </p:nvPicPr>
        <p:blipFill>
          <a:blip r:embed="rId3"/>
          <a:stretch>
            <a:fillRect/>
          </a:stretch>
        </p:blipFill>
        <p:spPr>
          <a:xfrm>
            <a:off x="2008879" y="1548049"/>
            <a:ext cx="7564642" cy="3920886"/>
          </a:xfrm>
          <a:prstGeom prst="rect">
            <a:avLst/>
          </a:prstGeom>
        </p:spPr>
      </p:pic>
    </p:spTree>
    <p:extLst>
      <p:ext uri="{BB962C8B-B14F-4D97-AF65-F5344CB8AC3E}">
        <p14:creationId xmlns:p14="http://schemas.microsoft.com/office/powerpoint/2010/main" val="386960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40123"/>
            <a:ext cx="10515600" cy="1325563"/>
          </a:xfrm>
        </p:spPr>
        <p:txBody>
          <a:bodyPr>
            <a:normAutofit/>
          </a:bodyPr>
          <a:lstStyle/>
          <a:p>
            <a:r>
              <a:rPr lang="en-US" altLang="zh-CN"/>
              <a:t>Model</a:t>
            </a:r>
            <a:endParaRPr lang="zh-CN" altLang="en-US"/>
          </a:p>
        </p:txBody>
      </p:sp>
      <p:sp>
        <p:nvSpPr>
          <p:cNvPr id="63" name="标题 1">
            <a:extLst>
              <a:ext uri="{FF2B5EF4-FFF2-40B4-BE49-F238E27FC236}">
                <a16:creationId xmlns:a16="http://schemas.microsoft.com/office/drawing/2014/main" id="{8F204820-5C11-48C5-A2A6-E56EBC8C3390}"/>
              </a:ext>
            </a:extLst>
          </p:cNvPr>
          <p:cNvSpPr txBox="1">
            <a:spLocks/>
          </p:cNvSpPr>
          <p:nvPr/>
        </p:nvSpPr>
        <p:spPr>
          <a:xfrm>
            <a:off x="838200" y="1389065"/>
            <a:ext cx="2432384" cy="1325563"/>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3200"/>
          </a:p>
        </p:txBody>
      </p:sp>
      <p:sp>
        <p:nvSpPr>
          <p:cNvPr id="16" name="内容占位符 2">
            <a:extLst>
              <a:ext uri="{FF2B5EF4-FFF2-40B4-BE49-F238E27FC236}">
                <a16:creationId xmlns:a16="http://schemas.microsoft.com/office/drawing/2014/main" id="{37E8F850-0F77-49B8-B75E-8DB6D9B2E52B}"/>
              </a:ext>
            </a:extLst>
          </p:cNvPr>
          <p:cNvSpPr>
            <a:spLocks noGrp="1"/>
          </p:cNvSpPr>
          <p:nvPr>
            <p:ph idx="1"/>
          </p:nvPr>
        </p:nvSpPr>
        <p:spPr>
          <a:xfrm>
            <a:off x="711777" y="1978023"/>
            <a:ext cx="8691303" cy="2670177"/>
          </a:xfrm>
        </p:spPr>
        <p:txBody>
          <a:bodyPr>
            <a:normAutofit/>
          </a:bodyPr>
          <a:lstStyle/>
          <a:p>
            <a:pPr lvl="2">
              <a:lnSpc>
                <a:spcPct val="100000"/>
              </a:lnSpc>
            </a:pPr>
            <a:endParaRPr lang="en-US" altLang="zh-CN"/>
          </a:p>
          <a:p>
            <a:pPr marL="457177" lvl="1" indent="0">
              <a:lnSpc>
                <a:spcPct val="100000"/>
              </a:lnSpc>
              <a:buNone/>
            </a:pPr>
            <a:endParaRPr lang="en-US" altLang="zh-CN"/>
          </a:p>
          <a:p>
            <a:pPr marL="0" indent="0">
              <a:lnSpc>
                <a:spcPct val="150000"/>
              </a:lnSpc>
              <a:buNone/>
            </a:pPr>
            <a:endParaRPr lang="en-US" altLang="zh-CN"/>
          </a:p>
        </p:txBody>
      </p:sp>
      <p:pic>
        <p:nvPicPr>
          <p:cNvPr id="3" name="图片 2">
            <a:extLst>
              <a:ext uri="{FF2B5EF4-FFF2-40B4-BE49-F238E27FC236}">
                <a16:creationId xmlns:a16="http://schemas.microsoft.com/office/drawing/2014/main" id="{0CF2DDA0-B901-414C-845A-888E6C0D10D8}"/>
              </a:ext>
            </a:extLst>
          </p:cNvPr>
          <p:cNvPicPr>
            <a:picLocks noChangeAspect="1"/>
          </p:cNvPicPr>
          <p:nvPr/>
        </p:nvPicPr>
        <p:blipFill>
          <a:blip r:embed="rId3"/>
          <a:stretch>
            <a:fillRect/>
          </a:stretch>
        </p:blipFill>
        <p:spPr>
          <a:xfrm>
            <a:off x="2539963" y="212461"/>
            <a:ext cx="7112073" cy="6201299"/>
          </a:xfrm>
          <a:prstGeom prst="rect">
            <a:avLst/>
          </a:prstGeom>
        </p:spPr>
      </p:pic>
    </p:spTree>
    <p:extLst>
      <p:ext uri="{BB962C8B-B14F-4D97-AF65-F5344CB8AC3E}">
        <p14:creationId xmlns:p14="http://schemas.microsoft.com/office/powerpoint/2010/main" val="2755185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40123"/>
            <a:ext cx="10515600" cy="1325563"/>
          </a:xfrm>
        </p:spPr>
        <p:txBody>
          <a:bodyPr>
            <a:normAutofit/>
          </a:bodyPr>
          <a:lstStyle/>
          <a:p>
            <a:r>
              <a:rPr lang="en-US" altLang="zh-CN"/>
              <a:t>Biaffine Classifier</a:t>
            </a:r>
            <a:endParaRPr lang="zh-CN" altLang="en-US"/>
          </a:p>
        </p:txBody>
      </p:sp>
      <p:sp>
        <p:nvSpPr>
          <p:cNvPr id="63" name="标题 1">
            <a:extLst>
              <a:ext uri="{FF2B5EF4-FFF2-40B4-BE49-F238E27FC236}">
                <a16:creationId xmlns:a16="http://schemas.microsoft.com/office/drawing/2014/main" id="{8F204820-5C11-48C5-A2A6-E56EBC8C3390}"/>
              </a:ext>
            </a:extLst>
          </p:cNvPr>
          <p:cNvSpPr txBox="1">
            <a:spLocks/>
          </p:cNvSpPr>
          <p:nvPr/>
        </p:nvSpPr>
        <p:spPr>
          <a:xfrm>
            <a:off x="838200" y="1389065"/>
            <a:ext cx="2432384" cy="1325563"/>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3200"/>
          </a:p>
        </p:txBody>
      </p:sp>
      <p:pic>
        <p:nvPicPr>
          <p:cNvPr id="3" name="图片 2">
            <a:extLst>
              <a:ext uri="{FF2B5EF4-FFF2-40B4-BE49-F238E27FC236}">
                <a16:creationId xmlns:a16="http://schemas.microsoft.com/office/drawing/2014/main" id="{8EA16C41-1E1E-4896-8B30-2E01675A4E58}"/>
              </a:ext>
            </a:extLst>
          </p:cNvPr>
          <p:cNvPicPr>
            <a:picLocks noChangeAspect="1"/>
          </p:cNvPicPr>
          <p:nvPr/>
        </p:nvPicPr>
        <p:blipFill>
          <a:blip r:embed="rId3"/>
          <a:stretch>
            <a:fillRect/>
          </a:stretch>
        </p:blipFill>
        <p:spPr>
          <a:xfrm>
            <a:off x="1059021" y="1496533"/>
            <a:ext cx="6977632" cy="3864934"/>
          </a:xfrm>
          <a:prstGeom prst="rect">
            <a:avLst/>
          </a:prstGeom>
        </p:spPr>
      </p:pic>
    </p:spTree>
    <p:extLst>
      <p:ext uri="{BB962C8B-B14F-4D97-AF65-F5344CB8AC3E}">
        <p14:creationId xmlns:p14="http://schemas.microsoft.com/office/powerpoint/2010/main" val="10965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6956" y="378080"/>
            <a:ext cx="10515600" cy="1325563"/>
          </a:xfrm>
        </p:spPr>
        <p:txBody>
          <a:bodyPr>
            <a:normAutofit/>
          </a:bodyPr>
          <a:lstStyle/>
          <a:p>
            <a:r>
              <a:rPr lang="en-US" altLang="zh-CN"/>
              <a:t>STRATEGY</a:t>
            </a:r>
            <a:endParaRPr lang="zh-CN" altLang="en-US"/>
          </a:p>
        </p:txBody>
      </p:sp>
      <p:sp>
        <p:nvSpPr>
          <p:cNvPr id="63" name="标题 1">
            <a:extLst>
              <a:ext uri="{FF2B5EF4-FFF2-40B4-BE49-F238E27FC236}">
                <a16:creationId xmlns:a16="http://schemas.microsoft.com/office/drawing/2014/main" id="{8F204820-5C11-48C5-A2A6-E56EBC8C3390}"/>
              </a:ext>
            </a:extLst>
          </p:cNvPr>
          <p:cNvSpPr txBox="1">
            <a:spLocks/>
          </p:cNvSpPr>
          <p:nvPr/>
        </p:nvSpPr>
        <p:spPr>
          <a:xfrm>
            <a:off x="838200" y="1389065"/>
            <a:ext cx="2432384" cy="1325563"/>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3200"/>
          </a:p>
        </p:txBody>
      </p:sp>
      <p:sp>
        <p:nvSpPr>
          <p:cNvPr id="17" name="内容占位符 2">
            <a:extLst>
              <a:ext uri="{FF2B5EF4-FFF2-40B4-BE49-F238E27FC236}">
                <a16:creationId xmlns:a16="http://schemas.microsoft.com/office/drawing/2014/main" id="{463F438F-BAA9-4584-B302-A81B3B997105}"/>
              </a:ext>
            </a:extLst>
          </p:cNvPr>
          <p:cNvSpPr txBox="1">
            <a:spLocks noGrp="1"/>
          </p:cNvSpPr>
          <p:nvPr>
            <p:ph idx="1"/>
          </p:nvPr>
        </p:nvSpPr>
        <p:spPr>
          <a:xfrm>
            <a:off x="628474" y="1703643"/>
            <a:ext cx="10996569" cy="4351338"/>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 For nested NER, a entity is selected as long as it does </a:t>
            </a:r>
            <a:r>
              <a:rPr lang="en-US" altLang="zh-CN" b="1"/>
              <a:t>not clash</a:t>
            </a:r>
            <a:r>
              <a:rPr lang="en-US" altLang="zh-CN"/>
              <a:t> the boundaries of higher ranked entities.</a:t>
            </a:r>
          </a:p>
          <a:p>
            <a:r>
              <a:rPr lang="en-US" altLang="zh-CN"/>
              <a:t>We denote a entity </a:t>
            </a:r>
            <a:r>
              <a:rPr lang="en-US" altLang="zh-CN" i="1">
                <a:latin typeface="Times New Roman" panose="02020603050405020304" pitchFamily="18" charset="0"/>
                <a:cs typeface="Times New Roman" panose="02020603050405020304" pitchFamily="18" charset="0"/>
              </a:rPr>
              <a:t>i</a:t>
            </a:r>
            <a:r>
              <a:rPr lang="en-US" altLang="zh-CN"/>
              <a:t> to </a:t>
            </a:r>
            <a:r>
              <a:rPr lang="en-US" altLang="zh-CN" b="1"/>
              <a:t>clash</a:t>
            </a:r>
            <a:r>
              <a:rPr lang="en-US" altLang="zh-CN"/>
              <a:t> boundaries with another entity </a:t>
            </a:r>
            <a:r>
              <a:rPr lang="en-US" altLang="zh-CN" i="1">
                <a:latin typeface="Times New Roman" panose="02020603050405020304" pitchFamily="18" charset="0"/>
                <a:cs typeface="Times New Roman" panose="02020603050405020304" pitchFamily="18" charset="0"/>
              </a:rPr>
              <a:t>j</a:t>
            </a:r>
            <a:r>
              <a:rPr lang="en-US" altLang="zh-CN"/>
              <a:t> if </a:t>
            </a:r>
            <a:r>
              <a:rPr lang="en-US" altLang="zh-CN" i="1">
                <a:latin typeface="Times New Roman" panose="02020603050405020304" pitchFamily="18" charset="0"/>
                <a:cs typeface="Times New Roman" panose="02020603050405020304" pitchFamily="18" charset="0"/>
              </a:rPr>
              <a:t>si</a:t>
            </a:r>
            <a:r>
              <a:rPr lang="en-US" altLang="zh-CN"/>
              <a:t> &lt; </a:t>
            </a:r>
            <a:r>
              <a:rPr lang="en-US" altLang="zh-CN" i="1">
                <a:latin typeface="Times New Roman" panose="02020603050405020304" pitchFamily="18" charset="0"/>
                <a:cs typeface="Times New Roman" panose="02020603050405020304" pitchFamily="18" charset="0"/>
              </a:rPr>
              <a:t>sj</a:t>
            </a:r>
            <a:r>
              <a:rPr lang="en-US" altLang="zh-CN"/>
              <a:t> ≤ </a:t>
            </a:r>
            <a:r>
              <a:rPr lang="en-US" altLang="zh-CN" i="1">
                <a:latin typeface="Times New Roman" panose="02020603050405020304" pitchFamily="18" charset="0"/>
                <a:cs typeface="Times New Roman" panose="02020603050405020304" pitchFamily="18" charset="0"/>
              </a:rPr>
              <a:t>ei</a:t>
            </a:r>
            <a:r>
              <a:rPr lang="en-US" altLang="zh-CN"/>
              <a:t> &lt; </a:t>
            </a:r>
            <a:r>
              <a:rPr lang="en-US" altLang="zh-CN" i="1">
                <a:latin typeface="Times New Roman" panose="02020603050405020304" pitchFamily="18" charset="0"/>
                <a:cs typeface="Times New Roman" panose="02020603050405020304" pitchFamily="18" charset="0"/>
              </a:rPr>
              <a:t>ej</a:t>
            </a:r>
            <a:r>
              <a:rPr lang="en-US" altLang="zh-CN"/>
              <a:t> or </a:t>
            </a:r>
            <a:r>
              <a:rPr lang="en-US" altLang="zh-CN" i="1">
                <a:latin typeface="Times New Roman" panose="02020603050405020304" pitchFamily="18" charset="0"/>
                <a:cs typeface="Times New Roman" panose="02020603050405020304" pitchFamily="18" charset="0"/>
              </a:rPr>
              <a:t>sj</a:t>
            </a:r>
            <a:r>
              <a:rPr lang="en-US" altLang="zh-CN"/>
              <a:t> &lt; </a:t>
            </a:r>
            <a:r>
              <a:rPr lang="en-US" altLang="zh-CN" i="1">
                <a:latin typeface="Times New Roman" panose="02020603050405020304" pitchFamily="18" charset="0"/>
                <a:cs typeface="Times New Roman" panose="02020603050405020304" pitchFamily="18" charset="0"/>
              </a:rPr>
              <a:t>si</a:t>
            </a:r>
            <a:r>
              <a:rPr lang="en-US" altLang="zh-CN"/>
              <a:t> ≤ </a:t>
            </a:r>
            <a:r>
              <a:rPr lang="en-US" altLang="zh-CN" i="1">
                <a:latin typeface="Times New Roman" panose="02020603050405020304" pitchFamily="18" charset="0"/>
                <a:cs typeface="Times New Roman" panose="02020603050405020304" pitchFamily="18" charset="0"/>
              </a:rPr>
              <a:t>ej</a:t>
            </a:r>
            <a:r>
              <a:rPr lang="en-US" altLang="zh-CN"/>
              <a:t> &lt; </a:t>
            </a:r>
            <a:r>
              <a:rPr lang="en-US" altLang="zh-CN" i="1">
                <a:latin typeface="Times New Roman" panose="02020603050405020304" pitchFamily="18" charset="0"/>
                <a:cs typeface="Times New Roman" panose="02020603050405020304" pitchFamily="18" charset="0"/>
              </a:rPr>
              <a:t>ei</a:t>
            </a:r>
          </a:p>
          <a:p>
            <a:pPr marL="0" indent="0">
              <a:buNone/>
            </a:pPr>
            <a:r>
              <a:rPr lang="en-US" altLang="zh-CN" i="1">
                <a:latin typeface="Times New Roman" panose="02020603050405020304" pitchFamily="18" charset="0"/>
                <a:cs typeface="Times New Roman" panose="02020603050405020304" pitchFamily="18" charset="0"/>
              </a:rPr>
              <a:t>	(</a:t>
            </a:r>
            <a:r>
              <a:rPr lang="en-US" altLang="zh-CN"/>
              <a:t>the Bank of China: </a:t>
            </a:r>
            <a:r>
              <a:rPr lang="en-US" altLang="zh-CN" i="1"/>
              <a:t>the Bank of </a:t>
            </a:r>
            <a:r>
              <a:rPr lang="en-US" altLang="zh-CN"/>
              <a:t>clashs</a:t>
            </a:r>
            <a:r>
              <a:rPr lang="en-US" altLang="zh-CN" b="1"/>
              <a:t> </a:t>
            </a:r>
            <a:r>
              <a:rPr lang="en-US" altLang="zh-CN" i="1"/>
              <a:t>Bank of China</a:t>
            </a:r>
            <a:r>
              <a:rPr lang="en-US" altLang="zh-CN" i="1">
                <a:latin typeface="Times New Roman" panose="02020603050405020304" pitchFamily="18" charset="0"/>
                <a:cs typeface="Times New Roman" panose="02020603050405020304" pitchFamily="18" charset="0"/>
              </a:rPr>
              <a:t>)</a:t>
            </a:r>
          </a:p>
          <a:p>
            <a:r>
              <a:rPr lang="en-US" altLang="zh-CN"/>
              <a:t>For flat NER, we apply one more constraint, in which any entity containing or is inside an entity ranked before it will not be selected</a:t>
            </a:r>
            <a:br>
              <a:rPr lang="en-US" altLang="zh-CN"/>
            </a:br>
            <a:endParaRPr lang="en-US" altLang="zh-CN"/>
          </a:p>
          <a:p>
            <a:pPr lvl="1">
              <a:lnSpc>
                <a:spcPct val="100000"/>
              </a:lnSpc>
            </a:pPr>
            <a:endParaRPr lang="en-US" altLang="zh-CN"/>
          </a:p>
        </p:txBody>
      </p:sp>
    </p:spTree>
    <p:extLst>
      <p:ext uri="{BB962C8B-B14F-4D97-AF65-F5344CB8AC3E}">
        <p14:creationId xmlns:p14="http://schemas.microsoft.com/office/powerpoint/2010/main" val="4188077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40123"/>
            <a:ext cx="10515600" cy="1325563"/>
          </a:xfrm>
        </p:spPr>
        <p:txBody>
          <a:bodyPr>
            <a:normAutofit/>
          </a:bodyPr>
          <a:lstStyle/>
          <a:p>
            <a:r>
              <a:rPr lang="en-US" altLang="zh-CN"/>
              <a:t>Result</a:t>
            </a:r>
            <a:endParaRPr lang="zh-CN" altLang="en-US"/>
          </a:p>
        </p:txBody>
      </p:sp>
      <p:sp>
        <p:nvSpPr>
          <p:cNvPr id="63" name="标题 1">
            <a:extLst>
              <a:ext uri="{FF2B5EF4-FFF2-40B4-BE49-F238E27FC236}">
                <a16:creationId xmlns:a16="http://schemas.microsoft.com/office/drawing/2014/main" id="{8F204820-5C11-48C5-A2A6-E56EBC8C3390}"/>
              </a:ext>
            </a:extLst>
          </p:cNvPr>
          <p:cNvSpPr txBox="1">
            <a:spLocks/>
          </p:cNvSpPr>
          <p:nvPr/>
        </p:nvSpPr>
        <p:spPr>
          <a:xfrm>
            <a:off x="838200" y="1389065"/>
            <a:ext cx="2432384" cy="1325563"/>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3200"/>
          </a:p>
        </p:txBody>
      </p:sp>
      <p:sp>
        <p:nvSpPr>
          <p:cNvPr id="16" name="内容占位符 2">
            <a:extLst>
              <a:ext uri="{FF2B5EF4-FFF2-40B4-BE49-F238E27FC236}">
                <a16:creationId xmlns:a16="http://schemas.microsoft.com/office/drawing/2014/main" id="{37E8F850-0F77-49B8-B75E-8DB6D9B2E52B}"/>
              </a:ext>
            </a:extLst>
          </p:cNvPr>
          <p:cNvSpPr>
            <a:spLocks noGrp="1"/>
          </p:cNvSpPr>
          <p:nvPr>
            <p:ph idx="1"/>
          </p:nvPr>
        </p:nvSpPr>
        <p:spPr>
          <a:xfrm>
            <a:off x="711777" y="1978023"/>
            <a:ext cx="8691303" cy="2670177"/>
          </a:xfrm>
        </p:spPr>
        <p:txBody>
          <a:bodyPr>
            <a:normAutofit/>
          </a:bodyPr>
          <a:lstStyle/>
          <a:p>
            <a:pPr lvl="2">
              <a:lnSpc>
                <a:spcPct val="100000"/>
              </a:lnSpc>
            </a:pPr>
            <a:endParaRPr lang="en-US" altLang="zh-CN"/>
          </a:p>
          <a:p>
            <a:pPr marL="457177" lvl="1" indent="0">
              <a:lnSpc>
                <a:spcPct val="100000"/>
              </a:lnSpc>
              <a:buNone/>
            </a:pPr>
            <a:endParaRPr lang="en-US" altLang="zh-CN"/>
          </a:p>
          <a:p>
            <a:pPr marL="0" indent="0">
              <a:lnSpc>
                <a:spcPct val="150000"/>
              </a:lnSpc>
              <a:buNone/>
            </a:pPr>
            <a:endParaRPr lang="en-US" altLang="zh-CN"/>
          </a:p>
        </p:txBody>
      </p:sp>
      <p:pic>
        <p:nvPicPr>
          <p:cNvPr id="5" name="图片 4">
            <a:extLst>
              <a:ext uri="{FF2B5EF4-FFF2-40B4-BE49-F238E27FC236}">
                <a16:creationId xmlns:a16="http://schemas.microsoft.com/office/drawing/2014/main" id="{7B9EFF56-44A1-460F-9A65-B4CD3E596325}"/>
              </a:ext>
            </a:extLst>
          </p:cNvPr>
          <p:cNvPicPr>
            <a:picLocks noChangeAspect="1"/>
          </p:cNvPicPr>
          <p:nvPr/>
        </p:nvPicPr>
        <p:blipFill>
          <a:blip r:embed="rId3"/>
          <a:stretch>
            <a:fillRect/>
          </a:stretch>
        </p:blipFill>
        <p:spPr>
          <a:xfrm>
            <a:off x="2704353" y="40123"/>
            <a:ext cx="7264958" cy="6858000"/>
          </a:xfrm>
          <a:prstGeom prst="rect">
            <a:avLst/>
          </a:prstGeom>
        </p:spPr>
      </p:pic>
    </p:spTree>
    <p:extLst>
      <p:ext uri="{BB962C8B-B14F-4D97-AF65-F5344CB8AC3E}">
        <p14:creationId xmlns:p14="http://schemas.microsoft.com/office/powerpoint/2010/main" val="2438783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 name="对象 61">
            <a:extLst>
              <a:ext uri="{FF2B5EF4-FFF2-40B4-BE49-F238E27FC236}">
                <a16:creationId xmlns:a16="http://schemas.microsoft.com/office/drawing/2014/main" id="{63D6754D-ECED-47AE-91E1-2AF5F2664A27}"/>
              </a:ext>
            </a:extLst>
          </p:cNvPr>
          <p:cNvGraphicFramePr>
            <a:graphicFrameLocks noChangeAspect="1"/>
          </p:cNvGraphicFramePr>
          <p:nvPr/>
        </p:nvGraphicFramePr>
        <p:xfrm>
          <a:off x="4972050" y="2422525"/>
          <a:ext cx="114300" cy="177800"/>
        </p:xfrm>
        <a:graphic>
          <a:graphicData uri="http://schemas.openxmlformats.org/presentationml/2006/ole">
            <mc:AlternateContent xmlns:mc="http://schemas.openxmlformats.org/markup-compatibility/2006">
              <mc:Choice xmlns:v="urn:schemas-microsoft-com:vml" Requires="v">
                <p:oleObj spid="_x0000_s50180" name="Equation" r:id="rId4" imgW="114120" imgH="177480" progId="Equation.DSMT4">
                  <p:embed/>
                </p:oleObj>
              </mc:Choice>
              <mc:Fallback>
                <p:oleObj name="Equation" r:id="rId4" imgW="114120" imgH="177480" progId="Equation.DSMT4">
                  <p:embed/>
                  <p:pic>
                    <p:nvPicPr>
                      <p:cNvPr id="62" name="对象 61">
                        <a:extLst>
                          <a:ext uri="{FF2B5EF4-FFF2-40B4-BE49-F238E27FC236}">
                            <a16:creationId xmlns:a16="http://schemas.microsoft.com/office/drawing/2014/main" id="{63D6754D-ECED-47AE-91E1-2AF5F2664A27}"/>
                          </a:ext>
                        </a:extLst>
                      </p:cNvPr>
                      <p:cNvPicPr/>
                      <p:nvPr/>
                    </p:nvPicPr>
                    <p:blipFill>
                      <a:blip r:embed="rId5"/>
                      <a:stretch>
                        <a:fillRect/>
                      </a:stretch>
                    </p:blipFill>
                    <p:spPr>
                      <a:xfrm>
                        <a:off x="4972050" y="2422525"/>
                        <a:ext cx="114300" cy="177800"/>
                      </a:xfrm>
                      <a:prstGeom prst="rect">
                        <a:avLst/>
                      </a:prstGeom>
                    </p:spPr>
                  </p:pic>
                </p:oleObj>
              </mc:Fallback>
            </mc:AlternateContent>
          </a:graphicData>
        </a:graphic>
      </p:graphicFrame>
      <p:sp>
        <p:nvSpPr>
          <p:cNvPr id="63" name="标题 1">
            <a:extLst>
              <a:ext uri="{FF2B5EF4-FFF2-40B4-BE49-F238E27FC236}">
                <a16:creationId xmlns:a16="http://schemas.microsoft.com/office/drawing/2014/main" id="{8F204820-5C11-48C5-A2A6-E56EBC8C3390}"/>
              </a:ext>
            </a:extLst>
          </p:cNvPr>
          <p:cNvSpPr txBox="1">
            <a:spLocks/>
          </p:cNvSpPr>
          <p:nvPr/>
        </p:nvSpPr>
        <p:spPr>
          <a:xfrm>
            <a:off x="838200" y="1389065"/>
            <a:ext cx="2432384" cy="1325563"/>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3200"/>
          </a:p>
        </p:txBody>
      </p:sp>
      <p:sp>
        <p:nvSpPr>
          <p:cNvPr id="5" name="标题 1">
            <a:extLst>
              <a:ext uri="{FF2B5EF4-FFF2-40B4-BE49-F238E27FC236}">
                <a16:creationId xmlns:a16="http://schemas.microsoft.com/office/drawing/2014/main" id="{6DF3AB2E-D8FB-4974-8BC4-DFCA200FDD7A}"/>
              </a:ext>
            </a:extLst>
          </p:cNvPr>
          <p:cNvSpPr>
            <a:spLocks noGrp="1"/>
          </p:cNvSpPr>
          <p:nvPr>
            <p:ph type="title"/>
          </p:nvPr>
        </p:nvSpPr>
        <p:spPr>
          <a:xfrm>
            <a:off x="585095" y="280719"/>
            <a:ext cx="10515600" cy="1325563"/>
          </a:xfrm>
        </p:spPr>
        <p:txBody>
          <a:bodyPr/>
          <a:lstStyle/>
          <a:p>
            <a:br>
              <a:rPr lang="en-US" altLang="zh-CN"/>
            </a:br>
            <a:endParaRPr lang="zh-CN" altLang="en-US"/>
          </a:p>
        </p:txBody>
      </p:sp>
      <p:sp>
        <p:nvSpPr>
          <p:cNvPr id="6" name="标题 1">
            <a:extLst>
              <a:ext uri="{FF2B5EF4-FFF2-40B4-BE49-F238E27FC236}">
                <a16:creationId xmlns:a16="http://schemas.microsoft.com/office/drawing/2014/main" id="{0464507D-A70D-47B7-81FB-E58DFF9E9DEB}"/>
              </a:ext>
            </a:extLst>
          </p:cNvPr>
          <p:cNvSpPr txBox="1">
            <a:spLocks/>
          </p:cNvSpPr>
          <p:nvPr/>
        </p:nvSpPr>
        <p:spPr>
          <a:xfrm>
            <a:off x="838200" y="365129"/>
            <a:ext cx="10515600" cy="1325563"/>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t>ACL2020</a:t>
            </a:r>
            <a:br>
              <a:rPr lang="en-US" altLang="zh-CN"/>
            </a:br>
            <a:endParaRPr lang="zh-CN" altLang="en-US"/>
          </a:p>
        </p:txBody>
      </p:sp>
      <p:pic>
        <p:nvPicPr>
          <p:cNvPr id="3" name="图片 2">
            <a:extLst>
              <a:ext uri="{FF2B5EF4-FFF2-40B4-BE49-F238E27FC236}">
                <a16:creationId xmlns:a16="http://schemas.microsoft.com/office/drawing/2014/main" id="{6C1CA087-8D88-4C76-9701-16A57362BD3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95735" y="1517738"/>
            <a:ext cx="11200529" cy="3822524"/>
          </a:xfrm>
          <a:prstGeom prst="rect">
            <a:avLst/>
          </a:prstGeom>
        </p:spPr>
      </p:pic>
      <p:pic>
        <p:nvPicPr>
          <p:cNvPr id="2" name="图片 1">
            <a:extLst>
              <a:ext uri="{FF2B5EF4-FFF2-40B4-BE49-F238E27FC236}">
                <a16:creationId xmlns:a16="http://schemas.microsoft.com/office/drawing/2014/main" id="{40EFEF12-E28B-4A2B-8797-3838ED319BE2}"/>
              </a:ext>
            </a:extLst>
          </p:cNvPr>
          <p:cNvPicPr>
            <a:picLocks noChangeAspect="1"/>
          </p:cNvPicPr>
          <p:nvPr/>
        </p:nvPicPr>
        <p:blipFill>
          <a:blip r:embed="rId7"/>
          <a:stretch>
            <a:fillRect/>
          </a:stretch>
        </p:blipFill>
        <p:spPr>
          <a:xfrm>
            <a:off x="619125" y="1528762"/>
            <a:ext cx="10953750" cy="3800475"/>
          </a:xfrm>
          <a:prstGeom prst="rect">
            <a:avLst/>
          </a:prstGeom>
        </p:spPr>
      </p:pic>
      <p:pic>
        <p:nvPicPr>
          <p:cNvPr id="4" name="图片 3">
            <a:extLst>
              <a:ext uri="{FF2B5EF4-FFF2-40B4-BE49-F238E27FC236}">
                <a16:creationId xmlns:a16="http://schemas.microsoft.com/office/drawing/2014/main" id="{AB090982-04DD-4E0C-9BCB-A991C8555DB2}"/>
              </a:ext>
            </a:extLst>
          </p:cNvPr>
          <p:cNvPicPr>
            <a:picLocks noChangeAspect="1"/>
          </p:cNvPicPr>
          <p:nvPr/>
        </p:nvPicPr>
        <p:blipFill>
          <a:blip r:embed="rId8"/>
          <a:stretch>
            <a:fillRect/>
          </a:stretch>
        </p:blipFill>
        <p:spPr>
          <a:xfrm>
            <a:off x="1524000" y="1952625"/>
            <a:ext cx="9144000" cy="2952750"/>
          </a:xfrm>
          <a:prstGeom prst="rect">
            <a:avLst/>
          </a:prstGeom>
        </p:spPr>
      </p:pic>
    </p:spTree>
    <p:extLst>
      <p:ext uri="{BB962C8B-B14F-4D97-AF65-F5344CB8AC3E}">
        <p14:creationId xmlns:p14="http://schemas.microsoft.com/office/powerpoint/2010/main" val="2438431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9"/>
            <a:ext cx="10515600" cy="1325563"/>
          </a:xfrm>
        </p:spPr>
        <p:txBody>
          <a:bodyPr/>
          <a:lstStyle/>
          <a:p>
            <a:r>
              <a:rPr lang="en-US" altLang="zh-CN"/>
              <a:t>Main Work</a:t>
            </a:r>
            <a:br>
              <a:rPr lang="en-US" altLang="zh-CN"/>
            </a:br>
            <a:endParaRPr lang="zh-CN" altLang="en-US"/>
          </a:p>
        </p:txBody>
      </p:sp>
      <p:graphicFrame>
        <p:nvGraphicFramePr>
          <p:cNvPr id="62" name="对象 61">
            <a:extLst>
              <a:ext uri="{FF2B5EF4-FFF2-40B4-BE49-F238E27FC236}">
                <a16:creationId xmlns:a16="http://schemas.microsoft.com/office/drawing/2014/main" id="{63D6754D-ECED-47AE-91E1-2AF5F2664A27}"/>
              </a:ext>
            </a:extLst>
          </p:cNvPr>
          <p:cNvGraphicFramePr>
            <a:graphicFrameLocks noChangeAspect="1"/>
          </p:cNvGraphicFramePr>
          <p:nvPr/>
        </p:nvGraphicFramePr>
        <p:xfrm>
          <a:off x="4972050" y="2422525"/>
          <a:ext cx="114300" cy="177800"/>
        </p:xfrm>
        <a:graphic>
          <a:graphicData uri="http://schemas.openxmlformats.org/presentationml/2006/ole">
            <mc:AlternateContent xmlns:mc="http://schemas.openxmlformats.org/markup-compatibility/2006">
              <mc:Choice xmlns:v="urn:schemas-microsoft-com:vml" Requires="v">
                <p:oleObj spid="_x0000_s53253" name="Equation" r:id="rId4" imgW="114120" imgH="177480" progId="Equation.DSMT4">
                  <p:embed/>
                </p:oleObj>
              </mc:Choice>
              <mc:Fallback>
                <p:oleObj name="Equation" r:id="rId4" imgW="114120" imgH="177480" progId="Equation.DSMT4">
                  <p:embed/>
                  <p:pic>
                    <p:nvPicPr>
                      <p:cNvPr id="62" name="对象 61">
                        <a:extLst>
                          <a:ext uri="{FF2B5EF4-FFF2-40B4-BE49-F238E27FC236}">
                            <a16:creationId xmlns:a16="http://schemas.microsoft.com/office/drawing/2014/main" id="{63D6754D-ECED-47AE-91E1-2AF5F2664A27}"/>
                          </a:ext>
                        </a:extLst>
                      </p:cNvPr>
                      <p:cNvPicPr/>
                      <p:nvPr/>
                    </p:nvPicPr>
                    <p:blipFill>
                      <a:blip r:embed="rId5"/>
                      <a:stretch>
                        <a:fillRect/>
                      </a:stretch>
                    </p:blipFill>
                    <p:spPr>
                      <a:xfrm>
                        <a:off x="4972050" y="2422525"/>
                        <a:ext cx="114300" cy="177800"/>
                      </a:xfrm>
                      <a:prstGeom prst="rect">
                        <a:avLst/>
                      </a:prstGeom>
                    </p:spPr>
                  </p:pic>
                </p:oleObj>
              </mc:Fallback>
            </mc:AlternateContent>
          </a:graphicData>
        </a:graphic>
      </p:graphicFrame>
      <p:sp>
        <p:nvSpPr>
          <p:cNvPr id="63" name="标题 1">
            <a:extLst>
              <a:ext uri="{FF2B5EF4-FFF2-40B4-BE49-F238E27FC236}">
                <a16:creationId xmlns:a16="http://schemas.microsoft.com/office/drawing/2014/main" id="{8F204820-5C11-48C5-A2A6-E56EBC8C3390}"/>
              </a:ext>
            </a:extLst>
          </p:cNvPr>
          <p:cNvSpPr txBox="1">
            <a:spLocks/>
          </p:cNvSpPr>
          <p:nvPr/>
        </p:nvSpPr>
        <p:spPr>
          <a:xfrm>
            <a:off x="838200" y="1389065"/>
            <a:ext cx="2432384" cy="1325563"/>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3200"/>
          </a:p>
        </p:txBody>
      </p:sp>
      <p:sp>
        <p:nvSpPr>
          <p:cNvPr id="16" name="内容占位符 2">
            <a:extLst>
              <a:ext uri="{FF2B5EF4-FFF2-40B4-BE49-F238E27FC236}">
                <a16:creationId xmlns:a16="http://schemas.microsoft.com/office/drawing/2014/main" id="{37E8F850-0F77-49B8-B75E-8DB6D9B2E52B}"/>
              </a:ext>
            </a:extLst>
          </p:cNvPr>
          <p:cNvSpPr>
            <a:spLocks noGrp="1"/>
          </p:cNvSpPr>
          <p:nvPr>
            <p:ph idx="1"/>
          </p:nvPr>
        </p:nvSpPr>
        <p:spPr>
          <a:xfrm>
            <a:off x="838199" y="1280009"/>
            <a:ext cx="11116113" cy="6324216"/>
          </a:xfrm>
        </p:spPr>
        <p:txBody>
          <a:bodyPr>
            <a:normAutofit/>
          </a:bodyPr>
          <a:lstStyle/>
          <a:p>
            <a:r>
              <a:rPr lang="en-US" altLang="zh-CN"/>
              <a:t>In this paper, we reformalize the NER task as a MRC question answering task.</a:t>
            </a:r>
          </a:p>
          <a:p>
            <a:endParaRPr lang="en-US" altLang="zh-CN"/>
          </a:p>
          <a:p>
            <a:r>
              <a:rPr lang="en-US" altLang="zh-CN"/>
              <a:t>This formalization comes with two key advantages: </a:t>
            </a:r>
          </a:p>
          <a:p>
            <a:pPr lvl="1"/>
            <a:r>
              <a:rPr lang="en-US" altLang="zh-CN"/>
              <a:t>being capable of addressing overlapping or nested entities; </a:t>
            </a:r>
          </a:p>
          <a:p>
            <a:pPr lvl="1"/>
            <a:r>
              <a:rPr lang="en-US" altLang="zh-CN"/>
              <a:t>the query encodes significant prior knowledge about the entity category to extract. </a:t>
            </a:r>
          </a:p>
          <a:p>
            <a:endParaRPr lang="en-US" altLang="zh-CN"/>
          </a:p>
          <a:p>
            <a:r>
              <a:rPr lang="en-US" altLang="zh-CN"/>
              <a:t>The proposed method obtains SOTA results on both nested and flat NER datasets, which indicates its effectiveness.</a:t>
            </a:r>
          </a:p>
        </p:txBody>
      </p:sp>
    </p:spTree>
    <p:extLst>
      <p:ext uri="{BB962C8B-B14F-4D97-AF65-F5344CB8AC3E}">
        <p14:creationId xmlns:p14="http://schemas.microsoft.com/office/powerpoint/2010/main" val="38523551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7927</TotalTime>
  <Words>441</Words>
  <Application>Microsoft Office PowerPoint</Application>
  <PresentationFormat>宽屏</PresentationFormat>
  <Paragraphs>68</Paragraphs>
  <Slides>18</Slides>
  <Notes>18</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4" baseType="lpstr">
      <vt:lpstr>等线</vt:lpstr>
      <vt:lpstr>等线 Light</vt:lpstr>
      <vt:lpstr>Arial</vt:lpstr>
      <vt:lpstr>Times New Roman</vt:lpstr>
      <vt:lpstr>Office 主题​​</vt:lpstr>
      <vt:lpstr>Equation</vt:lpstr>
      <vt:lpstr> </vt:lpstr>
      <vt:lpstr>Main Work </vt:lpstr>
      <vt:lpstr>CASE</vt:lpstr>
      <vt:lpstr>Model</vt:lpstr>
      <vt:lpstr>Biaffine Classifier</vt:lpstr>
      <vt:lpstr>STRATEGY</vt:lpstr>
      <vt:lpstr>Result</vt:lpstr>
      <vt:lpstr> </vt:lpstr>
      <vt:lpstr>Main Work </vt:lpstr>
      <vt:lpstr>Dataset Construction </vt:lpstr>
      <vt:lpstr>How to Construct Queries </vt:lpstr>
      <vt:lpstr>Annotation Guideline Note </vt:lpstr>
      <vt:lpstr>Model </vt:lpstr>
      <vt:lpstr>Train and Test </vt:lpstr>
      <vt:lpstr>Result </vt:lpstr>
      <vt:lpstr>Result </vt:lpstr>
      <vt:lpstr>Result </vt:lpstr>
      <vt:lpstr>Result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基于协同过滤的推荐系统</dc:title>
  <dc:creator>Guardi</dc:creator>
  <cp:lastModifiedBy>xd chen</cp:lastModifiedBy>
  <cp:revision>280</cp:revision>
  <dcterms:created xsi:type="dcterms:W3CDTF">2018-06-24T06:05:54Z</dcterms:created>
  <dcterms:modified xsi:type="dcterms:W3CDTF">2020-06-14T06:02:15Z</dcterms:modified>
</cp:coreProperties>
</file>