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2" r:id="rId4"/>
    <p:sldId id="258" r:id="rId5"/>
    <p:sldId id="260" r:id="rId6"/>
    <p:sldId id="262" r:id="rId7"/>
    <p:sldId id="261" r:id="rId8"/>
    <p:sldId id="263" r:id="rId9"/>
    <p:sldId id="264" r:id="rId10"/>
    <p:sldId id="265" r:id="rId11"/>
    <p:sldId id="273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56A65-69DF-4BB8-9A96-789ECBF94349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22A57-F89D-478C-8365-6324A444CF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066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22A57-F89D-478C-8365-6324A444CFB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712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AFFE7F-40B3-4432-BC4F-08BB50D2D3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A8B4D6-7C1F-427B-847A-BD526A07F0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0CCBE9-4CD0-4BD8-B45D-9B1A96CA5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9395-7E8D-407F-BA60-5FA916350A45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4956B7-836A-4D96-B9FF-EE4BE8DE4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B6B83D-DC03-4D7C-8DAB-6F00E2193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428D-8BE8-48C9-8BB8-7B69E2E314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206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A5E2B7-C59C-42AF-91CF-CC18AB898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FFB327-3C84-4697-9BE2-046F5D856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36A97B-142B-4F23-8801-4EBF858CB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9395-7E8D-407F-BA60-5FA916350A45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AF79C4-E63B-4F72-8E0A-91959D128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4175AE-A838-4CE9-A729-69736ABB5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428D-8BE8-48C9-8BB8-7B69E2E314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293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9DD89C5-0CC4-4FB9-9757-444AC9DE22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35662B-542D-4225-9517-734B0827B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83A8F6-FA26-4B62-B1F0-5555E529B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9395-7E8D-407F-BA60-5FA916350A45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93DFB0-2DB8-427A-8F46-A81489D1C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89EC67-0BC4-4713-9604-E923AB1CE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428D-8BE8-48C9-8BB8-7B69E2E314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920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2B6DA8-3C4E-4B00-BADB-B0EB45CF2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81AAEF-3D42-457A-B936-95E0E54EE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EEB32E-DC5C-44F9-A344-9EDDC05F4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9395-7E8D-407F-BA60-5FA916350A45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306F13-7F0F-47DC-BD22-884913100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E1FB11-9FF6-481D-9988-A77193924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428D-8BE8-48C9-8BB8-7B69E2E314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622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A2793A-F000-43A3-918A-011FF3034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D1F934-0430-499F-A839-416EA57BC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CD1DD9-7474-4A8D-A20B-71AE98213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9395-7E8D-407F-BA60-5FA916350A45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F5CF7B-3EB9-43D6-A9F3-873033A7F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7CD24E-F991-4611-8C32-173E81DB1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428D-8BE8-48C9-8BB8-7B69E2E314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195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17E38E-1EB8-426C-8262-FFA480BD6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964EB7-5917-4EF5-98B2-BB45E27B87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3D0AD1-66A2-4FC9-99BA-31773A8D1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B49FCE-0E02-420D-95D6-AB4940D26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9395-7E8D-407F-BA60-5FA916350A45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2F6D39-EA0A-40C7-A6DE-A03B2E7BA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994938-0603-4BD4-8CFE-92E8EE4E2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428D-8BE8-48C9-8BB8-7B69E2E314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339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A5BDC-7E77-49E2-99BA-14D4E4CF1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0E409C-E0FA-4FB7-86DC-43806705B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508EC9-2512-49B2-A4E5-7BFDDA932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EE092B-DE42-424F-96FF-5DCAB3A1FB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55F67C-BB85-47D3-957A-7A8227AE7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D8A2210-8CDC-459C-B72E-63AE79E22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9395-7E8D-407F-BA60-5FA916350A45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EC2202-BA74-493A-B8B0-C10383A01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1180E33-46EE-4C20-B1A2-98B6083CD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428D-8BE8-48C9-8BB8-7B69E2E314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718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D3F49B-C4A6-4B8F-B322-5D5D74563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3822FA6-22E9-4F3C-B02F-C5E69C094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9395-7E8D-407F-BA60-5FA916350A45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D780528-98C3-4FFD-9209-E181A4A3E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897A00F-5B0D-4432-B84F-7F1D1497B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428D-8BE8-48C9-8BB8-7B69E2E314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874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CCC4E41-09F4-4B3D-85F9-7997C123D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9395-7E8D-407F-BA60-5FA916350A45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CE19E65-336E-43E9-99E6-7129F106A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6FDB5C-6BA4-4118-B09B-A366B13A1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428D-8BE8-48C9-8BB8-7B69E2E314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505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DAAF8A-4FFD-4647-B3BF-AF80DCF40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2286E0-F6DB-4099-A22B-CC1E2E8C5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46B5D1-7AC7-4780-BF2B-C846BAA90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13663C-D2B0-4641-B909-80020E294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9395-7E8D-407F-BA60-5FA916350A45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2D44E0-CA68-4716-860F-EB04AA4A0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E18FA9-33DF-4A1C-A886-2A93839F3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428D-8BE8-48C9-8BB8-7B69E2E314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26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9164D-FEF2-4C8B-A14B-FC8C5EC55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915F0CF-8690-4A39-815F-5D96C0AF13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92086B-E31A-4F78-B531-F4AD8F717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69F937-AE9D-47E4-9383-E1E47F8C6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9395-7E8D-407F-BA60-5FA916350A45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38042D-90F3-4563-8ED0-2C64E2C85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9D1B8D-F6D5-41B0-B5BE-FF8843DCF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428D-8BE8-48C9-8BB8-7B69E2E314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82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14732EB-3F0C-4DF7-9C79-3F456F8EE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F95000-7300-44D5-8C50-4A22AB092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26A828-8D89-4DFD-B4E2-0FD95B6551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69395-7E8D-407F-BA60-5FA916350A45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B8CC10-B22D-4D46-B34B-2120C020B6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90DFDD-B53C-439B-8F85-588AB167E9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4428D-8BE8-48C9-8BB8-7B69E2E314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769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C6FEB6-B703-4358-9648-9A5213C665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Asking Clarification Questions in Knowledge-Based Question Answering</a:t>
            </a:r>
            <a:endParaRPr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100102-6A16-4BF3-9666-4BF0EBD277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NimbusRomNo9L-Medi"/>
              </a:rPr>
              <a:t>Jingjing</a:t>
            </a:r>
            <a:r>
              <a:rPr lang="en-US" altLang="zh-CN" dirty="0">
                <a:solidFill>
                  <a:srgbClr val="000000"/>
                </a:solidFill>
                <a:latin typeface="NimbusRomNo9L-Medi"/>
              </a:rPr>
              <a:t> Xu</a:t>
            </a:r>
            <a:r>
              <a:rPr lang="en-US" altLang="zh-CN" sz="1200" dirty="0">
                <a:solidFill>
                  <a:srgbClr val="000000"/>
                </a:solidFill>
                <a:latin typeface="NimbusRomNo9L-Medi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NimbusRomNo9L-Medi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latin typeface="NimbusRomNo9L-Medi"/>
              </a:rPr>
              <a:t>Yuechen</a:t>
            </a:r>
            <a:r>
              <a:rPr lang="en-US" altLang="zh-CN" dirty="0">
                <a:solidFill>
                  <a:srgbClr val="000000"/>
                </a:solidFill>
                <a:latin typeface="NimbusRomNo9L-Medi"/>
              </a:rPr>
              <a:t> Wang</a:t>
            </a:r>
            <a:r>
              <a:rPr lang="en-US" altLang="zh-CN" sz="1200" dirty="0">
                <a:solidFill>
                  <a:srgbClr val="000000"/>
                </a:solidFill>
                <a:latin typeface="NimbusRomNo9L-Medi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NimbusRomNo9L-Medi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latin typeface="NimbusRomNo9L-Medi"/>
              </a:rPr>
              <a:t>Duyu</a:t>
            </a:r>
            <a:r>
              <a:rPr lang="en-US" altLang="zh-CN" dirty="0">
                <a:solidFill>
                  <a:srgbClr val="000000"/>
                </a:solidFill>
                <a:latin typeface="NimbusRomNo9L-Medi"/>
              </a:rPr>
              <a:t> Tang</a:t>
            </a:r>
            <a:r>
              <a:rPr lang="en-US" altLang="zh-CN" sz="1200" dirty="0">
                <a:solidFill>
                  <a:srgbClr val="000000"/>
                </a:solidFill>
                <a:latin typeface="NimbusRomNo9L-Medi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NimbusRomNo9L-Medi"/>
              </a:rPr>
              <a:t>, Nan Duan</a:t>
            </a:r>
            <a:r>
              <a:rPr lang="en-US" altLang="zh-CN" sz="1200" dirty="0">
                <a:solidFill>
                  <a:srgbClr val="000000"/>
                </a:solidFill>
                <a:latin typeface="NimbusRomNo9L-Medi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NimbusRomNo9L-Medi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latin typeface="NimbusRomNo9L-Medi"/>
              </a:rPr>
              <a:t>Pengcheng</a:t>
            </a:r>
            <a:r>
              <a:rPr lang="en-US" altLang="zh-CN" dirty="0">
                <a:solidFill>
                  <a:srgbClr val="000000"/>
                </a:solidFill>
                <a:latin typeface="NimbusRomNo9L-Medi"/>
              </a:rPr>
              <a:t> Yang</a:t>
            </a:r>
            <a:r>
              <a:rPr lang="en-US" altLang="zh-CN" sz="1200" dirty="0">
                <a:solidFill>
                  <a:srgbClr val="000000"/>
                </a:solidFill>
                <a:latin typeface="NimbusRomNo9L-Medi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NimbusRomNo9L-Medi"/>
              </a:rPr>
              <a:t>,</a:t>
            </a:r>
          </a:p>
          <a:p>
            <a:r>
              <a:rPr lang="nl-NL" altLang="zh-CN" dirty="0">
                <a:solidFill>
                  <a:srgbClr val="000000"/>
                </a:solidFill>
                <a:latin typeface="NimbusRomNo9L-Medi"/>
              </a:rPr>
              <a:t>Qi Zeng</a:t>
            </a:r>
            <a:r>
              <a:rPr lang="nl-NL" altLang="zh-CN" sz="1200" dirty="0">
                <a:solidFill>
                  <a:srgbClr val="000000"/>
                </a:solidFill>
                <a:latin typeface="NimbusRomNo9L-Regu"/>
              </a:rPr>
              <a:t>1</a:t>
            </a:r>
            <a:r>
              <a:rPr lang="nl-NL" altLang="zh-CN" dirty="0">
                <a:solidFill>
                  <a:srgbClr val="000000"/>
                </a:solidFill>
                <a:latin typeface="NimbusRomNo9L-Regu"/>
              </a:rPr>
              <a:t>, </a:t>
            </a:r>
            <a:r>
              <a:rPr lang="nl-NL" altLang="zh-CN" dirty="0">
                <a:solidFill>
                  <a:srgbClr val="000000"/>
                </a:solidFill>
                <a:latin typeface="NimbusRomNo9L-Medi"/>
              </a:rPr>
              <a:t>Ming Zhou</a:t>
            </a:r>
            <a:r>
              <a:rPr lang="nl-NL" altLang="zh-CN" sz="1200" dirty="0">
                <a:solidFill>
                  <a:srgbClr val="000000"/>
                </a:solidFill>
                <a:latin typeface="NimbusRomNo9L-Regu"/>
              </a:rPr>
              <a:t>3</a:t>
            </a:r>
            <a:r>
              <a:rPr lang="nl-NL" altLang="zh-CN" dirty="0">
                <a:solidFill>
                  <a:srgbClr val="000000"/>
                </a:solidFill>
                <a:latin typeface="NimbusRomNo9L-Regu"/>
              </a:rPr>
              <a:t>, </a:t>
            </a:r>
            <a:r>
              <a:rPr lang="nl-NL" altLang="zh-CN" dirty="0">
                <a:solidFill>
                  <a:srgbClr val="000000"/>
                </a:solidFill>
                <a:latin typeface="NimbusRomNo9L-Medi"/>
              </a:rPr>
              <a:t>Xu Sun</a:t>
            </a:r>
            <a:r>
              <a:rPr lang="nl-NL" altLang="zh-CN" sz="1200" dirty="0">
                <a:solidFill>
                  <a:srgbClr val="000000"/>
                </a:solidFill>
                <a:latin typeface="NimbusRomNo9L-Regu"/>
              </a:rPr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5744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63B18D-7C6E-4860-BC3C-EF832B2ED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Models and Results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C1B3CB-A406-4571-A8B7-8989E023A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Unstructured Model: </a:t>
            </a:r>
            <a:r>
              <a:rPr lang="en-US" altLang="zh-CN" dirty="0">
                <a:latin typeface="Consolas" panose="020B0609020204030204" pitchFamily="49" charset="0"/>
              </a:rPr>
              <a:t>context [SEL] entity information</a:t>
            </a:r>
          </a:p>
          <a:p>
            <a:r>
              <a:rPr lang="en-US" altLang="zh-CN" dirty="0"/>
              <a:t>Structured Model: </a:t>
            </a:r>
          </a:p>
          <a:p>
            <a:pPr lvl="1"/>
            <a:r>
              <a:rPr lang="en-US" altLang="zh-CN" dirty="0"/>
              <a:t>use </a:t>
            </a:r>
            <a:r>
              <a:rPr lang="en-US" altLang="zh-CN" dirty="0">
                <a:solidFill>
                  <a:srgbClr val="FF0000"/>
                </a:solidFill>
              </a:rPr>
              <a:t>separate structures </a:t>
            </a:r>
            <a:r>
              <a:rPr lang="en-US" altLang="zh-CN" dirty="0"/>
              <a:t>to encode different source information and adopt an additional structure to model the </a:t>
            </a:r>
            <a:r>
              <a:rPr lang="en-US" altLang="zh-CN" dirty="0">
                <a:solidFill>
                  <a:srgbClr val="FF0000"/>
                </a:solidFill>
              </a:rPr>
              <a:t>inter-relation of the source information</a:t>
            </a:r>
            <a:r>
              <a:rPr lang="en-US" altLang="zh-CN" dirty="0"/>
              <a:t>.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92EB6B4-813C-41CF-A62E-A330CE3EE3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349" y="4101986"/>
            <a:ext cx="5264421" cy="220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417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62AF87-A2EF-4006-9123-0F56019B3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DMN: Dynamic Memory Network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390FED-DF46-4EEB-A029-E9D132C6E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7453738-994E-4B7A-8C94-20D2EBEA1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42413"/>
            <a:ext cx="10038080" cy="471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466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C157DE-3AC0-434A-B968-FAB4C31C1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Clarification Question Generation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6FBF24-634D-42AD-9DC4-E93AD40E87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or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r>
                  <a:rPr lang="en-US" altLang="zh-CN" b="0" dirty="0"/>
                  <a:t>Unstructured Models : Seq2Seq, Transformer</a:t>
                </a:r>
              </a:p>
              <a:p>
                <a:r>
                  <a:rPr lang="en-US" altLang="zh-CN" dirty="0"/>
                  <a:t>Structured Model: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Coarse-to-fine model</a:t>
                </a: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6FBF24-634D-42AD-9DC4-E93AD40E87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5440143E-3CD2-465B-8881-6FFA8520E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8560" y="3794760"/>
            <a:ext cx="7294880" cy="177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486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DBFDC1-B8CE-40C4-BB2E-CF53BEC8C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Coarse-to-fine 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32B371-44DC-477A-8593-3BE1C6D32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Clarification Question: </a:t>
            </a:r>
            <a:r>
              <a:rPr lang="en-US" altLang="zh-CN" dirty="0">
                <a:solidFill>
                  <a:srgbClr val="FF0000"/>
                </a:solidFill>
              </a:rPr>
              <a:t>entity phrases </a:t>
            </a:r>
            <a:r>
              <a:rPr lang="en-US" altLang="zh-CN" dirty="0"/>
              <a:t>and pattern phrases</a:t>
            </a:r>
          </a:p>
          <a:p>
            <a:pPr lvl="1"/>
            <a:r>
              <a:rPr lang="en-US" altLang="zh-CN" dirty="0"/>
              <a:t>When you say the source code language used in the program Midori, are you referring to </a:t>
            </a:r>
            <a:r>
              <a:rPr lang="en-US" altLang="zh-CN" dirty="0">
                <a:solidFill>
                  <a:srgbClr val="FF0000"/>
                </a:solidFill>
              </a:rPr>
              <a:t>[A]</a:t>
            </a:r>
            <a:r>
              <a:rPr lang="en-US" altLang="zh-CN" dirty="0"/>
              <a:t> or </a:t>
            </a:r>
            <a:r>
              <a:rPr lang="en-US" altLang="zh-CN" dirty="0">
                <a:solidFill>
                  <a:srgbClr val="FF0000"/>
                </a:solidFill>
              </a:rPr>
              <a:t>[B]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9963AB7-5E24-43A2-BC6A-6B42D9C92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7520" y="3019843"/>
            <a:ext cx="6543040" cy="357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785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8418EC-29B2-4A46-B629-A10599C31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Clarification-Based Question Answering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1638EE7-6980-4EFC-8A06-5E55EBE540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simple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question: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?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r>
                  <a:rPr lang="en-US" altLang="zh-CN" dirty="0"/>
                  <a:t>so this task can be simplified as the combination of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entity identification </a:t>
                </a:r>
                <a:r>
                  <a:rPr lang="en-US" altLang="zh-CN" dirty="0"/>
                  <a:t>and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predicate identification(?)</a:t>
                </a:r>
                <a:r>
                  <a:rPr lang="en-US" altLang="zh-CN" dirty="0"/>
                  <a:t>.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training set</a:t>
                </a:r>
              </a:p>
              <a:p>
                <a:pPr lvl="1"/>
                <a:r>
                  <a:rPr lang="en-US" altLang="zh-CN" dirty="0"/>
                  <a:t>gold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zh-CN" dirty="0"/>
                  <a:t>: the entity selected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gold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: the predicate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1638EE7-6980-4EFC-8A06-5E55EBE540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7682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0579F9-A9A1-4B99-B158-7B00F5D0F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and Results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C4D3B0E-14EC-4E06-9075-58BCA7EA5C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3740" y="2667832"/>
            <a:ext cx="5684520" cy="227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034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BCB4D4-B864-4DEF-8997-921501BE6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Discussion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5B7935-D440-4B7A-91BB-971C63327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Automatic Evaluation: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BLEU</a:t>
            </a:r>
            <a:r>
              <a:rPr lang="en-US" altLang="zh-CN" dirty="0"/>
              <a:t> is not the best choice for the evaluation metric on clarification question generation.</a:t>
            </a:r>
          </a:p>
          <a:p>
            <a:r>
              <a:rPr lang="en-US" altLang="zh-CN" dirty="0"/>
              <a:t>Sparsity of Entities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F22C523-261D-45C0-AA53-62DB4CA7F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3987" y="1211814"/>
            <a:ext cx="5637213" cy="510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13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8B983B6-29DE-4834-899B-43E6246B7D70}"/>
              </a:ext>
            </a:extLst>
          </p:cNvPr>
          <p:cNvSpPr txBox="1"/>
          <p:nvPr/>
        </p:nvSpPr>
        <p:spPr>
          <a:xfrm>
            <a:off x="2179320" y="3244334"/>
            <a:ext cx="7833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>
                <a:latin typeface="Arial" panose="020B0604020202020204" pitchFamily="34" charset="0"/>
                <a:cs typeface="Arial" panose="020B0604020202020204" pitchFamily="34" charset="0"/>
              </a:rPr>
              <a:t>Thanks 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for your listening!</a:t>
            </a:r>
          </a:p>
        </p:txBody>
      </p:sp>
    </p:spTree>
    <p:extLst>
      <p:ext uri="{BB962C8B-B14F-4D97-AF65-F5344CB8AC3E}">
        <p14:creationId xmlns:p14="http://schemas.microsoft.com/office/powerpoint/2010/main" val="2067943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EFBF09-FF4F-49FD-88A3-4E4E9B15F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8556754-FA6F-46EB-A9F8-6D868751F6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541"/>
          <a:stretch/>
        </p:blipFill>
        <p:spPr>
          <a:xfrm>
            <a:off x="2258228" y="1533843"/>
            <a:ext cx="7106585" cy="233743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DD7E6BB-6747-4421-A59C-DCA93CEE9F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669"/>
          <a:stretch/>
        </p:blipFill>
        <p:spPr>
          <a:xfrm>
            <a:off x="2349668" y="3871278"/>
            <a:ext cx="7106585" cy="2844989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EAF2D03F-3503-4CF9-9423-E53AB621CF3E}"/>
              </a:ext>
            </a:extLst>
          </p:cNvPr>
          <p:cNvSpPr/>
          <p:nvPr/>
        </p:nvSpPr>
        <p:spPr>
          <a:xfrm>
            <a:off x="5496560" y="1690688"/>
            <a:ext cx="3535680" cy="132683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FF673A8-2A58-4C48-8D7E-9EA4349929F5}"/>
              </a:ext>
            </a:extLst>
          </p:cNvPr>
          <p:cNvSpPr/>
          <p:nvPr/>
        </p:nvSpPr>
        <p:spPr>
          <a:xfrm>
            <a:off x="3396147" y="2674620"/>
            <a:ext cx="1767840" cy="6858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10C8B0C-BD61-4AE4-B6BA-89FE719F917D}"/>
              </a:ext>
            </a:extLst>
          </p:cNvPr>
          <p:cNvSpPr/>
          <p:nvPr/>
        </p:nvSpPr>
        <p:spPr>
          <a:xfrm>
            <a:off x="6817360" y="3017520"/>
            <a:ext cx="1211746" cy="51228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D4C32EA-68EE-4582-8DA9-E2FADE755665}"/>
              </a:ext>
            </a:extLst>
          </p:cNvPr>
          <p:cNvSpPr txBox="1"/>
          <p:nvPr/>
        </p:nvSpPr>
        <p:spPr>
          <a:xfrm>
            <a:off x="944880" y="1801326"/>
            <a:ext cx="164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Ambiguity</a:t>
            </a:r>
            <a:endParaRPr lang="zh-CN" altLang="en-US" sz="24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2219A44-389D-45F0-9441-240EC9833133}"/>
              </a:ext>
            </a:extLst>
          </p:cNvPr>
          <p:cNvSpPr txBox="1"/>
          <p:nvPr/>
        </p:nvSpPr>
        <p:spPr>
          <a:xfrm>
            <a:off x="9364812" y="1801325"/>
            <a:ext cx="1988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Clarification</a:t>
            </a:r>
            <a:endParaRPr lang="zh-CN" altLang="en-US" sz="2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C5DE900-0CDF-4144-AD81-2296593C4666}"/>
              </a:ext>
            </a:extLst>
          </p:cNvPr>
          <p:cNvSpPr txBox="1"/>
          <p:nvPr/>
        </p:nvSpPr>
        <p:spPr>
          <a:xfrm>
            <a:off x="944880" y="2940982"/>
            <a:ext cx="1988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Feedback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4132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9D8ED8-F9D5-4C32-AA42-39FD8ECB3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92CEE4-4AC1-487E-8576-CB86A353D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This work explores how to use </a:t>
            </a:r>
            <a:r>
              <a:rPr lang="en-US" altLang="zh-CN" dirty="0">
                <a:solidFill>
                  <a:srgbClr val="FF0000"/>
                </a:solidFill>
              </a:rPr>
              <a:t>clarification</a:t>
            </a:r>
            <a:r>
              <a:rPr lang="en-US" altLang="zh-CN" dirty="0"/>
              <a:t> to improve current KBQA systems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This work introduces an </a:t>
            </a:r>
            <a:r>
              <a:rPr lang="en-US" altLang="zh-CN" dirty="0">
                <a:solidFill>
                  <a:srgbClr val="FF0000"/>
                </a:solidFill>
              </a:rPr>
              <a:t>open-domain clarification corpus</a:t>
            </a:r>
            <a:r>
              <a:rPr lang="en-US" altLang="zh-CN" dirty="0"/>
              <a:t>, CLAQUA, for KBQA</a:t>
            </a:r>
          </a:p>
          <a:p>
            <a:pPr lvl="1"/>
            <a:r>
              <a:rPr lang="en-US" altLang="zh-CN" dirty="0"/>
              <a:t>covers various domains</a:t>
            </a:r>
          </a:p>
          <a:p>
            <a:pPr lvl="1"/>
            <a:r>
              <a:rPr lang="en-US" altLang="zh-CN" dirty="0"/>
              <a:t>support three tasks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29DA637-535F-4482-B4BD-7D7C006B6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5091"/>
            <a:ext cx="12192000" cy="401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61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9D8ED8-F9D5-4C32-AA42-39FD8ECB3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92CEE4-4AC1-487E-8576-CB86A353D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two cases of Ambiguity</a:t>
            </a:r>
          </a:p>
          <a:p>
            <a:pPr lvl="1"/>
            <a:r>
              <a:rPr lang="en-US" altLang="zh-CN" dirty="0"/>
              <a:t>single-turn: </a:t>
            </a:r>
            <a:r>
              <a:rPr lang="en-US" altLang="zh-CN" dirty="0">
                <a:solidFill>
                  <a:srgbClr val="FF0000"/>
                </a:solidFill>
              </a:rPr>
              <a:t>an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entity name</a:t>
            </a:r>
            <a:r>
              <a:rPr lang="en-US" altLang="zh-CN" dirty="0"/>
              <a:t> refers to multiple entities in a knowledge base while the current utterance </a:t>
            </a:r>
            <a:r>
              <a:rPr lang="en-US" altLang="zh-CN" dirty="0">
                <a:solidFill>
                  <a:srgbClr val="FF0000"/>
                </a:solidFill>
              </a:rPr>
              <a:t>lacks necessary identifying information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multi-turn: mainly comes from the omission where </a:t>
            </a:r>
            <a:r>
              <a:rPr lang="en-US" altLang="zh-CN" dirty="0">
                <a:solidFill>
                  <a:srgbClr val="FF0000"/>
                </a:solidFill>
              </a:rPr>
              <a:t>a pronoun </a:t>
            </a:r>
            <a:r>
              <a:rPr lang="en-US" altLang="zh-CN" dirty="0"/>
              <a:t>refers to multiple possible entities from </a:t>
            </a:r>
            <a:r>
              <a:rPr lang="en-US" altLang="zh-CN" dirty="0">
                <a:solidFill>
                  <a:srgbClr val="FF0000"/>
                </a:solidFill>
              </a:rPr>
              <a:t>the previous conversation turn </a:t>
            </a:r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three sub-tasks</a:t>
            </a:r>
          </a:p>
          <a:p>
            <a:pPr lvl="1"/>
            <a:r>
              <a:rPr lang="en-US" altLang="zh-CN" dirty="0"/>
              <a:t>Clarification Identification</a:t>
            </a:r>
          </a:p>
          <a:p>
            <a:pPr lvl="1"/>
            <a:r>
              <a:rPr lang="en-US" altLang="zh-CN" dirty="0"/>
              <a:t>Clarification Question Generation</a:t>
            </a:r>
          </a:p>
          <a:p>
            <a:pPr lvl="1"/>
            <a:r>
              <a:rPr lang="en-US" altLang="zh-CN" dirty="0"/>
              <a:t>Clarification-based Question Answering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4381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5ACFDC-884C-463B-8D68-1816253B1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Framework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DF0D46B-A325-42D6-B736-372631E67E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541"/>
          <a:stretch/>
        </p:blipFill>
        <p:spPr>
          <a:xfrm>
            <a:off x="2542707" y="2260282"/>
            <a:ext cx="7106585" cy="2337435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F3C32698-3098-4D2F-8A83-7384EE87B086}"/>
              </a:ext>
            </a:extLst>
          </p:cNvPr>
          <p:cNvCxnSpPr>
            <a:cxnSpLocks/>
          </p:cNvCxnSpPr>
          <p:nvPr/>
        </p:nvCxnSpPr>
        <p:spPr>
          <a:xfrm>
            <a:off x="2143760" y="2672080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7CD142A5-84F1-4BA7-9226-6D21F60E3ABA}"/>
              </a:ext>
            </a:extLst>
          </p:cNvPr>
          <p:cNvSpPr/>
          <p:nvPr/>
        </p:nvSpPr>
        <p:spPr>
          <a:xfrm>
            <a:off x="318685" y="2256581"/>
            <a:ext cx="189827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/>
              <a:t>Clarification</a:t>
            </a:r>
          </a:p>
          <a:p>
            <a:pPr algn="ctr"/>
            <a:r>
              <a:rPr lang="en-US" altLang="zh-CN" sz="2400" dirty="0"/>
              <a:t>Identification</a:t>
            </a:r>
            <a:endParaRPr lang="zh-CN" altLang="en-US" sz="2400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882AC30-3CBA-4BD2-A973-4FFD62DB34B9}"/>
              </a:ext>
            </a:extLst>
          </p:cNvPr>
          <p:cNvCxnSpPr>
            <a:cxnSpLocks/>
          </p:cNvCxnSpPr>
          <p:nvPr/>
        </p:nvCxnSpPr>
        <p:spPr>
          <a:xfrm flipH="1">
            <a:off x="9127405" y="2824479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A698EED0-DEE2-4A7E-8002-1BE1FC2EBB4E}"/>
              </a:ext>
            </a:extLst>
          </p:cNvPr>
          <p:cNvSpPr/>
          <p:nvPr/>
        </p:nvSpPr>
        <p:spPr>
          <a:xfrm>
            <a:off x="9787805" y="2224315"/>
            <a:ext cx="173797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/>
              <a:t>Clarification</a:t>
            </a:r>
          </a:p>
          <a:p>
            <a:pPr algn="ctr"/>
            <a:r>
              <a:rPr lang="en-US" altLang="zh-CN" sz="2400" dirty="0"/>
              <a:t>Question</a:t>
            </a:r>
          </a:p>
          <a:p>
            <a:pPr algn="ctr"/>
            <a:r>
              <a:rPr lang="en-US" altLang="zh-CN" sz="2400" dirty="0"/>
              <a:t>Generation</a:t>
            </a:r>
            <a:endParaRPr lang="zh-CN" altLang="en-US" sz="2400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BE0C1F3-03CD-4519-A98B-30BD8E336FFF}"/>
              </a:ext>
            </a:extLst>
          </p:cNvPr>
          <p:cNvCxnSpPr>
            <a:cxnSpLocks/>
          </p:cNvCxnSpPr>
          <p:nvPr/>
        </p:nvCxnSpPr>
        <p:spPr>
          <a:xfrm flipV="1">
            <a:off x="6616242" y="4084321"/>
            <a:ext cx="841198" cy="335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95283504-C98A-44B9-BCEC-9B7E1307CBF4}"/>
              </a:ext>
            </a:extLst>
          </p:cNvPr>
          <p:cNvSpPr/>
          <p:nvPr/>
        </p:nvSpPr>
        <p:spPr>
          <a:xfrm>
            <a:off x="3987072" y="4419600"/>
            <a:ext cx="285206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/>
              <a:t>Clarification-based</a:t>
            </a:r>
          </a:p>
          <a:p>
            <a:pPr algn="ctr"/>
            <a:r>
              <a:rPr lang="en-US" altLang="zh-CN" sz="2400" dirty="0"/>
              <a:t>Question Answering</a:t>
            </a:r>
          </a:p>
        </p:txBody>
      </p:sp>
    </p:spTree>
    <p:extLst>
      <p:ext uri="{BB962C8B-B14F-4D97-AF65-F5344CB8AC3E}">
        <p14:creationId xmlns:p14="http://schemas.microsoft.com/office/powerpoint/2010/main" val="3340362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59200A-0010-4CCF-90DD-31C616169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Collection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BF71F99-DA5D-4DDE-BA23-EE3CA72DD7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Sub-Graph Extraction</a:t>
                </a:r>
              </a:p>
              <a:p>
                <a:pPr lvl="1"/>
                <a:r>
                  <a:rPr lang="en-US" altLang="zh-CN" dirty="0"/>
                  <a:t>single-turn</a:t>
                </a:r>
              </a:p>
              <a:p>
                <a:pPr lvl="1"/>
                <a:r>
                  <a:rPr lang="en-US" altLang="zh-CN" dirty="0"/>
                  <a:t>multi-turn</a:t>
                </a:r>
              </a:p>
              <a:p>
                <a:r>
                  <a:rPr lang="en-US" altLang="zh-CN" dirty="0"/>
                  <a:t>Ambiguous Question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Annotation</a:t>
                </a:r>
              </a:p>
              <a:p>
                <a:r>
                  <a:rPr lang="en-US" altLang="zh-CN" dirty="0"/>
                  <a:t>Clarification Question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CN" dirty="0"/>
                  <a:t> Annotation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BF71F99-DA5D-4DDE-BA23-EE3CA72DD7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组合 34">
            <a:extLst>
              <a:ext uri="{FF2B5EF4-FFF2-40B4-BE49-F238E27FC236}">
                <a16:creationId xmlns:a16="http://schemas.microsoft.com/office/drawing/2014/main" id="{3D457C4C-D516-4D91-85F4-A7F7CF9586DD}"/>
              </a:ext>
            </a:extLst>
          </p:cNvPr>
          <p:cNvGrpSpPr/>
          <p:nvPr/>
        </p:nvGrpSpPr>
        <p:grpSpPr>
          <a:xfrm>
            <a:off x="1746358" y="4618672"/>
            <a:ext cx="1393082" cy="1067713"/>
            <a:chOff x="8411318" y="1982708"/>
            <a:chExt cx="1393082" cy="1067713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7ACC7607-2A65-4CD2-97C9-84EDB7C165F4}"/>
                </a:ext>
              </a:extLst>
            </p:cNvPr>
            <p:cNvGrpSpPr/>
            <p:nvPr/>
          </p:nvGrpSpPr>
          <p:grpSpPr>
            <a:xfrm>
              <a:off x="8412480" y="1982708"/>
              <a:ext cx="1391920" cy="557292"/>
              <a:chOff x="5791200" y="2063988"/>
              <a:chExt cx="1391920" cy="557292"/>
            </a:xfrm>
          </p:grpSpPr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69BED250-32D1-4762-8AA8-B45187A9768A}"/>
                  </a:ext>
                </a:extLst>
              </p:cNvPr>
              <p:cNvGrpSpPr/>
              <p:nvPr/>
            </p:nvGrpSpPr>
            <p:grpSpPr>
              <a:xfrm>
                <a:off x="5791200" y="2245360"/>
                <a:ext cx="1391920" cy="375920"/>
                <a:chOff x="5791200" y="2245360"/>
                <a:chExt cx="1391920" cy="37592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" name="流程图: 接点 3">
                      <a:extLst>
                        <a:ext uri="{FF2B5EF4-FFF2-40B4-BE49-F238E27FC236}">
                          <a16:creationId xmlns:a16="http://schemas.microsoft.com/office/drawing/2014/main" id="{68AB3B86-EDEE-4C66-907B-0C7920543C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91200" y="2245360"/>
                      <a:ext cx="375920" cy="37592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4" name="流程图: 接点 3">
                      <a:extLst>
                        <a:ext uri="{FF2B5EF4-FFF2-40B4-BE49-F238E27FC236}">
                          <a16:creationId xmlns:a16="http://schemas.microsoft.com/office/drawing/2014/main" id="{68AB3B86-EDEE-4C66-907B-0C7920543CB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91200" y="2245360"/>
                      <a:ext cx="375920" cy="375920"/>
                    </a:xfrm>
                    <a:prstGeom prst="flowChartConnector">
                      <a:avLst/>
                    </a:prstGeom>
                    <a:blipFill>
                      <a:blip r:embed="rId3"/>
                      <a:stretch>
                        <a:fillRect l="-158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" name="直接箭头连接符 6">
                  <a:extLst>
                    <a:ext uri="{FF2B5EF4-FFF2-40B4-BE49-F238E27FC236}">
                      <a16:creationId xmlns:a16="http://schemas.microsoft.com/office/drawing/2014/main" id="{9A036737-9FA5-4900-B04A-832CE0778853}"/>
                    </a:ext>
                  </a:extLst>
                </p:cNvPr>
                <p:cNvCxnSpPr>
                  <a:stCxn id="4" idx="6"/>
                </p:cNvCxnSpPr>
                <p:nvPr/>
              </p:nvCxnSpPr>
              <p:spPr>
                <a:xfrm>
                  <a:off x="6167120" y="2433320"/>
                  <a:ext cx="101600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矩形 14">
                    <a:extLst>
                      <a:ext uri="{FF2B5EF4-FFF2-40B4-BE49-F238E27FC236}">
                        <a16:creationId xmlns:a16="http://schemas.microsoft.com/office/drawing/2014/main" id="{0E2EE183-824D-4BB3-A9FE-6E633A4436BC}"/>
                      </a:ext>
                    </a:extLst>
                  </p:cNvPr>
                  <p:cNvSpPr/>
                  <p:nvPr/>
                </p:nvSpPr>
                <p:spPr>
                  <a:xfrm>
                    <a:off x="6485998" y="2063988"/>
                    <a:ext cx="37824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5" name="矩形 14">
                    <a:extLst>
                      <a:ext uri="{FF2B5EF4-FFF2-40B4-BE49-F238E27FC236}">
                        <a16:creationId xmlns:a16="http://schemas.microsoft.com/office/drawing/2014/main" id="{0E2EE183-824D-4BB3-A9FE-6E633A4436B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85998" y="2063988"/>
                    <a:ext cx="378244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D8AA738A-16C9-4F66-961E-352273B08880}"/>
                </a:ext>
              </a:extLst>
            </p:cNvPr>
            <p:cNvGrpSpPr/>
            <p:nvPr/>
          </p:nvGrpSpPr>
          <p:grpSpPr>
            <a:xfrm>
              <a:off x="8411318" y="2493129"/>
              <a:ext cx="1391920" cy="557292"/>
              <a:chOff x="5791200" y="2063988"/>
              <a:chExt cx="1391920" cy="557292"/>
            </a:xfrm>
          </p:grpSpPr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C4889141-D587-46CD-8A97-8B3F77BDF9BC}"/>
                  </a:ext>
                </a:extLst>
              </p:cNvPr>
              <p:cNvGrpSpPr/>
              <p:nvPr/>
            </p:nvGrpSpPr>
            <p:grpSpPr>
              <a:xfrm>
                <a:off x="5791200" y="2245360"/>
                <a:ext cx="1391920" cy="375920"/>
                <a:chOff x="5791200" y="2245360"/>
                <a:chExt cx="1391920" cy="37592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流程图: 接点 19">
                      <a:extLst>
                        <a:ext uri="{FF2B5EF4-FFF2-40B4-BE49-F238E27FC236}">
                          <a16:creationId xmlns:a16="http://schemas.microsoft.com/office/drawing/2014/main" id="{3EAB5EB7-AEA7-429C-AD07-C637008459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91200" y="2245360"/>
                      <a:ext cx="375920" cy="37592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20" name="流程图: 接点 19">
                      <a:extLst>
                        <a:ext uri="{FF2B5EF4-FFF2-40B4-BE49-F238E27FC236}">
                          <a16:creationId xmlns:a16="http://schemas.microsoft.com/office/drawing/2014/main" id="{3EAB5EB7-AEA7-429C-AD07-C637008459E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91200" y="2245360"/>
                      <a:ext cx="375920" cy="375920"/>
                    </a:xfrm>
                    <a:prstGeom prst="flowChartConnector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1" name="直接箭头连接符 20">
                  <a:extLst>
                    <a:ext uri="{FF2B5EF4-FFF2-40B4-BE49-F238E27FC236}">
                      <a16:creationId xmlns:a16="http://schemas.microsoft.com/office/drawing/2014/main" id="{77C42E12-5CF0-4B90-BE7B-DF5E8D3FFB2D}"/>
                    </a:ext>
                  </a:extLst>
                </p:cNvPr>
                <p:cNvCxnSpPr>
                  <a:stCxn id="20" idx="6"/>
                </p:cNvCxnSpPr>
                <p:nvPr/>
              </p:nvCxnSpPr>
              <p:spPr>
                <a:xfrm>
                  <a:off x="6167120" y="2433320"/>
                  <a:ext cx="101600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矩形 18">
                    <a:extLst>
                      <a:ext uri="{FF2B5EF4-FFF2-40B4-BE49-F238E27FC236}">
                        <a16:creationId xmlns:a16="http://schemas.microsoft.com/office/drawing/2014/main" id="{522AF8AC-2E24-4402-AE3F-D15C93BD0573}"/>
                      </a:ext>
                    </a:extLst>
                  </p:cNvPr>
                  <p:cNvSpPr/>
                  <p:nvPr/>
                </p:nvSpPr>
                <p:spPr>
                  <a:xfrm>
                    <a:off x="6485998" y="2063988"/>
                    <a:ext cx="37824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9" name="矩形 18">
                    <a:extLst>
                      <a:ext uri="{FF2B5EF4-FFF2-40B4-BE49-F238E27FC236}">
                        <a16:creationId xmlns:a16="http://schemas.microsoft.com/office/drawing/2014/main" id="{522AF8AC-2E24-4402-AE3F-D15C93BD057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85998" y="2063988"/>
                    <a:ext cx="378244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865EA028-FDED-43BF-B1BF-D3D0E75F4CEC}"/>
              </a:ext>
            </a:extLst>
          </p:cNvPr>
          <p:cNvGrpSpPr/>
          <p:nvPr/>
        </p:nvGrpSpPr>
        <p:grpSpPr>
          <a:xfrm>
            <a:off x="7045230" y="4435594"/>
            <a:ext cx="1393082" cy="1480740"/>
            <a:chOff x="8406670" y="3137932"/>
            <a:chExt cx="1393082" cy="1480740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B97C021F-30B2-4F54-8C60-566C0D809ACC}"/>
                </a:ext>
              </a:extLst>
            </p:cNvPr>
            <p:cNvGrpSpPr/>
            <p:nvPr/>
          </p:nvGrpSpPr>
          <p:grpSpPr>
            <a:xfrm>
              <a:off x="8407832" y="3137932"/>
              <a:ext cx="1391920" cy="557292"/>
              <a:chOff x="5791200" y="2063988"/>
              <a:chExt cx="1391920" cy="557292"/>
            </a:xfrm>
          </p:grpSpPr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CDE9D65D-6D48-479F-9C96-634D41A9D37A}"/>
                  </a:ext>
                </a:extLst>
              </p:cNvPr>
              <p:cNvGrpSpPr/>
              <p:nvPr/>
            </p:nvGrpSpPr>
            <p:grpSpPr>
              <a:xfrm>
                <a:off x="5791200" y="2245360"/>
                <a:ext cx="1391920" cy="375920"/>
                <a:chOff x="5791200" y="2245360"/>
                <a:chExt cx="1391920" cy="37592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流程图: 接点 24">
                      <a:extLst>
                        <a:ext uri="{FF2B5EF4-FFF2-40B4-BE49-F238E27FC236}">
                          <a16:creationId xmlns:a16="http://schemas.microsoft.com/office/drawing/2014/main" id="{300D1078-9EB8-48A8-9271-5E09A31BBD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91200" y="2245360"/>
                      <a:ext cx="375920" cy="37592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25" name="流程图: 接点 24">
                      <a:extLst>
                        <a:ext uri="{FF2B5EF4-FFF2-40B4-BE49-F238E27FC236}">
                          <a16:creationId xmlns:a16="http://schemas.microsoft.com/office/drawing/2014/main" id="{300D1078-9EB8-48A8-9271-5E09A31BBD9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91200" y="2245360"/>
                      <a:ext cx="375920" cy="375920"/>
                    </a:xfrm>
                    <a:prstGeom prst="flowChartConnector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6" name="直接箭头连接符 25">
                  <a:extLst>
                    <a:ext uri="{FF2B5EF4-FFF2-40B4-BE49-F238E27FC236}">
                      <a16:creationId xmlns:a16="http://schemas.microsoft.com/office/drawing/2014/main" id="{604FF2BB-0F74-4F84-BEFB-785952D401DE}"/>
                    </a:ext>
                  </a:extLst>
                </p:cNvPr>
                <p:cNvCxnSpPr>
                  <a:stCxn id="25" idx="6"/>
                </p:cNvCxnSpPr>
                <p:nvPr/>
              </p:nvCxnSpPr>
              <p:spPr>
                <a:xfrm>
                  <a:off x="6167120" y="2433320"/>
                  <a:ext cx="101600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矩形 23">
                    <a:extLst>
                      <a:ext uri="{FF2B5EF4-FFF2-40B4-BE49-F238E27FC236}">
                        <a16:creationId xmlns:a16="http://schemas.microsoft.com/office/drawing/2014/main" id="{97F5F61F-CBD7-440B-A445-543DE6CDF828}"/>
                      </a:ext>
                    </a:extLst>
                  </p:cNvPr>
                  <p:cNvSpPr/>
                  <p:nvPr/>
                </p:nvSpPr>
                <p:spPr>
                  <a:xfrm>
                    <a:off x="6485998" y="2063988"/>
                    <a:ext cx="37824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4" name="矩形 23">
                    <a:extLst>
                      <a:ext uri="{FF2B5EF4-FFF2-40B4-BE49-F238E27FC236}">
                        <a16:creationId xmlns:a16="http://schemas.microsoft.com/office/drawing/2014/main" id="{97F5F61F-CBD7-440B-A445-543DE6CDF82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85998" y="2063988"/>
                    <a:ext cx="378244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C5A878E2-A55F-4B6A-BEEE-C7F043743F68}"/>
                </a:ext>
              </a:extLst>
            </p:cNvPr>
            <p:cNvGrpSpPr/>
            <p:nvPr/>
          </p:nvGrpSpPr>
          <p:grpSpPr>
            <a:xfrm>
              <a:off x="8406670" y="4061380"/>
              <a:ext cx="1391920" cy="557292"/>
              <a:chOff x="5791200" y="2063988"/>
              <a:chExt cx="1391920" cy="557292"/>
            </a:xfrm>
          </p:grpSpPr>
          <p:grpSp>
            <p:nvGrpSpPr>
              <p:cNvPr id="28" name="组合 27">
                <a:extLst>
                  <a:ext uri="{FF2B5EF4-FFF2-40B4-BE49-F238E27FC236}">
                    <a16:creationId xmlns:a16="http://schemas.microsoft.com/office/drawing/2014/main" id="{7B5F412A-F75B-45CF-8CB3-6D97CD63B949}"/>
                  </a:ext>
                </a:extLst>
              </p:cNvPr>
              <p:cNvGrpSpPr/>
              <p:nvPr/>
            </p:nvGrpSpPr>
            <p:grpSpPr>
              <a:xfrm>
                <a:off x="5791200" y="2245360"/>
                <a:ext cx="1391920" cy="375920"/>
                <a:chOff x="5791200" y="2245360"/>
                <a:chExt cx="1391920" cy="37592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流程图: 接点 29">
                      <a:extLst>
                        <a:ext uri="{FF2B5EF4-FFF2-40B4-BE49-F238E27FC236}">
                          <a16:creationId xmlns:a16="http://schemas.microsoft.com/office/drawing/2014/main" id="{D7F3534A-BC90-4147-AED6-5F53D8E4A2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91200" y="2245360"/>
                      <a:ext cx="375920" cy="37592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30" name="流程图: 接点 29">
                      <a:extLst>
                        <a:ext uri="{FF2B5EF4-FFF2-40B4-BE49-F238E27FC236}">
                          <a16:creationId xmlns:a16="http://schemas.microsoft.com/office/drawing/2014/main" id="{D7F3534A-BC90-4147-AED6-5F53D8E4A2D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91200" y="2245360"/>
                      <a:ext cx="375920" cy="375920"/>
                    </a:xfrm>
                    <a:prstGeom prst="flowChartConnector">
                      <a:avLst/>
                    </a:prstGeom>
                    <a:blipFill>
                      <a:blip r:embed="rId9"/>
                      <a:stretch>
                        <a:fillRect l="-158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1" name="直接箭头连接符 30">
                  <a:extLst>
                    <a:ext uri="{FF2B5EF4-FFF2-40B4-BE49-F238E27FC236}">
                      <a16:creationId xmlns:a16="http://schemas.microsoft.com/office/drawing/2014/main" id="{E9CC0D21-2038-4D5E-8083-BB6A14CD55A3}"/>
                    </a:ext>
                  </a:extLst>
                </p:cNvPr>
                <p:cNvCxnSpPr>
                  <a:stCxn id="30" idx="6"/>
                </p:cNvCxnSpPr>
                <p:nvPr/>
              </p:nvCxnSpPr>
              <p:spPr>
                <a:xfrm>
                  <a:off x="6167120" y="2433320"/>
                  <a:ext cx="101600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矩形 28">
                    <a:extLst>
                      <a:ext uri="{FF2B5EF4-FFF2-40B4-BE49-F238E27FC236}">
                        <a16:creationId xmlns:a16="http://schemas.microsoft.com/office/drawing/2014/main" id="{2411E618-31EA-45C9-AD66-6768B254EB69}"/>
                      </a:ext>
                    </a:extLst>
                  </p:cNvPr>
                  <p:cNvSpPr/>
                  <p:nvPr/>
                </p:nvSpPr>
                <p:spPr>
                  <a:xfrm>
                    <a:off x="6485998" y="2063988"/>
                    <a:ext cx="37824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9" name="矩形 28">
                    <a:extLst>
                      <a:ext uri="{FF2B5EF4-FFF2-40B4-BE49-F238E27FC236}">
                        <a16:creationId xmlns:a16="http://schemas.microsoft.com/office/drawing/2014/main" id="{2411E618-31EA-45C9-AD66-6768B254EB6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85998" y="2063988"/>
                    <a:ext cx="378244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EE014D0D-CB75-47DC-9453-58FE1A40005D}"/>
                </a:ext>
              </a:extLst>
            </p:cNvPr>
            <p:cNvCxnSpPr>
              <a:stCxn id="25" idx="4"/>
              <a:endCxn id="30" idx="0"/>
            </p:cNvCxnSpPr>
            <p:nvPr/>
          </p:nvCxnSpPr>
          <p:spPr>
            <a:xfrm flipH="1">
              <a:off x="8594630" y="3695224"/>
              <a:ext cx="1162" cy="5475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D8A348E1-EC11-4BF4-832D-9EEAB5A6055D}"/>
                    </a:ext>
                  </a:extLst>
                </p:cNvPr>
                <p:cNvSpPr/>
                <p:nvPr/>
              </p:nvSpPr>
              <p:spPr>
                <a:xfrm>
                  <a:off x="8588604" y="3724632"/>
                  <a:ext cx="43473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D8A348E1-EC11-4BF4-832D-9EEAB5A605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8604" y="3724632"/>
                  <a:ext cx="434734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5705445C-8390-4485-8787-399366B42CE1}"/>
              </a:ext>
            </a:extLst>
          </p:cNvPr>
          <p:cNvSpPr/>
          <p:nvPr/>
        </p:nvSpPr>
        <p:spPr>
          <a:xfrm>
            <a:off x="1645920" y="4616966"/>
            <a:ext cx="603790" cy="1299356"/>
          </a:xfrm>
          <a:prstGeom prst="roundRect">
            <a:avLst/>
          </a:prstGeom>
          <a:noFill/>
          <a:ln w="19050" cap="flat" cmpd="sng" algn="ctr">
            <a:solidFill>
              <a:srgbClr val="00B0F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AC622B61-5EBB-4A63-ABCD-0389DD571ABF}"/>
                  </a:ext>
                </a:extLst>
              </p:cNvPr>
              <p:cNvSpPr/>
              <p:nvPr/>
            </p:nvSpPr>
            <p:spPr>
              <a:xfrm>
                <a:off x="887941" y="6008845"/>
                <a:ext cx="211974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dirty="0"/>
                  <a:t>have the</a:t>
                </a:r>
              </a:p>
              <a:p>
                <a:pPr algn="ctr"/>
                <a:r>
                  <a:rPr lang="en-US" altLang="zh-CN" dirty="0"/>
                  <a:t>same entity name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AC622B61-5EBB-4A63-ABCD-0389DD571A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941" y="6008845"/>
                <a:ext cx="2119747" cy="646331"/>
              </a:xfrm>
              <a:prstGeom prst="rect">
                <a:avLst/>
              </a:prstGeom>
              <a:blipFill>
                <a:blip r:embed="rId12"/>
                <a:stretch>
                  <a:fillRect l="-2017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285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8CF631-C6CA-4EC0-B442-38BCDAF03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Collection: single-turn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635CC63-2E91-40FB-B773-5D9D805A5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5879"/>
            <a:ext cx="5240316" cy="200428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4C847A1-0544-4556-BACE-C1AD983CF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340" y="1439734"/>
            <a:ext cx="4994460" cy="5053141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5C3AAD81-3BF5-4320-A474-5BBAEC6F10B9}"/>
              </a:ext>
            </a:extLst>
          </p:cNvPr>
          <p:cNvCxnSpPr/>
          <p:nvPr/>
        </p:nvCxnSpPr>
        <p:spPr>
          <a:xfrm>
            <a:off x="4805680" y="5435600"/>
            <a:ext cx="1553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72F380E-7858-4845-89F9-5375675D5D67}"/>
                  </a:ext>
                </a:extLst>
              </p:cNvPr>
              <p:cNvSpPr/>
              <p:nvPr/>
            </p:nvSpPr>
            <p:spPr>
              <a:xfrm>
                <a:off x="1505609" y="5235545"/>
                <a:ext cx="330648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dirty="0"/>
                  <a:t>Entity name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zh-CN" sz="2000" dirty="0"/>
                  <a:t> + Predicate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000" dirty="0"/>
                  <a:t> 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72F380E-7858-4845-89F9-5375675D5D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609" y="5235545"/>
                <a:ext cx="3306483" cy="400110"/>
              </a:xfrm>
              <a:prstGeom prst="rect">
                <a:avLst/>
              </a:prstGeom>
              <a:blipFill>
                <a:blip r:embed="rId4"/>
                <a:stretch>
                  <a:fillRect l="-2030" t="-9231" b="-2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CB4410A-421C-43DB-9FB1-52C572994878}"/>
              </a:ext>
            </a:extLst>
          </p:cNvPr>
          <p:cNvCxnSpPr/>
          <p:nvPr/>
        </p:nvCxnSpPr>
        <p:spPr>
          <a:xfrm>
            <a:off x="4812092" y="5964237"/>
            <a:ext cx="1553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0EAFD4C-1C39-4A50-AA3E-388DA2D75906}"/>
                  </a:ext>
                </a:extLst>
              </p:cNvPr>
              <p:cNvSpPr/>
              <p:nvPr/>
            </p:nvSpPr>
            <p:spPr>
              <a:xfrm>
                <a:off x="2025432" y="5764182"/>
                <a:ext cx="278024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dirty="0"/>
                  <a:t>Multi-Choice: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/>
                  <a:t>? </a:t>
                </a:r>
                <a:endParaRPr lang="zh-CN" altLang="en-US" sz="2000" dirty="0"/>
              </a:p>
            </p:txBody>
          </p:sp>
        </mc:Choice>
        <mc:Fallback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0EAFD4C-1C39-4A50-AA3E-388DA2D759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5432" y="5764182"/>
                <a:ext cx="2780248" cy="400110"/>
              </a:xfrm>
              <a:prstGeom prst="rect">
                <a:avLst/>
              </a:prstGeom>
              <a:blipFill>
                <a:blip r:embed="rId5"/>
                <a:stretch>
                  <a:fillRect l="-2193" t="-9231" r="-1535" b="-2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1924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7E663D-F1F9-40FF-87D7-8FA46AB46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Collection: multi-turn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96115CA-7128-4A0E-B365-21EFFD20C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680" y="1690688"/>
            <a:ext cx="5466080" cy="226887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96A210E-4B14-42D9-8A8A-569D73DA2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280" y="1574800"/>
            <a:ext cx="5499634" cy="4622800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D3D0B2FF-AF25-46BC-B38E-056D2483DAC8}"/>
              </a:ext>
            </a:extLst>
          </p:cNvPr>
          <p:cNvCxnSpPr/>
          <p:nvPr/>
        </p:nvCxnSpPr>
        <p:spPr>
          <a:xfrm>
            <a:off x="4677647" y="4855497"/>
            <a:ext cx="1553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E9060C5-B34F-46AF-9DA7-E23441FEC609}"/>
                  </a:ext>
                </a:extLst>
              </p:cNvPr>
              <p:cNvSpPr/>
              <p:nvPr/>
            </p:nvSpPr>
            <p:spPr>
              <a:xfrm>
                <a:off x="3321635" y="4655442"/>
                <a:ext cx="135601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E9060C5-B34F-46AF-9DA7-E23441FEC6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635" y="4655442"/>
                <a:ext cx="1356012" cy="400110"/>
              </a:xfrm>
              <a:prstGeom prst="rect">
                <a:avLst/>
              </a:prstGeom>
              <a:blipFill>
                <a:blip r:embed="rId4"/>
                <a:stretch>
                  <a:fillRect l="-2252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EA71929-2770-4C86-B761-910B266D4553}"/>
              </a:ext>
            </a:extLst>
          </p:cNvPr>
          <p:cNvCxnSpPr/>
          <p:nvPr/>
        </p:nvCxnSpPr>
        <p:spPr>
          <a:xfrm>
            <a:off x="4677647" y="5455662"/>
            <a:ext cx="1553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AC2CF36-D3BD-43AB-8402-036A4D4B7F4B}"/>
                  </a:ext>
                </a:extLst>
              </p:cNvPr>
              <p:cNvSpPr/>
              <p:nvPr/>
            </p:nvSpPr>
            <p:spPr>
              <a:xfrm>
                <a:off x="3022113" y="5255607"/>
                <a:ext cx="168443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𝑝𝑟𝑜𝑛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., 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,?)</m:t>
                    </m:r>
                  </m:oMath>
                </a14:m>
                <a:r>
                  <a:rPr lang="en-US" altLang="zh-CN" sz="2000" dirty="0"/>
                  <a:t> 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AC2CF36-D3BD-43AB-8402-036A4D4B7F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2113" y="5255607"/>
                <a:ext cx="1684435" cy="400110"/>
              </a:xfrm>
              <a:prstGeom prst="rect">
                <a:avLst/>
              </a:prstGeom>
              <a:blipFill>
                <a:blip r:embed="rId5"/>
                <a:stretch>
                  <a:fillRect l="-1812"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5D7680D-DFE5-428E-BBF8-7574F8248ED1}"/>
              </a:ext>
            </a:extLst>
          </p:cNvPr>
          <p:cNvCxnSpPr/>
          <p:nvPr/>
        </p:nvCxnSpPr>
        <p:spPr>
          <a:xfrm>
            <a:off x="4684059" y="5921009"/>
            <a:ext cx="1553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83661E63-AC9A-4124-B648-4F5F5FF70B9F}"/>
                  </a:ext>
                </a:extLst>
              </p:cNvPr>
              <p:cNvSpPr/>
              <p:nvPr/>
            </p:nvSpPr>
            <p:spPr>
              <a:xfrm>
                <a:off x="1897399" y="5720954"/>
                <a:ext cx="278024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dirty="0"/>
                  <a:t>Multi-Choice: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/>
                  <a:t>? 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83661E63-AC9A-4124-B648-4F5F5FF70B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7399" y="5720954"/>
                <a:ext cx="2780248" cy="400110"/>
              </a:xfrm>
              <a:prstGeom prst="rect">
                <a:avLst/>
              </a:prstGeom>
              <a:blipFill>
                <a:blip r:embed="rId6"/>
                <a:stretch>
                  <a:fillRect l="-2193" t="-7576" r="-1535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2876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73F321-7A67-476D-831B-C1FF33FD1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Clarification Identification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8442A46-1120-4876-9319-FAA4C8436A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zh-CN" dirty="0"/>
                  <a:t>Classification Problem: context + entity information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{0, 1}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single-turn: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dirty="0"/>
              </a:p>
              <a:p>
                <a:pPr lvl="1"/>
                <a:r>
                  <a:rPr lang="en-US" altLang="zh-CN" dirty="0"/>
                  <a:t>multi-turn: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negative samples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8442A46-1120-4876-9319-FAA4C8436A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20ECE918-B25A-4EA4-AC27-4577B4090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320" y="3759443"/>
            <a:ext cx="6258560" cy="273343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5779224-7841-44B8-B56E-6A661576AD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960" y="3831482"/>
            <a:ext cx="7228840" cy="214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762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405</Words>
  <Application>Microsoft Office PowerPoint</Application>
  <PresentationFormat>宽屏</PresentationFormat>
  <Paragraphs>85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NimbusRomNo9L-Medi</vt:lpstr>
      <vt:lpstr>NimbusRomNo9L-Regu</vt:lpstr>
      <vt:lpstr>等线</vt:lpstr>
      <vt:lpstr>等线 Light</vt:lpstr>
      <vt:lpstr>Arial</vt:lpstr>
      <vt:lpstr>Cambria Math</vt:lpstr>
      <vt:lpstr>Consolas</vt:lpstr>
      <vt:lpstr>Office 主题​​</vt:lpstr>
      <vt:lpstr>Asking Clarification Questions in Knowledge-Based Question Answering</vt:lpstr>
      <vt:lpstr>Introduction</vt:lpstr>
      <vt:lpstr>Introduction</vt:lpstr>
      <vt:lpstr>Introduction</vt:lpstr>
      <vt:lpstr>Framework</vt:lpstr>
      <vt:lpstr>Data Collection</vt:lpstr>
      <vt:lpstr>Data Collection: single-turn</vt:lpstr>
      <vt:lpstr>Data Collection: multi-turn</vt:lpstr>
      <vt:lpstr>Clarification Identification</vt:lpstr>
      <vt:lpstr>Models and Results</vt:lpstr>
      <vt:lpstr>DMN: Dynamic Memory Network</vt:lpstr>
      <vt:lpstr>Clarification Question Generation</vt:lpstr>
      <vt:lpstr>Coarse-to-fine Model</vt:lpstr>
      <vt:lpstr>Clarification-Based Question Answering</vt:lpstr>
      <vt:lpstr>Model and Results</vt:lpstr>
      <vt:lpstr>Discussion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Asking Clarification Questions in Knowledge-Based Question Answering</dc:title>
  <dc:creator>郑 策</dc:creator>
  <cp:lastModifiedBy>郑 策</cp:lastModifiedBy>
  <cp:revision>20</cp:revision>
  <dcterms:created xsi:type="dcterms:W3CDTF">2020-03-04T11:12:50Z</dcterms:created>
  <dcterms:modified xsi:type="dcterms:W3CDTF">2020-09-17T17:23:59Z</dcterms:modified>
</cp:coreProperties>
</file>