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6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ACE3E-7E9A-4B2A-A34B-1B42E0B72561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75A11-7B4F-4798-8A99-6A8D8FD31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7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75A11-7B4F-4798-8A99-6A8D8FD313D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0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75A11-7B4F-4798-8A99-6A8D8FD313D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7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75A11-7B4F-4798-8A99-6A8D8FD313D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6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75A11-7B4F-4798-8A99-6A8D8FD313D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3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75A11-7B4F-4798-8A99-6A8D8FD313D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0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75A11-7B4F-4798-8A99-6A8D8FD313D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7C13A-6F9C-40A7-A5AD-D1A4C342B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D896C0-E85F-4740-ABDF-B0004E67B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7B8D3E-B74B-43E9-BAA8-2E77D298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26A-A074-41B4-81B3-CE266816AB8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99EA0-9CE2-4DE9-9848-7C272DED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CC73B-EC44-4F72-94A6-CBC16313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096-0CDA-4267-AF28-98E98B4C3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7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23A47-8161-488F-A511-CFDA32BD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F4D06-4D74-494F-AA3A-DEE76C4C4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C16BA-3B5F-4E71-870D-77A8DC7E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26A-A074-41B4-81B3-CE266816AB8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B9554-C44E-454F-BC9C-4C6E64E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D63C9-04C7-42A0-B899-7FDDA7D8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096-0CDA-4267-AF28-98E98B4C3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A31936-B018-4661-A3F1-DA5A89D12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A1EAEA-F62E-4574-B795-5C5C1067A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0D180-D70D-43A7-BEE4-93A31467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26A-A074-41B4-81B3-CE266816AB8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3057A-B7F2-4CA8-8BC7-ECA83DF9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C8DB1-2790-4E68-9B92-1CB4623B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096-0CDA-4267-AF28-98E98B4C3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1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EBFDB-17A4-4FFF-AC6E-A036357A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9E6DE-FB62-4DCF-8F0D-C09E3741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1C3A2-7AE9-4C50-A2FE-7D3903B4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26A-A074-41B4-81B3-CE266816AB8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83104-408F-4E00-AE8F-F5BD7611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FA9E4-7442-4478-8F07-8FEB496C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096-0CDA-4267-AF28-98E98B4C3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E0632-D6AA-46DD-BF3A-FFFB1A21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E3385-3251-498C-BEDF-35CEA0DD7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B4128-747B-42B0-8376-D3D97ABE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26A-A074-41B4-81B3-CE266816AB8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B4821-DE52-4790-832C-9A7608B5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6468A-C31C-4918-9633-750247FF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096-0CDA-4267-AF28-98E98B4C3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0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263C2-9567-4156-931B-67EC41B8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26036-9AB3-4A38-84D4-6A85E11A9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308FD-29FD-4985-8EC8-CEAF755BC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3E505-38B8-4C0C-B888-DD4F6121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26A-A074-41B4-81B3-CE266816AB8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7892F7-B0CA-4CEC-9657-8DB23DEB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C2DE5-F8C0-4E3C-8A95-EB3735F7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096-0CDA-4267-AF28-98E98B4C3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5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40B4C-D6D4-43D4-8D50-54E5C4BC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354D7-F699-4358-8F5D-4F00DFCE6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1E9625-5BDA-4202-8BE5-3A9AB43A0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455EB6-2A3C-48A9-B487-D573CDE52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CD46CC-B9FD-42F0-BE3E-84F298E7F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A4AD44-B935-4801-9D23-A80B236C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26A-A074-41B4-81B3-CE266816AB8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D402E4-C5AE-4BAD-969F-F79F0613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3DA5A5-9C97-480C-B536-F9FE4E79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096-0CDA-4267-AF28-98E98B4C3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3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9FC0A-B7AE-437F-A68D-64707514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59B466-54AF-4823-96DB-7CEE0E93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26A-A074-41B4-81B3-CE266816AB8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649001-ADB5-4908-ACE1-85F011F5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700F6D-6B7B-44C1-9C90-2DB30E6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096-0CDA-4267-AF28-98E98B4C3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9F8BBC-2069-4FC9-A643-2D95BEE8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26A-A074-41B4-81B3-CE266816AB8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C7FB13-EEA2-41BE-9050-B38B3D94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93EF35-7C74-4D74-933D-20216DDC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096-0CDA-4267-AF28-98E98B4C3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9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7F19A-085E-40DB-AA91-029F415F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8FB50-8741-4F9D-9B0F-1443F7B83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EC7B4-3869-42AF-91CB-0E58E9621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BDFE2-7C67-4A2D-93C7-3E9DDBCA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26A-A074-41B4-81B3-CE266816AB8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B66FF5-3261-4541-BB7E-B160676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2E7D40-CCBC-471F-A6DF-D8C6A7D1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096-0CDA-4267-AF28-98E98B4C3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1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81C17-AB9B-48DB-A98A-831801CD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8CA700-F863-40D6-812D-2F684A7B8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D6520-232F-4E65-978E-A994CC107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C6248-65DC-44F5-A8D9-FD152CA8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26A-A074-41B4-81B3-CE266816AB8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F93F1-DD84-4944-9B5B-FD884796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AF293-828D-4987-82AB-0355199F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9096-0CDA-4267-AF28-98E98B4C3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1B1FB6-A06D-4EB6-9127-DA905C37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4FB74-8D59-4F42-AF7D-0471EF91D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30FED-6F9C-46C4-872F-9A4198E27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626A-A074-41B4-81B3-CE266816AB88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57F5B-B9AD-4B01-AF90-674EF7194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0F5B3-FFC3-4084-A858-0009CC701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9096-0CDA-4267-AF28-98E98B4C3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3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B5142-6523-4A03-9100-ECB567869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A research on frame-to-frame relations in </a:t>
            </a:r>
            <a:r>
              <a:rPr lang="en-US" altLang="zh-CN" sz="5400" dirty="0" err="1"/>
              <a:t>FrameNet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355751-0665-4613-892E-62DED3279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7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5B965-7E50-49A0-BF22-CF013C25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AD6FB-D570-4511-9358-BFA0E330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inheritance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using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24E63-B8C4-456C-A02B-FA3989FF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" y="2860357"/>
            <a:ext cx="87439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7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49A0C-5D24-49ED-B431-7EAC9F66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Subframe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D4987-312F-43C4-BBE3-B35F0D55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一些复杂的事件可能包含多种状态或状态间的转换</a:t>
            </a:r>
            <a:endParaRPr lang="en-US" altLang="zh-CN" dirty="0"/>
          </a:p>
          <a:p>
            <a:r>
              <a:rPr lang="en-US" altLang="zh-CN" dirty="0"/>
              <a:t>FE</a:t>
            </a:r>
            <a:r>
              <a:rPr lang="zh-CN" altLang="en-US" dirty="0"/>
              <a:t>之间存在部分连接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4340AD-BF8B-44E7-9397-81E39397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15783"/>
            <a:ext cx="10109200" cy="299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6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3B06B-52F2-4B36-8222-B77022D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975AA-5F11-4521-9D39-3BEDED02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F4F602-EEC3-4649-A115-C86316179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4628"/>
            <a:ext cx="12192000" cy="317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8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AB22D-2E9A-4DA9-AD41-EEABAD9B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Causative-of and Inchoative-of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42A8A9-912B-4BEB-9D91-6A86D450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120" y="1798479"/>
            <a:ext cx="7010400" cy="4019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3C4219B-DBB1-41C9-90D3-7CC82EF49E60}"/>
              </a:ext>
            </a:extLst>
          </p:cNvPr>
          <p:cNvSpPr/>
          <p:nvPr/>
        </p:nvSpPr>
        <p:spPr>
          <a:xfrm>
            <a:off x="7589520" y="2106414"/>
            <a:ext cx="2480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Causative Frames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81E948-F996-404E-9D4D-EC963BE1E4D6}"/>
              </a:ext>
            </a:extLst>
          </p:cNvPr>
          <p:cNvSpPr/>
          <p:nvPr/>
        </p:nvSpPr>
        <p:spPr>
          <a:xfrm>
            <a:off x="7589520" y="3429000"/>
            <a:ext cx="2571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Inchoative Frames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9B984A-685E-4C72-B5BF-AA2F9C76DD9B}"/>
              </a:ext>
            </a:extLst>
          </p:cNvPr>
          <p:cNvSpPr/>
          <p:nvPr/>
        </p:nvSpPr>
        <p:spPr>
          <a:xfrm>
            <a:off x="7589520" y="4658181"/>
            <a:ext cx="209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Stative Frames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877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275B-A409-46F9-9007-015E7D1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Causative-of and Inchoative-of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E38EE-B18A-4B62-8C9D-C6DBE515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[Cause change of scalar position] (</a:t>
            </a:r>
            <a:r>
              <a:rPr lang="en-US" altLang="zh-CN" dirty="0" err="1"/>
              <a:t>raise.v</a:t>
            </a:r>
            <a:r>
              <a:rPr lang="en-US" altLang="zh-CN" dirty="0"/>
              <a:t>) 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Billie Blount </a:t>
            </a:r>
            <a:r>
              <a:rPr lang="en-US" altLang="zh-CN" b="1" dirty="0"/>
              <a:t>raised</a:t>
            </a:r>
            <a:r>
              <a:rPr lang="en-US" altLang="zh-CN" dirty="0"/>
              <a:t> taxes on farmers 18 times in 2002!</a:t>
            </a:r>
          </a:p>
          <a:p>
            <a:pPr>
              <a:lnSpc>
                <a:spcPct val="125000"/>
              </a:lnSpc>
            </a:pPr>
            <a:r>
              <a:rPr lang="fr-FR" altLang="zh-CN" dirty="0"/>
              <a:t>[Change position on a scale] (rise.v)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During the Elizabethan age, there was an increased emphasis on genealogy in the heralds' work as the gentry class </a:t>
            </a:r>
            <a:r>
              <a:rPr lang="en-US" altLang="zh-CN" b="1" dirty="0"/>
              <a:t>rose</a:t>
            </a:r>
            <a:r>
              <a:rPr lang="en-US" altLang="zh-CN" dirty="0"/>
              <a:t> in importance.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[Position on a scale] (</a:t>
            </a:r>
            <a:r>
              <a:rPr lang="en-US" altLang="zh-CN" dirty="0" err="1"/>
              <a:t>high.a</a:t>
            </a:r>
            <a:r>
              <a:rPr lang="en-US" altLang="zh-CN" dirty="0"/>
              <a:t>)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Most fish from lakes is too </a:t>
            </a:r>
            <a:r>
              <a:rPr lang="en-US" altLang="zh-CN" b="1" dirty="0"/>
              <a:t>high</a:t>
            </a:r>
            <a:r>
              <a:rPr lang="en-US" altLang="zh-CN" dirty="0"/>
              <a:t> in mercury.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49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80462-56D7-4600-9210-C320E28B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前人的一些观点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A00AF-D838-4E44-A3AE-B524E62DE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FrameNet’s</a:t>
            </a:r>
            <a:r>
              <a:rPr lang="en-US" altLang="zh-CN" dirty="0"/>
              <a:t> Using Relation as a Source of Concept-based Paraphrases, Jen et al., 2018</a:t>
            </a:r>
          </a:p>
          <a:p>
            <a:r>
              <a:rPr lang="zh-CN" altLang="en-US" dirty="0"/>
              <a:t>作者指出其中一部分关系基于</a:t>
            </a:r>
            <a:r>
              <a:rPr lang="en-US" altLang="zh-CN" dirty="0"/>
              <a:t>linguistic</a:t>
            </a:r>
            <a:r>
              <a:rPr lang="zh-CN" altLang="en-US" dirty="0"/>
              <a:t>或者</a:t>
            </a:r>
            <a:r>
              <a:rPr lang="en-US" altLang="zh-CN" dirty="0"/>
              <a:t>ontology</a:t>
            </a:r>
            <a:r>
              <a:rPr lang="zh-CN" altLang="en-US" dirty="0"/>
              <a:t>，而另一些则更加的</a:t>
            </a:r>
            <a:r>
              <a:rPr lang="en-US" altLang="zh-CN" dirty="0"/>
              <a:t>conceptual</a:t>
            </a:r>
          </a:p>
          <a:p>
            <a:r>
              <a:rPr lang="en-US" altLang="zh-CN" dirty="0"/>
              <a:t>Inheritance, </a:t>
            </a:r>
            <a:r>
              <a:rPr lang="en-US" altLang="zh-CN" dirty="0" err="1"/>
              <a:t>Causative_of</a:t>
            </a:r>
            <a:r>
              <a:rPr lang="en-US" altLang="zh-CN" dirty="0"/>
              <a:t>, </a:t>
            </a:r>
            <a:r>
              <a:rPr lang="en-US" altLang="zh-CN" dirty="0" err="1"/>
              <a:t>Inchoative_of</a:t>
            </a:r>
            <a:r>
              <a:rPr lang="en-US" altLang="zh-CN" dirty="0"/>
              <a:t>, ...</a:t>
            </a:r>
          </a:p>
          <a:p>
            <a:r>
              <a:rPr lang="en-US" altLang="zh-CN" dirty="0" err="1"/>
              <a:t>Perspective_on</a:t>
            </a:r>
            <a:r>
              <a:rPr lang="en-US" altLang="zh-CN" dirty="0"/>
              <a:t>, Subframe</a:t>
            </a:r>
          </a:p>
          <a:p>
            <a:r>
              <a:rPr lang="zh-CN" altLang="en-US" dirty="0"/>
              <a:t>思考：基于</a:t>
            </a:r>
            <a:r>
              <a:rPr lang="en-US" altLang="zh-CN" dirty="0"/>
              <a:t>frame</a:t>
            </a:r>
            <a:r>
              <a:rPr lang="zh-CN" altLang="en-US" dirty="0"/>
              <a:t>的关系去做</a:t>
            </a:r>
            <a:r>
              <a:rPr lang="en-US" altLang="zh-CN" dirty="0"/>
              <a:t>frame</a:t>
            </a:r>
            <a:r>
              <a:rPr lang="zh-CN" altLang="en-US" dirty="0"/>
              <a:t>识别的推理也有类似的两种形式，一种基于相似，一种基于关联。</a:t>
            </a:r>
          </a:p>
        </p:txBody>
      </p:sp>
    </p:spTree>
    <p:extLst>
      <p:ext uri="{BB962C8B-B14F-4D97-AF65-F5344CB8AC3E}">
        <p14:creationId xmlns:p14="http://schemas.microsoft.com/office/powerpoint/2010/main" val="515814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8FB6E-3481-4276-AE05-45F515B8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前人的一些观点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1E543-9599-4EC3-A031-BC24286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Data-Driven and Ontological Analysis of </a:t>
            </a:r>
            <a:r>
              <a:rPr lang="en-US" altLang="zh-CN" dirty="0" err="1"/>
              <a:t>FrameNet</a:t>
            </a:r>
            <a:r>
              <a:rPr lang="en-US" altLang="zh-CN" dirty="0"/>
              <a:t> for Natural Language Reasoning, </a:t>
            </a:r>
            <a:r>
              <a:rPr lang="en-US" altLang="zh-CN" dirty="0" err="1"/>
              <a:t>Ovchinnikova</a:t>
            </a:r>
            <a:r>
              <a:rPr lang="en-US" altLang="zh-CN" dirty="0"/>
              <a:t> et al.</a:t>
            </a:r>
          </a:p>
          <a:p>
            <a:r>
              <a:rPr lang="en-US" altLang="zh-CN" dirty="0" err="1"/>
              <a:t>FrameNet</a:t>
            </a:r>
            <a:r>
              <a:rPr lang="zh-CN" altLang="en-US" dirty="0"/>
              <a:t>中关系存在一些缺陷：</a:t>
            </a:r>
            <a:endParaRPr lang="en-US" altLang="zh-CN" dirty="0"/>
          </a:p>
          <a:p>
            <a:r>
              <a:rPr lang="zh-CN" altLang="en-US" dirty="0"/>
              <a:t>不完备：有部分应该存在的关系没有被标注</a:t>
            </a:r>
            <a:endParaRPr lang="en-US" altLang="zh-CN" dirty="0"/>
          </a:p>
          <a:p>
            <a:r>
              <a:rPr lang="zh-CN" altLang="en-US" dirty="0"/>
              <a:t>定义不精确：缺乏公理化的关系定义，同时也很难直接根据</a:t>
            </a:r>
            <a:r>
              <a:rPr lang="en-US" altLang="zh-CN" dirty="0"/>
              <a:t>frame</a:t>
            </a:r>
            <a:r>
              <a:rPr lang="zh-CN" altLang="en-US" dirty="0"/>
              <a:t>之间的关系路径做逻辑化的推理</a:t>
            </a:r>
          </a:p>
        </p:txBody>
      </p:sp>
    </p:spTree>
    <p:extLst>
      <p:ext uri="{BB962C8B-B14F-4D97-AF65-F5344CB8AC3E}">
        <p14:creationId xmlns:p14="http://schemas.microsoft.com/office/powerpoint/2010/main" val="138860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AB74-A20C-4DB2-A6B5-473E2571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通过关系辅助</a:t>
            </a:r>
            <a:r>
              <a:rPr lang="en-US" altLang="zh-CN" dirty="0"/>
              <a:t>frame</a:t>
            </a:r>
            <a:r>
              <a:rPr lang="zh-CN" altLang="en-US" dirty="0"/>
              <a:t>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ECCED-35BD-44E0-853E-D3A8A625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两个继承自</a:t>
            </a:r>
            <a:r>
              <a:rPr lang="en-US" altLang="zh-CN" sz="2400" dirty="0" err="1"/>
              <a:t>Intetionally_act</a:t>
            </a:r>
            <a:r>
              <a:rPr lang="zh-CN" altLang="en-US" sz="2400" dirty="0"/>
              <a:t>的</a:t>
            </a:r>
            <a:r>
              <a:rPr lang="en-US" altLang="zh-CN" sz="2400" dirty="0"/>
              <a:t>frame</a:t>
            </a:r>
            <a:r>
              <a:rPr lang="zh-CN" altLang="en-US" sz="2400" dirty="0"/>
              <a:t>具有相似的共现关系</a:t>
            </a:r>
            <a:endParaRPr lang="en-US" altLang="zh-CN" sz="2400" dirty="0"/>
          </a:p>
          <a:p>
            <a:r>
              <a:rPr lang="en-US" altLang="zh-CN" sz="2400" dirty="0"/>
              <a:t>Assistance </a:t>
            </a:r>
          </a:p>
          <a:p>
            <a:r>
              <a:rPr lang="en-US" altLang="zh-CN" sz="2400" b="1" dirty="0"/>
              <a:t>Weapon</a:t>
            </a:r>
            <a:r>
              <a:rPr lang="en-US" altLang="zh-CN" sz="2400" dirty="0"/>
              <a:t>, </a:t>
            </a:r>
            <a:r>
              <a:rPr lang="en-US" altLang="zh-CN" sz="2400" b="1" dirty="0" err="1"/>
              <a:t>Locale_by_use</a:t>
            </a:r>
            <a:r>
              <a:rPr lang="en-US" altLang="zh-CN" sz="2400" dirty="0"/>
              <a:t>, </a:t>
            </a:r>
            <a:r>
              <a:rPr lang="en-US" altLang="zh-CN" sz="2400" b="1" dirty="0" err="1"/>
              <a:t>Political_locales</a:t>
            </a:r>
            <a:r>
              <a:rPr lang="en-US" altLang="zh-CN" sz="2400" dirty="0"/>
              <a:t>, Statement, Capability</a:t>
            </a:r>
          </a:p>
          <a:p>
            <a:r>
              <a:rPr lang="en-US" altLang="zh-CN" sz="2400" dirty="0" err="1"/>
              <a:t>Intentionally_create</a:t>
            </a:r>
            <a:endParaRPr lang="en-US" altLang="zh-CN" sz="2400" dirty="0"/>
          </a:p>
          <a:p>
            <a:r>
              <a:rPr lang="en-US" altLang="zh-CN" sz="2400" b="1" dirty="0"/>
              <a:t>Weapon</a:t>
            </a:r>
            <a:r>
              <a:rPr lang="en-US" altLang="zh-CN" sz="2400" dirty="0"/>
              <a:t>, Project, </a:t>
            </a:r>
            <a:r>
              <a:rPr lang="en-US" altLang="zh-CN" sz="2400" b="1" dirty="0" err="1"/>
              <a:t>Local_by_use</a:t>
            </a:r>
            <a:r>
              <a:rPr lang="en-US" altLang="zh-CN" sz="2400" dirty="0"/>
              <a:t>, </a:t>
            </a:r>
            <a:r>
              <a:rPr lang="en-US" altLang="zh-CN" sz="2400" b="1" dirty="0" err="1"/>
              <a:t>Political_locales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Locative_relation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4141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AB74-A20C-4DB2-A6B5-473E2571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通过关系辅助</a:t>
            </a:r>
            <a:r>
              <a:rPr lang="en-US" altLang="zh-CN" dirty="0"/>
              <a:t>frame</a:t>
            </a:r>
            <a:r>
              <a:rPr lang="zh-CN" altLang="en-US" dirty="0"/>
              <a:t>识别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0DE6969-7A97-47DB-87BF-2A2C36FF5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" y="2844641"/>
            <a:ext cx="10515600" cy="1480185"/>
          </a:xfrm>
        </p:spPr>
      </p:pic>
    </p:spTree>
    <p:extLst>
      <p:ext uri="{BB962C8B-B14F-4D97-AF65-F5344CB8AC3E}">
        <p14:creationId xmlns:p14="http://schemas.microsoft.com/office/powerpoint/2010/main" val="18476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26A7D-0748-4FB4-A664-9D174002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Embeddings with Relations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9979E-D97A-40D0-95E3-ECD938DC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Prediction of Frame-to-Frame Relations in the </a:t>
            </a:r>
            <a:r>
              <a:rPr lang="en-US" altLang="zh-CN" dirty="0" err="1"/>
              <a:t>FrameNet</a:t>
            </a:r>
            <a:r>
              <a:rPr lang="en-US" altLang="zh-CN" dirty="0"/>
              <a:t> Hierarchy with Frame Embeddings, </a:t>
            </a:r>
            <a:r>
              <a:rPr lang="en-US" altLang="zh-CN" dirty="0" err="1"/>
              <a:t>Botschen</a:t>
            </a:r>
            <a:r>
              <a:rPr lang="en-US" altLang="zh-CN" dirty="0"/>
              <a:t> et al., 2017</a:t>
            </a:r>
          </a:p>
          <a:p>
            <a:r>
              <a:rPr lang="zh-CN" altLang="en-US" dirty="0"/>
              <a:t>出发点：</a:t>
            </a:r>
            <a:r>
              <a:rPr lang="en-US" altLang="zh-CN" dirty="0" err="1"/>
              <a:t>FrameNet</a:t>
            </a:r>
            <a:r>
              <a:rPr lang="zh-CN" altLang="en-US" dirty="0"/>
              <a:t>中的关系标注不完备</a:t>
            </a:r>
            <a:endParaRPr lang="en-US" altLang="zh-CN" dirty="0"/>
          </a:p>
          <a:p>
            <a:r>
              <a:rPr lang="en-US" altLang="zh-CN" dirty="0"/>
              <a:t>F2F</a:t>
            </a:r>
            <a:r>
              <a:rPr lang="zh-CN" altLang="en-US" dirty="0"/>
              <a:t>关系标注存在三个难点</a:t>
            </a:r>
            <a:endParaRPr lang="en-US" altLang="zh-CN" dirty="0"/>
          </a:p>
          <a:p>
            <a:pPr lvl="1"/>
            <a:r>
              <a:rPr lang="zh-CN" altLang="en-US" dirty="0"/>
              <a:t>数据稀疏</a:t>
            </a:r>
            <a:endParaRPr lang="en-US" altLang="zh-CN" dirty="0"/>
          </a:p>
          <a:p>
            <a:pPr lvl="1"/>
            <a:r>
              <a:rPr lang="en-US" altLang="zh-CN" dirty="0"/>
              <a:t>relation</a:t>
            </a:r>
            <a:r>
              <a:rPr lang="zh-CN" altLang="en-US" dirty="0"/>
              <a:t>并不会在</a:t>
            </a:r>
            <a:r>
              <a:rPr lang="en-US" altLang="zh-CN" dirty="0"/>
              <a:t>text</a:t>
            </a:r>
            <a:r>
              <a:rPr lang="zh-CN" altLang="en-US" dirty="0"/>
              <a:t>中直接体现，从文本推理出关系不好处理</a:t>
            </a:r>
            <a:endParaRPr lang="en-US" altLang="zh-CN" dirty="0"/>
          </a:p>
          <a:p>
            <a:pPr lvl="1"/>
            <a:r>
              <a:rPr lang="zh-CN" altLang="en-US" dirty="0"/>
              <a:t>有些关系关联的</a:t>
            </a:r>
            <a:r>
              <a:rPr lang="en-US" altLang="zh-CN" dirty="0"/>
              <a:t>frame</a:t>
            </a:r>
            <a:r>
              <a:rPr lang="zh-CN" altLang="en-US" dirty="0"/>
              <a:t>没有</a:t>
            </a:r>
            <a:r>
              <a:rPr lang="en-US" altLang="zh-CN" dirty="0"/>
              <a:t>LU</a:t>
            </a:r>
            <a:r>
              <a:rPr lang="zh-CN" altLang="en-US" dirty="0"/>
              <a:t>，进而不会在文本中出现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745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527C-E939-49A0-881A-FB38CC60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Introduction: </a:t>
            </a:r>
            <a:r>
              <a:rPr lang="en-US" altLang="zh-CN" dirty="0" err="1"/>
              <a:t>FrameNet</a:t>
            </a:r>
            <a:r>
              <a:rPr lang="en-US" altLang="zh-CN" dirty="0"/>
              <a:t> and Frame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2CDF9-652E-40B5-9662-E1462D10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frame in </a:t>
            </a:r>
            <a:r>
              <a:rPr lang="en-US" altLang="zh-CN" dirty="0" err="1"/>
              <a:t>FrameNet</a:t>
            </a:r>
            <a:r>
              <a:rPr lang="en-US" altLang="zh-CN" dirty="0"/>
              <a:t> is defined as a composition of a </a:t>
            </a:r>
            <a:r>
              <a:rPr lang="en-US" altLang="zh-CN" dirty="0">
                <a:solidFill>
                  <a:srgbClr val="FF0000"/>
                </a:solidFill>
              </a:rPr>
              <a:t>frame name</a:t>
            </a:r>
            <a:r>
              <a:rPr lang="en-US" altLang="zh-CN" dirty="0"/>
              <a:t>, a list of </a:t>
            </a:r>
            <a:r>
              <a:rPr lang="en-US" altLang="zh-CN" dirty="0">
                <a:solidFill>
                  <a:srgbClr val="FF0000"/>
                </a:solidFill>
              </a:rPr>
              <a:t>Lexical Units</a:t>
            </a:r>
            <a:r>
              <a:rPr lang="en-US" altLang="zh-CN" dirty="0"/>
              <a:t>, and a set of </a:t>
            </a:r>
            <a:r>
              <a:rPr lang="en-US" altLang="zh-CN" dirty="0">
                <a:solidFill>
                  <a:srgbClr val="FF0000"/>
                </a:solidFill>
              </a:rPr>
              <a:t>Frame Elements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F2E1B0-F3F3-4860-94DD-E2167782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2982853"/>
            <a:ext cx="10099040" cy="33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653CA-44AF-488A-B2CB-323E7081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Frame Embeddings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E6F4CF-DEA6-470D-90AE-E020FF3DB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391" y="1690688"/>
            <a:ext cx="90352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9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514FF-04EA-43AF-98C6-3E4955F5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470BA-38D2-4100-BEE1-207BE747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基于文本学习了</a:t>
            </a:r>
            <a:r>
              <a:rPr lang="en-US" altLang="zh-CN" dirty="0"/>
              <a:t>Frame embedding</a:t>
            </a:r>
            <a:r>
              <a:rPr lang="zh-CN" altLang="en-US" dirty="0"/>
              <a:t>，探索能否直接从文本中学到</a:t>
            </a:r>
            <a:r>
              <a:rPr lang="en-US" altLang="zh-CN" dirty="0"/>
              <a:t>frame</a:t>
            </a:r>
            <a:r>
              <a:rPr lang="zh-CN" altLang="en-US" dirty="0"/>
              <a:t>之间的关系</a:t>
            </a:r>
            <a:endParaRPr lang="en-US" altLang="zh-CN" dirty="0"/>
          </a:p>
          <a:p>
            <a:r>
              <a:rPr lang="zh-CN" altLang="en-US" dirty="0"/>
              <a:t>从知识图谱构建任务中引入了</a:t>
            </a:r>
            <a:r>
              <a:rPr lang="en-US" altLang="zh-CN" dirty="0"/>
              <a:t>relation prediction task</a:t>
            </a:r>
            <a:r>
              <a:rPr lang="zh-CN" altLang="en-US" dirty="0"/>
              <a:t>，并基于</a:t>
            </a:r>
            <a:r>
              <a:rPr lang="en-US" altLang="zh-CN" dirty="0" err="1"/>
              <a:t>FrameNet</a:t>
            </a:r>
            <a:r>
              <a:rPr lang="en-US" altLang="zh-CN" dirty="0"/>
              <a:t> Hierarchy</a:t>
            </a:r>
            <a:r>
              <a:rPr lang="zh-CN" altLang="en-US" dirty="0"/>
              <a:t>学习了最佳模型</a:t>
            </a:r>
            <a:endParaRPr lang="en-US" altLang="zh-CN" dirty="0"/>
          </a:p>
          <a:p>
            <a:r>
              <a:rPr lang="zh-CN" altLang="en-US" dirty="0"/>
              <a:t>通过关系预测的模型来自动标注未标注</a:t>
            </a:r>
            <a:r>
              <a:rPr lang="en-US" altLang="zh-CN" dirty="0"/>
              <a:t>frame pair</a:t>
            </a:r>
            <a:r>
              <a:rPr lang="zh-CN" altLang="en-US" dirty="0"/>
              <a:t>之间的关系信息，用于下游任务</a:t>
            </a:r>
          </a:p>
        </p:txBody>
      </p:sp>
    </p:spTree>
    <p:extLst>
      <p:ext uri="{BB962C8B-B14F-4D97-AF65-F5344CB8AC3E}">
        <p14:creationId xmlns:p14="http://schemas.microsoft.com/office/powerpoint/2010/main" val="914325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334C-6C62-448B-82CA-AA77B598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Text-based Embeddings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01C79-E652-4281-90C0-B2754BF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通过偏移得到</a:t>
            </a:r>
            <a:r>
              <a:rPr lang="en-US" altLang="zh-CN" dirty="0"/>
              <a:t>relation embedding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DFB541-BCD6-44A7-A660-611804D2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76" y="2812607"/>
            <a:ext cx="5357224" cy="36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75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438E7-B2C4-40C4-A4E9-2A6138B5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88E3B-9A38-444F-89BC-893358A56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WSABIE Algorithm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Frame Identification</a:t>
            </a:r>
            <a:r>
              <a:rPr lang="zh-CN" altLang="en-US" dirty="0"/>
              <a:t>任务中采用的</a:t>
            </a:r>
            <a:r>
              <a:rPr lang="en-US" altLang="zh-CN" dirty="0"/>
              <a:t>embedding</a:t>
            </a:r>
            <a:r>
              <a:rPr lang="zh-CN" altLang="en-US" dirty="0"/>
              <a:t>学习方法；把</a:t>
            </a:r>
            <a:r>
              <a:rPr lang="en-US" altLang="zh-CN" dirty="0"/>
              <a:t>LU</a:t>
            </a:r>
            <a:r>
              <a:rPr lang="zh-CN" altLang="en-US" dirty="0"/>
              <a:t>的上下文词表示和</a:t>
            </a:r>
            <a:r>
              <a:rPr lang="en-US" altLang="zh-CN" dirty="0"/>
              <a:t>frame</a:t>
            </a:r>
            <a:r>
              <a:rPr lang="zh-CN" altLang="en-US" dirty="0"/>
              <a:t>通过投影矩阵嵌入到同一个向量空间，并且通过负采样使得</a:t>
            </a:r>
            <a:r>
              <a:rPr lang="en-US" altLang="zh-CN" dirty="0"/>
              <a:t>frame</a:t>
            </a:r>
            <a:r>
              <a:rPr lang="zh-CN" altLang="en-US" dirty="0"/>
              <a:t>的嵌入在空间里与自己对应的</a:t>
            </a:r>
            <a:r>
              <a:rPr lang="en-US" altLang="zh-CN" dirty="0"/>
              <a:t>LU</a:t>
            </a:r>
            <a:r>
              <a:rPr lang="zh-CN" altLang="en-US" dirty="0"/>
              <a:t>靠近</a:t>
            </a:r>
            <a:endParaRPr lang="en-US" altLang="zh-CN" dirty="0"/>
          </a:p>
          <a:p>
            <a:r>
              <a:rPr lang="en-US" altLang="zh-CN" dirty="0"/>
              <a:t>Word2Vec</a:t>
            </a:r>
          </a:p>
          <a:p>
            <a:pPr lvl="1"/>
            <a:r>
              <a:rPr lang="zh-CN" altLang="en-US" dirty="0"/>
              <a:t>把句子中的</a:t>
            </a:r>
            <a:r>
              <a:rPr lang="en-US" altLang="zh-CN" dirty="0"/>
              <a:t>LU</a:t>
            </a:r>
            <a:r>
              <a:rPr lang="zh-CN" altLang="en-US" dirty="0"/>
              <a:t>替换成</a:t>
            </a:r>
            <a:r>
              <a:rPr lang="en-US" altLang="zh-CN" dirty="0"/>
              <a:t>frame name</a:t>
            </a:r>
          </a:p>
          <a:p>
            <a:pPr lvl="1"/>
            <a:r>
              <a:rPr lang="en-US" altLang="zh-CN" dirty="0"/>
              <a:t>Officials claim that Iran has produced bombs</a:t>
            </a:r>
          </a:p>
          <a:p>
            <a:pPr lvl="1"/>
            <a:r>
              <a:rPr lang="en-US" altLang="zh-CN" dirty="0"/>
              <a:t>Officials </a:t>
            </a:r>
            <a:r>
              <a:rPr lang="en-US" altLang="zh-CN" b="1" dirty="0"/>
              <a:t>STATEMENT</a:t>
            </a:r>
            <a:r>
              <a:rPr lang="en-US" altLang="zh-CN" dirty="0"/>
              <a:t> that Iran has produced </a:t>
            </a:r>
            <a:r>
              <a:rPr lang="en-US" altLang="zh-CN" b="1" dirty="0"/>
              <a:t>WEAPON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248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97B58-6FC3-4AC6-A6A7-785BEE5A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A4F931-AF47-40DB-B509-2E2D6CA47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Relation Embedding: mean over all offset{f_1, f_2}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A4F931-AF47-40DB-B509-2E2D6CA47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226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97B58-6FC3-4AC6-A6A7-785BEE5A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A4F931-AF47-40DB-B509-2E2D6CA47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Relation Embedding: mean over all offset{f_1, f_2}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A4F931-AF47-40DB-B509-2E2D6CA47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8828CEC-7BBD-4BF6-A2DD-C3692508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57150"/>
            <a:ext cx="84582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16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97B58-6FC3-4AC6-A6A7-785BEE5A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 Embedding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A4F931-AF47-40DB-B509-2E2D6CA479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Relation Embedding: mean over all offset{f_1, f_2}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A4F931-AF47-40DB-B509-2E2D6CA479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BDC6BD9-116D-4526-8910-4EE286E5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3599180"/>
            <a:ext cx="97440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5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4C447-3CBA-4D1B-B5D6-A90B4298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on similarity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5E6A6-BE49-443B-BA69-E8035758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E830A0-6000-4222-905A-29A669DC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57" y="1565152"/>
            <a:ext cx="8437563" cy="49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8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955A9-5954-4146-8000-29F266D4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F2F Relation Prediction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8E477-4B34-4BCB-8ACA-85AE3415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r>
              <a:rPr lang="zh-CN" altLang="en-US" dirty="0"/>
              <a:t>用于构建结构化的</a:t>
            </a:r>
            <a:r>
              <a:rPr lang="en-US" altLang="zh-CN" dirty="0"/>
              <a:t>embedding</a:t>
            </a:r>
          </a:p>
          <a:p>
            <a:r>
              <a:rPr lang="en-US" altLang="zh-CN" dirty="0"/>
              <a:t>NN</a:t>
            </a:r>
            <a:r>
              <a:rPr lang="zh-CN" altLang="en-US" dirty="0"/>
              <a:t>用于关系预测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797ADD-EC80-442F-80C9-0003590E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33" y="2392866"/>
            <a:ext cx="6747828" cy="44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24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E3502-46D7-46E3-A43B-8A875802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32B67-B68B-4201-B12A-78E8277C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A687A8-65FE-4939-839C-FD7FEBEA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21" y="1278687"/>
            <a:ext cx="7838758" cy="50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6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A6C46-5BD7-4253-982E-41A19D61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Introduction: frame-to-frame relations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F50E1-5FFF-4B2C-86B4-768477F0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有向边，由相对抽象的</a:t>
            </a:r>
            <a:r>
              <a:rPr lang="en-US" altLang="zh-CN" dirty="0"/>
              <a:t>super frame</a:t>
            </a:r>
            <a:r>
              <a:rPr lang="zh-CN" altLang="en-US" dirty="0"/>
              <a:t>指向相对具体的</a:t>
            </a:r>
            <a:r>
              <a:rPr lang="en-US" altLang="zh-CN" dirty="0"/>
              <a:t>sub frame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340886-2067-47BC-BA17-E01F13E9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95" y="2387834"/>
            <a:ext cx="7141210" cy="43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39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E3502-46D7-46E3-A43B-8A875802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32B67-B68B-4201-B12A-78E8277C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EC6DEC-8552-4003-BFCD-BC63CA983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097" y="1660388"/>
            <a:ext cx="8853805" cy="46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53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1F252-604C-4A26-A373-6E276866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F9F21-5DB3-4769-A63E-A29899D5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Joint Event Extraction Based on Hierarchical Event Schemas From </a:t>
            </a:r>
            <a:r>
              <a:rPr lang="en-US" altLang="zh-CN" dirty="0" err="1"/>
              <a:t>FrameNet</a:t>
            </a:r>
            <a:r>
              <a:rPr lang="en-US" altLang="zh-CN" dirty="0"/>
              <a:t>, Li et al., 2019</a:t>
            </a:r>
          </a:p>
          <a:p>
            <a:r>
              <a:rPr lang="zh-CN" altLang="en-US" dirty="0"/>
              <a:t>背景：</a:t>
            </a:r>
            <a:r>
              <a:rPr lang="en-US" altLang="zh-CN" dirty="0"/>
              <a:t>ACE(automatic context extraction) </a:t>
            </a:r>
            <a:r>
              <a:rPr lang="zh-CN" altLang="en-US" dirty="0"/>
              <a:t>事件抽取</a:t>
            </a:r>
            <a:endParaRPr lang="en-US" altLang="zh-CN" dirty="0"/>
          </a:p>
          <a:p>
            <a:r>
              <a:rPr lang="en-US" altLang="zh-CN" dirty="0"/>
              <a:t>trigger-event-argument role</a:t>
            </a:r>
          </a:p>
          <a:p>
            <a:r>
              <a:rPr lang="en-US" altLang="zh-CN" dirty="0"/>
              <a:t>LU-frame-frame element</a:t>
            </a:r>
          </a:p>
          <a:p>
            <a:r>
              <a:rPr lang="en-US" altLang="zh-CN" dirty="0" err="1"/>
              <a:t>FrameNet</a:t>
            </a:r>
            <a:r>
              <a:rPr lang="zh-CN" altLang="en-US" dirty="0"/>
              <a:t>中</a:t>
            </a:r>
            <a:r>
              <a:rPr lang="en-US" altLang="zh-CN" dirty="0"/>
              <a:t>frame</a:t>
            </a:r>
            <a:r>
              <a:rPr lang="zh-CN" altLang="en-US" dirty="0"/>
              <a:t>的定义和事件有相似性</a:t>
            </a:r>
            <a:endParaRPr lang="en-US" altLang="zh-CN" dirty="0"/>
          </a:p>
          <a:p>
            <a:r>
              <a:rPr lang="en-US" altLang="zh-CN" dirty="0" err="1"/>
              <a:t>FrameNet</a:t>
            </a:r>
            <a:r>
              <a:rPr lang="zh-CN" altLang="en-US" dirty="0"/>
              <a:t>更加细粒度，覆盖更广</a:t>
            </a:r>
            <a:r>
              <a:rPr lang="en-US" altLang="zh-CN" dirty="0"/>
              <a:t>(Attack: Invading, Rape, </a:t>
            </a:r>
            <a:r>
              <a:rPr lang="en-US" altLang="zh-CN" dirty="0" err="1"/>
              <a:t>Hit_target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236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1F252-604C-4A26-A373-6E276866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F9F21-5DB3-4769-A63E-A29899D5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Joint Event Extraction Based on Hierarchical Event Schemas From </a:t>
            </a:r>
            <a:r>
              <a:rPr lang="en-US" altLang="zh-CN" dirty="0" err="1"/>
              <a:t>FrameNet</a:t>
            </a:r>
            <a:r>
              <a:rPr lang="en-US" altLang="zh-CN" dirty="0"/>
              <a:t>, Li et al., 2019</a:t>
            </a:r>
          </a:p>
          <a:p>
            <a:r>
              <a:rPr lang="zh-CN" altLang="en-US" dirty="0"/>
              <a:t>背景：</a:t>
            </a:r>
            <a:r>
              <a:rPr lang="en-US" altLang="zh-CN" dirty="0"/>
              <a:t>ACE(automatic context extraction) </a:t>
            </a:r>
            <a:r>
              <a:rPr lang="zh-CN" altLang="en-US" dirty="0"/>
              <a:t>事件抽取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FrameNet</a:t>
            </a:r>
            <a:r>
              <a:rPr lang="zh-CN" altLang="en-US" dirty="0"/>
              <a:t>建立更加细粒度的层级事件结构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FrameNet</a:t>
            </a:r>
            <a:r>
              <a:rPr lang="zh-CN" altLang="en-US" dirty="0"/>
              <a:t>中的关系作为事件之间的关系来做时间抽取</a:t>
            </a:r>
          </a:p>
        </p:txBody>
      </p:sp>
    </p:spTree>
    <p:extLst>
      <p:ext uri="{BB962C8B-B14F-4D97-AF65-F5344CB8AC3E}">
        <p14:creationId xmlns:p14="http://schemas.microsoft.com/office/powerpoint/2010/main" val="175450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1A3F6-BF07-4105-B3FE-B47EF5DB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253CB-D6BD-42B7-A4B3-E57EC7FE9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FrameNet</a:t>
            </a:r>
            <a:r>
              <a:rPr lang="zh-CN" altLang="en-US" dirty="0"/>
              <a:t>，重定义了</a:t>
            </a:r>
            <a:r>
              <a:rPr lang="en-US" altLang="zh-CN" dirty="0"/>
              <a:t>Event Schema</a:t>
            </a:r>
          </a:p>
          <a:p>
            <a:r>
              <a:rPr lang="zh-CN" altLang="en-US" dirty="0"/>
              <a:t>在事件抽取任务中，同时考虑局部和全局的信息做推理</a:t>
            </a:r>
            <a:endParaRPr lang="en-US" altLang="zh-CN" dirty="0"/>
          </a:p>
          <a:p>
            <a:pPr lvl="1"/>
            <a:r>
              <a:rPr lang="zh-CN" altLang="en-US" dirty="0"/>
              <a:t>局部：</a:t>
            </a:r>
            <a:r>
              <a:rPr lang="en-US" altLang="zh-CN" dirty="0"/>
              <a:t>POS tags</a:t>
            </a:r>
            <a:r>
              <a:rPr lang="zh-CN" altLang="en-US" dirty="0"/>
              <a:t>，依存关系等</a:t>
            </a:r>
            <a:endParaRPr lang="en-US" altLang="zh-CN" dirty="0"/>
          </a:p>
          <a:p>
            <a:pPr lvl="1"/>
            <a:r>
              <a:rPr lang="zh-CN" altLang="en-US" dirty="0"/>
              <a:t>全局：</a:t>
            </a:r>
            <a:r>
              <a:rPr lang="en-US" altLang="zh-CN" dirty="0"/>
              <a:t>frame</a:t>
            </a:r>
            <a:r>
              <a:rPr lang="zh-CN" altLang="en-US" dirty="0"/>
              <a:t>之间的关系（</a:t>
            </a:r>
            <a:r>
              <a:rPr lang="en-US" altLang="zh-CN" dirty="0"/>
              <a:t>Markov Logic Network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验证了实验的结果可以用于</a:t>
            </a:r>
            <a:r>
              <a:rPr lang="en-US" altLang="zh-CN" dirty="0"/>
              <a:t>news </a:t>
            </a:r>
            <a:r>
              <a:rPr lang="en-US" altLang="zh-CN" dirty="0" err="1"/>
              <a:t>summarlization</a:t>
            </a:r>
            <a:r>
              <a:rPr lang="zh-CN" altLang="en-US" dirty="0"/>
              <a:t>等任务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8049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10D05-1B7F-4A7F-97CB-446EF968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altLang="zh-CN" dirty="0" err="1"/>
              <a:t>FrameNet</a:t>
            </a:r>
            <a:r>
              <a:rPr lang="en-US" altLang="zh-CN" dirty="0"/>
              <a:t>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F7ABE-D351-4A7F-98F1-8C39FD5A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提取了所有表示</a:t>
            </a:r>
            <a:r>
              <a:rPr lang="en-US" altLang="zh-CN" dirty="0"/>
              <a:t>event</a:t>
            </a:r>
            <a:r>
              <a:rPr lang="zh-CN" altLang="en-US" dirty="0"/>
              <a:t>的</a:t>
            </a:r>
            <a:r>
              <a:rPr lang="en-US" altLang="zh-CN" dirty="0"/>
              <a:t>frame</a:t>
            </a:r>
          </a:p>
          <a:p>
            <a:r>
              <a:rPr lang="zh-CN" altLang="en-US" dirty="0"/>
              <a:t>利用</a:t>
            </a:r>
            <a:r>
              <a:rPr lang="en-US" altLang="zh-CN" dirty="0"/>
              <a:t>Inheritance, Using</a:t>
            </a:r>
            <a:r>
              <a:rPr lang="zh-CN" altLang="en-US" dirty="0"/>
              <a:t>和</a:t>
            </a:r>
            <a:r>
              <a:rPr lang="en-US" altLang="zh-CN" dirty="0"/>
              <a:t>Subframe</a:t>
            </a:r>
            <a:r>
              <a:rPr lang="zh-CN" altLang="en-US" dirty="0"/>
              <a:t>三种关系来构建层级结构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FN 1.7: 1200</a:t>
            </a:r>
            <a:r>
              <a:rPr lang="zh-CN" altLang="en-US" dirty="0"/>
              <a:t>种</a:t>
            </a:r>
            <a:r>
              <a:rPr lang="en-US" altLang="zh-CN" dirty="0"/>
              <a:t>frame</a:t>
            </a:r>
            <a:r>
              <a:rPr lang="zh-CN" altLang="en-US" dirty="0"/>
              <a:t>，</a:t>
            </a:r>
            <a:r>
              <a:rPr lang="en-US" altLang="zh-CN" dirty="0"/>
              <a:t>13500</a:t>
            </a:r>
            <a:r>
              <a:rPr lang="zh-CN" altLang="en-US" dirty="0"/>
              <a:t>个</a:t>
            </a:r>
            <a:r>
              <a:rPr lang="en-US" altLang="zh-CN" dirty="0"/>
              <a:t>LU</a:t>
            </a:r>
            <a:r>
              <a:rPr lang="zh-CN" altLang="en-US" dirty="0"/>
              <a:t>和</a:t>
            </a:r>
            <a:r>
              <a:rPr lang="en-US" altLang="zh-CN" dirty="0"/>
              <a:t>202000</a:t>
            </a:r>
            <a:r>
              <a:rPr lang="zh-CN" altLang="en-US" dirty="0"/>
              <a:t>标注好的样例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81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10D05-1B7F-4A7F-97CB-446EF968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altLang="zh-CN" dirty="0" err="1"/>
              <a:t>FrameNet</a:t>
            </a:r>
            <a:r>
              <a:rPr lang="en-US" altLang="zh-CN" dirty="0"/>
              <a:t> Structure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1677D7-9078-45EE-9CBA-29926FC11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57" y="1579627"/>
            <a:ext cx="7488563" cy="498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8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10D05-1B7F-4A7F-97CB-446EF968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altLang="zh-CN" dirty="0" err="1"/>
              <a:t>FrameNet</a:t>
            </a:r>
            <a:r>
              <a:rPr lang="en-US" altLang="zh-CN" dirty="0"/>
              <a:t> Structure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140EC2-307E-4657-9AD6-6876096A3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46" y="1451397"/>
            <a:ext cx="7867507" cy="51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57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05790-6F93-48A9-B9D3-EF76F1C0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FrameNet</a:t>
            </a:r>
            <a:r>
              <a:rPr lang="en-US" altLang="zh-CN" dirty="0"/>
              <a:t> Structure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069F55-3640-4812-A11D-EF7B322BA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139" y="1690688"/>
            <a:ext cx="71377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34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21C07-85DD-43DE-B5A4-A6E4B882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Scenarios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B6498F-B7E3-4FC5-939D-7259C775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85" y="1433401"/>
            <a:ext cx="6695235" cy="51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78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654E5-97B3-451E-AD30-9EE77617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 aware Global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83550-8758-4EF0-90A1-BD6BA2B8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C8E4C-191A-4B78-8C8C-A2FE99E2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90688"/>
            <a:ext cx="9906000" cy="399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6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A6C46-5BD7-4253-982E-41A19D61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Introduction: frame-to-frame relations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F50E1-5FFF-4B2C-86B4-768477F0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通常一个</a:t>
            </a:r>
            <a:r>
              <a:rPr lang="en-US" altLang="zh-CN" dirty="0"/>
              <a:t>frame</a:t>
            </a:r>
            <a:r>
              <a:rPr lang="zh-CN" altLang="en-US" dirty="0"/>
              <a:t>会连一条边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有些</a:t>
            </a:r>
            <a:r>
              <a:rPr lang="en-US" altLang="zh-CN" dirty="0"/>
              <a:t>frame</a:t>
            </a:r>
            <a:r>
              <a:rPr lang="zh-CN" altLang="en-US" dirty="0"/>
              <a:t>没有边连接，相对孤立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有些</a:t>
            </a:r>
            <a:r>
              <a:rPr lang="en-US" altLang="zh-CN" dirty="0"/>
              <a:t>frame</a:t>
            </a:r>
            <a:r>
              <a:rPr lang="zh-CN" altLang="en-US" dirty="0"/>
              <a:t>能和多个</a:t>
            </a:r>
            <a:r>
              <a:rPr lang="en-US" altLang="zh-CN" dirty="0"/>
              <a:t>frame</a:t>
            </a:r>
            <a:r>
              <a:rPr lang="zh-CN" altLang="en-US" dirty="0"/>
              <a:t>建立关系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frame</a:t>
            </a:r>
            <a:r>
              <a:rPr lang="zh-CN" altLang="en-US" dirty="0"/>
              <a:t>之间的边关系通常会形成树结构（通常在树的顶端都是一些</a:t>
            </a:r>
            <a:r>
              <a:rPr lang="en-US" altLang="zh-CN" dirty="0"/>
              <a:t>non-lexical frame</a:t>
            </a:r>
            <a:r>
              <a:rPr lang="zh-CN" altLang="en-US" dirty="0"/>
              <a:t>，它们没有</a:t>
            </a:r>
            <a:r>
              <a:rPr lang="en-US" altLang="zh-CN" dirty="0"/>
              <a:t>LU</a:t>
            </a:r>
            <a:r>
              <a:rPr lang="zh-CN" altLang="en-US" dirty="0"/>
              <a:t>，极度抽象化）</a:t>
            </a:r>
          </a:p>
        </p:txBody>
      </p:sp>
    </p:spTree>
    <p:extLst>
      <p:ext uri="{BB962C8B-B14F-4D97-AF65-F5344CB8AC3E}">
        <p14:creationId xmlns:p14="http://schemas.microsoft.com/office/powerpoint/2010/main" val="2367944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E618F-DF75-4FBE-89C6-BE50CF6C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Markov Logic Network: Predicates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CCDBA40-F933-4D58-8779-369C34192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96B5DA-A016-4772-A5D0-39C32D445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1871"/>
            <a:ext cx="12192000" cy="28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85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E618F-DF75-4FBE-89C6-BE50CF6C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Markov Logic Network: Formulas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9F8A0F-CC97-4414-AB46-2865FE69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7811"/>
            <a:ext cx="12192000" cy="325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70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40029-99A2-4174-A1D2-7E23DC06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D4D10E-6FB1-443A-A271-EA88F55F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7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80EEF-A5CB-4D9E-9C78-F1C5AC92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479D1-5243-464F-B1E2-F7D1AE99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Strongest relation between frames: “is-a”</a:t>
            </a:r>
          </a:p>
          <a:p>
            <a:r>
              <a:rPr lang="en-US" altLang="zh-CN" b="1" dirty="0" err="1"/>
              <a:t>Commerce_buy</a:t>
            </a:r>
            <a:r>
              <a:rPr lang="en-US" altLang="zh-CN" dirty="0"/>
              <a:t> inherits from </a:t>
            </a:r>
            <a:r>
              <a:rPr lang="en-US" altLang="zh-CN" b="1" dirty="0"/>
              <a:t>Getting</a:t>
            </a:r>
          </a:p>
          <a:p>
            <a:pPr lvl="1"/>
            <a:r>
              <a:rPr lang="en-US" altLang="zh-CN" dirty="0"/>
              <a:t>If you buy something, you must get it</a:t>
            </a:r>
          </a:p>
          <a:p>
            <a:r>
              <a:rPr lang="en-US" altLang="zh-CN" dirty="0"/>
              <a:t>FE</a:t>
            </a:r>
            <a:r>
              <a:rPr lang="zh-CN" altLang="en-US" dirty="0"/>
              <a:t>之间也存在继承的关系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frame</a:t>
            </a:r>
            <a:r>
              <a:rPr lang="zh-CN" altLang="en-US" dirty="0"/>
              <a:t>之间的关系也有继承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95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80EEF-A5CB-4D9E-9C78-F1C5AC92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479D1-5243-464F-B1E2-F7D1AE99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</a:t>
            </a:r>
            <a:r>
              <a:rPr lang="zh-CN" altLang="en-US" dirty="0"/>
              <a:t>之间也存在继承的关系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DB0088-63D6-4325-93B5-6844E860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" y="2339628"/>
            <a:ext cx="10881360" cy="39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7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88E9C-CFBC-486D-862C-3A302AAF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D9FB0-6C4C-4796-9E3E-8382D4FF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frame</a:t>
            </a:r>
            <a:r>
              <a:rPr lang="zh-CN" altLang="en-US" dirty="0"/>
              <a:t>之间的关系也有继承（</a:t>
            </a:r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：表示继承关系）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81D837-D091-409F-83B0-FDEB47FF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2890413"/>
            <a:ext cx="9428480" cy="252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4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31D3D-A976-4EF0-BA53-F7D9393A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Perspective 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636E9-F8AE-4CCA-8CC2-E0AC88F5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对于一个相对中性的</a:t>
            </a:r>
            <a:r>
              <a:rPr lang="en-US" altLang="zh-CN" dirty="0"/>
              <a:t>frame</a:t>
            </a:r>
            <a:r>
              <a:rPr lang="zh-CN" altLang="en-US" dirty="0"/>
              <a:t>，会有很多的视角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b="1" dirty="0" err="1"/>
              <a:t>Get_a_job</a:t>
            </a:r>
            <a:r>
              <a:rPr lang="zh-CN" altLang="en-US" dirty="0"/>
              <a:t>和</a:t>
            </a:r>
            <a:r>
              <a:rPr lang="en-US" altLang="zh-CN" b="1" dirty="0"/>
              <a:t>Hiring</a:t>
            </a:r>
            <a:r>
              <a:rPr lang="zh-CN" altLang="en-US" dirty="0"/>
              <a:t>都是</a:t>
            </a:r>
            <a:r>
              <a:rPr lang="en-US" altLang="zh-CN" b="1" dirty="0" err="1"/>
              <a:t>Being_employment</a:t>
            </a:r>
            <a:r>
              <a:rPr lang="zh-CN" altLang="en-US" dirty="0"/>
              <a:t>的视角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[I </a:t>
            </a:r>
            <a:r>
              <a:rPr lang="en-US" altLang="zh-CN" sz="1600" dirty="0"/>
              <a:t>Employee</a:t>
            </a:r>
            <a:r>
              <a:rPr lang="en-US" altLang="zh-CN" dirty="0"/>
              <a:t>] </a:t>
            </a:r>
            <a:r>
              <a:rPr lang="en-US" altLang="zh-CN" b="1" dirty="0"/>
              <a:t>signed on </a:t>
            </a:r>
            <a:r>
              <a:rPr lang="en-US" altLang="zh-CN" dirty="0"/>
              <a:t>[with YouTube </a:t>
            </a:r>
            <a:r>
              <a:rPr lang="en-US" altLang="zh-CN" sz="1600" dirty="0"/>
              <a:t>Employer</a:t>
            </a:r>
            <a:r>
              <a:rPr lang="en-US" altLang="zh-CN" dirty="0"/>
              <a:t>] [to make them a new GUI </a:t>
            </a:r>
            <a:r>
              <a:rPr lang="en-US" altLang="zh-CN" sz="1600" dirty="0"/>
              <a:t>Task</a:t>
            </a:r>
            <a:r>
              <a:rPr lang="en-US" altLang="zh-CN" dirty="0"/>
              <a:t>]</a:t>
            </a:r>
          </a:p>
          <a:p>
            <a:pPr lvl="1">
              <a:lnSpc>
                <a:spcPct val="125000"/>
              </a:lnSpc>
            </a:pPr>
            <a:r>
              <a:rPr lang="en-US" altLang="zh-CN" dirty="0"/>
              <a:t>[YouTube </a:t>
            </a:r>
            <a:r>
              <a:rPr lang="en-US" altLang="zh-CN" sz="1600" dirty="0"/>
              <a:t>Employer</a:t>
            </a:r>
            <a:r>
              <a:rPr lang="en-US" altLang="zh-CN" dirty="0"/>
              <a:t>] </a:t>
            </a:r>
            <a:r>
              <a:rPr lang="en-US" altLang="zh-CN" b="1" dirty="0"/>
              <a:t>hired</a:t>
            </a:r>
            <a:r>
              <a:rPr lang="en-US" altLang="zh-CN" dirty="0"/>
              <a:t> [me </a:t>
            </a:r>
            <a:r>
              <a:rPr lang="en-US" altLang="zh-CN" sz="1600" dirty="0"/>
              <a:t>Employee</a:t>
            </a:r>
            <a:r>
              <a:rPr lang="en-US" altLang="zh-CN" dirty="0"/>
              <a:t>] [to make them a new GUI </a:t>
            </a:r>
            <a:r>
              <a:rPr lang="en-US" altLang="zh-CN" sz="1600" dirty="0"/>
              <a:t>Task</a:t>
            </a:r>
            <a:r>
              <a:rPr lang="en-US" altLang="zh-CN" dirty="0"/>
              <a:t>]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由于</a:t>
            </a:r>
            <a:r>
              <a:rPr lang="en-US" altLang="zh-CN" dirty="0"/>
              <a:t>FE</a:t>
            </a:r>
            <a:r>
              <a:rPr lang="zh-CN" altLang="en-US" dirty="0"/>
              <a:t>的差异，使得这些视角</a:t>
            </a:r>
            <a:r>
              <a:rPr lang="en-US" altLang="zh-CN" dirty="0"/>
              <a:t>frame</a:t>
            </a:r>
            <a:r>
              <a:rPr lang="zh-CN" altLang="en-US" dirty="0"/>
              <a:t>不能统一地使用同一个</a:t>
            </a:r>
            <a:r>
              <a:rPr lang="en-US" altLang="zh-CN" dirty="0"/>
              <a:t>frame</a:t>
            </a:r>
            <a:r>
              <a:rPr lang="zh-CN" altLang="en-US" dirty="0"/>
              <a:t>去表述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56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7A0DE-5562-4478-B4E1-6A0C64B2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5EB10-9883-496A-A532-55C778F12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定义的比较宽泛</a:t>
            </a:r>
            <a:endParaRPr lang="en-US" altLang="zh-CN" dirty="0"/>
          </a:p>
          <a:p>
            <a:r>
              <a:rPr lang="en-US" altLang="zh-CN" dirty="0"/>
              <a:t>... </a:t>
            </a:r>
            <a:r>
              <a:rPr lang="en-US" altLang="zh-CN" dirty="0">
                <a:solidFill>
                  <a:srgbClr val="FF0000"/>
                </a:solidFill>
              </a:rPr>
              <a:t>a part of the scene</a:t>
            </a:r>
            <a:r>
              <a:rPr lang="en-US" altLang="zh-CN" dirty="0"/>
              <a:t> evoked by the child refers to the parent frame...</a:t>
            </a:r>
          </a:p>
          <a:p>
            <a:r>
              <a:rPr lang="en-US" altLang="zh-CN" dirty="0"/>
              <a:t>... relationship between a child frame and parent frame in which only </a:t>
            </a:r>
            <a:r>
              <a:rPr lang="en-US" altLang="zh-CN" dirty="0">
                <a:solidFill>
                  <a:srgbClr val="FF0000"/>
                </a:solidFill>
              </a:rPr>
              <a:t>some of the frame elements </a:t>
            </a:r>
            <a:r>
              <a:rPr lang="en-US" altLang="zh-CN" dirty="0"/>
              <a:t>in the parent have a corresponding entity in the child...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62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1171</Words>
  <Application>Microsoft Office PowerPoint</Application>
  <PresentationFormat>宽屏</PresentationFormat>
  <Paragraphs>141</Paragraphs>
  <Slides>42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等线</vt:lpstr>
      <vt:lpstr>等线 Light</vt:lpstr>
      <vt:lpstr>Arial</vt:lpstr>
      <vt:lpstr>Cambria Math</vt:lpstr>
      <vt:lpstr>Office 主题​​</vt:lpstr>
      <vt:lpstr>A research on frame-to-frame relations in FrameNet</vt:lpstr>
      <vt:lpstr>Introduction: FrameNet and Frame</vt:lpstr>
      <vt:lpstr>Introduction: frame-to-frame relations</vt:lpstr>
      <vt:lpstr>Introduction: frame-to-frame relations</vt:lpstr>
      <vt:lpstr>Inheritance</vt:lpstr>
      <vt:lpstr>Inheritance</vt:lpstr>
      <vt:lpstr>Inheritance</vt:lpstr>
      <vt:lpstr>Perspective on</vt:lpstr>
      <vt:lpstr>Using</vt:lpstr>
      <vt:lpstr>Using</vt:lpstr>
      <vt:lpstr>Subframe</vt:lpstr>
      <vt:lpstr>Tree Structure</vt:lpstr>
      <vt:lpstr>Causative-of and Inchoative-of</vt:lpstr>
      <vt:lpstr>Causative-of and Inchoative-of</vt:lpstr>
      <vt:lpstr>前人的一些观点</vt:lpstr>
      <vt:lpstr>前人的一些观点</vt:lpstr>
      <vt:lpstr>通过关系辅助frame识别</vt:lpstr>
      <vt:lpstr>通过关系辅助frame识别</vt:lpstr>
      <vt:lpstr>Frame Embeddings with Relations</vt:lpstr>
      <vt:lpstr>Frame Embeddings</vt:lpstr>
      <vt:lpstr>Contributions</vt:lpstr>
      <vt:lpstr>Text-based Embeddings</vt:lpstr>
      <vt:lpstr>Methods</vt:lpstr>
      <vt:lpstr>Relation Embedding</vt:lpstr>
      <vt:lpstr>Relation Embedding</vt:lpstr>
      <vt:lpstr>Relation Embedding</vt:lpstr>
      <vt:lpstr>Results on similarity</vt:lpstr>
      <vt:lpstr>F2F Relation Prediction</vt:lpstr>
      <vt:lpstr>Results</vt:lpstr>
      <vt:lpstr>Results</vt:lpstr>
      <vt:lpstr>Event Extraction</vt:lpstr>
      <vt:lpstr>Event Extraction</vt:lpstr>
      <vt:lpstr>Contributions</vt:lpstr>
      <vt:lpstr>FrameNet Structure</vt:lpstr>
      <vt:lpstr>FrameNet Structure</vt:lpstr>
      <vt:lpstr>FrameNet Structure</vt:lpstr>
      <vt:lpstr>FrameNet Structure</vt:lpstr>
      <vt:lpstr>Event Scenarios</vt:lpstr>
      <vt:lpstr>Relation aware Global Inference Model</vt:lpstr>
      <vt:lpstr>Markov Logic Network: Predicates</vt:lpstr>
      <vt:lpstr>Markov Logic Network: Formulas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research on frame-to-frame relations in FrameNet</dc:title>
  <dc:creator>郑 策</dc:creator>
  <cp:lastModifiedBy>郑 策</cp:lastModifiedBy>
  <cp:revision>32</cp:revision>
  <dcterms:created xsi:type="dcterms:W3CDTF">2020-10-23T14:29:12Z</dcterms:created>
  <dcterms:modified xsi:type="dcterms:W3CDTF">2020-10-24T07:20:58Z</dcterms:modified>
</cp:coreProperties>
</file>