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80" r:id="rId2"/>
    <p:sldId id="381" r:id="rId3"/>
    <p:sldId id="382" r:id="rId4"/>
    <p:sldId id="383" r:id="rId5"/>
    <p:sldId id="385" r:id="rId6"/>
    <p:sldId id="386" r:id="rId7"/>
    <p:sldId id="307" r:id="rId8"/>
    <p:sldId id="378" r:id="rId9"/>
    <p:sldId id="311" r:id="rId10"/>
    <p:sldId id="372" r:id="rId11"/>
    <p:sldId id="336" r:id="rId12"/>
    <p:sldId id="370" r:id="rId13"/>
    <p:sldId id="373" r:id="rId14"/>
    <p:sldId id="374" r:id="rId15"/>
    <p:sldId id="375" r:id="rId16"/>
    <p:sldId id="351" r:id="rId17"/>
    <p:sldId id="376" r:id="rId18"/>
    <p:sldId id="377" r:id="rId19"/>
    <p:sldId id="37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81712" autoAdjust="0"/>
  </p:normalViewPr>
  <p:slideViewPr>
    <p:cSldViewPr snapToGrid="0">
      <p:cViewPr varScale="1">
        <p:scale>
          <a:sx n="105" d="100"/>
          <a:sy n="105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A3790-3AC3-4583-8E25-BEC6A4AA8A4C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C7639-8EF8-49BA-A3AA-951603612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4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C7639-8EF8-49BA-A3AA-9516036123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305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C7639-8EF8-49BA-A3AA-9516036123D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571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C7639-8EF8-49BA-A3AA-9516036123D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813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C7639-8EF8-49BA-A3AA-9516036123D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002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C7639-8EF8-49BA-A3AA-9516036123D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070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C7639-8EF8-49BA-A3AA-9516036123D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863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C7639-8EF8-49BA-A3AA-9516036123D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002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C7639-8EF8-49BA-A3AA-9516036123D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395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C7639-8EF8-49BA-A3AA-9516036123D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637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C7639-8EF8-49BA-A3AA-9516036123D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428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C7639-8EF8-49BA-A3AA-9516036123D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9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C7639-8EF8-49BA-A3AA-9516036123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437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C7639-8EF8-49BA-A3AA-9516036123D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15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C7639-8EF8-49BA-A3AA-9516036123D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226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C7639-8EF8-49BA-A3AA-9516036123D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080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C7639-8EF8-49BA-A3AA-9516036123D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229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C7639-8EF8-49BA-A3AA-9516036123D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343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C7639-8EF8-49BA-A3AA-9516036123D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92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1C7639-8EF8-49BA-A3AA-9516036123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5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AE64-9084-4514-9C69-23EF9C6DDE34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9202-C4E0-4E0F-82D0-5BDBC6CC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77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AE64-9084-4514-9C69-23EF9C6DDE34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9202-C4E0-4E0F-82D0-5BDBC6CC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21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AE64-9084-4514-9C69-23EF9C6DDE34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9202-C4E0-4E0F-82D0-5BDBC6CC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69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AE64-9084-4514-9C69-23EF9C6DDE34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9202-C4E0-4E0F-82D0-5BDBC6CC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80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AE64-9084-4514-9C69-23EF9C6DDE34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9202-C4E0-4E0F-82D0-5BDBC6CC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17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AE64-9084-4514-9C69-23EF9C6DDE34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9202-C4E0-4E0F-82D0-5BDBC6CC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48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AE64-9084-4514-9C69-23EF9C6DDE34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9202-C4E0-4E0F-82D0-5BDBC6CC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711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AE64-9084-4514-9C69-23EF9C6DDE34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9202-C4E0-4E0F-82D0-5BDBC6CC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26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AE64-9084-4514-9C69-23EF9C6DDE34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9202-C4E0-4E0F-82D0-5BDBC6CC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79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AE64-9084-4514-9C69-23EF9C6DDE34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9202-C4E0-4E0F-82D0-5BDBC6CC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5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AE64-9084-4514-9C69-23EF9C6DDE34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09202-C4E0-4E0F-82D0-5BDBC6CC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38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AE64-9084-4514-9C69-23EF9C6DDE34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09202-C4E0-4E0F-82D0-5BDBC6CC8E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70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JP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JP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JP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.JP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.JP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63D6754D-ECED-47AE-91E1-2AF5F2664A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2050" y="2422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63D6754D-ECED-47AE-91E1-2AF5F2664A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2050" y="2422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标题 1">
            <a:extLst>
              <a:ext uri="{FF2B5EF4-FFF2-40B4-BE49-F238E27FC236}">
                <a16:creationId xmlns:a16="http://schemas.microsoft.com/office/drawing/2014/main" id="{8F204820-5C11-48C5-A2A6-E56EBC8C3390}"/>
              </a:ext>
            </a:extLst>
          </p:cNvPr>
          <p:cNvSpPr txBox="1">
            <a:spLocks/>
          </p:cNvSpPr>
          <p:nvPr/>
        </p:nvSpPr>
        <p:spPr>
          <a:xfrm>
            <a:off x="838200" y="1389065"/>
            <a:ext cx="2432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DF3AB2E-D8FB-4974-8BC4-DFCA200F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95" y="280719"/>
            <a:ext cx="10515600" cy="1325563"/>
          </a:xfrm>
        </p:spPr>
        <p:txBody>
          <a:bodyPr/>
          <a:lstStyle/>
          <a:p>
            <a:br>
              <a:rPr lang="en-US" altLang="zh-CN"/>
            </a:b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5E8E8E-BBB0-4937-9A17-23920223BA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" y="1582083"/>
            <a:ext cx="11259351" cy="369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50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US" altLang="zh-CN"/>
              <a:t>NYT dataset</a:t>
            </a:r>
            <a:br>
              <a:rPr lang="en-US" altLang="zh-CN"/>
            </a:br>
            <a:endParaRPr lang="zh-CN" altLang="en-US"/>
          </a:p>
        </p:txBody>
      </p:sp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63D6754D-ECED-47AE-91E1-2AF5F2664A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2050" y="2422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63D6754D-ECED-47AE-91E1-2AF5F2664A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2050" y="2422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标题 1">
            <a:extLst>
              <a:ext uri="{FF2B5EF4-FFF2-40B4-BE49-F238E27FC236}">
                <a16:creationId xmlns:a16="http://schemas.microsoft.com/office/drawing/2014/main" id="{8F204820-5C11-48C5-A2A6-E56EBC8C3390}"/>
              </a:ext>
            </a:extLst>
          </p:cNvPr>
          <p:cNvSpPr txBox="1">
            <a:spLocks/>
          </p:cNvSpPr>
          <p:nvPr/>
        </p:nvSpPr>
        <p:spPr>
          <a:xfrm>
            <a:off x="838200" y="1389065"/>
            <a:ext cx="2432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7E8F850-0F77-49B8-B75E-8DB6D9B2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80009"/>
            <a:ext cx="11116113" cy="6324216"/>
          </a:xfrm>
        </p:spPr>
        <p:txBody>
          <a:bodyPr>
            <a:normAutofit/>
          </a:bodyPr>
          <a:lstStyle/>
          <a:p>
            <a:r>
              <a:rPr lang="en-US" altLang="zh-CN"/>
              <a:t>For NYT dataset (Riedel, Yao, and McCallum2010), up to 80% of its training examples (i.e., bags) are </a:t>
            </a:r>
            <a:r>
              <a:rPr lang="en-US" altLang="zh-CN" b="1"/>
              <a:t>one-sentence</a:t>
            </a:r>
            <a:r>
              <a:rPr lang="en-US" altLang="zh-CN"/>
              <a:t> bags</a:t>
            </a:r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From our data inspection, we randomly sample 100 one-sentence bags and find 35% of them is incorrectly labeled</a:t>
            </a:r>
          </a:p>
          <a:p>
            <a:endParaRPr lang="en-US" altLang="zh-CN" b="1"/>
          </a:p>
          <a:p>
            <a:r>
              <a:rPr lang="en-US" altLang="zh-CN"/>
              <a:t>These results indicate that, in training phrase the selective attention module is enforced to output a single-valued scalar for 80% examples, leading to an illtrained attention module and thus hurting the performance</a:t>
            </a:r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val="424546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01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Model</a:t>
            </a:r>
            <a:endParaRPr lang="zh-CN" altLang="en-US"/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8F204820-5C11-48C5-A2A6-E56EBC8C3390}"/>
              </a:ext>
            </a:extLst>
          </p:cNvPr>
          <p:cNvSpPr txBox="1">
            <a:spLocks/>
          </p:cNvSpPr>
          <p:nvPr/>
        </p:nvSpPr>
        <p:spPr>
          <a:xfrm>
            <a:off x="838200" y="1389065"/>
            <a:ext cx="2432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7E8F850-0F77-49B8-B75E-8DB6D9B2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77" y="1978023"/>
            <a:ext cx="8691303" cy="2670177"/>
          </a:xfrm>
        </p:spPr>
        <p:txBody>
          <a:bodyPr>
            <a:normAutofit/>
          </a:bodyPr>
          <a:lstStyle/>
          <a:p>
            <a:pPr lvl="2">
              <a:lnSpc>
                <a:spcPct val="100000"/>
              </a:lnSpc>
            </a:pPr>
            <a:endParaRPr lang="en-US" altLang="zh-CN"/>
          </a:p>
          <a:p>
            <a:pPr marL="457177" lvl="1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9BFA4F-4674-46B5-A884-CB5A9D120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9724" y="279400"/>
            <a:ext cx="8935699" cy="599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85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01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Entity-Aware Embedding</a:t>
            </a:r>
            <a:endParaRPr lang="zh-CN" altLang="en-US"/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8F204820-5C11-48C5-A2A6-E56EBC8C3390}"/>
              </a:ext>
            </a:extLst>
          </p:cNvPr>
          <p:cNvSpPr txBox="1">
            <a:spLocks/>
          </p:cNvSpPr>
          <p:nvPr/>
        </p:nvSpPr>
        <p:spPr>
          <a:xfrm>
            <a:off x="838200" y="1389065"/>
            <a:ext cx="2432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7E8F850-0F77-49B8-B75E-8DB6D9B2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77" y="1978023"/>
            <a:ext cx="8691303" cy="2670177"/>
          </a:xfrm>
        </p:spPr>
        <p:txBody>
          <a:bodyPr>
            <a:normAutofit/>
          </a:bodyPr>
          <a:lstStyle/>
          <a:p>
            <a:pPr lvl="2">
              <a:lnSpc>
                <a:spcPct val="100000"/>
              </a:lnSpc>
            </a:pPr>
            <a:endParaRPr lang="en-US" altLang="zh-CN"/>
          </a:p>
          <a:p>
            <a:pPr marL="457177" lvl="1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8596AA-FB97-4AB7-9FB5-FB82C6D03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480678"/>
            <a:ext cx="8458200" cy="25289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2E57ED-47A0-4580-867D-F4CDE4185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987" y="4015123"/>
            <a:ext cx="5129213" cy="63307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9CBC9DD-BF31-41F9-A92D-70BBEEB865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6175" y="5242492"/>
            <a:ext cx="8782050" cy="84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5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01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Self-Attention Mechanism</a:t>
            </a:r>
            <a:endParaRPr lang="zh-CN" altLang="en-US"/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8F204820-5C11-48C5-A2A6-E56EBC8C3390}"/>
              </a:ext>
            </a:extLst>
          </p:cNvPr>
          <p:cNvSpPr txBox="1">
            <a:spLocks/>
          </p:cNvSpPr>
          <p:nvPr/>
        </p:nvSpPr>
        <p:spPr>
          <a:xfrm>
            <a:off x="838200" y="1389065"/>
            <a:ext cx="2432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7E8F850-0F77-49B8-B75E-8DB6D9B2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77" y="1978023"/>
            <a:ext cx="8691303" cy="2670177"/>
          </a:xfrm>
        </p:spPr>
        <p:txBody>
          <a:bodyPr>
            <a:normAutofit/>
          </a:bodyPr>
          <a:lstStyle/>
          <a:p>
            <a:pPr lvl="2">
              <a:lnSpc>
                <a:spcPct val="100000"/>
              </a:lnSpc>
            </a:pPr>
            <a:endParaRPr lang="en-US" altLang="zh-CN"/>
          </a:p>
          <a:p>
            <a:pPr marL="457177" lvl="1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CA8DA1-ABB4-4648-9B3D-5200C9F5A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568" y="1952026"/>
            <a:ext cx="6769063" cy="13515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3B116B-1213-4965-928A-BEE0BB816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" y="3495019"/>
            <a:ext cx="3555696" cy="8418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154D718-A141-4F2B-B14A-A938F5893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741" y="1952026"/>
            <a:ext cx="4366677" cy="217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83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01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PCNN</a:t>
            </a:r>
            <a:endParaRPr lang="zh-CN" altLang="en-US"/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8F204820-5C11-48C5-A2A6-E56EBC8C3390}"/>
              </a:ext>
            </a:extLst>
          </p:cNvPr>
          <p:cNvSpPr txBox="1">
            <a:spLocks/>
          </p:cNvSpPr>
          <p:nvPr/>
        </p:nvSpPr>
        <p:spPr>
          <a:xfrm>
            <a:off x="838200" y="1389065"/>
            <a:ext cx="2432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7E8F850-0F77-49B8-B75E-8DB6D9B2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77" y="1978023"/>
            <a:ext cx="8691303" cy="2670177"/>
          </a:xfrm>
        </p:spPr>
        <p:txBody>
          <a:bodyPr>
            <a:normAutofit/>
          </a:bodyPr>
          <a:lstStyle/>
          <a:p>
            <a:pPr lvl="2">
              <a:lnSpc>
                <a:spcPct val="100000"/>
              </a:lnSpc>
            </a:pPr>
            <a:endParaRPr lang="en-US" altLang="zh-CN"/>
          </a:p>
          <a:p>
            <a:pPr marL="457177" lvl="1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8F2895-D559-48FC-8C39-214C1F90B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54" y="1995492"/>
            <a:ext cx="8242361" cy="10763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445F9E-E849-4109-BA84-49EDE22A8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28812"/>
            <a:ext cx="7958971" cy="80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09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01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Selective Gate and Output</a:t>
            </a:r>
            <a:endParaRPr lang="zh-CN" altLang="en-US"/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8F204820-5C11-48C5-A2A6-E56EBC8C3390}"/>
              </a:ext>
            </a:extLst>
          </p:cNvPr>
          <p:cNvSpPr txBox="1">
            <a:spLocks/>
          </p:cNvSpPr>
          <p:nvPr/>
        </p:nvSpPr>
        <p:spPr>
          <a:xfrm>
            <a:off x="838200" y="1389065"/>
            <a:ext cx="2432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7E8F850-0F77-49B8-B75E-8DB6D9B2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77" y="1978023"/>
            <a:ext cx="8691303" cy="2670177"/>
          </a:xfrm>
        </p:spPr>
        <p:txBody>
          <a:bodyPr>
            <a:normAutofit/>
          </a:bodyPr>
          <a:lstStyle/>
          <a:p>
            <a:pPr lvl="2">
              <a:lnSpc>
                <a:spcPct val="100000"/>
              </a:lnSpc>
            </a:pPr>
            <a:endParaRPr lang="en-US" altLang="zh-CN"/>
          </a:p>
          <a:p>
            <a:pPr marL="457177" lvl="1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F0BE5F-5F5A-4638-AB6B-CE0B52D4F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77" y="2790428"/>
            <a:ext cx="8543969" cy="13255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AAA3CB4-2D39-42A0-863C-74F3DC2D3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28" y="3736180"/>
            <a:ext cx="3254728" cy="13255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FF9FDA0-E6A6-497E-9331-9535D5A357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05" y="5042296"/>
            <a:ext cx="5972157" cy="8143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227A848-EC0D-4227-87F3-CBAD09EBA2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83" y="1926468"/>
            <a:ext cx="2893373" cy="46986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46B941F-24D9-4882-860E-93BB65C3BA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253" y="1911196"/>
            <a:ext cx="2528478" cy="42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8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01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Result</a:t>
            </a:r>
            <a:endParaRPr lang="zh-CN" altLang="en-US"/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8F204820-5C11-48C5-A2A6-E56EBC8C3390}"/>
              </a:ext>
            </a:extLst>
          </p:cNvPr>
          <p:cNvSpPr txBox="1">
            <a:spLocks/>
          </p:cNvSpPr>
          <p:nvPr/>
        </p:nvSpPr>
        <p:spPr>
          <a:xfrm>
            <a:off x="838200" y="1389065"/>
            <a:ext cx="2432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7E8F850-0F77-49B8-B75E-8DB6D9B2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77" y="1978023"/>
            <a:ext cx="8691303" cy="2670177"/>
          </a:xfrm>
        </p:spPr>
        <p:txBody>
          <a:bodyPr>
            <a:normAutofit/>
          </a:bodyPr>
          <a:lstStyle/>
          <a:p>
            <a:pPr lvl="2">
              <a:lnSpc>
                <a:spcPct val="100000"/>
              </a:lnSpc>
            </a:pPr>
            <a:endParaRPr lang="en-US" altLang="zh-CN"/>
          </a:p>
          <a:p>
            <a:pPr marL="457177" lvl="1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4AB4E2-B2CA-402F-8427-5178F9071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88" y="1110272"/>
            <a:ext cx="11480223" cy="499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69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01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Result</a:t>
            </a:r>
            <a:endParaRPr lang="zh-CN" altLang="en-US"/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8F204820-5C11-48C5-A2A6-E56EBC8C3390}"/>
              </a:ext>
            </a:extLst>
          </p:cNvPr>
          <p:cNvSpPr txBox="1">
            <a:spLocks/>
          </p:cNvSpPr>
          <p:nvPr/>
        </p:nvSpPr>
        <p:spPr>
          <a:xfrm>
            <a:off x="838200" y="1389065"/>
            <a:ext cx="2432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7E8F850-0F77-49B8-B75E-8DB6D9B2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77" y="1978023"/>
            <a:ext cx="8691303" cy="2670177"/>
          </a:xfrm>
        </p:spPr>
        <p:txBody>
          <a:bodyPr>
            <a:normAutofit/>
          </a:bodyPr>
          <a:lstStyle/>
          <a:p>
            <a:pPr lvl="2">
              <a:lnSpc>
                <a:spcPct val="100000"/>
              </a:lnSpc>
            </a:pPr>
            <a:endParaRPr lang="en-US" altLang="zh-CN"/>
          </a:p>
          <a:p>
            <a:pPr marL="457177" lvl="1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EEECEB-A0F0-40C2-B7EC-6EB9182E7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347662"/>
            <a:ext cx="763905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56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01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Result</a:t>
            </a:r>
            <a:endParaRPr lang="zh-CN" altLang="en-US"/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8F204820-5C11-48C5-A2A6-E56EBC8C3390}"/>
              </a:ext>
            </a:extLst>
          </p:cNvPr>
          <p:cNvSpPr txBox="1">
            <a:spLocks/>
          </p:cNvSpPr>
          <p:nvPr/>
        </p:nvSpPr>
        <p:spPr>
          <a:xfrm>
            <a:off x="838200" y="1389065"/>
            <a:ext cx="2432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7E8F850-0F77-49B8-B75E-8DB6D9B2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77" y="1978023"/>
            <a:ext cx="8691303" cy="2670177"/>
          </a:xfrm>
        </p:spPr>
        <p:txBody>
          <a:bodyPr>
            <a:normAutofit/>
          </a:bodyPr>
          <a:lstStyle/>
          <a:p>
            <a:pPr lvl="2">
              <a:lnSpc>
                <a:spcPct val="100000"/>
              </a:lnSpc>
            </a:pPr>
            <a:endParaRPr lang="en-US" altLang="zh-CN"/>
          </a:p>
          <a:p>
            <a:pPr marL="457177" lvl="1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EEECEB-A0F0-40C2-B7EC-6EB9182E7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347662"/>
            <a:ext cx="7639050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57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012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/>
              <a:t>SRL-TASK</a:t>
            </a:r>
            <a:endParaRPr lang="zh-CN" altLang="en-US"/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8F204820-5C11-48C5-A2A6-E56EBC8C3390}"/>
              </a:ext>
            </a:extLst>
          </p:cNvPr>
          <p:cNvSpPr txBox="1">
            <a:spLocks/>
          </p:cNvSpPr>
          <p:nvPr/>
        </p:nvSpPr>
        <p:spPr>
          <a:xfrm>
            <a:off x="838200" y="1389065"/>
            <a:ext cx="2432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7E8F850-0F77-49B8-B75E-8DB6D9B2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77" y="1978023"/>
            <a:ext cx="8691303" cy="2670177"/>
          </a:xfrm>
        </p:spPr>
        <p:txBody>
          <a:bodyPr>
            <a:normAutofit/>
          </a:bodyPr>
          <a:lstStyle/>
          <a:p>
            <a:pPr lvl="2">
              <a:lnSpc>
                <a:spcPct val="100000"/>
              </a:lnSpc>
            </a:pPr>
            <a:endParaRPr lang="en-US" altLang="zh-CN"/>
          </a:p>
          <a:p>
            <a:pPr marL="457177" lvl="1" indent="0">
              <a:lnSpc>
                <a:spcPct val="100000"/>
              </a:lnSpc>
              <a:buNone/>
            </a:pPr>
            <a:endParaRPr lang="en-US" altLang="zh-CN"/>
          </a:p>
          <a:p>
            <a:pPr marL="0" indent="0">
              <a:lnSpc>
                <a:spcPct val="150000"/>
              </a:lnSpc>
              <a:buNone/>
            </a:pPr>
            <a:endParaRPr lang="en-US" altLang="zh-CN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279A568-A1EC-46F1-984B-39EFE08FE7D9}"/>
              </a:ext>
            </a:extLst>
          </p:cNvPr>
          <p:cNvSpPr txBox="1">
            <a:spLocks/>
          </p:cNvSpPr>
          <p:nvPr/>
        </p:nvSpPr>
        <p:spPr>
          <a:xfrm>
            <a:off x="838199" y="1280009"/>
            <a:ext cx="11116113" cy="1221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BiLSTM + Target self-attention+Pointer-network</a:t>
            </a:r>
          </a:p>
          <a:p>
            <a:r>
              <a:rPr lang="en-US" altLang="zh-CN"/>
              <a:t>BiLSTM + Local target attention+Pointer-network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81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US" altLang="zh-CN"/>
              <a:t>Main Work</a:t>
            </a:r>
            <a:br>
              <a:rPr lang="en-US" altLang="zh-CN"/>
            </a:br>
            <a:endParaRPr lang="zh-CN" altLang="en-US"/>
          </a:p>
        </p:txBody>
      </p:sp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63D6754D-ECED-47AE-91E1-2AF5F2664A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2050" y="2422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63D6754D-ECED-47AE-91E1-2AF5F2664A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2050" y="2422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标题 1">
            <a:extLst>
              <a:ext uri="{FF2B5EF4-FFF2-40B4-BE49-F238E27FC236}">
                <a16:creationId xmlns:a16="http://schemas.microsoft.com/office/drawing/2014/main" id="{8F204820-5C11-48C5-A2A6-E56EBC8C3390}"/>
              </a:ext>
            </a:extLst>
          </p:cNvPr>
          <p:cNvSpPr txBox="1">
            <a:spLocks/>
          </p:cNvSpPr>
          <p:nvPr/>
        </p:nvSpPr>
        <p:spPr>
          <a:xfrm>
            <a:off x="838200" y="1389065"/>
            <a:ext cx="2432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7E8F850-0F77-49B8-B75E-8DB6D9B2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80009"/>
            <a:ext cx="11116113" cy="6324216"/>
          </a:xfrm>
        </p:spPr>
        <p:txBody>
          <a:bodyPr>
            <a:normAutofit/>
          </a:bodyPr>
          <a:lstStyle/>
          <a:p>
            <a:r>
              <a:rPr lang="en-US" altLang="zh-CN"/>
              <a:t>This paper introduces SpatialNet, a novel resource which links linguistic expressions to actual spatial configurations.</a:t>
            </a:r>
          </a:p>
          <a:p>
            <a:endParaRPr lang="en-US" altLang="zh-CN"/>
          </a:p>
          <a:p>
            <a:r>
              <a:rPr lang="en-US" altLang="zh-CN"/>
              <a:t>SpatialNet is based on FrameNet and VigNet, two resources which use frame semantics to encode lexical</a:t>
            </a:r>
            <a:br>
              <a:rPr lang="en-US" altLang="zh-CN"/>
            </a:br>
            <a:endParaRPr lang="en-US" altLang="zh-CN"/>
          </a:p>
          <a:p>
            <a:r>
              <a:rPr lang="en-US" altLang="zh-CN"/>
              <a:t>In this paper, we describe the structureof SpatialNet, with examples from English and German. We also show how SpatialNet can be combined with other existing NLP tools to create a text-to-scene system for a language.</a:t>
            </a:r>
          </a:p>
          <a:p>
            <a:pPr lvl="1">
              <a:lnSpc>
                <a:spcPct val="100000"/>
              </a:lnSpc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725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US" altLang="zh-CN"/>
              <a:t>Case</a:t>
            </a:r>
            <a:br>
              <a:rPr lang="en-US" altLang="zh-CN"/>
            </a:br>
            <a:endParaRPr lang="zh-CN" altLang="en-US"/>
          </a:p>
        </p:txBody>
      </p:sp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63D6754D-ECED-47AE-91E1-2AF5F2664A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2050" y="2422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63D6754D-ECED-47AE-91E1-2AF5F2664A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2050" y="2422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标题 1">
            <a:extLst>
              <a:ext uri="{FF2B5EF4-FFF2-40B4-BE49-F238E27FC236}">
                <a16:creationId xmlns:a16="http://schemas.microsoft.com/office/drawing/2014/main" id="{8F204820-5C11-48C5-A2A6-E56EBC8C3390}"/>
              </a:ext>
            </a:extLst>
          </p:cNvPr>
          <p:cNvSpPr txBox="1">
            <a:spLocks/>
          </p:cNvSpPr>
          <p:nvPr/>
        </p:nvSpPr>
        <p:spPr>
          <a:xfrm>
            <a:off x="838200" y="1389065"/>
            <a:ext cx="2432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3802C3-0DBC-4159-98D0-0A6835B024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87" y="408241"/>
            <a:ext cx="4964113" cy="604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8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US" altLang="zh-CN"/>
              <a:t>Case</a:t>
            </a:r>
            <a:br>
              <a:rPr lang="en-US" altLang="zh-CN"/>
            </a:br>
            <a:endParaRPr lang="zh-CN" altLang="en-US"/>
          </a:p>
        </p:txBody>
      </p:sp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63D6754D-ECED-47AE-91E1-2AF5F2664A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2050" y="2422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63D6754D-ECED-47AE-91E1-2AF5F2664A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2050" y="2422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标题 1">
            <a:extLst>
              <a:ext uri="{FF2B5EF4-FFF2-40B4-BE49-F238E27FC236}">
                <a16:creationId xmlns:a16="http://schemas.microsoft.com/office/drawing/2014/main" id="{8F204820-5C11-48C5-A2A6-E56EBC8C3390}"/>
              </a:ext>
            </a:extLst>
          </p:cNvPr>
          <p:cNvSpPr txBox="1">
            <a:spLocks/>
          </p:cNvSpPr>
          <p:nvPr/>
        </p:nvSpPr>
        <p:spPr>
          <a:xfrm>
            <a:off x="838200" y="1389065"/>
            <a:ext cx="2432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13E0B6-5DBB-4BA9-B0C5-AD5457BD97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24" y="1199226"/>
            <a:ext cx="9578976" cy="52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3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US" altLang="zh-CN"/>
              <a:t>SpatialNet</a:t>
            </a:r>
            <a:br>
              <a:rPr lang="en-US" altLang="zh-CN"/>
            </a:br>
            <a:endParaRPr lang="zh-CN" altLang="en-US"/>
          </a:p>
        </p:txBody>
      </p:sp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63D6754D-ECED-47AE-91E1-2AF5F2664A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2050" y="2422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63D6754D-ECED-47AE-91E1-2AF5F2664A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2050" y="2422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标题 1">
            <a:extLst>
              <a:ext uri="{FF2B5EF4-FFF2-40B4-BE49-F238E27FC236}">
                <a16:creationId xmlns:a16="http://schemas.microsoft.com/office/drawing/2014/main" id="{8F204820-5C11-48C5-A2A6-E56EBC8C3390}"/>
              </a:ext>
            </a:extLst>
          </p:cNvPr>
          <p:cNvSpPr txBox="1">
            <a:spLocks/>
          </p:cNvSpPr>
          <p:nvPr/>
        </p:nvSpPr>
        <p:spPr>
          <a:xfrm>
            <a:off x="838200" y="1389065"/>
            <a:ext cx="2432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7E8F850-0F77-49B8-B75E-8DB6D9B2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80009"/>
            <a:ext cx="11116113" cy="6324216"/>
          </a:xfrm>
        </p:spPr>
        <p:txBody>
          <a:bodyPr>
            <a:normAutofit/>
          </a:bodyPr>
          <a:lstStyle/>
          <a:p>
            <a:r>
              <a:rPr lang="en-US" altLang="zh-CN" sz="3200" b="1"/>
              <a:t>Spatio graphic primitives (SGPs) </a:t>
            </a:r>
          </a:p>
          <a:p>
            <a:pPr marL="457177" lvl="1" indent="0">
              <a:buNone/>
            </a:pPr>
            <a:r>
              <a:rPr lang="en-US" altLang="zh-CN" sz="3200"/>
              <a:t>Represent possible graphical (spatial) relations. 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r>
              <a:rPr lang="en-US" altLang="zh-CN" sz="3200" b="1"/>
              <a:t>Ontology</a:t>
            </a:r>
            <a:r>
              <a:rPr lang="en-US" altLang="zh-CN" sz="3200"/>
              <a:t> </a:t>
            </a:r>
          </a:p>
          <a:p>
            <a:pPr marL="457177" lvl="1" indent="0">
              <a:buNone/>
            </a:pPr>
            <a:r>
              <a:rPr lang="en-US" altLang="zh-CN" sz="3200"/>
              <a:t>Represents physical objects and their classification into semantic categories.</a:t>
            </a:r>
          </a:p>
          <a:p>
            <a:pPr lvl="1">
              <a:lnSpc>
                <a:spcPct val="100000"/>
              </a:lnSpc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567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US" altLang="zh-CN"/>
              <a:t>Case</a:t>
            </a:r>
            <a:br>
              <a:rPr lang="en-US" altLang="zh-CN"/>
            </a:br>
            <a:endParaRPr lang="zh-CN" altLang="en-US"/>
          </a:p>
        </p:txBody>
      </p:sp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63D6754D-ECED-47AE-91E1-2AF5F2664A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2050" y="2422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63D6754D-ECED-47AE-91E1-2AF5F2664A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2050" y="2422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标题 1">
            <a:extLst>
              <a:ext uri="{FF2B5EF4-FFF2-40B4-BE49-F238E27FC236}">
                <a16:creationId xmlns:a16="http://schemas.microsoft.com/office/drawing/2014/main" id="{8F204820-5C11-48C5-A2A6-E56EBC8C3390}"/>
              </a:ext>
            </a:extLst>
          </p:cNvPr>
          <p:cNvSpPr txBox="1">
            <a:spLocks/>
          </p:cNvSpPr>
          <p:nvPr/>
        </p:nvSpPr>
        <p:spPr>
          <a:xfrm>
            <a:off x="838200" y="1389065"/>
            <a:ext cx="2432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024352-4A5F-4623-ABFD-0A6BFFD249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7" y="1690692"/>
            <a:ext cx="10392966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9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63D6754D-ECED-47AE-91E1-2AF5F2664A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2050" y="2422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9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63D6754D-ECED-47AE-91E1-2AF5F2664A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2050" y="2422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标题 1">
            <a:extLst>
              <a:ext uri="{FF2B5EF4-FFF2-40B4-BE49-F238E27FC236}">
                <a16:creationId xmlns:a16="http://schemas.microsoft.com/office/drawing/2014/main" id="{8F204820-5C11-48C5-A2A6-E56EBC8C3390}"/>
              </a:ext>
            </a:extLst>
          </p:cNvPr>
          <p:cNvSpPr txBox="1">
            <a:spLocks/>
          </p:cNvSpPr>
          <p:nvPr/>
        </p:nvSpPr>
        <p:spPr>
          <a:xfrm>
            <a:off x="838200" y="1389065"/>
            <a:ext cx="2432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DF3AB2E-D8FB-4974-8BC4-DFCA200F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95" y="280719"/>
            <a:ext cx="10515600" cy="1325563"/>
          </a:xfrm>
        </p:spPr>
        <p:txBody>
          <a:bodyPr/>
          <a:lstStyle/>
          <a:p>
            <a:br>
              <a:rPr lang="en-US" altLang="zh-CN"/>
            </a:br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464507D-A70D-47B7-81FB-E58DFF9E9DEB}"/>
              </a:ext>
            </a:extLst>
          </p:cNvPr>
          <p:cNvSpPr txBox="1">
            <a:spLocks/>
          </p:cNvSpPr>
          <p:nvPr/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AAAI2020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1CA087-8D88-4C76-9701-16A57362BD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92"/>
            <a:ext cx="12192000" cy="352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0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US" altLang="zh-CN"/>
              <a:t>Motivation</a:t>
            </a:r>
            <a:br>
              <a:rPr lang="en-US" altLang="zh-CN"/>
            </a:br>
            <a:endParaRPr lang="zh-CN" altLang="en-US"/>
          </a:p>
        </p:txBody>
      </p:sp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63D6754D-ECED-47AE-91E1-2AF5F2664A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2050" y="2422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63D6754D-ECED-47AE-91E1-2AF5F2664A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2050" y="2422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标题 1">
            <a:extLst>
              <a:ext uri="{FF2B5EF4-FFF2-40B4-BE49-F238E27FC236}">
                <a16:creationId xmlns:a16="http://schemas.microsoft.com/office/drawing/2014/main" id="{8F204820-5C11-48C5-A2A6-E56EBC8C3390}"/>
              </a:ext>
            </a:extLst>
          </p:cNvPr>
          <p:cNvSpPr txBox="1">
            <a:spLocks/>
          </p:cNvSpPr>
          <p:nvPr/>
        </p:nvSpPr>
        <p:spPr>
          <a:xfrm>
            <a:off x="838200" y="1389065"/>
            <a:ext cx="2432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37E8F850-0F77-49B8-B75E-8DB6D9B2E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80009"/>
            <a:ext cx="11116113" cy="6324216"/>
          </a:xfrm>
        </p:spPr>
        <p:txBody>
          <a:bodyPr>
            <a:normAutofit/>
          </a:bodyPr>
          <a:lstStyle/>
          <a:p>
            <a:r>
              <a:rPr lang="en-US" altLang="zh-CN"/>
              <a:t>Distantly supervised relation extraction intrinsically suffers from noisy labels due to the strong assumption of distant supervision</a:t>
            </a:r>
          </a:p>
          <a:p>
            <a:r>
              <a:rPr lang="en-US" altLang="zh-CN"/>
              <a:t>Most prior works adopt a selective attention mechanism over sentences in a bag to denoise from wrongly labeled data, which however could be incompetent when there is only one sentence in a bag</a:t>
            </a:r>
            <a:endParaRPr lang="en-US" altLang="zh-CN" b="1"/>
          </a:p>
          <a:p>
            <a:r>
              <a:rPr lang="en-US" altLang="zh-CN"/>
              <a:t>we propose a brand-new light-weight neural framework to address the distantly supervised relation extraction problem and alleviate the defects in previous selective attention framework</a:t>
            </a:r>
            <a:br>
              <a:rPr lang="en-US" altLang="zh-CN"/>
            </a:br>
            <a:endParaRPr lang="en-US" altLang="zh-CN"/>
          </a:p>
          <a:p>
            <a:pPr lvl="1">
              <a:lnSpc>
                <a:spcPct val="100000"/>
              </a:lnSpc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037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/>
          <a:lstStyle/>
          <a:p>
            <a:r>
              <a:rPr lang="en-US" altLang="zh-CN"/>
              <a:t>Case</a:t>
            </a:r>
            <a:br>
              <a:rPr lang="en-US" altLang="zh-CN"/>
            </a:br>
            <a:endParaRPr lang="zh-CN" altLang="en-US"/>
          </a:p>
        </p:txBody>
      </p:sp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63D6754D-ECED-47AE-91E1-2AF5F2664A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2050" y="2422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7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63D6754D-ECED-47AE-91E1-2AF5F2664A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2050" y="24225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标题 1">
            <a:extLst>
              <a:ext uri="{FF2B5EF4-FFF2-40B4-BE49-F238E27FC236}">
                <a16:creationId xmlns:a16="http://schemas.microsoft.com/office/drawing/2014/main" id="{8F204820-5C11-48C5-A2A6-E56EBC8C3390}"/>
              </a:ext>
            </a:extLst>
          </p:cNvPr>
          <p:cNvSpPr txBox="1">
            <a:spLocks/>
          </p:cNvSpPr>
          <p:nvPr/>
        </p:nvSpPr>
        <p:spPr>
          <a:xfrm>
            <a:off x="838200" y="1389065"/>
            <a:ext cx="2432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E2B5A8-0696-4AA8-A67E-1485C3BC0A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687" y="1339685"/>
            <a:ext cx="8458626" cy="417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3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6674</TotalTime>
  <Words>327</Words>
  <Application>Microsoft Office PowerPoint</Application>
  <PresentationFormat>宽屏</PresentationFormat>
  <Paragraphs>69</Paragraphs>
  <Slides>19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Equation</vt:lpstr>
      <vt:lpstr> </vt:lpstr>
      <vt:lpstr>Main Work </vt:lpstr>
      <vt:lpstr>Case </vt:lpstr>
      <vt:lpstr>Case </vt:lpstr>
      <vt:lpstr>SpatialNet </vt:lpstr>
      <vt:lpstr>Case </vt:lpstr>
      <vt:lpstr> </vt:lpstr>
      <vt:lpstr>Motivation </vt:lpstr>
      <vt:lpstr>Case </vt:lpstr>
      <vt:lpstr>NYT dataset </vt:lpstr>
      <vt:lpstr>Model</vt:lpstr>
      <vt:lpstr>Entity-Aware Embedding</vt:lpstr>
      <vt:lpstr>Self-Attention Mechanism</vt:lpstr>
      <vt:lpstr>PCNN</vt:lpstr>
      <vt:lpstr>Selective Gate and Output</vt:lpstr>
      <vt:lpstr>Result</vt:lpstr>
      <vt:lpstr>Result</vt:lpstr>
      <vt:lpstr>Result</vt:lpstr>
      <vt:lpstr>SRL-TASK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基于协同过滤的推荐系统</dc:title>
  <dc:creator>Guardi</dc:creator>
  <cp:lastModifiedBy>xd chen</cp:lastModifiedBy>
  <cp:revision>258</cp:revision>
  <dcterms:created xsi:type="dcterms:W3CDTF">2018-06-24T06:05:54Z</dcterms:created>
  <dcterms:modified xsi:type="dcterms:W3CDTF">2020-04-20T03:52:14Z</dcterms:modified>
</cp:coreProperties>
</file>