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8" r:id="rId3"/>
    <p:sldId id="276" r:id="rId4"/>
    <p:sldId id="277" r:id="rId5"/>
    <p:sldId id="269" r:id="rId6"/>
    <p:sldId id="272" r:id="rId7"/>
    <p:sldId id="273" r:id="rId8"/>
    <p:sldId id="279" r:id="rId9"/>
    <p:sldId id="270" r:id="rId10"/>
    <p:sldId id="275" r:id="rId11"/>
    <p:sldId id="271" r:id="rId12"/>
    <p:sldId id="278" r:id="rId13"/>
    <p:sldId id="267" r:id="rId14"/>
    <p:sldId id="257" r:id="rId15"/>
    <p:sldId id="258" r:id="rId16"/>
    <p:sldId id="259" r:id="rId17"/>
    <p:sldId id="261" r:id="rId18"/>
    <p:sldId id="260" r:id="rId19"/>
    <p:sldId id="262" r:id="rId20"/>
    <p:sldId id="263" r:id="rId21"/>
    <p:sldId id="264" r:id="rId22"/>
    <p:sldId id="265" r:id="rId23"/>
    <p:sldId id="26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364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8431B-FF7A-4F40-A04E-803A5113F321}" type="datetimeFigureOut">
              <a:rPr lang="zh-CN" altLang="en-US" smtClean="0"/>
              <a:t>2020/09/24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5EA76-44DB-4AE9-B741-831732955D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5EA76-44DB-4AE9-B741-831732955DF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586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单个</a:t>
            </a:r>
            <a:r>
              <a:rPr lang="en-US" altLang="zh-CN" dirty="0"/>
              <a:t>mask</a:t>
            </a:r>
            <a:r>
              <a:rPr lang="zh-CN" altLang="en-US" dirty="0"/>
              <a:t>搞完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5EA76-44DB-4AE9-B741-831732955DF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833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5EA76-44DB-4AE9-B741-831732955DF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311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Bert Single Mask</a:t>
            </a:r>
          </a:p>
          <a:p>
            <a:r>
              <a:rPr lang="en-US" altLang="zh-CN" dirty="0"/>
              <a:t>Roberta Single Mask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5EA76-44DB-4AE9-B741-831732955DF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96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Bert Single Mask</a:t>
            </a:r>
          </a:p>
          <a:p>
            <a:r>
              <a:rPr lang="en-US" altLang="zh-CN" dirty="0"/>
              <a:t>Roberta Single Mask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5EA76-44DB-4AE9-B741-831732955DF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142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Bert Single Mask</a:t>
            </a:r>
          </a:p>
          <a:p>
            <a:r>
              <a:rPr lang="en-US" altLang="zh-CN" dirty="0"/>
              <a:t>Roberta Single Mask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5EA76-44DB-4AE9-B741-831732955DF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58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Bert Single Mask</a:t>
            </a:r>
          </a:p>
          <a:p>
            <a:r>
              <a:rPr lang="en-US" altLang="zh-CN" dirty="0"/>
              <a:t>Roberta Single Mask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5EA76-44DB-4AE9-B741-831732955DF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695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Bert</a:t>
            </a:r>
          </a:p>
          <a:p>
            <a:r>
              <a:rPr lang="en-US" altLang="zh-CN" dirty="0"/>
              <a:t>Bert + Transformer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5EA76-44DB-4AE9-B741-831732955DF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07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Bert Single Mask</a:t>
            </a:r>
          </a:p>
          <a:p>
            <a:r>
              <a:rPr lang="en-US" altLang="zh-CN" dirty="0"/>
              <a:t>Roberta Single Mask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5EA76-44DB-4AE9-B741-831732955DF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984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Bert Single Mask</a:t>
            </a:r>
          </a:p>
          <a:p>
            <a:r>
              <a:rPr lang="en-US" altLang="zh-CN" dirty="0"/>
              <a:t>Roberta Single Mask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5EA76-44DB-4AE9-B741-831732955DF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55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5EA76-44DB-4AE9-B741-831732955DF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58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5EA76-44DB-4AE9-B741-831732955DF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47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Bert Single Mask</a:t>
            </a:r>
          </a:p>
          <a:p>
            <a:r>
              <a:rPr lang="en-US" altLang="zh-CN" dirty="0"/>
              <a:t>Roberta Single Mask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5EA76-44DB-4AE9-B741-831732955DF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28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EBF34-7920-49AC-993C-E69411BAD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F3981B-4F88-4B46-B529-4101F6F49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4CA0CC-E370-4C97-A47C-F8E259E3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2487-DC5B-4E1F-BDCB-E22793A4504C}" type="datetimeFigureOut">
              <a:rPr lang="zh-CN" altLang="en-US" smtClean="0"/>
              <a:t>2020/09/24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7B103-3119-42C8-AC96-4F663815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BE4456-0319-49DB-936F-3721FE2D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3DD8-DF73-4BDE-BAE4-25E52CCC8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48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96DA5-5E34-48F0-9AB9-D0E06E2A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6E73D2-43F5-40BA-866C-1A1335EA9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D07BC-B4D9-45ED-9035-1A8CA120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2487-DC5B-4E1F-BDCB-E22793A4504C}" type="datetimeFigureOut">
              <a:rPr lang="zh-CN" altLang="en-US" smtClean="0"/>
              <a:t>2020/09/24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34A455-5F7C-43E9-B8DB-19C5FF9A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84002-6756-4F32-9506-899E48BD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3DD8-DF73-4BDE-BAE4-25E52CCC8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3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413844-0C69-48C5-84A8-AE935DCC7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71EABF-CB71-449A-83D5-75F7D183E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72780-E33A-4FB0-A0CF-61320E1B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2487-DC5B-4E1F-BDCB-E22793A4504C}" type="datetimeFigureOut">
              <a:rPr lang="zh-CN" altLang="en-US" smtClean="0"/>
              <a:t>2020/09/24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D63D5-C21E-41BD-BDC2-EBA1AE99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5925A-445A-479B-A36B-7B7A6551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3DD8-DF73-4BDE-BAE4-25E52CCC8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64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C7F4D-B955-462A-BADB-5284517C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B9E80-7A71-4160-99D5-9DE47D358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1B074-15A2-452B-BA63-4B5DFCBD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2487-DC5B-4E1F-BDCB-E22793A4504C}" type="datetimeFigureOut">
              <a:rPr lang="zh-CN" altLang="en-US" smtClean="0"/>
              <a:t>2020/09/24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AD028-D299-4E01-A335-5D3C32E3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A67E4-97EF-4A15-9B58-8C6C8FCF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3DD8-DF73-4BDE-BAE4-25E52CCC8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10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7AD45-DF8E-4538-AA82-37BD47FC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EC8A77-855E-4152-AD61-A9203F61D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A90F0-EFD9-46FC-901F-14A1E24D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2487-DC5B-4E1F-BDCB-E22793A4504C}" type="datetimeFigureOut">
              <a:rPr lang="zh-CN" altLang="en-US" smtClean="0"/>
              <a:t>2020/09/24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FE116-175B-49CA-84D4-7187443C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26F9F-E5AE-465E-9B89-292D6E9B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3DD8-DF73-4BDE-BAE4-25E52CCC8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55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E026D-9812-4F0F-B975-56364263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80BE9-2A22-415E-8AD4-A3D59B88A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027E54-80DA-46E5-83CE-B1C1F0CA7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6C7932-5769-4AFE-8CF3-E732EBD1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2487-DC5B-4E1F-BDCB-E22793A4504C}" type="datetimeFigureOut">
              <a:rPr lang="zh-CN" altLang="en-US" smtClean="0"/>
              <a:t>2020/09/24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670130-39D6-4720-BE99-066223A3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5D826E-1797-406A-AF20-E8EDA6D1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3DD8-DF73-4BDE-BAE4-25E52CCC8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8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39E6D-625D-40C6-90CD-C6C8D01A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A187DB-AD2E-40AA-9D5B-AC49533C9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4A4690-3B02-4646-8D73-DAA475556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324817-2DD6-4C57-9DFA-9365DB70B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C96249-BC74-4CF0-8D18-97CC8D07F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D359BD-28A3-476A-8A76-92A30685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2487-DC5B-4E1F-BDCB-E22793A4504C}" type="datetimeFigureOut">
              <a:rPr lang="zh-CN" altLang="en-US" smtClean="0"/>
              <a:t>2020/09/24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95BD7B-A909-4850-95C6-39261DE1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895C09-0494-4C3D-AE44-3D8A3083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3DD8-DF73-4BDE-BAE4-25E52CCC8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39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A3022-956C-4590-BED4-600B8B8C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C011EC-2720-44C9-9E84-52AC85B9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2487-DC5B-4E1F-BDCB-E22793A4504C}" type="datetimeFigureOut">
              <a:rPr lang="zh-CN" altLang="en-US" smtClean="0"/>
              <a:t>2020/09/24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D26868-A7D3-46BD-B1C6-08942DD6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497AFF-1EB0-4069-B36F-C2C97C99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3DD8-DF73-4BDE-BAE4-25E52CCC8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43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BEDB99-07DE-44DE-83AC-D9EA70C0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2487-DC5B-4E1F-BDCB-E22793A4504C}" type="datetimeFigureOut">
              <a:rPr lang="zh-CN" altLang="en-US" smtClean="0"/>
              <a:t>2020/09/24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8A5D1B-9327-4AFF-9C92-AC3409A0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5C1CF3-14F3-46C6-8B14-13FFDBC7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3DD8-DF73-4BDE-BAE4-25E52CCC8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2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1F419-5DF9-4286-8822-8B4FC9D3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1235D-0C22-4DCC-868E-56CBAFD1F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18AAF7-905A-4D78-B496-9EB292C56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5584C2-F96A-4471-BCF1-816E2831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2487-DC5B-4E1F-BDCB-E22793A4504C}" type="datetimeFigureOut">
              <a:rPr lang="zh-CN" altLang="en-US" smtClean="0"/>
              <a:t>2020/09/24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840488-8322-42FA-9E78-EB345F42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E80E13-83B9-4C4C-90B7-046629E9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3DD8-DF73-4BDE-BAE4-25E52CCC8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03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D3487-BD7C-47AD-9EF0-8F78ED65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D3061D-B4CD-43A5-966A-4AA7A422F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3705AB-7D5F-45DD-B31A-BFA7D22FF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0E8532-D4EB-42E7-BF7D-C34188E6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2487-DC5B-4E1F-BDCB-E22793A4504C}" type="datetimeFigureOut">
              <a:rPr lang="zh-CN" altLang="en-US" smtClean="0"/>
              <a:t>2020/09/24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E35B5D-A671-4BEE-BF8C-9709097E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A11EC-A2D6-4207-A5BB-272B3508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3DD8-DF73-4BDE-BAE4-25E52CCC8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2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194660-F01F-4D8A-9627-54FF039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1E5A61-C109-446D-99B8-2DFC02E1E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44771-A94A-49DD-A7A9-B3B491877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A2487-DC5B-4E1F-BDCB-E22793A4504C}" type="datetimeFigureOut">
              <a:rPr lang="zh-CN" altLang="en-US" smtClean="0"/>
              <a:t>2020/09/24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D2522-E2BB-47EA-8ECE-240FA37A6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397CEA-CD58-4DFF-B607-66D88C337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C3DD8-DF73-4BDE-BAE4-25E52CCC8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73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1FA77-00D5-4138-BF72-6980D3FD0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CosmosQA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768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D8FD0-13F5-458C-83E8-3ED8BCF8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6940"/>
            <a:ext cx="10515600" cy="5564120"/>
          </a:xfrm>
        </p:spPr>
        <p:txBody>
          <a:bodyPr/>
          <a:lstStyle/>
          <a:p>
            <a:r>
              <a:rPr lang="en-US" altLang="zh-CN" dirty="0" err="1"/>
              <a:t>warmup_steps</a:t>
            </a:r>
            <a:r>
              <a:rPr lang="en-US" altLang="zh-CN" dirty="0"/>
              <a:t>: 1053</a:t>
            </a:r>
          </a:p>
          <a:p>
            <a:r>
              <a:rPr lang="en-US" altLang="zh-CN" dirty="0"/>
              <a:t>torch110</a:t>
            </a:r>
          </a:p>
          <a:p>
            <a:r>
              <a:rPr lang="en-US" altLang="zh-CN" dirty="0" err="1"/>
              <a:t>learning_rate</a:t>
            </a:r>
            <a:r>
              <a:rPr lang="en-US" altLang="zh-CN" dirty="0"/>
              <a:t>: 1e-5</a:t>
            </a:r>
          </a:p>
          <a:p>
            <a:r>
              <a:rPr lang="en-US" altLang="zh-CN" dirty="0"/>
              <a:t>step 0: </a:t>
            </a:r>
          </a:p>
          <a:p>
            <a:pPr lvl="1"/>
            <a:r>
              <a:rPr lang="en-US" altLang="zh-CN" dirty="0" err="1"/>
              <a:t>eval_accu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0.3222780569514238</a:t>
            </a:r>
          </a:p>
          <a:p>
            <a:pPr lvl="1"/>
            <a:r>
              <a:rPr lang="en-US" altLang="zh-CN" dirty="0" err="1"/>
              <a:t>eval_loss</a:t>
            </a:r>
            <a:r>
              <a:rPr lang="en-US" altLang="zh-CN" dirty="0"/>
              <a:t>:  1.3857602881875268</a:t>
            </a:r>
          </a:p>
          <a:p>
            <a:r>
              <a:rPr lang="en-US" altLang="zh-CN" dirty="0"/>
              <a:t>step 200: </a:t>
            </a:r>
          </a:p>
          <a:p>
            <a:pPr lvl="1"/>
            <a:r>
              <a:rPr lang="en-US" altLang="zh-CN" dirty="0" err="1"/>
              <a:t>eval_accu</a:t>
            </a:r>
            <a:r>
              <a:rPr lang="en-US" altLang="zh-CN" dirty="0"/>
              <a:t>: 0.27001675041876044</a:t>
            </a:r>
          </a:p>
          <a:p>
            <a:pPr lvl="1"/>
            <a:r>
              <a:rPr lang="en-US" altLang="zh-CN" dirty="0" err="1"/>
              <a:t>eval_loss</a:t>
            </a:r>
            <a:r>
              <a:rPr lang="en-US" altLang="zh-CN" dirty="0"/>
              <a:t>:  1.3857602881875268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64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D8FD0-13F5-458C-83E8-3ED8BCF8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6940"/>
            <a:ext cx="10515600" cy="5564120"/>
          </a:xfrm>
        </p:spPr>
        <p:txBody>
          <a:bodyPr/>
          <a:lstStyle/>
          <a:p>
            <a:r>
              <a:rPr lang="en-US" altLang="zh-CN" dirty="0" err="1"/>
              <a:t>warmup_steps</a:t>
            </a:r>
            <a:r>
              <a:rPr lang="en-US" altLang="zh-CN" dirty="0"/>
              <a:t>: 1500</a:t>
            </a:r>
          </a:p>
          <a:p>
            <a:r>
              <a:rPr lang="en-US" altLang="zh-CN" dirty="0"/>
              <a:t>torch110</a:t>
            </a:r>
          </a:p>
          <a:p>
            <a:r>
              <a:rPr lang="en-US" altLang="zh-CN" dirty="0" err="1"/>
              <a:t>learning_rate</a:t>
            </a:r>
            <a:r>
              <a:rPr lang="en-US" altLang="zh-CN" dirty="0"/>
              <a:t>: 1e-5</a:t>
            </a:r>
          </a:p>
          <a:p>
            <a:r>
              <a:rPr lang="en-US" altLang="zh-CN" dirty="0"/>
              <a:t>step 0: </a:t>
            </a:r>
          </a:p>
          <a:p>
            <a:pPr lvl="1"/>
            <a:r>
              <a:rPr lang="en-US" altLang="zh-CN" dirty="0" err="1"/>
              <a:t>eval_accu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0.3222780569514238</a:t>
            </a:r>
          </a:p>
          <a:p>
            <a:pPr lvl="1"/>
            <a:r>
              <a:rPr lang="en-US" altLang="zh-CN" dirty="0" err="1"/>
              <a:t>eval_loss</a:t>
            </a:r>
            <a:r>
              <a:rPr lang="en-US" altLang="zh-CN" dirty="0"/>
              <a:t>:  1.3857602881875268</a:t>
            </a:r>
          </a:p>
          <a:p>
            <a:r>
              <a:rPr lang="en-US" altLang="zh-CN" dirty="0"/>
              <a:t>step 200: </a:t>
            </a:r>
          </a:p>
          <a:p>
            <a:pPr lvl="1"/>
            <a:r>
              <a:rPr lang="en-US" altLang="zh-CN" dirty="0" err="1"/>
              <a:t>eval_acc</a:t>
            </a:r>
            <a:r>
              <a:rPr lang="en-US" altLang="zh-CN" dirty="0"/>
              <a:t>:  0.2777219430485762</a:t>
            </a:r>
          </a:p>
          <a:p>
            <a:pPr lvl="1"/>
            <a:r>
              <a:rPr lang="en-US" altLang="zh-CN" dirty="0" err="1"/>
              <a:t>eval_loss</a:t>
            </a:r>
            <a:r>
              <a:rPr lang="en-US" altLang="zh-CN" dirty="0"/>
              <a:t>: 1.3857602881875268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46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D8FD0-13F5-458C-83E8-3ED8BCF8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6940"/>
            <a:ext cx="10515600" cy="5564120"/>
          </a:xfrm>
        </p:spPr>
        <p:txBody>
          <a:bodyPr/>
          <a:lstStyle/>
          <a:p>
            <a:r>
              <a:rPr lang="zh-CN" altLang="en-US" dirty="0"/>
              <a:t>直接测试在验证集上的结果</a:t>
            </a:r>
            <a:endParaRPr lang="en-US" altLang="zh-CN" dirty="0"/>
          </a:p>
          <a:p>
            <a:r>
              <a:rPr lang="en-US" altLang="zh-CN" dirty="0"/>
              <a:t>Torch110</a:t>
            </a:r>
          </a:p>
          <a:p>
            <a:r>
              <a:rPr lang="en-US" altLang="zh-CN" dirty="0" err="1"/>
              <a:t>learning_rate</a:t>
            </a:r>
            <a:r>
              <a:rPr lang="en-US" altLang="zh-CN" dirty="0"/>
              <a:t>: 1e-5</a:t>
            </a:r>
          </a:p>
          <a:p>
            <a:r>
              <a:rPr lang="en-US" altLang="zh-CN" dirty="0"/>
              <a:t>step 0: </a:t>
            </a:r>
          </a:p>
          <a:p>
            <a:pPr lvl="1"/>
            <a:r>
              <a:rPr lang="en-US" altLang="zh-CN" dirty="0" err="1"/>
              <a:t>eval_accu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0.3319932998324958</a:t>
            </a:r>
          </a:p>
          <a:p>
            <a:pPr lvl="1"/>
            <a:r>
              <a:rPr lang="en-US" altLang="zh-CN" dirty="0" err="1"/>
              <a:t>eval_loss</a:t>
            </a:r>
            <a:r>
              <a:rPr lang="en-US" altLang="zh-CN" dirty="0"/>
              <a:t>:  1.3857288615588836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467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FD92F17-CDEE-45A1-82F1-8C4D7FE77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428243"/>
              </p:ext>
            </p:extLst>
          </p:nvPr>
        </p:nvGraphicFramePr>
        <p:xfrm>
          <a:off x="838200" y="1825625"/>
          <a:ext cx="10308253" cy="299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8090">
                  <a:extLst>
                    <a:ext uri="{9D8B030D-6E8A-4147-A177-3AD203B41FA5}">
                      <a16:colId xmlns:a16="http://schemas.microsoft.com/office/drawing/2014/main" val="2045531445"/>
                    </a:ext>
                  </a:extLst>
                </a:gridCol>
                <a:gridCol w="1838131">
                  <a:extLst>
                    <a:ext uri="{9D8B030D-6E8A-4147-A177-3AD203B41FA5}">
                      <a16:colId xmlns:a16="http://schemas.microsoft.com/office/drawing/2014/main" val="4021362586"/>
                    </a:ext>
                  </a:extLst>
                </a:gridCol>
                <a:gridCol w="2500604">
                  <a:extLst>
                    <a:ext uri="{9D8B030D-6E8A-4147-A177-3AD203B41FA5}">
                      <a16:colId xmlns:a16="http://schemas.microsoft.com/office/drawing/2014/main" val="2817804476"/>
                    </a:ext>
                  </a:extLst>
                </a:gridCol>
                <a:gridCol w="2365828">
                  <a:extLst>
                    <a:ext uri="{9D8B030D-6E8A-4147-A177-3AD203B41FA5}">
                      <a16:colId xmlns:a16="http://schemas.microsoft.com/office/drawing/2014/main" val="9640109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07585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BackBone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Model Type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With Transformer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Sequence Length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Result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296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0.7052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09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0.7082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93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Commonsense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48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Sentiment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9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Entity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86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Dependency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89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Fusion Layer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0.7209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245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260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436836E-074D-4681-AB09-6D82704AD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844106"/>
              </p:ext>
            </p:extLst>
          </p:nvPr>
        </p:nvGraphicFramePr>
        <p:xfrm>
          <a:off x="941873" y="1005840"/>
          <a:ext cx="10308253" cy="484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8090">
                  <a:extLst>
                    <a:ext uri="{9D8B030D-6E8A-4147-A177-3AD203B41FA5}">
                      <a16:colId xmlns:a16="http://schemas.microsoft.com/office/drawing/2014/main" val="87146793"/>
                    </a:ext>
                  </a:extLst>
                </a:gridCol>
                <a:gridCol w="1838131">
                  <a:extLst>
                    <a:ext uri="{9D8B030D-6E8A-4147-A177-3AD203B41FA5}">
                      <a16:colId xmlns:a16="http://schemas.microsoft.com/office/drawing/2014/main" val="4053031168"/>
                    </a:ext>
                  </a:extLst>
                </a:gridCol>
                <a:gridCol w="2500604">
                  <a:extLst>
                    <a:ext uri="{9D8B030D-6E8A-4147-A177-3AD203B41FA5}">
                      <a16:colId xmlns:a16="http://schemas.microsoft.com/office/drawing/2014/main" val="1315781103"/>
                    </a:ext>
                  </a:extLst>
                </a:gridCol>
                <a:gridCol w="2365828">
                  <a:extLst>
                    <a:ext uri="{9D8B030D-6E8A-4147-A177-3AD203B41FA5}">
                      <a16:colId xmlns:a16="http://schemas.microsoft.com/office/drawing/2014/main" val="1229617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85058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BackBone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Model Type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With Transformer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Sequence Length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Result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46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0.7062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65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0.7052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39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0.7970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03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18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Bert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49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Bert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0.6750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07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0.7011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4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47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73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0.8127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50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Bert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0.6285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34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Bert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89794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5CA84AC-8F64-4728-B0B7-1DD4A220F545}"/>
              </a:ext>
            </a:extLst>
          </p:cNvPr>
          <p:cNvSpPr txBox="1"/>
          <p:nvPr/>
        </p:nvSpPr>
        <p:spPr>
          <a:xfrm>
            <a:off x="941873" y="233050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Bert</a:t>
            </a:r>
          </a:p>
          <a:p>
            <a:r>
              <a:rPr lang="en-US" altLang="zh-CN" dirty="0"/>
              <a:t>Bert + Transformer</a:t>
            </a:r>
          </a:p>
        </p:txBody>
      </p:sp>
    </p:spTree>
    <p:extLst>
      <p:ext uri="{BB962C8B-B14F-4D97-AF65-F5344CB8AC3E}">
        <p14:creationId xmlns:p14="http://schemas.microsoft.com/office/powerpoint/2010/main" val="68896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436836E-074D-4681-AB09-6D82704AD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38038"/>
              </p:ext>
            </p:extLst>
          </p:nvPr>
        </p:nvGraphicFramePr>
        <p:xfrm>
          <a:off x="941873" y="1747520"/>
          <a:ext cx="10308253" cy="336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8090">
                  <a:extLst>
                    <a:ext uri="{9D8B030D-6E8A-4147-A177-3AD203B41FA5}">
                      <a16:colId xmlns:a16="http://schemas.microsoft.com/office/drawing/2014/main" val="87146793"/>
                    </a:ext>
                  </a:extLst>
                </a:gridCol>
                <a:gridCol w="1838131">
                  <a:extLst>
                    <a:ext uri="{9D8B030D-6E8A-4147-A177-3AD203B41FA5}">
                      <a16:colId xmlns:a16="http://schemas.microsoft.com/office/drawing/2014/main" val="4053031168"/>
                    </a:ext>
                  </a:extLst>
                </a:gridCol>
                <a:gridCol w="2500604">
                  <a:extLst>
                    <a:ext uri="{9D8B030D-6E8A-4147-A177-3AD203B41FA5}">
                      <a16:colId xmlns:a16="http://schemas.microsoft.com/office/drawing/2014/main" val="1315781103"/>
                    </a:ext>
                  </a:extLst>
                </a:gridCol>
                <a:gridCol w="2365828">
                  <a:extLst>
                    <a:ext uri="{9D8B030D-6E8A-4147-A177-3AD203B41FA5}">
                      <a16:colId xmlns:a16="http://schemas.microsoft.com/office/drawing/2014/main" val="1229617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85058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BackBone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Model Type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Mask Type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Sequence Length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Result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46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Commonsense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0.7102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65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Sentiment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0.6948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39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Entity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0.6878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03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Dependence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0.7055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18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Commonsense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0.8044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49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Sentiment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0.7883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07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Entity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0.7923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4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Dependence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0.8030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472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478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436836E-074D-4681-AB09-6D82704AD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265485"/>
              </p:ext>
            </p:extLst>
          </p:nvPr>
        </p:nvGraphicFramePr>
        <p:xfrm>
          <a:off x="941873" y="1747520"/>
          <a:ext cx="10308253" cy="336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8090">
                  <a:extLst>
                    <a:ext uri="{9D8B030D-6E8A-4147-A177-3AD203B41FA5}">
                      <a16:colId xmlns:a16="http://schemas.microsoft.com/office/drawing/2014/main" val="87146793"/>
                    </a:ext>
                  </a:extLst>
                </a:gridCol>
                <a:gridCol w="1838131">
                  <a:extLst>
                    <a:ext uri="{9D8B030D-6E8A-4147-A177-3AD203B41FA5}">
                      <a16:colId xmlns:a16="http://schemas.microsoft.com/office/drawing/2014/main" val="4053031168"/>
                    </a:ext>
                  </a:extLst>
                </a:gridCol>
                <a:gridCol w="2500604">
                  <a:extLst>
                    <a:ext uri="{9D8B030D-6E8A-4147-A177-3AD203B41FA5}">
                      <a16:colId xmlns:a16="http://schemas.microsoft.com/office/drawing/2014/main" val="1315781103"/>
                    </a:ext>
                  </a:extLst>
                </a:gridCol>
                <a:gridCol w="2365828">
                  <a:extLst>
                    <a:ext uri="{9D8B030D-6E8A-4147-A177-3AD203B41FA5}">
                      <a16:colId xmlns:a16="http://schemas.microsoft.com/office/drawing/2014/main" val="1229617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85058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BackBone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Model Type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Mask Type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Sequence Length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Result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46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Bert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Commonsense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0.6248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65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Bert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Sentiment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0.6338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39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Bert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Entity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0.6291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03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Bert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Dependence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0.6338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18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Bert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Commonsense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49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Bert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Sentiment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07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Bert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Entity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4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Bert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Dependence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472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180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436836E-074D-4681-AB09-6D82704AD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42952"/>
              </p:ext>
            </p:extLst>
          </p:nvPr>
        </p:nvGraphicFramePr>
        <p:xfrm>
          <a:off x="941873" y="1747520"/>
          <a:ext cx="10308253" cy="336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8090">
                  <a:extLst>
                    <a:ext uri="{9D8B030D-6E8A-4147-A177-3AD203B41FA5}">
                      <a16:colId xmlns:a16="http://schemas.microsoft.com/office/drawing/2014/main" val="87146793"/>
                    </a:ext>
                  </a:extLst>
                </a:gridCol>
                <a:gridCol w="1838131">
                  <a:extLst>
                    <a:ext uri="{9D8B030D-6E8A-4147-A177-3AD203B41FA5}">
                      <a16:colId xmlns:a16="http://schemas.microsoft.com/office/drawing/2014/main" val="4053031168"/>
                    </a:ext>
                  </a:extLst>
                </a:gridCol>
                <a:gridCol w="2500604">
                  <a:extLst>
                    <a:ext uri="{9D8B030D-6E8A-4147-A177-3AD203B41FA5}">
                      <a16:colId xmlns:a16="http://schemas.microsoft.com/office/drawing/2014/main" val="1315781103"/>
                    </a:ext>
                  </a:extLst>
                </a:gridCol>
                <a:gridCol w="2365828">
                  <a:extLst>
                    <a:ext uri="{9D8B030D-6E8A-4147-A177-3AD203B41FA5}">
                      <a16:colId xmlns:a16="http://schemas.microsoft.com/office/drawing/2014/main" val="1229617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85058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BackBone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Model Type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Transformer Type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Sequence Length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Result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46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Fix Head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65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Fusion Head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0.6975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39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Fusion Layer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0.7209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03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Fusion All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0.7018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18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Fix Head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0.8060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49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Fusion Head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0.8127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07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Fusion Layer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0.8083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4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Fusion All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472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643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436836E-074D-4681-AB09-6D82704AD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5740"/>
              </p:ext>
            </p:extLst>
          </p:nvPr>
        </p:nvGraphicFramePr>
        <p:xfrm>
          <a:off x="941873" y="1747520"/>
          <a:ext cx="10308253" cy="336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8090">
                  <a:extLst>
                    <a:ext uri="{9D8B030D-6E8A-4147-A177-3AD203B41FA5}">
                      <a16:colId xmlns:a16="http://schemas.microsoft.com/office/drawing/2014/main" val="87146793"/>
                    </a:ext>
                  </a:extLst>
                </a:gridCol>
                <a:gridCol w="1838131">
                  <a:extLst>
                    <a:ext uri="{9D8B030D-6E8A-4147-A177-3AD203B41FA5}">
                      <a16:colId xmlns:a16="http://schemas.microsoft.com/office/drawing/2014/main" val="4053031168"/>
                    </a:ext>
                  </a:extLst>
                </a:gridCol>
                <a:gridCol w="2500604">
                  <a:extLst>
                    <a:ext uri="{9D8B030D-6E8A-4147-A177-3AD203B41FA5}">
                      <a16:colId xmlns:a16="http://schemas.microsoft.com/office/drawing/2014/main" val="1315781103"/>
                    </a:ext>
                  </a:extLst>
                </a:gridCol>
                <a:gridCol w="2365828">
                  <a:extLst>
                    <a:ext uri="{9D8B030D-6E8A-4147-A177-3AD203B41FA5}">
                      <a16:colId xmlns:a16="http://schemas.microsoft.com/office/drawing/2014/main" val="1229617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85058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BackBone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Model Type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Transformer Type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Sequence Length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Result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46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Bert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Fix Head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65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Bert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Fusion Head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0.6348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39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Bert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Fusion Layer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0.6261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03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Bert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Fusion All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0.6204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18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Bert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Fix Head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49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Bert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Fusion Head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0.6653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07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Bert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Fusion Layer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4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Bert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Fusion All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472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601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1FA77-00D5-4138-BF72-6980D3FD0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HotpotQA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35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977B3-8238-4011-8B98-5AA0D2AD2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98"/>
            <a:ext cx="10515600" cy="649807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实验笔记记录</a:t>
            </a:r>
            <a:endParaRPr lang="en-US" altLang="zh-CN" dirty="0"/>
          </a:p>
          <a:p>
            <a:pPr lvl="1"/>
            <a:r>
              <a:rPr lang="zh-CN" altLang="en-US" dirty="0"/>
              <a:t>最好的实验结果：</a:t>
            </a:r>
            <a:endParaRPr lang="en-US" altLang="zh-CN" dirty="0"/>
          </a:p>
          <a:p>
            <a:pPr lvl="2"/>
            <a:r>
              <a:rPr lang="en-US" altLang="zh-CN" dirty="0" err="1"/>
              <a:t>eval_acc</a:t>
            </a:r>
            <a:r>
              <a:rPr lang="en-US" altLang="zh-CN" dirty="0"/>
              <a:t>: 0.7209380234505862, </a:t>
            </a:r>
            <a:r>
              <a:rPr lang="en-US" altLang="zh-CN" dirty="0" err="1"/>
              <a:t>eval_loss</a:t>
            </a:r>
            <a:r>
              <a:rPr lang="en-US" altLang="zh-CN" dirty="0"/>
              <a:t>: 0.8016917408309518</a:t>
            </a:r>
          </a:p>
          <a:p>
            <a:pPr lvl="1"/>
            <a:r>
              <a:rPr lang="zh-CN" altLang="en-US" dirty="0"/>
              <a:t>模型：</a:t>
            </a:r>
            <a:endParaRPr lang="en-US" altLang="zh-CN" dirty="0"/>
          </a:p>
          <a:p>
            <a:pPr lvl="2"/>
            <a:r>
              <a:rPr lang="en-US" altLang="zh-CN" dirty="0"/>
              <a:t>from baseline_cosmosqa_mask.model.model_mask_roberta_all.model_base_attn import </a:t>
            </a:r>
            <a:r>
              <a:rPr lang="en-US" altLang="zh-CN" dirty="0" err="1"/>
              <a:t>RobertaForMultipleChoice_Fusion_Layer</a:t>
            </a:r>
            <a:r>
              <a:rPr lang="en-US" altLang="zh-CN" dirty="0"/>
              <a:t> as </a:t>
            </a:r>
            <a:r>
              <a:rPr lang="en-US" altLang="zh-CN" dirty="0" err="1"/>
              <a:t>RobertaForMultipleChoice</a:t>
            </a:r>
            <a:endParaRPr lang="en-US" altLang="zh-CN" dirty="0"/>
          </a:p>
          <a:p>
            <a:pPr lvl="1"/>
            <a:r>
              <a:rPr lang="zh-CN" altLang="en-US" dirty="0"/>
              <a:t>数据：</a:t>
            </a:r>
            <a:endParaRPr lang="en-US" altLang="zh-CN" dirty="0"/>
          </a:p>
          <a:p>
            <a:pPr lvl="2"/>
            <a:r>
              <a:rPr lang="en-US" altLang="zh-CN" dirty="0" err="1"/>
              <a:t>data_dir</a:t>
            </a:r>
            <a:r>
              <a:rPr lang="en-US" altLang="zh-CN" dirty="0"/>
              <a:t>: /data/</a:t>
            </a:r>
            <a:r>
              <a:rPr lang="en-US" altLang="zh-CN" dirty="0" err="1"/>
              <a:t>lkh</a:t>
            </a:r>
            <a:r>
              <a:rPr lang="en-US" altLang="zh-CN" dirty="0"/>
              <a:t>/</a:t>
            </a:r>
            <a:r>
              <a:rPr lang="en-US" altLang="zh-CN" dirty="0" err="1"/>
              <a:t>qa</a:t>
            </a:r>
            <a:r>
              <a:rPr lang="en-US" altLang="zh-CN" dirty="0"/>
              <a:t>/cosmos/</a:t>
            </a:r>
            <a:r>
              <a:rPr lang="en-US" altLang="zh-CN" dirty="0" err="1"/>
              <a:t>baseline_cosmosqa_mask</a:t>
            </a:r>
            <a:r>
              <a:rPr lang="en-US" altLang="zh-CN" dirty="0"/>
              <a:t>/</a:t>
            </a:r>
            <a:r>
              <a:rPr lang="en-US" altLang="zh-CN" dirty="0" err="1"/>
              <a:t>run_mask_roberta_all_attn</a:t>
            </a:r>
            <a:endParaRPr lang="en-US" altLang="zh-CN" dirty="0"/>
          </a:p>
          <a:p>
            <a:pPr lvl="2"/>
            <a:r>
              <a:rPr lang="en-US" altLang="zh-CN" dirty="0" err="1"/>
              <a:t>train_dataset_file</a:t>
            </a:r>
            <a:r>
              <a:rPr lang="en-US" altLang="zh-CN" dirty="0"/>
              <a:t> =  ./train_dataset0_256.pkl</a:t>
            </a:r>
          </a:p>
          <a:p>
            <a:pPr lvl="2"/>
            <a:r>
              <a:rPr lang="en-US" altLang="zh-CN" dirty="0" err="1"/>
              <a:t>dev_dataset_file</a:t>
            </a:r>
            <a:r>
              <a:rPr lang="en-US" altLang="zh-CN" dirty="0"/>
              <a:t>  =  ./dev_dataset0_256.pkl</a:t>
            </a:r>
          </a:p>
          <a:p>
            <a:pPr lvl="1"/>
            <a:r>
              <a:rPr lang="zh-CN" altLang="en-US" dirty="0"/>
              <a:t>参数设置：</a:t>
            </a:r>
            <a:endParaRPr lang="en-US" altLang="zh-CN" dirty="0"/>
          </a:p>
          <a:p>
            <a:pPr lvl="2"/>
            <a:r>
              <a:rPr lang="en-US" altLang="zh-CN" dirty="0"/>
              <a:t>CUDA_VISIBLE_DEVICES=0,1,2,3 python3 run_roberta_adamw.py \</a:t>
            </a:r>
          </a:p>
          <a:p>
            <a:pPr lvl="2"/>
            <a:r>
              <a:rPr lang="en-US" altLang="zh-CN" dirty="0"/>
              <a:t>--</a:t>
            </a:r>
            <a:r>
              <a:rPr lang="en-US" altLang="zh-CN" dirty="0" err="1"/>
              <a:t>do_train</a:t>
            </a:r>
            <a:r>
              <a:rPr lang="en-US" altLang="zh-CN" dirty="0"/>
              <a:t> \</a:t>
            </a:r>
          </a:p>
          <a:p>
            <a:pPr lvl="2"/>
            <a:r>
              <a:rPr lang="en-US" altLang="zh-CN" dirty="0"/>
              <a:t>--</a:t>
            </a:r>
            <a:r>
              <a:rPr lang="en-US" altLang="zh-CN" dirty="0" err="1"/>
              <a:t>do_lower_case</a:t>
            </a:r>
            <a:r>
              <a:rPr lang="en-US" altLang="zh-CN" dirty="0"/>
              <a:t> \</a:t>
            </a:r>
          </a:p>
          <a:p>
            <a:pPr lvl="2"/>
            <a:r>
              <a:rPr lang="en-US" altLang="zh-CN" dirty="0"/>
              <a:t>--</a:t>
            </a:r>
            <a:r>
              <a:rPr lang="en-US" altLang="zh-CN" dirty="0" err="1"/>
              <a:t>model_choice</a:t>
            </a:r>
            <a:r>
              <a:rPr lang="en-US" altLang="zh-CN" dirty="0"/>
              <a:t>=base \</a:t>
            </a:r>
          </a:p>
          <a:p>
            <a:pPr lvl="2"/>
            <a:r>
              <a:rPr lang="en-US" altLang="zh-CN" dirty="0"/>
              <a:t>--</a:t>
            </a:r>
            <a:r>
              <a:rPr lang="en-US" altLang="zh-CN" dirty="0" err="1"/>
              <a:t>bert_model_choice</a:t>
            </a:r>
            <a:r>
              <a:rPr lang="en-US" altLang="zh-CN" dirty="0"/>
              <a:t>=</a:t>
            </a:r>
            <a:r>
              <a:rPr lang="en-US" altLang="zh-CN" dirty="0" err="1"/>
              <a:t>fusion_layer</a:t>
            </a:r>
            <a:r>
              <a:rPr lang="en-US" altLang="zh-CN" dirty="0"/>
              <a:t> \</a:t>
            </a:r>
          </a:p>
          <a:p>
            <a:pPr lvl="2"/>
            <a:r>
              <a:rPr lang="en-US" altLang="zh-CN" dirty="0"/>
              <a:t>--</a:t>
            </a:r>
            <a:r>
              <a:rPr lang="en-US" altLang="zh-CN" dirty="0" err="1"/>
              <a:t>learning_rate</a:t>
            </a:r>
            <a:r>
              <a:rPr lang="en-US" altLang="zh-CN" dirty="0"/>
              <a:t>=1e-5 \</a:t>
            </a:r>
          </a:p>
          <a:p>
            <a:pPr lvl="2"/>
            <a:r>
              <a:rPr lang="en-US" altLang="zh-CN" dirty="0"/>
              <a:t>--</a:t>
            </a:r>
            <a:r>
              <a:rPr lang="en-US" altLang="zh-CN" dirty="0" err="1"/>
              <a:t>max_seq_length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256</a:t>
            </a:r>
            <a:r>
              <a:rPr lang="en-US" altLang="zh-CN" dirty="0"/>
              <a:t> \</a:t>
            </a:r>
          </a:p>
          <a:p>
            <a:pPr lvl="2"/>
            <a:r>
              <a:rPr lang="en-US" altLang="zh-CN" dirty="0"/>
              <a:t>--</a:t>
            </a:r>
            <a:r>
              <a:rPr lang="en-US" altLang="zh-CN" dirty="0" err="1"/>
              <a:t>num_train_epochs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5</a:t>
            </a:r>
            <a:r>
              <a:rPr lang="en-US" altLang="zh-CN" dirty="0"/>
              <a:t> \</a:t>
            </a:r>
          </a:p>
          <a:p>
            <a:pPr lvl="2"/>
            <a:r>
              <a:rPr lang="en-US" altLang="zh-CN" dirty="0"/>
              <a:t>--</a:t>
            </a:r>
            <a:r>
              <a:rPr lang="en-US" altLang="zh-CN" dirty="0" err="1"/>
              <a:t>weight_decay</a:t>
            </a:r>
            <a:r>
              <a:rPr lang="en-US" altLang="zh-CN" dirty="0"/>
              <a:t>=0.01 \</a:t>
            </a:r>
          </a:p>
          <a:p>
            <a:pPr lvl="2"/>
            <a:r>
              <a:rPr lang="en-US" altLang="zh-CN" dirty="0"/>
              <a:t>--</a:t>
            </a:r>
            <a:r>
              <a:rPr lang="en-US" altLang="zh-CN" dirty="0" err="1"/>
              <a:t>adam_epsilon</a:t>
            </a:r>
            <a:r>
              <a:rPr lang="en-US" altLang="zh-CN" dirty="0"/>
              <a:t>=1e-6 \</a:t>
            </a:r>
          </a:p>
          <a:p>
            <a:pPr lvl="2"/>
            <a:r>
              <a:rPr lang="en-US" altLang="zh-CN" dirty="0"/>
              <a:t>--</a:t>
            </a:r>
            <a:r>
              <a:rPr lang="en-US" altLang="zh-CN" dirty="0" err="1"/>
              <a:t>logging_steps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200</a:t>
            </a:r>
            <a:r>
              <a:rPr lang="en-US" altLang="zh-CN" dirty="0"/>
              <a:t> \</a:t>
            </a:r>
          </a:p>
          <a:p>
            <a:pPr lvl="2"/>
            <a:r>
              <a:rPr lang="en-US" altLang="zh-CN" dirty="0"/>
              <a:t>--</a:t>
            </a:r>
            <a:r>
              <a:rPr lang="en-US" altLang="zh-CN" dirty="0" err="1"/>
              <a:t>save_steps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6897BB"/>
                </a:solidFill>
                <a:effectLst/>
              </a:rPr>
              <a:t>200</a:t>
            </a:r>
            <a:r>
              <a:rPr lang="en-US" altLang="zh-CN" dirty="0"/>
              <a:t> \</a:t>
            </a:r>
          </a:p>
          <a:p>
            <a:pPr lvl="2"/>
            <a:r>
              <a:rPr lang="en-US" altLang="zh-CN" dirty="0"/>
              <a:t>--</a:t>
            </a:r>
            <a:r>
              <a:rPr lang="en-US" altLang="zh-CN" dirty="0" err="1"/>
              <a:t>output_dir</a:t>
            </a:r>
            <a:r>
              <a:rPr lang="en-US" altLang="zh-CN" dirty="0"/>
              <a:t>=../../</a:t>
            </a:r>
            <a:r>
              <a:rPr lang="en-US" altLang="zh-CN" dirty="0" err="1"/>
              <a:t>output_model</a:t>
            </a:r>
            <a:r>
              <a:rPr lang="en-US" altLang="zh-CN" dirty="0"/>
              <a:t>/</a:t>
            </a:r>
            <a:r>
              <a:rPr lang="en-US" altLang="zh-CN" dirty="0" err="1"/>
              <a:t>output_cosmosqa_mask</a:t>
            </a:r>
            <a:r>
              <a:rPr lang="en-US" altLang="zh-CN" dirty="0"/>
              <a:t>/</a:t>
            </a:r>
            <a:r>
              <a:rPr lang="en-US" altLang="zh-CN" dirty="0" err="1"/>
              <a:t>output_roberta_transformer_ensemble_attn</a:t>
            </a:r>
            <a:r>
              <a:rPr lang="en-US" altLang="zh-CN" dirty="0"/>
              <a:t>/output_base_lr_1e-5_bz_12_epoch_5_adamw_warmup_step_0_fusion_layer</a:t>
            </a:r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318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436836E-074D-4681-AB09-6D82704AD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613109"/>
              </p:ext>
            </p:extLst>
          </p:nvPr>
        </p:nvGraphicFramePr>
        <p:xfrm>
          <a:off x="941873" y="1747520"/>
          <a:ext cx="10682680" cy="336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8090">
                  <a:extLst>
                    <a:ext uri="{9D8B030D-6E8A-4147-A177-3AD203B41FA5}">
                      <a16:colId xmlns:a16="http://schemas.microsoft.com/office/drawing/2014/main" val="87146793"/>
                    </a:ext>
                  </a:extLst>
                </a:gridCol>
                <a:gridCol w="1838131">
                  <a:extLst>
                    <a:ext uri="{9D8B030D-6E8A-4147-A177-3AD203B41FA5}">
                      <a16:colId xmlns:a16="http://schemas.microsoft.com/office/drawing/2014/main" val="4053031168"/>
                    </a:ext>
                  </a:extLst>
                </a:gridCol>
                <a:gridCol w="2500604">
                  <a:extLst>
                    <a:ext uri="{9D8B030D-6E8A-4147-A177-3AD203B41FA5}">
                      <a16:colId xmlns:a16="http://schemas.microsoft.com/office/drawing/2014/main" val="1315781103"/>
                    </a:ext>
                  </a:extLst>
                </a:gridCol>
                <a:gridCol w="2365828">
                  <a:extLst>
                    <a:ext uri="{9D8B030D-6E8A-4147-A177-3AD203B41FA5}">
                      <a16:colId xmlns:a16="http://schemas.microsoft.com/office/drawing/2014/main" val="122961756"/>
                    </a:ext>
                  </a:extLst>
                </a:gridCol>
                <a:gridCol w="2000027">
                  <a:extLst>
                    <a:ext uri="{9D8B030D-6E8A-4147-A177-3AD203B41FA5}">
                      <a16:colId xmlns:a16="http://schemas.microsoft.com/office/drawing/2014/main" val="4185058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BackBone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Model Type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With Transformer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Sequence Length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Result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46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0.6251 / 0.7599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65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73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Bert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34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Bert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89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69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73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Bert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336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Bert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818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705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436836E-074D-4681-AB09-6D82704AD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164989"/>
              </p:ext>
            </p:extLst>
          </p:nvPr>
        </p:nvGraphicFramePr>
        <p:xfrm>
          <a:off x="941873" y="1747520"/>
          <a:ext cx="10711863" cy="336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8090">
                  <a:extLst>
                    <a:ext uri="{9D8B030D-6E8A-4147-A177-3AD203B41FA5}">
                      <a16:colId xmlns:a16="http://schemas.microsoft.com/office/drawing/2014/main" val="87146793"/>
                    </a:ext>
                  </a:extLst>
                </a:gridCol>
                <a:gridCol w="1838131">
                  <a:extLst>
                    <a:ext uri="{9D8B030D-6E8A-4147-A177-3AD203B41FA5}">
                      <a16:colId xmlns:a16="http://schemas.microsoft.com/office/drawing/2014/main" val="4053031168"/>
                    </a:ext>
                  </a:extLst>
                </a:gridCol>
                <a:gridCol w="2500604">
                  <a:extLst>
                    <a:ext uri="{9D8B030D-6E8A-4147-A177-3AD203B41FA5}">
                      <a16:colId xmlns:a16="http://schemas.microsoft.com/office/drawing/2014/main" val="1315781103"/>
                    </a:ext>
                  </a:extLst>
                </a:gridCol>
                <a:gridCol w="2365828">
                  <a:extLst>
                    <a:ext uri="{9D8B030D-6E8A-4147-A177-3AD203B41FA5}">
                      <a16:colId xmlns:a16="http://schemas.microsoft.com/office/drawing/2014/main" val="122961756"/>
                    </a:ext>
                  </a:extLst>
                </a:gridCol>
                <a:gridCol w="2029210">
                  <a:extLst>
                    <a:ext uri="{9D8B030D-6E8A-4147-A177-3AD203B41FA5}">
                      <a16:colId xmlns:a16="http://schemas.microsoft.com/office/drawing/2014/main" val="4185058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BackBone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Model Type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Mask Type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Sequence Length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Result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46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Commonsense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0.6350 /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0.7754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65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Sentiment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0.6358 / 0.7762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39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Entity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0.6303 / 0.7723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03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Dependence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0.6336 / 0.7737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18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Commonsense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49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Sentiment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07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Entity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4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Dependence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472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476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436836E-074D-4681-AB09-6D82704AD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88671"/>
              </p:ext>
            </p:extLst>
          </p:nvPr>
        </p:nvGraphicFramePr>
        <p:xfrm>
          <a:off x="941873" y="1747520"/>
          <a:ext cx="10556221" cy="336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8090">
                  <a:extLst>
                    <a:ext uri="{9D8B030D-6E8A-4147-A177-3AD203B41FA5}">
                      <a16:colId xmlns:a16="http://schemas.microsoft.com/office/drawing/2014/main" val="87146793"/>
                    </a:ext>
                  </a:extLst>
                </a:gridCol>
                <a:gridCol w="1838131">
                  <a:extLst>
                    <a:ext uri="{9D8B030D-6E8A-4147-A177-3AD203B41FA5}">
                      <a16:colId xmlns:a16="http://schemas.microsoft.com/office/drawing/2014/main" val="4053031168"/>
                    </a:ext>
                  </a:extLst>
                </a:gridCol>
                <a:gridCol w="2500604">
                  <a:extLst>
                    <a:ext uri="{9D8B030D-6E8A-4147-A177-3AD203B41FA5}">
                      <a16:colId xmlns:a16="http://schemas.microsoft.com/office/drawing/2014/main" val="1315781103"/>
                    </a:ext>
                  </a:extLst>
                </a:gridCol>
                <a:gridCol w="2365828">
                  <a:extLst>
                    <a:ext uri="{9D8B030D-6E8A-4147-A177-3AD203B41FA5}">
                      <a16:colId xmlns:a16="http://schemas.microsoft.com/office/drawing/2014/main" val="122961756"/>
                    </a:ext>
                  </a:extLst>
                </a:gridCol>
                <a:gridCol w="1873568">
                  <a:extLst>
                    <a:ext uri="{9D8B030D-6E8A-4147-A177-3AD203B41FA5}">
                      <a16:colId xmlns:a16="http://schemas.microsoft.com/office/drawing/2014/main" val="4185058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BackBone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Model Type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Transformer Type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Sequence Length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Result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46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Fix Head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0.6340 / 0.7723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65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Fusion Head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0.6316 / 0.7713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39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Fusion Layer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0.6363 / 0.7734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03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Fusion All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18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Fix Head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49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Fusion Head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07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Fusion Layer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4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Fusion All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47284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C766D93-99A5-4298-8F6C-C3A4DF6F5094}"/>
              </a:ext>
            </a:extLst>
          </p:cNvPr>
          <p:cNvSpPr txBox="1"/>
          <p:nvPr/>
        </p:nvSpPr>
        <p:spPr>
          <a:xfrm>
            <a:off x="941873" y="1152888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With selected paragraph</a:t>
            </a:r>
          </a:p>
        </p:txBody>
      </p:sp>
    </p:spTree>
    <p:extLst>
      <p:ext uri="{BB962C8B-B14F-4D97-AF65-F5344CB8AC3E}">
        <p14:creationId xmlns:p14="http://schemas.microsoft.com/office/powerpoint/2010/main" val="2670188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436836E-074D-4681-AB09-6D82704AD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306721"/>
              </p:ext>
            </p:extLst>
          </p:nvPr>
        </p:nvGraphicFramePr>
        <p:xfrm>
          <a:off x="941873" y="1747520"/>
          <a:ext cx="10556221" cy="336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8090">
                  <a:extLst>
                    <a:ext uri="{9D8B030D-6E8A-4147-A177-3AD203B41FA5}">
                      <a16:colId xmlns:a16="http://schemas.microsoft.com/office/drawing/2014/main" val="87146793"/>
                    </a:ext>
                  </a:extLst>
                </a:gridCol>
                <a:gridCol w="1838131">
                  <a:extLst>
                    <a:ext uri="{9D8B030D-6E8A-4147-A177-3AD203B41FA5}">
                      <a16:colId xmlns:a16="http://schemas.microsoft.com/office/drawing/2014/main" val="4053031168"/>
                    </a:ext>
                  </a:extLst>
                </a:gridCol>
                <a:gridCol w="2500604">
                  <a:extLst>
                    <a:ext uri="{9D8B030D-6E8A-4147-A177-3AD203B41FA5}">
                      <a16:colId xmlns:a16="http://schemas.microsoft.com/office/drawing/2014/main" val="1315781103"/>
                    </a:ext>
                  </a:extLst>
                </a:gridCol>
                <a:gridCol w="2365828">
                  <a:extLst>
                    <a:ext uri="{9D8B030D-6E8A-4147-A177-3AD203B41FA5}">
                      <a16:colId xmlns:a16="http://schemas.microsoft.com/office/drawing/2014/main" val="122961756"/>
                    </a:ext>
                  </a:extLst>
                </a:gridCol>
                <a:gridCol w="1873568">
                  <a:extLst>
                    <a:ext uri="{9D8B030D-6E8A-4147-A177-3AD203B41FA5}">
                      <a16:colId xmlns:a16="http://schemas.microsoft.com/office/drawing/2014/main" val="4185058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BackBone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Model Type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Transformer Type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Sequence Length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Result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46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Fix Head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0.6515 / 0.7936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657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Fusion Head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0.6584 / 0.7998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39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Fusion Layer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0.6549 / 0.7961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03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Fusion All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0.6550 / 0.7961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18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Fix Head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49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Fusion Head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07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Fusion Layer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4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Roberta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Fusion All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47284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9E814EF-A66D-4691-A5B1-54E22C40240E}"/>
              </a:ext>
            </a:extLst>
          </p:cNvPr>
          <p:cNvSpPr txBox="1"/>
          <p:nvPr/>
        </p:nvSpPr>
        <p:spPr>
          <a:xfrm>
            <a:off x="941873" y="116261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With Ground Truth paragraph</a:t>
            </a:r>
          </a:p>
        </p:txBody>
      </p:sp>
    </p:spTree>
    <p:extLst>
      <p:ext uri="{BB962C8B-B14F-4D97-AF65-F5344CB8AC3E}">
        <p14:creationId xmlns:p14="http://schemas.microsoft.com/office/powerpoint/2010/main" val="416201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D8FD0-13F5-458C-83E8-3ED8BCF8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6940"/>
            <a:ext cx="10515600" cy="5564120"/>
          </a:xfrm>
        </p:spPr>
        <p:txBody>
          <a:bodyPr/>
          <a:lstStyle/>
          <a:p>
            <a:r>
              <a:rPr lang="en-US" altLang="zh-CN" dirty="0" err="1"/>
              <a:t>warmup_steps</a:t>
            </a:r>
            <a:r>
              <a:rPr lang="en-US" altLang="zh-CN" dirty="0"/>
              <a:t>: 0 (Ground Truth)</a:t>
            </a:r>
          </a:p>
          <a:p>
            <a:r>
              <a:rPr lang="en-US" altLang="zh-CN" dirty="0"/>
              <a:t>torch110</a:t>
            </a:r>
          </a:p>
          <a:p>
            <a:r>
              <a:rPr lang="en-US" altLang="zh-CN" dirty="0" err="1"/>
              <a:t>learning_rate</a:t>
            </a:r>
            <a:r>
              <a:rPr lang="en-US" altLang="zh-CN" dirty="0"/>
              <a:t>: 2e-5</a:t>
            </a:r>
          </a:p>
          <a:p>
            <a:r>
              <a:rPr lang="en-US" altLang="zh-CN" dirty="0"/>
              <a:t>step 0: </a:t>
            </a:r>
          </a:p>
          <a:p>
            <a:pPr lvl="1"/>
            <a:r>
              <a:rPr lang="en-US" altLang="zh-CN" dirty="0" err="1"/>
              <a:t>eval_accu</a:t>
            </a:r>
            <a:r>
              <a:rPr lang="en-US" altLang="zh-CN" dirty="0"/>
              <a:t>: 0.2911222780569514</a:t>
            </a:r>
          </a:p>
          <a:p>
            <a:pPr lvl="1"/>
            <a:r>
              <a:rPr lang="en-US" altLang="zh-CN" dirty="0" err="1"/>
              <a:t>eval_loss</a:t>
            </a:r>
            <a:r>
              <a:rPr lang="en-US" altLang="zh-CN" dirty="0"/>
              <a:t>:  1.385679536962254</a:t>
            </a:r>
          </a:p>
          <a:p>
            <a:r>
              <a:rPr lang="en-US" altLang="zh-CN" dirty="0"/>
              <a:t>step 200: </a:t>
            </a:r>
          </a:p>
          <a:p>
            <a:pPr lvl="1"/>
            <a:r>
              <a:rPr lang="en-US" altLang="zh-CN" dirty="0" err="1"/>
              <a:t>eval_accu</a:t>
            </a:r>
            <a:r>
              <a:rPr lang="en-US" altLang="zh-CN" dirty="0"/>
              <a:t>: 0.49748743718592964</a:t>
            </a:r>
          </a:p>
          <a:p>
            <a:pPr lvl="1"/>
            <a:r>
              <a:rPr lang="en-US" altLang="zh-CN" dirty="0" err="1"/>
              <a:t>eval_loss</a:t>
            </a:r>
            <a:r>
              <a:rPr lang="en-US" altLang="zh-CN" dirty="0"/>
              <a:t>:  1.1833758816362066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66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D8FD0-13F5-458C-83E8-3ED8BCF8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6940"/>
            <a:ext cx="10515600" cy="5564120"/>
          </a:xfrm>
        </p:spPr>
        <p:txBody>
          <a:bodyPr/>
          <a:lstStyle/>
          <a:p>
            <a:r>
              <a:rPr lang="en-US" altLang="zh-CN" dirty="0" err="1"/>
              <a:t>warmup_steps</a:t>
            </a:r>
            <a:r>
              <a:rPr lang="en-US" altLang="zh-CN" dirty="0"/>
              <a:t>: 0</a:t>
            </a:r>
          </a:p>
          <a:p>
            <a:r>
              <a:rPr lang="en-US" altLang="zh-CN" dirty="0"/>
              <a:t>torch110</a:t>
            </a:r>
          </a:p>
          <a:p>
            <a:r>
              <a:rPr lang="en-US" altLang="zh-CN" dirty="0" err="1"/>
              <a:t>learning_rate</a:t>
            </a:r>
            <a:r>
              <a:rPr lang="en-US" altLang="zh-CN" dirty="0"/>
              <a:t>: 2e-5</a:t>
            </a:r>
          </a:p>
          <a:p>
            <a:r>
              <a:rPr lang="en-US" altLang="zh-CN" dirty="0"/>
              <a:t>step 0: </a:t>
            </a:r>
          </a:p>
          <a:p>
            <a:pPr lvl="1"/>
            <a:r>
              <a:rPr lang="en-US" altLang="zh-CN" dirty="0" err="1"/>
              <a:t>eval_accu</a:t>
            </a:r>
            <a:r>
              <a:rPr lang="en-US" altLang="zh-CN" dirty="0"/>
              <a:t>: 0.2911222780569514</a:t>
            </a:r>
          </a:p>
          <a:p>
            <a:pPr lvl="1"/>
            <a:r>
              <a:rPr lang="en-US" altLang="zh-CN" dirty="0" err="1"/>
              <a:t>eval_loss</a:t>
            </a:r>
            <a:r>
              <a:rPr lang="en-US" altLang="zh-CN" dirty="0"/>
              <a:t>:  1.385679536962254</a:t>
            </a:r>
          </a:p>
          <a:p>
            <a:r>
              <a:rPr lang="en-US" altLang="zh-CN" dirty="0"/>
              <a:t>step 200: </a:t>
            </a:r>
          </a:p>
          <a:p>
            <a:pPr lvl="1"/>
            <a:r>
              <a:rPr lang="en-US" altLang="zh-CN" dirty="0" err="1"/>
              <a:t>eval_accu</a:t>
            </a:r>
            <a:r>
              <a:rPr lang="en-US" altLang="zh-CN" dirty="0"/>
              <a:t>: 0.4221105527638191</a:t>
            </a:r>
          </a:p>
          <a:p>
            <a:pPr lvl="1"/>
            <a:r>
              <a:rPr lang="en-US" altLang="zh-CN" dirty="0" err="1"/>
              <a:t>eval_loss</a:t>
            </a:r>
            <a:r>
              <a:rPr lang="en-US" altLang="zh-CN" dirty="0"/>
              <a:t>:  1.284525213394573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39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D8FD0-13F5-458C-83E8-3ED8BCF8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6940"/>
            <a:ext cx="10515600" cy="5564120"/>
          </a:xfrm>
        </p:spPr>
        <p:txBody>
          <a:bodyPr/>
          <a:lstStyle/>
          <a:p>
            <a:r>
              <a:rPr lang="en-US" altLang="zh-CN" dirty="0" err="1"/>
              <a:t>warmup_steps</a:t>
            </a:r>
            <a:r>
              <a:rPr lang="en-US" altLang="zh-CN" dirty="0"/>
              <a:t>: 0 (ground truth)</a:t>
            </a:r>
          </a:p>
          <a:p>
            <a:r>
              <a:rPr lang="en-US" altLang="zh-CN" dirty="0"/>
              <a:t>torch110</a:t>
            </a:r>
          </a:p>
          <a:p>
            <a:r>
              <a:rPr lang="en-US" altLang="zh-CN" dirty="0" err="1"/>
              <a:t>learning_rate</a:t>
            </a:r>
            <a:r>
              <a:rPr lang="en-US" altLang="zh-CN" dirty="0"/>
              <a:t>: 1e-5</a:t>
            </a:r>
          </a:p>
          <a:p>
            <a:r>
              <a:rPr lang="en-US" altLang="zh-CN" dirty="0"/>
              <a:t>step 0: </a:t>
            </a:r>
          </a:p>
          <a:p>
            <a:pPr lvl="1"/>
            <a:r>
              <a:rPr lang="en-US" altLang="zh-CN" dirty="0" err="1"/>
              <a:t>eval_accu</a:t>
            </a:r>
            <a:r>
              <a:rPr lang="en-US" altLang="zh-CN" dirty="0"/>
              <a:t>: 0.3082077051926298</a:t>
            </a:r>
          </a:p>
          <a:p>
            <a:pPr lvl="1"/>
            <a:r>
              <a:rPr lang="en-US" altLang="zh-CN" dirty="0" err="1"/>
              <a:t>eval_loss</a:t>
            </a:r>
            <a:r>
              <a:rPr lang="en-US" altLang="zh-CN" dirty="0"/>
              <a:t>:  1.385712996523648</a:t>
            </a:r>
          </a:p>
          <a:p>
            <a:r>
              <a:rPr lang="en-US" altLang="zh-CN" dirty="0"/>
              <a:t>step 200: </a:t>
            </a:r>
          </a:p>
          <a:p>
            <a:pPr lvl="1"/>
            <a:r>
              <a:rPr lang="en-US" altLang="zh-CN" dirty="0" err="1"/>
              <a:t>eval_accu</a:t>
            </a:r>
            <a:r>
              <a:rPr lang="en-US" altLang="zh-CN" dirty="0"/>
              <a:t>: 0.5343383584589615</a:t>
            </a:r>
          </a:p>
          <a:p>
            <a:pPr lvl="1"/>
            <a:r>
              <a:rPr lang="en-US" altLang="zh-CN" dirty="0" err="1"/>
              <a:t>eval_loss</a:t>
            </a:r>
            <a:r>
              <a:rPr lang="en-US" altLang="zh-CN" dirty="0"/>
              <a:t>:  1.2534837633530724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64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D8FD0-13F5-458C-83E8-3ED8BCF8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6940"/>
            <a:ext cx="10515600" cy="5564120"/>
          </a:xfrm>
        </p:spPr>
        <p:txBody>
          <a:bodyPr/>
          <a:lstStyle/>
          <a:p>
            <a:r>
              <a:rPr lang="en-US" altLang="zh-CN" dirty="0" err="1"/>
              <a:t>warmup_steps</a:t>
            </a:r>
            <a:r>
              <a:rPr lang="en-US" altLang="zh-CN" dirty="0"/>
              <a:t>: 0</a:t>
            </a:r>
          </a:p>
          <a:p>
            <a:r>
              <a:rPr lang="en-US" altLang="zh-CN" dirty="0"/>
              <a:t>torch110</a:t>
            </a:r>
          </a:p>
          <a:p>
            <a:r>
              <a:rPr lang="en-US" altLang="zh-CN" dirty="0" err="1"/>
              <a:t>learning_rate</a:t>
            </a:r>
            <a:r>
              <a:rPr lang="en-US" altLang="zh-CN" dirty="0"/>
              <a:t>: 1e-5</a:t>
            </a:r>
          </a:p>
          <a:p>
            <a:r>
              <a:rPr lang="en-US" altLang="zh-CN" dirty="0"/>
              <a:t>Roberta dropout 0.15</a:t>
            </a:r>
          </a:p>
          <a:p>
            <a:r>
              <a:rPr lang="en-US" altLang="zh-CN" dirty="0"/>
              <a:t>step 0: </a:t>
            </a:r>
          </a:p>
          <a:p>
            <a:pPr lvl="1"/>
            <a:r>
              <a:rPr lang="en-US" altLang="zh-CN" dirty="0" err="1"/>
              <a:t>eval_accu</a:t>
            </a:r>
            <a:r>
              <a:rPr lang="en-US" altLang="zh-CN" dirty="0"/>
              <a:t>: 0.311892797319933</a:t>
            </a:r>
          </a:p>
          <a:p>
            <a:pPr lvl="1"/>
            <a:r>
              <a:rPr lang="en-US" altLang="zh-CN" dirty="0" err="1"/>
              <a:t>eval_loss</a:t>
            </a:r>
            <a:r>
              <a:rPr lang="en-US" altLang="zh-CN" dirty="0"/>
              <a:t>:  1.3857234059808088</a:t>
            </a:r>
          </a:p>
          <a:p>
            <a:r>
              <a:rPr lang="en-US" altLang="zh-CN" dirty="0"/>
              <a:t>step 200: </a:t>
            </a:r>
          </a:p>
          <a:p>
            <a:pPr lvl="1"/>
            <a:r>
              <a:rPr lang="en-US" altLang="zh-CN" dirty="0" err="1"/>
              <a:t>eval_accu</a:t>
            </a:r>
            <a:r>
              <a:rPr lang="en-US" altLang="zh-CN" dirty="0"/>
              <a:t>: 0.45326633165829144</a:t>
            </a:r>
          </a:p>
          <a:p>
            <a:pPr lvl="1"/>
            <a:r>
              <a:rPr lang="en-US" altLang="zh-CN" dirty="0" err="1"/>
              <a:t>eval_loss</a:t>
            </a:r>
            <a:r>
              <a:rPr lang="en-US" altLang="zh-CN" dirty="0"/>
              <a:t>:  1.3657296073627982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600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D8FD0-13F5-458C-83E8-3ED8BCF8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6940"/>
            <a:ext cx="10515600" cy="5564120"/>
          </a:xfrm>
        </p:spPr>
        <p:txBody>
          <a:bodyPr/>
          <a:lstStyle/>
          <a:p>
            <a:r>
              <a:rPr lang="en-US" altLang="zh-CN" dirty="0" err="1"/>
              <a:t>warmup_steps</a:t>
            </a:r>
            <a:r>
              <a:rPr lang="en-US" altLang="zh-CN" dirty="0"/>
              <a:t>: 0</a:t>
            </a:r>
          </a:p>
          <a:p>
            <a:r>
              <a:rPr lang="en-US" altLang="zh-CN" dirty="0"/>
              <a:t>torch110</a:t>
            </a:r>
          </a:p>
          <a:p>
            <a:r>
              <a:rPr lang="en-US" altLang="zh-CN" dirty="0" err="1"/>
              <a:t>learning_rate</a:t>
            </a:r>
            <a:r>
              <a:rPr lang="en-US" altLang="zh-CN" dirty="0"/>
              <a:t>: 1e-5</a:t>
            </a:r>
          </a:p>
          <a:p>
            <a:r>
              <a:rPr lang="en-US" altLang="zh-CN" dirty="0"/>
              <a:t>step 0: </a:t>
            </a:r>
          </a:p>
          <a:p>
            <a:pPr lvl="1"/>
            <a:r>
              <a:rPr lang="en-US" altLang="zh-CN" dirty="0" err="1"/>
              <a:t>eval_accu</a:t>
            </a:r>
            <a:r>
              <a:rPr lang="en-US" altLang="zh-CN" dirty="0"/>
              <a:t>: 0.3082077051926298</a:t>
            </a:r>
          </a:p>
          <a:p>
            <a:pPr lvl="1"/>
            <a:r>
              <a:rPr lang="en-US" altLang="zh-CN" dirty="0" err="1"/>
              <a:t>eval_loss</a:t>
            </a:r>
            <a:r>
              <a:rPr lang="en-US" altLang="zh-CN" dirty="0"/>
              <a:t>:  1.385712996523648</a:t>
            </a:r>
          </a:p>
          <a:p>
            <a:r>
              <a:rPr lang="en-US" altLang="zh-CN" dirty="0"/>
              <a:t>step 200: </a:t>
            </a:r>
          </a:p>
          <a:p>
            <a:pPr lvl="1"/>
            <a:r>
              <a:rPr lang="en-US" altLang="zh-CN" dirty="0" err="1"/>
              <a:t>eval_accu</a:t>
            </a:r>
            <a:r>
              <a:rPr lang="en-US" altLang="zh-CN" dirty="0"/>
              <a:t>: 0.5031825795644891</a:t>
            </a:r>
          </a:p>
          <a:p>
            <a:pPr lvl="1"/>
            <a:r>
              <a:rPr lang="en-US" altLang="zh-CN" dirty="0" err="1"/>
              <a:t>eval_loss</a:t>
            </a:r>
            <a:r>
              <a:rPr lang="en-US" altLang="zh-CN" dirty="0"/>
              <a:t>:  1.267662665423225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05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436836E-074D-4681-AB09-6D82704AD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683222"/>
              </p:ext>
            </p:extLst>
          </p:nvPr>
        </p:nvGraphicFramePr>
        <p:xfrm>
          <a:off x="47243" y="2145626"/>
          <a:ext cx="12097514" cy="4156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022">
                  <a:extLst>
                    <a:ext uri="{9D8B030D-6E8A-4147-A177-3AD203B41FA5}">
                      <a16:colId xmlns:a16="http://schemas.microsoft.com/office/drawing/2014/main" val="1414996092"/>
                    </a:ext>
                  </a:extLst>
                </a:gridCol>
                <a:gridCol w="721097">
                  <a:extLst>
                    <a:ext uri="{9D8B030D-6E8A-4147-A177-3AD203B41FA5}">
                      <a16:colId xmlns:a16="http://schemas.microsoft.com/office/drawing/2014/main" val="1063779043"/>
                    </a:ext>
                  </a:extLst>
                </a:gridCol>
                <a:gridCol w="1261921">
                  <a:extLst>
                    <a:ext uri="{9D8B030D-6E8A-4147-A177-3AD203B41FA5}">
                      <a16:colId xmlns:a16="http://schemas.microsoft.com/office/drawing/2014/main" val="2088862603"/>
                    </a:ext>
                  </a:extLst>
                </a:gridCol>
                <a:gridCol w="1107399">
                  <a:extLst>
                    <a:ext uri="{9D8B030D-6E8A-4147-A177-3AD203B41FA5}">
                      <a16:colId xmlns:a16="http://schemas.microsoft.com/office/drawing/2014/main" val="99308270"/>
                    </a:ext>
                  </a:extLst>
                </a:gridCol>
                <a:gridCol w="1734069">
                  <a:extLst>
                    <a:ext uri="{9D8B030D-6E8A-4147-A177-3AD203B41FA5}">
                      <a16:colId xmlns:a16="http://schemas.microsoft.com/office/drawing/2014/main" val="87146793"/>
                    </a:ext>
                  </a:extLst>
                </a:gridCol>
                <a:gridCol w="1785576">
                  <a:extLst>
                    <a:ext uri="{9D8B030D-6E8A-4147-A177-3AD203B41FA5}">
                      <a16:colId xmlns:a16="http://schemas.microsoft.com/office/drawing/2014/main" val="4053031168"/>
                    </a:ext>
                  </a:extLst>
                </a:gridCol>
                <a:gridCol w="1696224">
                  <a:extLst>
                    <a:ext uri="{9D8B030D-6E8A-4147-A177-3AD203B41FA5}">
                      <a16:colId xmlns:a16="http://schemas.microsoft.com/office/drawing/2014/main" val="1315781103"/>
                    </a:ext>
                  </a:extLst>
                </a:gridCol>
                <a:gridCol w="1543019">
                  <a:extLst>
                    <a:ext uri="{9D8B030D-6E8A-4147-A177-3AD203B41FA5}">
                      <a16:colId xmlns:a16="http://schemas.microsoft.com/office/drawing/2014/main" val="4185058529"/>
                    </a:ext>
                  </a:extLst>
                </a:gridCol>
                <a:gridCol w="1391187">
                  <a:extLst>
                    <a:ext uri="{9D8B030D-6E8A-4147-A177-3AD203B41FA5}">
                      <a16:colId xmlns:a16="http://schemas.microsoft.com/office/drawing/2014/main" val="363208248"/>
                    </a:ext>
                  </a:extLst>
                </a:gridCol>
              </a:tblGrid>
              <a:tr h="3426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dirty="0"/>
                        <a:t>Epoch</a:t>
                      </a:r>
                      <a:endParaRPr lang="zh-CN" altLang="en-US" sz="1700" b="1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dirty="0"/>
                        <a:t>Seed</a:t>
                      </a:r>
                      <a:endParaRPr lang="zh-CN" altLang="en-US" sz="1700" b="1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dirty="0" err="1"/>
                        <a:t>Train_bsz</a:t>
                      </a:r>
                      <a:endParaRPr lang="zh-CN" altLang="en-US" sz="1700" b="1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dirty="0" err="1"/>
                        <a:t>Dev_bsz</a:t>
                      </a:r>
                      <a:endParaRPr lang="zh-CN" altLang="en-US" sz="1700" b="1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dirty="0" err="1"/>
                        <a:t>Learning_rate</a:t>
                      </a:r>
                      <a:endParaRPr lang="zh-CN" altLang="en-US" sz="1700" b="1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dirty="0" err="1"/>
                        <a:t>Adam_Epsilon</a:t>
                      </a:r>
                      <a:endParaRPr lang="zh-CN" altLang="en-US" sz="1700" b="1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dirty="0" err="1"/>
                        <a:t>Warmup_Steps</a:t>
                      </a:r>
                      <a:endParaRPr lang="zh-CN" altLang="en-US" sz="1700" b="1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dirty="0"/>
                        <a:t>Result (step 0)</a:t>
                      </a:r>
                      <a:endParaRPr lang="zh-CN" altLang="en-US" sz="1700" b="1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dirty="0"/>
                        <a:t>Result(best)</a:t>
                      </a:r>
                      <a:endParaRPr lang="zh-CN" altLang="en-US" sz="1700" b="1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468393"/>
                  </a:ext>
                </a:extLst>
              </a:tr>
              <a:tr h="3177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5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42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12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16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1e-5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1e-6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0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0.3082</a:t>
                      </a:r>
                    </a:p>
                    <a:p>
                      <a:pPr algn="ctr"/>
                      <a:r>
                        <a:rPr lang="en-US" altLang="zh-CN" sz="1500" dirty="0"/>
                        <a:t>/ </a:t>
                      </a:r>
                    </a:p>
                    <a:p>
                      <a:pPr algn="ctr"/>
                      <a:r>
                        <a:rPr lang="en-US" altLang="zh-CN" sz="1500" dirty="0"/>
                        <a:t>0.3129</a:t>
                      </a:r>
                    </a:p>
                    <a:p>
                      <a:pPr algn="ctr"/>
                      <a:r>
                        <a:rPr lang="en-US" altLang="zh-CN" sz="1500" dirty="0"/>
                        <a:t>(</a:t>
                      </a:r>
                      <a:r>
                        <a:rPr lang="en-US" altLang="zh-CN" sz="15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grad_norm</a:t>
                      </a:r>
                      <a:r>
                        <a:rPr lang="en-US" altLang="zh-CN" sz="1500" dirty="0"/>
                        <a:t>=1)</a:t>
                      </a:r>
                    </a:p>
                    <a:p>
                      <a:pPr algn="ctr"/>
                      <a:r>
                        <a:rPr lang="en-US" altLang="zh-CN" sz="1500" dirty="0"/>
                        <a:t>/</a:t>
                      </a:r>
                    </a:p>
                    <a:p>
                      <a:pPr algn="ctr"/>
                      <a:r>
                        <a:rPr lang="en-US" altLang="zh-CN" sz="1500" dirty="0"/>
                        <a:t>0.3088</a:t>
                      </a:r>
                    </a:p>
                    <a:p>
                      <a:pPr algn="ctr"/>
                      <a:r>
                        <a:rPr lang="en-US" altLang="zh-CN" sz="1500" dirty="0"/>
                        <a:t>(</a:t>
                      </a:r>
                      <a:r>
                        <a:rPr lang="en-US" altLang="zh-CN" sz="1500" dirty="0" err="1"/>
                        <a:t>weight_decay</a:t>
                      </a:r>
                      <a:r>
                        <a:rPr lang="en-US" altLang="zh-CN" sz="1500" dirty="0"/>
                        <a:t>=0.0)</a:t>
                      </a:r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657403"/>
                  </a:ext>
                </a:extLst>
              </a:tr>
              <a:tr h="3177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5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42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12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16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1e-5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1e-6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FF0000"/>
                          </a:solidFill>
                        </a:rPr>
                        <a:t>1000</a:t>
                      </a:r>
                      <a:endParaRPr lang="zh-CN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0.3223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394718"/>
                  </a:ext>
                </a:extLst>
              </a:tr>
              <a:tr h="3177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5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42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12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16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1e-5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FF0000"/>
                          </a:solidFill>
                        </a:rPr>
                        <a:t>1e-8</a:t>
                      </a:r>
                      <a:endParaRPr lang="zh-CN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0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0.3069</a:t>
                      </a:r>
                      <a:endParaRPr lang="zh-CN" alt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038334"/>
                  </a:ext>
                </a:extLst>
              </a:tr>
              <a:tr h="3177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5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42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12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16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FF0000"/>
                          </a:solidFill>
                        </a:rPr>
                        <a:t>2e-5</a:t>
                      </a:r>
                      <a:endParaRPr lang="zh-CN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1e-6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0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0.2911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183102"/>
                  </a:ext>
                </a:extLst>
              </a:tr>
              <a:tr h="3177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5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42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CN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1e-5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1e-6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0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0.3186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493651"/>
                  </a:ext>
                </a:extLst>
              </a:tr>
              <a:tr h="3177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5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FF0000"/>
                          </a:solidFill>
                        </a:rPr>
                        <a:t>5233</a:t>
                      </a:r>
                      <a:endParaRPr lang="zh-CN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12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16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1e-5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1e-6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0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0.2418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079451"/>
                  </a:ext>
                </a:extLst>
              </a:tr>
              <a:tr h="3177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42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12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16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1e-5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1e-6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0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/>
                        <a:t>0.3082</a:t>
                      </a: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500" dirty="0"/>
                    </a:p>
                  </a:txBody>
                  <a:tcPr marL="78343" marR="78343" marT="39172" marB="391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41371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DDC080D-EFCA-4BED-8F48-D68A84600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737570"/>
              </p:ext>
            </p:extLst>
          </p:nvPr>
        </p:nvGraphicFramePr>
        <p:xfrm>
          <a:off x="1994516" y="1051322"/>
          <a:ext cx="8202967" cy="644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4517">
                  <a:extLst>
                    <a:ext uri="{9D8B030D-6E8A-4147-A177-3AD203B41FA5}">
                      <a16:colId xmlns:a16="http://schemas.microsoft.com/office/drawing/2014/main" val="3983450530"/>
                    </a:ext>
                  </a:extLst>
                </a:gridCol>
                <a:gridCol w="1542829">
                  <a:extLst>
                    <a:ext uri="{9D8B030D-6E8A-4147-A177-3AD203B41FA5}">
                      <a16:colId xmlns:a16="http://schemas.microsoft.com/office/drawing/2014/main" val="2961833477"/>
                    </a:ext>
                  </a:extLst>
                </a:gridCol>
                <a:gridCol w="2068736">
                  <a:extLst>
                    <a:ext uri="{9D8B030D-6E8A-4147-A177-3AD203B41FA5}">
                      <a16:colId xmlns:a16="http://schemas.microsoft.com/office/drawing/2014/main" val="3700663590"/>
                    </a:ext>
                  </a:extLst>
                </a:gridCol>
                <a:gridCol w="1983400">
                  <a:extLst>
                    <a:ext uri="{9D8B030D-6E8A-4147-A177-3AD203B41FA5}">
                      <a16:colId xmlns:a16="http://schemas.microsoft.com/office/drawing/2014/main" val="2430610767"/>
                    </a:ext>
                  </a:extLst>
                </a:gridCol>
                <a:gridCol w="1453485">
                  <a:extLst>
                    <a:ext uri="{9D8B030D-6E8A-4147-A177-3AD203B41FA5}">
                      <a16:colId xmlns:a16="http://schemas.microsoft.com/office/drawing/2014/main" val="220324222"/>
                    </a:ext>
                  </a:extLst>
                </a:gridCol>
              </a:tblGrid>
              <a:tr h="330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dirty="0" err="1"/>
                        <a:t>BackBone</a:t>
                      </a:r>
                      <a:endParaRPr lang="zh-CN" altLang="en-US" sz="1700" b="1" dirty="0"/>
                    </a:p>
                  </a:txBody>
                  <a:tcPr marL="76228" marR="76228" marT="38114" marB="381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dirty="0"/>
                        <a:t>Model Type</a:t>
                      </a:r>
                      <a:endParaRPr lang="zh-CN" altLang="en-US" sz="1700" b="1" dirty="0"/>
                    </a:p>
                  </a:txBody>
                  <a:tcPr marL="76228" marR="76228" marT="38114" marB="381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dirty="0"/>
                        <a:t>Transformer Type</a:t>
                      </a:r>
                      <a:endParaRPr lang="zh-CN" altLang="en-US" sz="1700" b="1" dirty="0"/>
                    </a:p>
                  </a:txBody>
                  <a:tcPr marL="76228" marR="76228" marT="38114" marB="381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dirty="0"/>
                        <a:t>Sequence Length</a:t>
                      </a:r>
                      <a:endParaRPr lang="zh-CN" altLang="en-US" sz="1700" b="1" dirty="0"/>
                    </a:p>
                  </a:txBody>
                  <a:tcPr marL="76228" marR="76228" marT="38114" marB="381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dirty="0"/>
                        <a:t>Environment</a:t>
                      </a:r>
                      <a:endParaRPr lang="zh-CN" altLang="en-US" sz="1700" b="1" dirty="0"/>
                    </a:p>
                  </a:txBody>
                  <a:tcPr marL="76228" marR="76228" marT="38114" marB="381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282894"/>
                  </a:ext>
                </a:extLst>
              </a:tr>
              <a:tr h="3091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Roberta</a:t>
                      </a:r>
                      <a:endParaRPr lang="zh-CN" altLang="en-US" sz="1500" dirty="0"/>
                    </a:p>
                  </a:txBody>
                  <a:tcPr marL="76228" marR="76228" marT="38114" marB="381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Base</a:t>
                      </a:r>
                      <a:endParaRPr lang="zh-CN" altLang="en-US" sz="1500" dirty="0"/>
                    </a:p>
                  </a:txBody>
                  <a:tcPr marL="76228" marR="76228" marT="38114" marB="381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Fusion Layer</a:t>
                      </a:r>
                      <a:endParaRPr lang="zh-CN" altLang="en-US" sz="1500" dirty="0"/>
                    </a:p>
                  </a:txBody>
                  <a:tcPr marL="76228" marR="76228" marT="38114" marB="381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256</a:t>
                      </a:r>
                      <a:endParaRPr lang="zh-CN" altLang="en-US" sz="1500" dirty="0"/>
                    </a:p>
                  </a:txBody>
                  <a:tcPr marL="76228" marR="76228" marT="38114" marB="381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/>
                        <a:t>cosmos110</a:t>
                      </a:r>
                      <a:endParaRPr lang="zh-CN" altLang="en-US" sz="1500" dirty="0"/>
                    </a:p>
                  </a:txBody>
                  <a:tcPr marL="76228" marR="76228" marT="38114" marB="381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52901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8510A5A-146A-42E4-BF41-8C36D5B07A7A}"/>
              </a:ext>
            </a:extLst>
          </p:cNvPr>
          <p:cNvSpPr txBox="1"/>
          <p:nvPr/>
        </p:nvSpPr>
        <p:spPr>
          <a:xfrm>
            <a:off x="893684" y="1188883"/>
            <a:ext cx="87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Debug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37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D8FD0-13F5-458C-83E8-3ED8BCF8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6940"/>
            <a:ext cx="10515600" cy="5564120"/>
          </a:xfrm>
        </p:spPr>
        <p:txBody>
          <a:bodyPr/>
          <a:lstStyle/>
          <a:p>
            <a:r>
              <a:rPr lang="en-US" altLang="zh-CN" dirty="0" err="1"/>
              <a:t>warmup_steps</a:t>
            </a:r>
            <a:r>
              <a:rPr lang="en-US" altLang="zh-CN" dirty="0"/>
              <a:t>: 1000</a:t>
            </a:r>
          </a:p>
          <a:p>
            <a:r>
              <a:rPr lang="en-US" altLang="zh-CN" dirty="0"/>
              <a:t>torch110</a:t>
            </a:r>
          </a:p>
          <a:p>
            <a:r>
              <a:rPr lang="en-US" altLang="zh-CN" dirty="0" err="1"/>
              <a:t>learning_rate</a:t>
            </a:r>
            <a:r>
              <a:rPr lang="en-US" altLang="zh-CN" dirty="0"/>
              <a:t>: 1e-5</a:t>
            </a:r>
          </a:p>
          <a:p>
            <a:r>
              <a:rPr lang="en-US" altLang="zh-CN" dirty="0"/>
              <a:t>step 0: </a:t>
            </a:r>
          </a:p>
          <a:p>
            <a:pPr lvl="1"/>
            <a:r>
              <a:rPr lang="en-US" altLang="zh-CN" dirty="0" err="1"/>
              <a:t>eval_accu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0.3222780569514238</a:t>
            </a:r>
          </a:p>
          <a:p>
            <a:pPr lvl="1"/>
            <a:r>
              <a:rPr lang="en-US" altLang="zh-CN" dirty="0" err="1"/>
              <a:t>eval_loss</a:t>
            </a:r>
            <a:r>
              <a:rPr lang="en-US" altLang="zh-CN" dirty="0"/>
              <a:t>:  1.3857602881875268</a:t>
            </a:r>
          </a:p>
          <a:p>
            <a:r>
              <a:rPr lang="en-US" altLang="zh-CN" dirty="0"/>
              <a:t>step 200: </a:t>
            </a:r>
          </a:p>
          <a:p>
            <a:pPr lvl="1"/>
            <a:r>
              <a:rPr lang="en-US" altLang="zh-CN" dirty="0" err="1"/>
              <a:t>eval_accu</a:t>
            </a:r>
            <a:r>
              <a:rPr lang="en-US" altLang="zh-CN" dirty="0"/>
              <a:t>: 0.27604690117252934</a:t>
            </a:r>
          </a:p>
          <a:p>
            <a:pPr lvl="1"/>
            <a:r>
              <a:rPr lang="en-US" altLang="zh-CN" dirty="0" err="1"/>
              <a:t>eval_loss</a:t>
            </a:r>
            <a:r>
              <a:rPr lang="en-US" altLang="zh-CN" dirty="0"/>
              <a:t>:  1.3857602881875268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70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1302</Words>
  <Application>Microsoft Office PowerPoint</Application>
  <PresentationFormat>宽屏</PresentationFormat>
  <Paragraphs>652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CosmosQA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HotpotQA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CosmosQA</dc:title>
  <dc:creator>罗 琨皓</dc:creator>
  <cp:lastModifiedBy>罗 琨皓</cp:lastModifiedBy>
  <cp:revision>181</cp:revision>
  <dcterms:created xsi:type="dcterms:W3CDTF">2020-09-13T02:09:17Z</dcterms:created>
  <dcterms:modified xsi:type="dcterms:W3CDTF">2020-09-24T15:05:17Z</dcterms:modified>
</cp:coreProperties>
</file>