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58" r:id="rId4"/>
    <p:sldId id="260" r:id="rId5"/>
    <p:sldId id="372" r:id="rId6"/>
    <p:sldId id="369" r:id="rId7"/>
    <p:sldId id="370" r:id="rId8"/>
    <p:sldId id="368" r:id="rId9"/>
    <p:sldId id="373" r:id="rId10"/>
    <p:sldId id="374" r:id="rId11"/>
    <p:sldId id="375" r:id="rId12"/>
    <p:sldId id="371" r:id="rId13"/>
    <p:sldId id="367" r:id="rId14"/>
    <p:sldId id="376" r:id="rId15"/>
    <p:sldId id="378" r:id="rId16"/>
    <p:sldId id="381" r:id="rId17"/>
    <p:sldId id="380" r:id="rId18"/>
    <p:sldId id="377" r:id="rId19"/>
    <p:sldId id="385" r:id="rId20"/>
    <p:sldId id="386" r:id="rId21"/>
    <p:sldId id="387" r:id="rId22"/>
    <p:sldId id="388" r:id="rId23"/>
    <p:sldId id="383" r:id="rId24"/>
    <p:sldId id="384" r:id="rId25"/>
    <p:sldId id="390" r:id="rId26"/>
    <p:sldId id="391" r:id="rId27"/>
    <p:sldId id="394" r:id="rId28"/>
    <p:sldId id="392" r:id="rId29"/>
    <p:sldId id="398" r:id="rId30"/>
    <p:sldId id="399" r:id="rId31"/>
    <p:sldId id="395" r:id="rId32"/>
    <p:sldId id="401" r:id="rId33"/>
    <p:sldId id="397" r:id="rId34"/>
    <p:sldId id="400" r:id="rId35"/>
    <p:sldId id="283" r:id="rId36"/>
  </p:sldIdLst>
  <p:sldSz cx="9144000" cy="6858000" type="screen4x3"/>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113" d="100"/>
          <a:sy n="113" d="100"/>
        </p:scale>
        <p:origin x="114" y="126"/>
      </p:cViewPr>
      <p:guideLst>
        <p:guide orient="horz" pos="2216"/>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1.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22.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en-US" altLang="zh-CN"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5127"/>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7"/>
            <a:ext cx="5800725"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2"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基于变换、滤波和反投影的CT系统参数标定及成像方法研究</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2"/>
            <a:ext cx="20574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1">
              <a:rPr lang="zh-CN" altLang="en-US" smtClean="0"/>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zh-CN" altLang="en-US"/>
              <a:t>基于变换、滤波和反投影的CT系统参数标定及成像方法研究</a:t>
            </a:r>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oleObject" Target="../embeddings/oleObject7.bin"/><Relationship Id="rId7" Type="http://schemas.openxmlformats.org/officeDocument/2006/relationships/image" Target="../media/image11.wmf"/><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 Id="rId3" Type="http://schemas.openxmlformats.org/officeDocument/2006/relationships/image" Target="../media/image15.wmf"/><Relationship Id="rId2" Type="http://schemas.openxmlformats.org/officeDocument/2006/relationships/oleObject" Target="../embeddings/oleObject4.bin"/><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18.wmf"/><Relationship Id="rId10" Type="http://schemas.openxmlformats.org/officeDocument/2006/relationships/oleObject" Target="../embeddings/oleObject8.bin"/><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2.wmf"/><Relationship Id="rId7" Type="http://schemas.openxmlformats.org/officeDocument/2006/relationships/oleObject" Target="../embeddings/oleObject11.bin"/><Relationship Id="rId6" Type="http://schemas.openxmlformats.org/officeDocument/2006/relationships/image" Target="../media/image21.jpeg"/><Relationship Id="rId5" Type="http://schemas.openxmlformats.org/officeDocument/2006/relationships/image" Target="../media/image20.wmf"/><Relationship Id="rId4" Type="http://schemas.openxmlformats.org/officeDocument/2006/relationships/oleObject" Target="../embeddings/oleObject10.bin"/><Relationship Id="rId3" Type="http://schemas.openxmlformats.org/officeDocument/2006/relationships/image" Target="../media/image19.wmf"/><Relationship Id="rId2" Type="http://schemas.openxmlformats.org/officeDocument/2006/relationships/oleObject" Target="../embeddings/oleObject9.bin"/><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14.wmf"/><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13.bin"/><Relationship Id="rId2" Type="http://schemas.openxmlformats.org/officeDocument/2006/relationships/image" Target="../media/image25.emf"/><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32.wmf"/><Relationship Id="rId7" Type="http://schemas.openxmlformats.org/officeDocument/2006/relationships/oleObject" Target="../embeddings/oleObject16.bin"/><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30.wmf"/><Relationship Id="rId3" Type="http://schemas.openxmlformats.org/officeDocument/2006/relationships/oleObject" Target="../embeddings/oleObject14.bin"/><Relationship Id="rId2" Type="http://schemas.openxmlformats.org/officeDocument/2006/relationships/image" Target="../media/image3.png"/><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33.wmf"/><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9.bin"/><Relationship Id="rId4" Type="http://schemas.openxmlformats.org/officeDocument/2006/relationships/image" Target="../media/image11.wmf"/><Relationship Id="rId3" Type="http://schemas.openxmlformats.org/officeDocument/2006/relationships/oleObject" Target="../embeddings/oleObject18.bin"/><Relationship Id="rId2" Type="http://schemas.openxmlformats.org/officeDocument/2006/relationships/image" Target="../media/image3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emf"/><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3.bin"/><Relationship Id="rId2" Type="http://schemas.openxmlformats.org/officeDocument/2006/relationships/image" Target="../media/image1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6413" y="3818804"/>
            <a:ext cx="9144000" cy="9256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rot="16200000">
            <a:off x="8524976" y="4157708"/>
            <a:ext cx="953603" cy="272512"/>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41"/>
          <p:cNvSpPr txBox="1"/>
          <p:nvPr/>
        </p:nvSpPr>
        <p:spPr>
          <a:xfrm>
            <a:off x="1554639" y="4940459"/>
            <a:ext cx="3819525" cy="1014730"/>
          </a:xfrm>
          <a:prstGeom prst="rect">
            <a:avLst/>
          </a:prstGeom>
          <a:noFill/>
        </p:spPr>
        <p:txBody>
          <a:bodyPr wrap="square" rtlCol="0">
            <a:spAutoFit/>
          </a:bodyPr>
          <a:lstStyle/>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参赛队员：袁家瑜</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                  余一海</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                  陈艺荣</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文本框 47"/>
          <p:cNvSpPr txBox="1"/>
          <p:nvPr/>
        </p:nvSpPr>
        <p:spPr>
          <a:xfrm>
            <a:off x="-6191" y="1780223"/>
            <a:ext cx="9144000" cy="1729105"/>
          </a:xfrm>
          <a:prstGeom prst="rect">
            <a:avLst/>
          </a:prstGeom>
          <a:noFill/>
        </p:spPr>
        <p:txBody>
          <a:bodyPr wrap="square" lIns="68578" tIns="34289" rIns="68578" bIns="34289" rtlCol="0">
            <a:spAutoFit/>
          </a:bodyPr>
          <a:lstStyle/>
          <a:p>
            <a:pPr algn="ctr" fontAlgn="auto">
              <a:lnSpc>
                <a:spcPct val="150000"/>
              </a:lnSpc>
            </a:pPr>
            <a:r>
              <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rPr>
              <a:t>基于变换、滤波和反投影的</a:t>
            </a:r>
            <a:endPar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gn="ctr" fontAlgn="auto">
              <a:lnSpc>
                <a:spcPct val="150000"/>
              </a:lnSpc>
            </a:pPr>
            <a:r>
              <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rPr>
              <a:t>CT系统参数标定及成像方法研究</a:t>
            </a:r>
            <a:endPar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圆角矩形 56"/>
          <p:cNvSpPr/>
          <p:nvPr/>
        </p:nvSpPr>
        <p:spPr>
          <a:xfrm rot="16200000" flipV="1">
            <a:off x="7897165" y="3812197"/>
            <a:ext cx="961559" cy="97511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96"/>
          <p:cNvSpPr/>
          <p:nvPr/>
        </p:nvSpPr>
        <p:spPr bwMode="auto">
          <a:xfrm>
            <a:off x="8027473" y="4036268"/>
            <a:ext cx="557117" cy="537453"/>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68577" tIns="34288" rIns="68577" bIns="34288"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554639" y="5955189"/>
            <a:ext cx="3819525" cy="398780"/>
          </a:xfrm>
          <a:prstGeom prst="rect">
            <a:avLst/>
          </a:prstGeom>
          <a:noFill/>
        </p:spPr>
        <p:txBody>
          <a:bodyPr wrap="square" rtlCol="0">
            <a:spAutoFit/>
          </a:bodyPr>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指导老师：茅新晖</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页脚占位符 6"/>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44170" y="112395"/>
            <a:ext cx="1870710" cy="1751330"/>
          </a:xfrm>
          <a:prstGeom prst="rect">
            <a:avLst/>
          </a:prstGeom>
          <a:noFill/>
          <a:ln>
            <a:noFill/>
          </a:ln>
        </p:spPr>
      </p:pic>
      <p:pic>
        <p:nvPicPr>
          <p:cNvPr id="9" name="图片 8" descr="235G35630-0_副本"/>
          <p:cNvPicPr>
            <a:picLocks noChangeAspect="1"/>
          </p:cNvPicPr>
          <p:nvPr/>
        </p:nvPicPr>
        <p:blipFill>
          <a:blip r:embed="rId2"/>
          <a:stretch>
            <a:fillRect/>
          </a:stretch>
        </p:blipFill>
        <p:spPr>
          <a:xfrm>
            <a:off x="8006080" y="10160"/>
            <a:ext cx="1131570" cy="1129030"/>
          </a:xfrm>
          <a:prstGeom prst="rect">
            <a:avLst/>
          </a:prstGeom>
        </p:spPr>
      </p:pic>
      <p:sp>
        <p:nvSpPr>
          <p:cNvPr id="10" name="文本框 9"/>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596265" y="881380"/>
            <a:ext cx="3992880" cy="398780"/>
          </a:xfrm>
          <a:prstGeom prst="rect">
            <a:avLst/>
          </a:prstGeom>
          <a:noFill/>
        </p:spPr>
        <p:txBody>
          <a:bodyPr wrap="none" rtlCol="0">
            <a:spAutoFit/>
          </a:bodyPr>
          <a:p>
            <a:r>
              <a:rPr lang="zh-CN" altLang="en-US" sz="2000" b="1"/>
              <a:t>问题二和问题三分析：确定吸收率</a:t>
            </a:r>
            <a:endParaRPr lang="zh-CN" altLang="en-US" sz="2000" b="1"/>
          </a:p>
        </p:txBody>
      </p:sp>
      <p:sp>
        <p:nvSpPr>
          <p:cNvPr id="3" name="流程图: 过程 2"/>
          <p:cNvSpPr/>
          <p:nvPr/>
        </p:nvSpPr>
        <p:spPr>
          <a:xfrm>
            <a:off x="695325" y="1558290"/>
            <a:ext cx="1585595" cy="1391285"/>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确定未知介质形状</a:t>
            </a:r>
            <a:endParaRPr lang="zh-CN" altLang="en-US"/>
          </a:p>
        </p:txBody>
      </p:sp>
      <p:sp>
        <p:nvSpPr>
          <p:cNvPr id="4" name="流程图: 过程 3"/>
          <p:cNvSpPr/>
          <p:nvPr/>
        </p:nvSpPr>
        <p:spPr>
          <a:xfrm>
            <a:off x="695325" y="4340860"/>
            <a:ext cx="1585595" cy="1391285"/>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确定未知介质位置</a:t>
            </a:r>
            <a:endParaRPr lang="zh-CN" altLang="en-US"/>
          </a:p>
        </p:txBody>
      </p:sp>
      <p:sp>
        <p:nvSpPr>
          <p:cNvPr id="8" name="流程图: 过程 7"/>
          <p:cNvSpPr/>
          <p:nvPr/>
        </p:nvSpPr>
        <p:spPr>
          <a:xfrm>
            <a:off x="3159760" y="2949575"/>
            <a:ext cx="1516380" cy="1391285"/>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得到未知介质原始吸收率矩阵</a:t>
            </a:r>
            <a:r>
              <a:rPr lang="en-US" altLang="zh-CN"/>
              <a:t>(512x512)</a:t>
            </a:r>
            <a:endParaRPr lang="en-US" altLang="zh-CN"/>
          </a:p>
        </p:txBody>
      </p:sp>
      <p:sp>
        <p:nvSpPr>
          <p:cNvPr id="10" name="流程图: 过程 9"/>
          <p:cNvSpPr/>
          <p:nvPr/>
        </p:nvSpPr>
        <p:spPr>
          <a:xfrm>
            <a:off x="5137150" y="2949575"/>
            <a:ext cx="1516380" cy="1391285"/>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b="1"/>
              <a:t>四点均值法</a:t>
            </a:r>
            <a:r>
              <a:rPr lang="zh-CN" altLang="en-US"/>
              <a:t>压缩调整吸收率矩阵</a:t>
            </a:r>
            <a:endParaRPr lang="zh-CN" altLang="en-US"/>
          </a:p>
        </p:txBody>
      </p:sp>
      <p:sp>
        <p:nvSpPr>
          <p:cNvPr id="11" name="流程图: 过程 10"/>
          <p:cNvSpPr/>
          <p:nvPr/>
        </p:nvSpPr>
        <p:spPr>
          <a:xfrm>
            <a:off x="7125970" y="2949575"/>
            <a:ext cx="1516380" cy="1391285"/>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得到未知介质最终吸收率矩阵</a:t>
            </a:r>
            <a:r>
              <a:rPr lang="en-US" altLang="zh-CN"/>
              <a:t>(256x256)</a:t>
            </a:r>
            <a:endParaRPr lang="en-US" altLang="zh-CN"/>
          </a:p>
        </p:txBody>
      </p:sp>
      <p:cxnSp>
        <p:nvCxnSpPr>
          <p:cNvPr id="13" name="肘形连接符 12"/>
          <p:cNvCxnSpPr>
            <a:stCxn id="3" idx="3"/>
            <a:endCxn id="8" idx="0"/>
          </p:cNvCxnSpPr>
          <p:nvPr/>
        </p:nvCxnSpPr>
        <p:spPr>
          <a:xfrm>
            <a:off x="2280920" y="2254250"/>
            <a:ext cx="1637030" cy="6953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3"/>
            <a:endCxn id="8" idx="2"/>
          </p:cNvCxnSpPr>
          <p:nvPr/>
        </p:nvCxnSpPr>
        <p:spPr>
          <a:xfrm flipV="1">
            <a:off x="2280920" y="4340860"/>
            <a:ext cx="1637030" cy="6959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10" idx="1"/>
          </p:cNvCxnSpPr>
          <p:nvPr/>
        </p:nvCxnSpPr>
        <p:spPr>
          <a:xfrm>
            <a:off x="4676140" y="3645535"/>
            <a:ext cx="4610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6653530" y="3645535"/>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16810" y="5358765"/>
            <a:ext cx="6720840" cy="675640"/>
          </a:xfrm>
          <a:prstGeom prst="rect">
            <a:avLst/>
          </a:prstGeom>
          <a:noFill/>
        </p:spPr>
        <p:txBody>
          <a:bodyPr wrap="square" rtlCol="0" anchor="t">
            <a:spAutoFit/>
          </a:bodyPr>
          <a:p>
            <a:r>
              <a:rPr lang="zh-CN" altLang="en-US"/>
              <a:t>T_256_256(i,j)=(I_Transform(2*i-1,2*j-1)+I_Transform(2*i,2*j-1)+I_Transform(2*i-1,2*j)+I_Transform(2*i,2*j))/4;</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625475" y="881380"/>
            <a:ext cx="1452880" cy="398780"/>
          </a:xfrm>
          <a:prstGeom prst="rect">
            <a:avLst/>
          </a:prstGeom>
          <a:noFill/>
        </p:spPr>
        <p:txBody>
          <a:bodyPr wrap="none" rtlCol="0">
            <a:spAutoFit/>
          </a:bodyPr>
          <a:p>
            <a:r>
              <a:rPr lang="zh-CN" altLang="en-US" sz="2000" b="1"/>
              <a:t>问题四分析</a:t>
            </a:r>
            <a:endParaRPr lang="zh-CN" altLang="en-US" sz="2000" b="1"/>
          </a:p>
        </p:txBody>
      </p:sp>
      <p:sp>
        <p:nvSpPr>
          <p:cNvPr id="3" name="文本框 2"/>
          <p:cNvSpPr txBox="1"/>
          <p:nvPr/>
        </p:nvSpPr>
        <p:spPr>
          <a:xfrm>
            <a:off x="632460" y="1718945"/>
            <a:ext cx="7373620" cy="2722880"/>
          </a:xfrm>
          <a:prstGeom prst="rect">
            <a:avLst/>
          </a:prstGeom>
          <a:noFill/>
        </p:spPr>
        <p:txBody>
          <a:bodyPr wrap="square" rtlCol="0" anchor="t">
            <a:spAutoFit/>
          </a:bodyPr>
          <a:p>
            <a:r>
              <a:rPr lang="zh-CN" altLang="en-US"/>
              <a:t>问题四要求我们分析问题一中参数标定的精度和稳定性。</a:t>
            </a:r>
            <a:endParaRPr lang="zh-CN" altLang="en-US"/>
          </a:p>
          <a:p>
            <a:endParaRPr lang="zh-CN" altLang="en-US"/>
          </a:p>
          <a:p>
            <a:r>
              <a:rPr lang="zh-CN" altLang="en-US"/>
              <a:t>在问题一的求解过程当中，影响精度和稳定性的主要因素为有效接收探测器数目的波动性、最值的非唯一性以及角度计算时投影长度的不准确性。而且这三个因素互相影响，其中一个的误差会致使其他两个因素造成的误差累积放大。</a:t>
            </a:r>
            <a:endParaRPr lang="zh-CN" altLang="en-US"/>
          </a:p>
          <a:p>
            <a:endParaRPr lang="zh-CN" altLang="en-US"/>
          </a:p>
          <a:p>
            <a:r>
              <a:rPr lang="zh-CN" altLang="en-US"/>
              <a:t>因此我们考虑用圆代替椭圆，用圆心轨迹变化代替投影长度变化，从而提高该CT系统标定的精度和稳定性。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25475" y="881380"/>
            <a:ext cx="1960880" cy="398780"/>
          </a:xfrm>
          <a:prstGeom prst="rect">
            <a:avLst/>
          </a:prstGeom>
          <a:noFill/>
        </p:spPr>
        <p:txBody>
          <a:bodyPr wrap="none" rtlCol="0">
            <a:spAutoFit/>
          </a:bodyPr>
          <a:p>
            <a:r>
              <a:rPr lang="zh-CN" altLang="en-US" sz="2000" b="1"/>
              <a:t>问题一理论基础</a:t>
            </a:r>
            <a:endParaRPr lang="zh-CN" altLang="en-US" sz="2000" b="1"/>
          </a:p>
        </p:txBody>
      </p:sp>
      <p:sp>
        <p:nvSpPr>
          <p:cNvPr id="8" name="文本框 7"/>
          <p:cNvSpPr txBox="1"/>
          <p:nvPr/>
        </p:nvSpPr>
        <p:spPr>
          <a:xfrm>
            <a:off x="632460" y="1718945"/>
            <a:ext cx="7373620" cy="3892550"/>
          </a:xfrm>
          <a:prstGeom prst="rect">
            <a:avLst/>
          </a:prstGeom>
          <a:noFill/>
        </p:spPr>
        <p:txBody>
          <a:bodyPr wrap="square" rtlCol="0" anchor="t">
            <a:spAutoFit/>
          </a:bodyPr>
          <a:p>
            <a:r>
              <a:rPr lang="en-US" altLang="zh-CN"/>
              <a:t>1</a:t>
            </a:r>
            <a:r>
              <a:rPr lang="zh-CN" altLang="en-US"/>
              <a:t>、算术平均值公式：</a:t>
            </a:r>
            <a:endParaRPr lang="zh-CN" altLang="en-US"/>
          </a:p>
          <a:p>
            <a:endParaRPr lang="zh-CN" altLang="en-US"/>
          </a:p>
          <a:p>
            <a:endParaRPr lang="zh-CN" altLang="en-US"/>
          </a:p>
          <a:p>
            <a:endParaRPr lang="zh-CN" altLang="en-US"/>
          </a:p>
          <a:p>
            <a:endParaRPr lang="zh-CN" altLang="en-US"/>
          </a:p>
          <a:p>
            <a:r>
              <a:rPr lang="en-US" altLang="zh-CN"/>
              <a:t>2</a:t>
            </a:r>
            <a:r>
              <a:rPr lang="zh-CN" altLang="en-US"/>
              <a:t>、平面坐标变换公式：</a:t>
            </a:r>
            <a:endParaRPr lang="zh-CN" altLang="en-US"/>
          </a:p>
          <a:p>
            <a:endParaRPr lang="zh-CN" altLang="en-US"/>
          </a:p>
          <a:p>
            <a:endParaRPr lang="zh-CN" altLang="en-US"/>
          </a:p>
          <a:p>
            <a:endParaRPr lang="zh-CN" altLang="en-US"/>
          </a:p>
          <a:p>
            <a:r>
              <a:rPr lang="en-US" altLang="zh-CN"/>
              <a:t>3</a:t>
            </a:r>
            <a:r>
              <a:rPr lang="zh-CN" altLang="en-US"/>
              <a:t>、椭圆两平行切线间距离        和切线方向    的关系：</a:t>
            </a:r>
            <a:endParaRPr lang="zh-CN" altLang="en-US"/>
          </a:p>
          <a:p>
            <a:endParaRPr lang="zh-CN" altLang="en-US"/>
          </a:p>
          <a:p>
            <a:endParaRPr lang="zh-CN" altLang="en-US"/>
          </a:p>
          <a:p>
            <a:endParaRPr lang="zh-CN" altLang="en-US"/>
          </a:p>
        </p:txBody>
      </p:sp>
      <p:graphicFrame>
        <p:nvGraphicFramePr>
          <p:cNvPr id="10" name="对象 9">
            <a:hlinkClick r:id="" action="ppaction://ole?verb="/>
          </p:cNvPr>
          <p:cNvGraphicFramePr>
            <a:graphicFrameLocks noChangeAspect="1"/>
          </p:cNvGraphicFramePr>
          <p:nvPr/>
        </p:nvGraphicFramePr>
        <p:xfrm>
          <a:off x="3359785" y="1280160"/>
          <a:ext cx="1190625" cy="1216025"/>
        </p:xfrm>
        <a:graphic>
          <a:graphicData uri="http://schemas.openxmlformats.org/presentationml/2006/ole">
            <mc:AlternateContent xmlns:mc="http://schemas.openxmlformats.org/markup-compatibility/2006">
              <mc:Choice xmlns:v="urn:schemas-microsoft-com:vml" Requires="v">
                <p:oleObj spid="_x0000_s2049" name="" r:id="rId2" imgW="596900" imgH="609600" progId="Equation.KSEE3">
                  <p:embed/>
                </p:oleObj>
              </mc:Choice>
              <mc:Fallback>
                <p:oleObj name="" r:id="rId2" imgW="596900" imgH="609600" progId="Equation.KSEE3">
                  <p:embed/>
                  <p:pic>
                    <p:nvPicPr>
                      <p:cNvPr id="0" name="图片 2048"/>
                      <p:cNvPicPr/>
                      <p:nvPr/>
                    </p:nvPicPr>
                    <p:blipFill>
                      <a:blip r:embed="rId3"/>
                      <a:stretch>
                        <a:fillRect/>
                      </a:stretch>
                    </p:blipFill>
                    <p:spPr>
                      <a:xfrm>
                        <a:off x="3359785" y="1280160"/>
                        <a:ext cx="1190625" cy="1216025"/>
                      </a:xfrm>
                      <a:prstGeom prst="rect">
                        <a:avLst/>
                      </a:prstGeom>
                    </p:spPr>
                  </p:pic>
                </p:oleObj>
              </mc:Fallback>
            </mc:AlternateContent>
          </a:graphicData>
        </a:graphic>
      </p:graphicFrame>
      <p:graphicFrame>
        <p:nvGraphicFramePr>
          <p:cNvPr id="2" name="对象 -2147482585"/>
          <p:cNvGraphicFramePr>
            <a:graphicFrameLocks noChangeAspect="1"/>
          </p:cNvGraphicFramePr>
          <p:nvPr/>
        </p:nvGraphicFramePr>
        <p:xfrm>
          <a:off x="3359785" y="2931795"/>
          <a:ext cx="1622425" cy="994410"/>
        </p:xfrm>
        <a:graphic>
          <a:graphicData uri="http://schemas.openxmlformats.org/presentationml/2006/ole">
            <mc:AlternateContent xmlns:mc="http://schemas.openxmlformats.org/markup-compatibility/2006">
              <mc:Choice xmlns:v="urn:schemas-microsoft-com:vml" Requires="v">
                <p:oleObj spid="_x0000_s3076" name="" r:id="rId4" imgW="787400" imgH="482600" progId="Equation.KSEE3">
                  <p:embed/>
                </p:oleObj>
              </mc:Choice>
              <mc:Fallback>
                <p:oleObj name="" r:id="rId4" imgW="787400" imgH="482600" progId="Equation.KSEE3">
                  <p:embed/>
                  <p:pic>
                    <p:nvPicPr>
                      <p:cNvPr id="0" name="图片 3075"/>
                      <p:cNvPicPr/>
                      <p:nvPr/>
                    </p:nvPicPr>
                    <p:blipFill>
                      <a:blip r:embed="rId5"/>
                      <a:stretch>
                        <a:fillRect/>
                      </a:stretch>
                    </p:blipFill>
                    <p:spPr>
                      <a:xfrm>
                        <a:off x="3359785" y="2931795"/>
                        <a:ext cx="1622425" cy="994410"/>
                      </a:xfrm>
                      <a:prstGeom prst="rect">
                        <a:avLst/>
                      </a:prstGeom>
                      <a:noFill/>
                      <a:ln w="38100">
                        <a:noFill/>
                        <a:miter/>
                      </a:ln>
                    </p:spPr>
                  </p:pic>
                </p:oleObj>
              </mc:Fallback>
            </mc:AlternateContent>
          </a:graphicData>
        </a:graphic>
      </p:graphicFrame>
      <p:graphicFrame>
        <p:nvGraphicFramePr>
          <p:cNvPr id="3" name="对象 -2147482566"/>
          <p:cNvGraphicFramePr>
            <a:graphicFrameLocks noChangeAspect="1"/>
          </p:cNvGraphicFramePr>
          <p:nvPr/>
        </p:nvGraphicFramePr>
        <p:xfrm>
          <a:off x="3359785" y="4996180"/>
          <a:ext cx="2541905" cy="996315"/>
        </p:xfrm>
        <a:graphic>
          <a:graphicData uri="http://schemas.openxmlformats.org/presentationml/2006/ole">
            <mc:AlternateContent xmlns:mc="http://schemas.openxmlformats.org/markup-compatibility/2006">
              <mc:Choice xmlns:v="urn:schemas-microsoft-com:vml" Requires="v">
                <p:oleObj spid="_x0000_s11" name="" r:id="rId6" imgW="1231265" imgH="482600" progId="Equation.KSEE3">
                  <p:embed/>
                </p:oleObj>
              </mc:Choice>
              <mc:Fallback>
                <p:oleObj name="" r:id="rId6" imgW="1231265" imgH="482600" progId="Equation.KSEE3">
                  <p:embed/>
                  <p:pic>
                    <p:nvPicPr>
                      <p:cNvPr id="0" name="图片 10"/>
                      <p:cNvPicPr/>
                      <p:nvPr/>
                    </p:nvPicPr>
                    <p:blipFill>
                      <a:blip r:embed="rId7"/>
                      <a:stretch>
                        <a:fillRect/>
                      </a:stretch>
                    </p:blipFill>
                    <p:spPr>
                      <a:xfrm>
                        <a:off x="3359785" y="4996180"/>
                        <a:ext cx="2541905" cy="996315"/>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262880" y="4356100"/>
          <a:ext cx="238125" cy="337820"/>
        </p:xfrm>
        <a:graphic>
          <a:graphicData uri="http://schemas.openxmlformats.org/presentationml/2006/ole">
            <mc:AlternateContent xmlns:mc="http://schemas.openxmlformats.org/markup-compatibility/2006">
              <mc:Choice xmlns:v="urn:schemas-microsoft-com:vml" Requires="v">
                <p:oleObj spid="_x0000_s2050" name="" r:id="rId8" imgW="177165" imgH="241300" progId="Equation.KSEE3">
                  <p:embed/>
                </p:oleObj>
              </mc:Choice>
              <mc:Fallback>
                <p:oleObj name="" r:id="rId8" imgW="177165" imgH="241300" progId="Equation.KSEE3">
                  <p:embed/>
                  <p:pic>
                    <p:nvPicPr>
                      <p:cNvPr id="0" name="图片 2049"/>
                      <p:cNvPicPr/>
                      <p:nvPr/>
                    </p:nvPicPr>
                    <p:blipFill>
                      <a:blip r:embed="rId9"/>
                      <a:stretch>
                        <a:fillRect/>
                      </a:stretch>
                    </p:blipFill>
                    <p:spPr>
                      <a:xfrm>
                        <a:off x="5262880" y="4356100"/>
                        <a:ext cx="238125" cy="33782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578860" y="4318000"/>
          <a:ext cx="435610" cy="414020"/>
        </p:xfrm>
        <a:graphic>
          <a:graphicData uri="http://schemas.openxmlformats.org/presentationml/2006/ole">
            <mc:AlternateContent xmlns:mc="http://schemas.openxmlformats.org/markup-compatibility/2006">
              <mc:Choice xmlns:v="urn:schemas-microsoft-com:vml" Requires="v">
                <p:oleObj spid="_x0000_s2051" name="" r:id="rId10" imgW="254000" imgH="241300" progId="Equation.KSEE3">
                  <p:embed/>
                </p:oleObj>
              </mc:Choice>
              <mc:Fallback>
                <p:oleObj name="" r:id="rId10" imgW="254000" imgH="241300" progId="Equation.KSEE3">
                  <p:embed/>
                  <p:pic>
                    <p:nvPicPr>
                      <p:cNvPr id="0" name="图片 2050"/>
                      <p:cNvPicPr/>
                      <p:nvPr/>
                    </p:nvPicPr>
                    <p:blipFill>
                      <a:blip r:embed="rId11"/>
                      <a:stretch>
                        <a:fillRect/>
                      </a:stretch>
                    </p:blipFill>
                    <p:spPr>
                      <a:xfrm>
                        <a:off x="3578860" y="4318000"/>
                        <a:ext cx="435610" cy="414020"/>
                      </a:xfrm>
                      <a:prstGeom prst="rect">
                        <a:avLst/>
                      </a:prstGeom>
                    </p:spPr>
                  </p:pic>
                </p:oleObj>
              </mc:Fallback>
            </mc:AlternateContent>
          </a:graphicData>
        </a:graphic>
      </p:graphicFrame>
      <p:sp>
        <p:nvSpPr>
          <p:cNvPr id="14" name="圆角矩形标注 13"/>
          <p:cNvSpPr/>
          <p:nvPr/>
        </p:nvSpPr>
        <p:spPr>
          <a:xfrm>
            <a:off x="6788150" y="3629660"/>
            <a:ext cx="1905635" cy="1238250"/>
          </a:xfrm>
          <a:prstGeom prst="wedgeRoundRectCallout">
            <a:avLst>
              <a:gd name="adj1" fmla="val -79223"/>
              <a:gd name="adj2" fmla="val 93948"/>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r>
              <a:rPr lang="zh-CN" altLang="en-US"/>
              <a:t>基于投影长度变化的X射线的方向求解模型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25475" y="881380"/>
            <a:ext cx="2468880" cy="398780"/>
          </a:xfrm>
          <a:prstGeom prst="rect">
            <a:avLst/>
          </a:prstGeom>
          <a:noFill/>
        </p:spPr>
        <p:txBody>
          <a:bodyPr wrap="none" rtlCol="0">
            <a:spAutoFit/>
          </a:bodyPr>
          <a:p>
            <a:r>
              <a:rPr lang="zh-CN" altLang="en-US" sz="2000" b="1"/>
              <a:t>问题二和三理论基础</a:t>
            </a:r>
            <a:endParaRPr lang="zh-CN" altLang="en-US" sz="2000" b="1"/>
          </a:p>
        </p:txBody>
      </p:sp>
      <p:sp>
        <p:nvSpPr>
          <p:cNvPr id="10" name="文本框 9"/>
          <p:cNvSpPr txBox="1"/>
          <p:nvPr/>
        </p:nvSpPr>
        <p:spPr>
          <a:xfrm>
            <a:off x="722630" y="1598295"/>
            <a:ext cx="2225675" cy="383540"/>
          </a:xfrm>
          <a:prstGeom prst="rect">
            <a:avLst/>
          </a:prstGeom>
          <a:noFill/>
        </p:spPr>
        <p:txBody>
          <a:bodyPr wrap="square" rtlCol="0">
            <a:spAutoFit/>
          </a:bodyPr>
          <a:p>
            <a:r>
              <a:rPr lang="en-US" altLang="zh-CN" b="1"/>
              <a:t>1</a:t>
            </a:r>
            <a:r>
              <a:rPr lang="zh-CN" altLang="en-US" b="1"/>
              <a:t>、傅里叶变换</a:t>
            </a:r>
            <a:endParaRPr lang="zh-CN" altLang="en-US" b="1"/>
          </a:p>
        </p:txBody>
      </p:sp>
      <p:graphicFrame>
        <p:nvGraphicFramePr>
          <p:cNvPr id="2" name="对象 -2147482512"/>
          <p:cNvGraphicFramePr>
            <a:graphicFrameLocks noChangeAspect="1"/>
          </p:cNvGraphicFramePr>
          <p:nvPr/>
        </p:nvGraphicFramePr>
        <p:xfrm>
          <a:off x="722630" y="2704465"/>
          <a:ext cx="3271520" cy="626110"/>
        </p:xfrm>
        <a:graphic>
          <a:graphicData uri="http://schemas.openxmlformats.org/presentationml/2006/ole">
            <mc:AlternateContent xmlns:mc="http://schemas.openxmlformats.org/markup-compatibility/2006">
              <mc:Choice xmlns:v="urn:schemas-microsoft-com:vml" Requires="v">
                <p:oleObj spid="_x0000_s3076" name="" r:id="rId2" imgW="1587500" imgH="330200" progId="Equation.KSEE3">
                  <p:embed/>
                </p:oleObj>
              </mc:Choice>
              <mc:Fallback>
                <p:oleObj name="" r:id="rId2" imgW="1587500" imgH="330200" progId="Equation.KSEE3">
                  <p:embed/>
                  <p:pic>
                    <p:nvPicPr>
                      <p:cNvPr id="0" name="图片 3075"/>
                      <p:cNvPicPr/>
                      <p:nvPr/>
                    </p:nvPicPr>
                    <p:blipFill>
                      <a:blip r:embed="rId3"/>
                      <a:stretch>
                        <a:fillRect/>
                      </a:stretch>
                    </p:blipFill>
                    <p:spPr>
                      <a:xfrm>
                        <a:off x="722630" y="2704465"/>
                        <a:ext cx="3271520" cy="626110"/>
                      </a:xfrm>
                      <a:prstGeom prst="rect">
                        <a:avLst/>
                      </a:prstGeom>
                      <a:noFill/>
                      <a:ln w="38100">
                        <a:noFill/>
                        <a:miter/>
                      </a:ln>
                    </p:spPr>
                  </p:pic>
                </p:oleObj>
              </mc:Fallback>
            </mc:AlternateContent>
          </a:graphicData>
        </a:graphic>
      </p:graphicFrame>
      <p:graphicFrame>
        <p:nvGraphicFramePr>
          <p:cNvPr id="3" name="对象 -2147482508"/>
          <p:cNvGraphicFramePr>
            <a:graphicFrameLocks noChangeAspect="1"/>
          </p:cNvGraphicFramePr>
          <p:nvPr/>
        </p:nvGraphicFramePr>
        <p:xfrm>
          <a:off x="722630" y="3709035"/>
          <a:ext cx="4355465" cy="636270"/>
        </p:xfrm>
        <a:graphic>
          <a:graphicData uri="http://schemas.openxmlformats.org/presentationml/2006/ole">
            <mc:AlternateContent xmlns:mc="http://schemas.openxmlformats.org/markup-compatibility/2006">
              <mc:Choice xmlns:v="urn:schemas-microsoft-com:vml" Requires="v">
                <p:oleObj spid="_x0000_s12" name="" r:id="rId4" imgW="2260600" imgH="330200" progId="Equation.KSEE3">
                  <p:embed/>
                </p:oleObj>
              </mc:Choice>
              <mc:Fallback>
                <p:oleObj name="" r:id="rId4" imgW="2260600" imgH="330200" progId="Equation.KSEE3">
                  <p:embed/>
                  <p:pic>
                    <p:nvPicPr>
                      <p:cNvPr id="0" name="图片 11"/>
                      <p:cNvPicPr/>
                      <p:nvPr/>
                    </p:nvPicPr>
                    <p:blipFill>
                      <a:blip r:embed="rId5"/>
                      <a:stretch>
                        <a:fillRect/>
                      </a:stretch>
                    </p:blipFill>
                    <p:spPr>
                      <a:xfrm>
                        <a:off x="722630" y="3709035"/>
                        <a:ext cx="4355465" cy="636270"/>
                      </a:xfrm>
                      <a:prstGeom prst="rect">
                        <a:avLst/>
                      </a:prstGeom>
                      <a:noFill/>
                      <a:ln w="38100">
                        <a:noFill/>
                        <a:miter/>
                      </a:ln>
                    </p:spPr>
                  </p:pic>
                </p:oleObj>
              </mc:Fallback>
            </mc:AlternateContent>
          </a:graphicData>
        </a:graphic>
      </p:graphicFrame>
      <p:sp>
        <p:nvSpPr>
          <p:cNvPr id="13" name="文本框 12"/>
          <p:cNvSpPr txBox="1"/>
          <p:nvPr/>
        </p:nvSpPr>
        <p:spPr>
          <a:xfrm>
            <a:off x="736600" y="2155825"/>
            <a:ext cx="3756025" cy="38354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时域到频域：</a:t>
            </a:r>
            <a:endParaRPr lang="zh-CN" altLang="en-US">
              <a:latin typeface="微软雅黑" panose="020B0503020204020204" pitchFamily="34" charset="-122"/>
              <a:ea typeface="微软雅黑" panose="020B0503020204020204" pitchFamily="34" charset="-122"/>
            </a:endParaRPr>
          </a:p>
        </p:txBody>
      </p:sp>
      <p:sp>
        <p:nvSpPr>
          <p:cNvPr id="14" name="文本框 13"/>
          <p:cNvSpPr txBox="1"/>
          <p:nvPr/>
        </p:nvSpPr>
        <p:spPr>
          <a:xfrm>
            <a:off x="736600" y="3330575"/>
            <a:ext cx="3756025" cy="38354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频域到时域：</a:t>
            </a: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722630" y="4563110"/>
            <a:ext cx="2727325" cy="383540"/>
          </a:xfrm>
          <a:prstGeom prst="rect">
            <a:avLst/>
          </a:prstGeom>
          <a:noFill/>
        </p:spPr>
        <p:txBody>
          <a:bodyPr wrap="square" rtlCol="0">
            <a:spAutoFit/>
          </a:bodyPr>
          <a:p>
            <a:r>
              <a:rPr lang="en-US" altLang="zh-CN" b="1"/>
              <a:t>2</a:t>
            </a:r>
            <a:r>
              <a:rPr lang="zh-CN" altLang="en-US" b="1"/>
              <a:t>、Ram-Lak滤波函数</a:t>
            </a:r>
            <a:endParaRPr lang="zh-CN" altLang="en-US" b="1"/>
          </a:p>
        </p:txBody>
      </p:sp>
      <p:pic>
        <p:nvPicPr>
          <p:cNvPr id="31" name="图片 134" descr="img011"/>
          <p:cNvPicPr>
            <a:picLocks noChangeAspect="1"/>
          </p:cNvPicPr>
          <p:nvPr/>
        </p:nvPicPr>
        <p:blipFill>
          <a:blip r:embed="rId6"/>
          <a:stretch>
            <a:fillRect/>
          </a:stretch>
        </p:blipFill>
        <p:spPr>
          <a:xfrm>
            <a:off x="4492625" y="4563110"/>
            <a:ext cx="2726690" cy="1608455"/>
          </a:xfrm>
          <a:prstGeom prst="rect">
            <a:avLst/>
          </a:prstGeom>
          <a:noFill/>
          <a:ln w="9525">
            <a:noFill/>
          </a:ln>
        </p:spPr>
      </p:pic>
      <p:graphicFrame>
        <p:nvGraphicFramePr>
          <p:cNvPr id="8" name="对象 -2147482533"/>
          <p:cNvGraphicFramePr>
            <a:graphicFrameLocks noChangeAspect="1"/>
          </p:cNvGraphicFramePr>
          <p:nvPr/>
        </p:nvGraphicFramePr>
        <p:xfrm>
          <a:off x="736600" y="5264150"/>
          <a:ext cx="2713355" cy="774700"/>
        </p:xfrm>
        <a:graphic>
          <a:graphicData uri="http://schemas.openxmlformats.org/presentationml/2006/ole">
            <mc:AlternateContent xmlns:mc="http://schemas.openxmlformats.org/markup-compatibility/2006">
              <mc:Choice xmlns:v="urn:schemas-microsoft-com:vml" Requires="v">
                <p:oleObj spid="_x0000_s17" name="" r:id="rId7" imgW="1688465" imgH="482600" progId="Equation.DSMT4">
                  <p:embed/>
                </p:oleObj>
              </mc:Choice>
              <mc:Fallback>
                <p:oleObj name="" r:id="rId7" imgW="1688465" imgH="482600" progId="Equation.DSMT4">
                  <p:embed/>
                  <p:pic>
                    <p:nvPicPr>
                      <p:cNvPr id="0" name="图片 16"/>
                      <p:cNvPicPr/>
                      <p:nvPr/>
                    </p:nvPicPr>
                    <p:blipFill>
                      <a:blip r:embed="rId8"/>
                      <a:stretch>
                        <a:fillRect/>
                      </a:stretch>
                    </p:blipFill>
                    <p:spPr>
                      <a:xfrm>
                        <a:off x="736600" y="5264150"/>
                        <a:ext cx="2713355" cy="774700"/>
                      </a:xfrm>
                      <a:prstGeom prst="rect">
                        <a:avLst/>
                      </a:prstGeom>
                      <a:noFill/>
                      <a:ln w="38100">
                        <a:noFill/>
                        <a:miter/>
                      </a:ln>
                    </p:spPr>
                  </p:pic>
                </p:oleObj>
              </mc:Fallback>
            </mc:AlternateContent>
          </a:graphicData>
        </a:graphic>
      </p:graphicFrame>
      <p:graphicFrame>
        <p:nvGraphicFramePr>
          <p:cNvPr id="11" name="对象 -2147482513"/>
          <p:cNvGraphicFramePr/>
          <p:nvPr/>
        </p:nvGraphicFramePr>
        <p:xfrm>
          <a:off x="4966970" y="2539365"/>
          <a:ext cx="3548380" cy="520700"/>
        </p:xfrm>
        <a:graphic>
          <a:graphicData uri="http://schemas.openxmlformats.org/presentationml/2006/ole">
            <mc:AlternateContent xmlns:mc="http://schemas.openxmlformats.org/markup-compatibility/2006">
              <mc:Choice xmlns:v="urn:schemas-microsoft-com:vml" Requires="v">
                <p:oleObj spid="_x0000_s18" name="" r:id="rId9" imgW="1574800" imgH="228600" progId="Equation.DSMT4">
                  <p:embed/>
                </p:oleObj>
              </mc:Choice>
              <mc:Fallback>
                <p:oleObj name="" r:id="rId9" imgW="1574800" imgH="228600" progId="Equation.DSMT4">
                  <p:embed/>
                  <p:pic>
                    <p:nvPicPr>
                      <p:cNvPr id="0" name="图片 17"/>
                      <p:cNvPicPr/>
                      <p:nvPr/>
                    </p:nvPicPr>
                    <p:blipFill>
                      <a:blip r:embed="rId10"/>
                      <a:stretch>
                        <a:fillRect/>
                      </a:stretch>
                    </p:blipFill>
                    <p:spPr>
                      <a:xfrm>
                        <a:off x="4966970" y="2539365"/>
                        <a:ext cx="3548380" cy="520700"/>
                      </a:xfrm>
                      <a:prstGeom prst="rect">
                        <a:avLst/>
                      </a:prstGeom>
                      <a:noFill/>
                      <a:ln w="38100">
                        <a:noFill/>
                        <a:miter/>
                      </a:ln>
                    </p:spPr>
                  </p:pic>
                </p:oleObj>
              </mc:Fallback>
            </mc:AlternateContent>
          </a:graphicData>
        </a:graphic>
      </p:graphicFrame>
      <p:sp>
        <p:nvSpPr>
          <p:cNvPr id="20" name="文本框 19"/>
          <p:cNvSpPr txBox="1"/>
          <p:nvPr/>
        </p:nvSpPr>
        <p:spPr>
          <a:xfrm>
            <a:off x="4966970" y="2155825"/>
            <a:ext cx="3756025" cy="38354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时域卷积定理：</a:t>
            </a:r>
            <a:endParaRPr lang="zh-CN" altLang="en-US">
              <a:latin typeface="微软雅黑" panose="020B0503020204020204" pitchFamily="34" charset="-122"/>
              <a:ea typeface="微软雅黑" panose="020B0503020204020204" pitchFamily="34" charset="-122"/>
            </a:endParaRPr>
          </a:p>
        </p:txBody>
      </p:sp>
      <p:sp>
        <p:nvSpPr>
          <p:cNvPr id="21" name="七角星 20"/>
          <p:cNvSpPr/>
          <p:nvPr/>
        </p:nvSpPr>
        <p:spPr>
          <a:xfrm>
            <a:off x="6710680" y="3795395"/>
            <a:ext cx="2291080" cy="1919605"/>
          </a:xfrm>
          <a:prstGeom prst="star7">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滤掉高频部分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25475" y="881380"/>
            <a:ext cx="2468880" cy="398780"/>
          </a:xfrm>
          <a:prstGeom prst="rect">
            <a:avLst/>
          </a:prstGeom>
          <a:noFill/>
        </p:spPr>
        <p:txBody>
          <a:bodyPr wrap="none" rtlCol="0">
            <a:spAutoFit/>
          </a:bodyPr>
          <a:p>
            <a:r>
              <a:rPr lang="zh-CN" altLang="en-US" sz="2000" b="1"/>
              <a:t>问题二和三理论基础</a:t>
            </a:r>
            <a:endParaRPr lang="zh-CN" altLang="en-US" sz="2000" b="1"/>
          </a:p>
        </p:txBody>
      </p:sp>
      <p:sp>
        <p:nvSpPr>
          <p:cNvPr id="10" name="文本框 9"/>
          <p:cNvSpPr txBox="1"/>
          <p:nvPr/>
        </p:nvSpPr>
        <p:spPr>
          <a:xfrm>
            <a:off x="722630" y="1598295"/>
            <a:ext cx="3110230" cy="383540"/>
          </a:xfrm>
          <a:prstGeom prst="rect">
            <a:avLst/>
          </a:prstGeom>
          <a:noFill/>
        </p:spPr>
        <p:txBody>
          <a:bodyPr wrap="square" rtlCol="0">
            <a:spAutoFit/>
          </a:bodyPr>
          <a:p>
            <a:r>
              <a:rPr lang="en-US" altLang="zh-CN" b="1"/>
              <a:t>3</a:t>
            </a:r>
            <a:r>
              <a:rPr lang="zh-CN" altLang="en-US" b="1"/>
              <a:t>、滤波反投影成像模型</a:t>
            </a:r>
            <a:endParaRPr lang="zh-CN" altLang="en-US" b="1"/>
          </a:p>
        </p:txBody>
      </p:sp>
      <p:pic>
        <p:nvPicPr>
          <p:cNvPr id="12" name="图片 11"/>
          <p:cNvPicPr>
            <a:picLocks noChangeAspect="1"/>
          </p:cNvPicPr>
          <p:nvPr/>
        </p:nvPicPr>
        <p:blipFill>
          <a:blip r:embed="rId2"/>
          <a:stretch>
            <a:fillRect/>
          </a:stretch>
        </p:blipFill>
        <p:spPr>
          <a:xfrm>
            <a:off x="631825" y="2182495"/>
            <a:ext cx="8100695" cy="3270885"/>
          </a:xfrm>
          <a:prstGeom prst="rect">
            <a:avLst/>
          </a:prstGeom>
        </p:spPr>
      </p:pic>
      <p:sp>
        <p:nvSpPr>
          <p:cNvPr id="13" name="矩形 12"/>
          <p:cNvSpPr/>
          <p:nvPr/>
        </p:nvSpPr>
        <p:spPr>
          <a:xfrm>
            <a:off x="3157220" y="5313680"/>
            <a:ext cx="4757420" cy="68135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b="1">
                <a:solidFill>
                  <a:srgbClr val="0070C0"/>
                </a:solidFill>
              </a:rPr>
              <a:t>利用傅里叶变换、频域相乘、傅里叶逆变换完成滤波</a:t>
            </a:r>
            <a:endParaRPr lang="zh-CN" altLang="en-US" b="1">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25475" y="881380"/>
            <a:ext cx="2468880" cy="398780"/>
          </a:xfrm>
          <a:prstGeom prst="rect">
            <a:avLst/>
          </a:prstGeom>
          <a:noFill/>
        </p:spPr>
        <p:txBody>
          <a:bodyPr wrap="none" rtlCol="0">
            <a:spAutoFit/>
          </a:bodyPr>
          <a:p>
            <a:r>
              <a:rPr lang="zh-CN" altLang="en-US" sz="2000" b="1"/>
              <a:t>问题二和三理论基础</a:t>
            </a:r>
            <a:endParaRPr lang="zh-CN" altLang="en-US" sz="2000" b="1"/>
          </a:p>
        </p:txBody>
      </p:sp>
      <p:pic>
        <p:nvPicPr>
          <p:cNvPr id="3" name="图片 2"/>
          <p:cNvPicPr>
            <a:picLocks noChangeAspect="1"/>
          </p:cNvPicPr>
          <p:nvPr/>
        </p:nvPicPr>
        <p:blipFill>
          <a:blip r:embed="rId2"/>
          <a:stretch>
            <a:fillRect/>
          </a:stretch>
        </p:blipFill>
        <p:spPr>
          <a:xfrm>
            <a:off x="1162685" y="1981835"/>
            <a:ext cx="6619240" cy="4287520"/>
          </a:xfrm>
          <a:prstGeom prst="rect">
            <a:avLst/>
          </a:prstGeom>
        </p:spPr>
      </p:pic>
      <p:sp>
        <p:nvSpPr>
          <p:cNvPr id="8" name="文本框 7"/>
          <p:cNvSpPr txBox="1"/>
          <p:nvPr/>
        </p:nvSpPr>
        <p:spPr>
          <a:xfrm>
            <a:off x="722630" y="1598295"/>
            <a:ext cx="3110230" cy="383540"/>
          </a:xfrm>
          <a:prstGeom prst="rect">
            <a:avLst/>
          </a:prstGeom>
          <a:noFill/>
        </p:spPr>
        <p:txBody>
          <a:bodyPr wrap="square" rtlCol="0">
            <a:spAutoFit/>
          </a:bodyPr>
          <a:p>
            <a:r>
              <a:rPr lang="en-US" altLang="zh-CN" b="1"/>
              <a:t>3</a:t>
            </a:r>
            <a:r>
              <a:rPr lang="zh-CN" altLang="en-US" b="1"/>
              <a:t>、滤波反投影成像模型</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25475" y="881380"/>
            <a:ext cx="2468880" cy="398780"/>
          </a:xfrm>
          <a:prstGeom prst="rect">
            <a:avLst/>
          </a:prstGeom>
          <a:noFill/>
        </p:spPr>
        <p:txBody>
          <a:bodyPr wrap="none" rtlCol="0">
            <a:spAutoFit/>
          </a:bodyPr>
          <a:p>
            <a:r>
              <a:rPr lang="zh-CN" altLang="en-US" sz="2000" b="1"/>
              <a:t>问题二和三理论基础</a:t>
            </a:r>
            <a:endParaRPr lang="zh-CN" altLang="en-US" sz="2000" b="1"/>
          </a:p>
        </p:txBody>
      </p:sp>
      <p:sp>
        <p:nvSpPr>
          <p:cNvPr id="2" name="矩形 1"/>
          <p:cNvSpPr/>
          <p:nvPr/>
        </p:nvSpPr>
        <p:spPr>
          <a:xfrm>
            <a:off x="3592195" y="5674995"/>
            <a:ext cx="4757420" cy="68135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b="1">
                <a:solidFill>
                  <a:srgbClr val="0070C0"/>
                </a:solidFill>
              </a:rPr>
              <a:t>直接利用时域卷积完成滤波</a:t>
            </a:r>
            <a:r>
              <a:rPr lang="en-US" altLang="zh-CN" b="1">
                <a:solidFill>
                  <a:srgbClr val="0070C0"/>
                </a:solidFill>
              </a:rPr>
              <a:t>(</a:t>
            </a:r>
            <a:r>
              <a:rPr lang="zh-CN" altLang="en-US" b="1">
                <a:solidFill>
                  <a:srgbClr val="0070C0"/>
                </a:solidFill>
              </a:rPr>
              <a:t>运算量十分大</a:t>
            </a:r>
            <a:r>
              <a:rPr lang="en-US" altLang="zh-CN" b="1">
                <a:solidFill>
                  <a:srgbClr val="0070C0"/>
                </a:solidFill>
              </a:rPr>
              <a:t>)</a:t>
            </a:r>
            <a:endParaRPr lang="en-US" altLang="zh-CN" b="1">
              <a:solidFill>
                <a:srgbClr val="0070C0"/>
              </a:solidFill>
            </a:endParaRPr>
          </a:p>
        </p:txBody>
      </p:sp>
      <p:pic>
        <p:nvPicPr>
          <p:cNvPr id="19" name="图片 18"/>
          <p:cNvPicPr>
            <a:picLocks noChangeAspect="1"/>
          </p:cNvPicPr>
          <p:nvPr/>
        </p:nvPicPr>
        <p:blipFill>
          <a:blip r:embed="rId2"/>
          <a:stretch>
            <a:fillRect/>
          </a:stretch>
        </p:blipFill>
        <p:spPr>
          <a:xfrm>
            <a:off x="994410" y="1981835"/>
            <a:ext cx="7011670" cy="3582670"/>
          </a:xfrm>
          <a:prstGeom prst="rect">
            <a:avLst/>
          </a:prstGeom>
        </p:spPr>
      </p:pic>
      <p:sp>
        <p:nvSpPr>
          <p:cNvPr id="21" name="流程图: 过程 20"/>
          <p:cNvSpPr/>
          <p:nvPr/>
        </p:nvSpPr>
        <p:spPr>
          <a:xfrm>
            <a:off x="2388870" y="5048885"/>
            <a:ext cx="4173220" cy="514985"/>
          </a:xfrm>
          <a:prstGeom prst="flowChartProcess">
            <a:avLst/>
          </a:prstGeom>
          <a:noFill/>
          <a:ln w="19050">
            <a:solidFill>
              <a:srgbClr val="FF0000"/>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graphicFrame>
        <p:nvGraphicFramePr>
          <p:cNvPr id="3" name="对象 -2147482498"/>
          <p:cNvGraphicFramePr>
            <a:graphicFrameLocks noChangeAspect="1"/>
          </p:cNvGraphicFramePr>
          <p:nvPr/>
        </p:nvGraphicFramePr>
        <p:xfrm>
          <a:off x="6755765" y="4211955"/>
          <a:ext cx="2073910" cy="517525"/>
        </p:xfrm>
        <a:graphic>
          <a:graphicData uri="http://schemas.openxmlformats.org/presentationml/2006/ole">
            <mc:AlternateContent xmlns:mc="http://schemas.openxmlformats.org/markup-compatibility/2006">
              <mc:Choice xmlns:v="urn:schemas-microsoft-com:vml" Requires="v">
                <p:oleObj spid="_x0000_s3076" name="" r:id="rId3" imgW="1016000" imgH="254000" progId="Equation.3">
                  <p:embed/>
                </p:oleObj>
              </mc:Choice>
              <mc:Fallback>
                <p:oleObj name="" r:id="rId3" imgW="1016000" imgH="254000" progId="Equation.3">
                  <p:embed/>
                  <p:pic>
                    <p:nvPicPr>
                      <p:cNvPr id="0" name="图片 3075"/>
                      <p:cNvPicPr/>
                      <p:nvPr/>
                    </p:nvPicPr>
                    <p:blipFill>
                      <a:blip r:embed="rId4"/>
                      <a:stretch>
                        <a:fillRect/>
                      </a:stretch>
                    </p:blipFill>
                    <p:spPr>
                      <a:xfrm>
                        <a:off x="6755765" y="4211955"/>
                        <a:ext cx="2073910" cy="517525"/>
                      </a:xfrm>
                      <a:prstGeom prst="rect">
                        <a:avLst/>
                      </a:prstGeom>
                      <a:noFill/>
                      <a:ln w="38100">
                        <a:noFill/>
                        <a:miter/>
                      </a:ln>
                    </p:spPr>
                  </p:pic>
                </p:oleObj>
              </mc:Fallback>
            </mc:AlternateContent>
          </a:graphicData>
        </a:graphic>
      </p:graphicFrame>
      <p:sp>
        <p:nvSpPr>
          <p:cNvPr id="22" name="上箭头 21"/>
          <p:cNvSpPr/>
          <p:nvPr/>
        </p:nvSpPr>
        <p:spPr>
          <a:xfrm rot="2160000">
            <a:off x="6579870" y="4787900"/>
            <a:ext cx="372745" cy="53657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上箭头 22"/>
          <p:cNvSpPr/>
          <p:nvPr/>
        </p:nvSpPr>
        <p:spPr>
          <a:xfrm rot="9960000">
            <a:off x="7606030" y="5037455"/>
            <a:ext cx="372745" cy="53657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722630" y="1598295"/>
            <a:ext cx="3110230" cy="383540"/>
          </a:xfrm>
          <a:prstGeom prst="rect">
            <a:avLst/>
          </a:prstGeom>
          <a:noFill/>
        </p:spPr>
        <p:txBody>
          <a:bodyPr wrap="square" rtlCol="0">
            <a:spAutoFit/>
          </a:bodyPr>
          <a:p>
            <a:r>
              <a:rPr lang="en-US" altLang="zh-CN" b="1"/>
              <a:t>3</a:t>
            </a:r>
            <a:r>
              <a:rPr lang="zh-CN" altLang="en-US" b="1"/>
              <a:t>、卷积反投影成像模型</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问题一求解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2" name="内容占位符 1" descr="2"/>
          <p:cNvPicPr>
            <a:picLocks noChangeAspect="1"/>
          </p:cNvPicPr>
          <p:nvPr>
            <p:ph idx="1"/>
          </p:nvPr>
        </p:nvPicPr>
        <p:blipFill>
          <a:blip r:embed="rId2"/>
          <a:srcRect t="2808" r="2014" b="14250"/>
          <a:stretch>
            <a:fillRect/>
          </a:stretch>
        </p:blipFill>
        <p:spPr>
          <a:xfrm>
            <a:off x="259715" y="1746250"/>
            <a:ext cx="8742045" cy="4227830"/>
          </a:xfrm>
          <a:prstGeom prst="rect">
            <a:avLst/>
          </a:prstGeom>
        </p:spPr>
      </p:pic>
      <p:sp>
        <p:nvSpPr>
          <p:cNvPr id="3" name="文本框 2"/>
          <p:cNvSpPr txBox="1"/>
          <p:nvPr/>
        </p:nvSpPr>
        <p:spPr>
          <a:xfrm>
            <a:off x="596265" y="1056005"/>
            <a:ext cx="4145280" cy="383540"/>
          </a:xfrm>
          <a:prstGeom prst="rect">
            <a:avLst/>
          </a:prstGeom>
          <a:noFill/>
        </p:spPr>
        <p:txBody>
          <a:bodyPr wrap="square" rtlCol="0">
            <a:spAutoFit/>
          </a:bodyPr>
          <a:p>
            <a:r>
              <a:rPr lang="zh-CN" altLang="en-US" b="1"/>
              <a:t>标定模板吸收率分析</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问题一求解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4" name="内容占位符 3" descr="3"/>
          <p:cNvPicPr>
            <a:picLocks noChangeAspect="1"/>
          </p:cNvPicPr>
          <p:nvPr>
            <p:ph idx="1"/>
          </p:nvPr>
        </p:nvPicPr>
        <p:blipFill>
          <a:blip r:embed="rId2"/>
          <a:srcRect l="7043" t="16708" r="3620" b="11309"/>
          <a:stretch>
            <a:fillRect/>
          </a:stretch>
        </p:blipFill>
        <p:spPr>
          <a:xfrm>
            <a:off x="248920" y="1999615"/>
            <a:ext cx="8771255" cy="3975735"/>
          </a:xfrm>
          <a:prstGeom prst="rect">
            <a:avLst/>
          </a:prstGeom>
        </p:spPr>
      </p:pic>
      <p:sp>
        <p:nvSpPr>
          <p:cNvPr id="8" name="文本框 7"/>
          <p:cNvSpPr txBox="1"/>
          <p:nvPr/>
        </p:nvSpPr>
        <p:spPr>
          <a:xfrm>
            <a:off x="596265" y="1056005"/>
            <a:ext cx="4145280" cy="383540"/>
          </a:xfrm>
          <a:prstGeom prst="rect">
            <a:avLst/>
          </a:prstGeom>
          <a:noFill/>
        </p:spPr>
        <p:txBody>
          <a:bodyPr wrap="square" rtlCol="0">
            <a:spAutoFit/>
          </a:bodyPr>
          <a:p>
            <a:r>
              <a:rPr lang="zh-CN" altLang="en-US" b="1"/>
              <a:t>标定模板的接收信息分析</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10、第1问_CT系统的旋转中心"/>
          <p:cNvPicPr>
            <a:picLocks noChangeAspect="1"/>
          </p:cNvPicPr>
          <p:nvPr/>
        </p:nvPicPr>
        <p:blipFill>
          <a:blip r:embed="rId1"/>
          <a:stretch>
            <a:fillRect/>
          </a:stretch>
        </p:blipFill>
        <p:spPr>
          <a:xfrm>
            <a:off x="4398010" y="2768600"/>
            <a:ext cx="4374515" cy="3275330"/>
          </a:xfrm>
          <a:prstGeom prst="rect">
            <a:avLst/>
          </a:prstGeom>
        </p:spPr>
      </p:pic>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问题一求解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2"/>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3" name="文本框 2"/>
          <p:cNvSpPr txBox="1"/>
          <p:nvPr/>
        </p:nvSpPr>
        <p:spPr>
          <a:xfrm>
            <a:off x="596265" y="965835"/>
            <a:ext cx="3855720"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（一）求探测器单元之间的距离</a:t>
            </a:r>
            <a:endParaRPr lang="zh-CN" altLang="en-US" sz="2000" b="1">
              <a:latin typeface="宋体" panose="02010600030101010101" pitchFamily="2" charset="-122"/>
              <a:ea typeface="宋体" panose="02010600030101010101" pitchFamily="2" charset="-122"/>
            </a:endParaRPr>
          </a:p>
        </p:txBody>
      </p:sp>
      <p:sp>
        <p:nvSpPr>
          <p:cNvPr id="10" name="文本框 9"/>
          <p:cNvSpPr txBox="1"/>
          <p:nvPr/>
        </p:nvSpPr>
        <p:spPr>
          <a:xfrm>
            <a:off x="631825" y="1641475"/>
            <a:ext cx="4969510" cy="850265"/>
          </a:xfrm>
          <a:prstGeom prst="rect">
            <a:avLst/>
          </a:prstGeom>
          <a:noFill/>
        </p:spPr>
        <p:txBody>
          <a:bodyPr wrap="square" rtlCol="0">
            <a:spAutoFit/>
          </a:bodyPr>
          <a:p>
            <a:pPr fontAlgn="auto">
              <a:lnSpc>
                <a:spcPct val="130000"/>
              </a:lnSpc>
            </a:pPr>
            <a:r>
              <a:rPr lang="zh-CN" altLang="en-US">
                <a:latin typeface="宋体" panose="02010600030101010101" pitchFamily="2" charset="-122"/>
                <a:ea typeface="宋体" panose="02010600030101010101" pitchFamily="2" charset="-122"/>
              </a:rPr>
              <a:t>圆的直径为8mm，利用matlab求得</a:t>
            </a:r>
            <a:endParaRPr lang="zh-CN" altLang="en-US">
              <a:latin typeface="宋体" panose="02010600030101010101" pitchFamily="2" charset="-122"/>
              <a:ea typeface="宋体" panose="02010600030101010101" pitchFamily="2" charset="-122"/>
            </a:endParaRPr>
          </a:p>
          <a:p>
            <a:pPr fontAlgn="auto">
              <a:lnSpc>
                <a:spcPct val="130000"/>
              </a:lnSpc>
            </a:pPr>
            <a:r>
              <a:rPr lang="zh-CN" altLang="en-US">
                <a:latin typeface="宋体" panose="02010600030101010101" pitchFamily="2" charset="-122"/>
                <a:ea typeface="宋体" panose="02010600030101010101" pitchFamily="2" charset="-122"/>
              </a:rPr>
              <a:t>探测器单元之间的距离为：D=0.2768mm </a:t>
            </a:r>
            <a:endParaRPr lang="zh-CN" altLang="en-US">
              <a:latin typeface="宋体" panose="02010600030101010101" pitchFamily="2" charset="-122"/>
              <a:ea typeface="宋体" panose="02010600030101010101" pitchFamily="2" charset="-122"/>
            </a:endParaRPr>
          </a:p>
        </p:txBody>
      </p:sp>
      <p:sp>
        <p:nvSpPr>
          <p:cNvPr id="11" name="文本框 10"/>
          <p:cNvSpPr txBox="1"/>
          <p:nvPr/>
        </p:nvSpPr>
        <p:spPr>
          <a:xfrm>
            <a:off x="631825" y="2768600"/>
            <a:ext cx="3855720"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（二）求CT系统的旋转中心位置</a:t>
            </a:r>
            <a:endParaRPr lang="zh-CN" altLang="en-US" sz="2000" b="1">
              <a:latin typeface="宋体" panose="02010600030101010101" pitchFamily="2" charset="-122"/>
              <a:ea typeface="宋体" panose="02010600030101010101" pitchFamily="2" charset="-122"/>
            </a:endParaRPr>
          </a:p>
        </p:txBody>
      </p:sp>
      <p:graphicFrame>
        <p:nvGraphicFramePr>
          <p:cNvPr id="12" name="内容占位符 11">
            <a:hlinkClick r:id="" action="ppaction://ole?verb="/>
          </p:cNvPr>
          <p:cNvGraphicFramePr>
            <a:graphicFrameLocks noChangeAspect="1"/>
          </p:cNvGraphicFramePr>
          <p:nvPr>
            <p:ph sz="half" idx="1"/>
          </p:nvPr>
        </p:nvGraphicFramePr>
        <p:xfrm>
          <a:off x="1859598" y="3598387"/>
          <a:ext cx="375285" cy="399415"/>
        </p:xfrm>
        <a:graphic>
          <a:graphicData uri="http://schemas.openxmlformats.org/presentationml/2006/ole">
            <mc:AlternateContent xmlns:mc="http://schemas.openxmlformats.org/markup-compatibility/2006">
              <mc:Choice xmlns:v="urn:schemas-microsoft-com:vml" Requires="v">
                <p:oleObj spid="_x0000_s3073" name="" r:id="rId3" imgW="914400" imgH="198755" progId="Equation.KSEE3">
                  <p:embed/>
                </p:oleObj>
              </mc:Choice>
              <mc:Fallback>
                <p:oleObj name="" r:id="rId3" imgW="914400" imgH="198755" progId="Equation.KSEE3">
                  <p:embed/>
                  <p:pic>
                    <p:nvPicPr>
                      <p:cNvPr id="0" name="图片 3072"/>
                      <p:cNvPicPr/>
                      <p:nvPr/>
                    </p:nvPicPr>
                    <p:blipFill>
                      <a:blip r:embed="rId4"/>
                      <a:stretch>
                        <a:fillRect/>
                      </a:stretch>
                    </p:blipFill>
                    <p:spPr>
                      <a:xfrm>
                        <a:off x="1859598" y="3598387"/>
                        <a:ext cx="375285" cy="399415"/>
                      </a:xfrm>
                      <a:prstGeom prst="rect">
                        <a:avLst/>
                      </a:prstGeom>
                    </p:spPr>
                  </p:pic>
                </p:oleObj>
              </mc:Fallback>
            </mc:AlternateContent>
          </a:graphicData>
        </a:graphic>
      </p:graphicFrame>
      <p:sp>
        <p:nvSpPr>
          <p:cNvPr id="13" name="文本框 12"/>
          <p:cNvSpPr txBox="1"/>
          <p:nvPr/>
        </p:nvSpPr>
        <p:spPr>
          <a:xfrm>
            <a:off x="596265" y="3167380"/>
            <a:ext cx="3382645" cy="3189605"/>
          </a:xfrm>
          <a:prstGeom prst="rect">
            <a:avLst/>
          </a:prstGeom>
          <a:noFill/>
        </p:spPr>
        <p:txBody>
          <a:bodyPr wrap="square" rtlCol="0">
            <a:spAutoFit/>
          </a:bodyPr>
          <a:p>
            <a:pPr fontAlgn="auto">
              <a:lnSpc>
                <a:spcPct val="130000"/>
              </a:lnSpc>
            </a:pPr>
            <a:r>
              <a:rPr lang="zh-CN" altLang="en-US">
                <a:latin typeface="宋体" panose="02010600030101010101" pitchFamily="2" charset="-122"/>
                <a:ea typeface="宋体" panose="02010600030101010101" pitchFamily="2" charset="-122"/>
              </a:rPr>
              <a:t>利用matlab的max和min函数，可以获取到  和   </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结合公式</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可求得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如图所示</a:t>
            </a:r>
            <a:endParaRPr lang="zh-CN" altLang="en-US">
              <a:latin typeface="宋体" panose="02010600030101010101" pitchFamily="2" charset="-122"/>
              <a:ea typeface="宋体" panose="02010600030101010101" pitchFamily="2" charset="-122"/>
            </a:endParaRPr>
          </a:p>
        </p:txBody>
      </p:sp>
      <p:graphicFrame>
        <p:nvGraphicFramePr>
          <p:cNvPr id="15" name="内容占位符 14">
            <a:hlinkClick r:id="" action="ppaction://ole?verb="/>
          </p:cNvPr>
          <p:cNvGraphicFramePr>
            <a:graphicFrameLocks noChangeAspect="1"/>
          </p:cNvGraphicFramePr>
          <p:nvPr>
            <p:ph sz="half" idx="2"/>
          </p:nvPr>
        </p:nvGraphicFramePr>
        <p:xfrm>
          <a:off x="2367915" y="3609340"/>
          <a:ext cx="412750" cy="399415"/>
        </p:xfrm>
        <a:graphic>
          <a:graphicData uri="http://schemas.openxmlformats.org/presentationml/2006/ole">
            <mc:AlternateContent xmlns:mc="http://schemas.openxmlformats.org/markup-compatibility/2006">
              <mc:Choice xmlns:v="urn:schemas-microsoft-com:vml" Requires="v">
                <p:oleObj spid="_x0000_s3075" name="" r:id="rId5" imgW="914400" imgH="198755" progId="Equation.KSEE3">
                  <p:embed/>
                </p:oleObj>
              </mc:Choice>
              <mc:Fallback>
                <p:oleObj name="" r:id="rId5" imgW="914400" imgH="198755" progId="Equation.KSEE3">
                  <p:embed/>
                  <p:pic>
                    <p:nvPicPr>
                      <p:cNvPr id="0" name="图片 3074"/>
                      <p:cNvPicPr/>
                      <p:nvPr/>
                    </p:nvPicPr>
                    <p:blipFill>
                      <a:blip r:embed="rId6"/>
                      <a:stretch>
                        <a:fillRect/>
                      </a:stretch>
                    </p:blipFill>
                    <p:spPr>
                      <a:xfrm>
                        <a:off x="2367915" y="3609340"/>
                        <a:ext cx="412750" cy="399415"/>
                      </a:xfrm>
                      <a:prstGeom prst="rect">
                        <a:avLst/>
                      </a:prstGeom>
                    </p:spPr>
                  </p:pic>
                </p:oleObj>
              </mc:Fallback>
            </mc:AlternateContent>
          </a:graphicData>
        </a:graphic>
      </p:graphicFrame>
      <p:graphicFrame>
        <p:nvGraphicFramePr>
          <p:cNvPr id="17" name="对象 -2147482585"/>
          <p:cNvGraphicFramePr>
            <a:graphicFrameLocks noChangeAspect="1"/>
          </p:cNvGraphicFramePr>
          <p:nvPr/>
        </p:nvGraphicFramePr>
        <p:xfrm>
          <a:off x="840105" y="4664075"/>
          <a:ext cx="2042160" cy="753745"/>
        </p:xfrm>
        <a:graphic>
          <a:graphicData uri="http://schemas.openxmlformats.org/presentationml/2006/ole">
            <mc:AlternateContent xmlns:mc="http://schemas.openxmlformats.org/markup-compatibility/2006">
              <mc:Choice xmlns:v="urn:schemas-microsoft-com:vml" Requires="v">
                <p:oleObj spid="_x0000_s18" name="" r:id="rId7" imgW="1308100" imgH="482600" progId="Equation.KSEE3">
                  <p:embed/>
                </p:oleObj>
              </mc:Choice>
              <mc:Fallback>
                <p:oleObj name="" r:id="rId7" imgW="1308100" imgH="482600" progId="Equation.KSEE3">
                  <p:embed/>
                  <p:pic>
                    <p:nvPicPr>
                      <p:cNvPr id="0" name="图片 15"/>
                      <p:cNvPicPr/>
                      <p:nvPr/>
                    </p:nvPicPr>
                    <p:blipFill>
                      <a:blip r:embed="rId8"/>
                      <a:stretch>
                        <a:fillRect/>
                      </a:stretch>
                    </p:blipFill>
                    <p:spPr>
                      <a:xfrm>
                        <a:off x="840105" y="4664075"/>
                        <a:ext cx="2042160" cy="753745"/>
                      </a:xfrm>
                      <a:prstGeom prst="rect">
                        <a:avLst/>
                      </a:prstGeom>
                      <a:noFill/>
                      <a:ln w="38100">
                        <a:noFill/>
                        <a:miter/>
                      </a:ln>
                    </p:spPr>
                  </p:pic>
                </p:oleObj>
              </mc:Fallback>
            </mc:AlternateContent>
          </a:graphicData>
        </a:graphic>
      </p:graphicFrame>
      <p:graphicFrame>
        <p:nvGraphicFramePr>
          <p:cNvPr id="14" name="对象 -2147482560"/>
          <p:cNvGraphicFramePr>
            <a:graphicFrameLocks noChangeAspect="1"/>
          </p:cNvGraphicFramePr>
          <p:nvPr/>
        </p:nvGraphicFramePr>
        <p:xfrm>
          <a:off x="1419225" y="5709920"/>
          <a:ext cx="3136900" cy="334010"/>
        </p:xfrm>
        <a:graphic>
          <a:graphicData uri="http://schemas.openxmlformats.org/presentationml/2006/ole">
            <mc:AlternateContent xmlns:mc="http://schemas.openxmlformats.org/markup-compatibility/2006">
              <mc:Choice xmlns:v="urn:schemas-microsoft-com:vml" Requires="v">
                <p:oleObj spid="_x0000_s3076" name="" r:id="rId9" imgW="2145665" imgH="228600" progId="Equation.KSEE3">
                  <p:embed/>
                </p:oleObj>
              </mc:Choice>
              <mc:Fallback>
                <p:oleObj name="" r:id="rId9" imgW="2145665" imgH="228600" progId="Equation.KSEE3">
                  <p:embed/>
                  <p:pic>
                    <p:nvPicPr>
                      <p:cNvPr id="0" name="图片 3075"/>
                      <p:cNvPicPr/>
                      <p:nvPr/>
                    </p:nvPicPr>
                    <p:blipFill>
                      <a:blip r:embed="rId10"/>
                      <a:stretch>
                        <a:fillRect/>
                      </a:stretch>
                    </p:blipFill>
                    <p:spPr>
                      <a:xfrm>
                        <a:off x="1419225" y="5709920"/>
                        <a:ext cx="3136900" cy="3340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056392" y="2909857"/>
            <a:ext cx="5113952" cy="100874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 14"/>
          <p:cNvGrpSpPr/>
          <p:nvPr/>
        </p:nvGrpSpPr>
        <p:grpSpPr>
          <a:xfrm>
            <a:off x="-16726" y="5848343"/>
            <a:ext cx="953603" cy="152408"/>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9"/>
          <p:cNvSpPr txBox="1"/>
          <p:nvPr/>
        </p:nvSpPr>
        <p:spPr>
          <a:xfrm>
            <a:off x="87199" y="1041246"/>
            <a:ext cx="770890" cy="3389912"/>
          </a:xfrm>
          <a:prstGeom prst="rect">
            <a:avLst/>
          </a:prstGeom>
          <a:noFill/>
        </p:spPr>
        <p:txBody>
          <a:bodyPr vert="eaVert" wrap="square" lIns="68577" tIns="34288" rIns="68577" bIns="34288" rtlCol="0">
            <a:spAutoFit/>
          </a:bodyPr>
          <a:lstStyle/>
          <a:p>
            <a:r>
              <a:rPr lang="en-US" altLang="zh-CN" sz="4125"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页脚占位符 13"/>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16" name="图片 15"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18" name="文本框 17"/>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4766945" y="820420"/>
            <a:ext cx="0" cy="518858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594350" y="2275840"/>
            <a:ext cx="2448560" cy="521970"/>
          </a:xfrm>
          <a:prstGeom prst="rect">
            <a:avLst/>
          </a:prstGeom>
          <a:noFill/>
        </p:spPr>
        <p:txBody>
          <a:bodyPr wrap="square" rtlCol="0">
            <a:spAutoFit/>
          </a:bodyPr>
          <a:p>
            <a:r>
              <a:rPr lang="zh-CN" altLang="en-US" sz="2800" b="1" spc="300" dirty="0" smtClean="0">
                <a:solidFill>
                  <a:srgbClr val="666666"/>
                </a:solidFill>
                <a:latin typeface="微软雅黑" panose="020B0503020204020204" pitchFamily="34" charset="-122"/>
                <a:ea typeface="微软雅黑" panose="020B0503020204020204" pitchFamily="34" charset="-122"/>
              </a:rPr>
              <a:t>理论介绍</a:t>
            </a:r>
            <a:endParaRPr lang="zh-CN" altLang="en-US" sz="2800" b="1" spc="300" dirty="0" smtClean="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594350" y="2875280"/>
            <a:ext cx="2448560" cy="521970"/>
          </a:xfrm>
          <a:prstGeom prst="rect">
            <a:avLst/>
          </a:prstGeom>
          <a:noFill/>
        </p:spPr>
        <p:txBody>
          <a:bodyPr wrap="square" rtlCol="0">
            <a:spAutoFit/>
          </a:bodyPr>
          <a:p>
            <a:r>
              <a:rPr lang="zh-CN" altLang="zh-HK" sz="2800" b="1" spc="300" dirty="0">
                <a:solidFill>
                  <a:schemeClr val="accent6"/>
                </a:solidFill>
                <a:latin typeface="微软雅黑" panose="020B0503020204020204" pitchFamily="34" charset="-122"/>
                <a:ea typeface="微软雅黑" panose="020B0503020204020204" pitchFamily="34" charset="-122"/>
              </a:rPr>
              <a:t>问题一求解</a:t>
            </a:r>
            <a:endParaRPr lang="zh-CN" altLang="zh-HK" sz="2800" b="1" spc="300" dirty="0">
              <a:solidFill>
                <a:schemeClr val="accent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594350" y="4659630"/>
            <a:ext cx="2448560" cy="521970"/>
          </a:xfrm>
          <a:prstGeom prst="rect">
            <a:avLst/>
          </a:prstGeom>
          <a:noFill/>
        </p:spPr>
        <p:txBody>
          <a:bodyPr wrap="square" rtlCol="0">
            <a:spAutoFit/>
          </a:bodyPr>
          <a:p>
            <a:r>
              <a:rPr lang="zh-CN" altLang="zh-HK" sz="2800" b="1" spc="300" dirty="0">
                <a:solidFill>
                  <a:schemeClr val="accent6"/>
                </a:solidFill>
                <a:latin typeface="微软雅黑" panose="020B0503020204020204" pitchFamily="34" charset="-122"/>
                <a:ea typeface="微软雅黑" panose="020B0503020204020204" pitchFamily="34" charset="-122"/>
              </a:rPr>
              <a:t>问题四求解</a:t>
            </a:r>
            <a:endParaRPr lang="zh-CN" altLang="zh-HK" sz="2800" b="1" spc="300" dirty="0">
              <a:solidFill>
                <a:schemeClr val="accent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594350" y="5299710"/>
            <a:ext cx="2447925" cy="521970"/>
          </a:xfrm>
          <a:prstGeom prst="rect">
            <a:avLst/>
          </a:prstGeom>
          <a:noFill/>
        </p:spPr>
        <p:txBody>
          <a:bodyPr wrap="square" rtlCol="0">
            <a:spAutoFit/>
          </a:bodyPr>
          <a:p>
            <a:r>
              <a:rPr lang="zh-CN" altLang="zh-HK" sz="2800" b="1" spc="300" dirty="0">
                <a:solidFill>
                  <a:srgbClr val="666666"/>
                </a:solidFill>
                <a:latin typeface="微软雅黑" panose="020B0503020204020204" pitchFamily="34" charset="-122"/>
                <a:ea typeface="微软雅黑" panose="020B0503020204020204" pitchFamily="34" charset="-122"/>
              </a:rPr>
              <a:t>评价与改进</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635920" y="2197034"/>
            <a:ext cx="1947861" cy="1940713"/>
            <a:chOff x="1709739" y="2636838"/>
            <a:chExt cx="1590160" cy="1584325"/>
          </a:xfrm>
          <a:effectLst/>
        </p:grpSpPr>
        <p:sp>
          <p:nvSpPr>
            <p:cNvPr id="24"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5"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8"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9"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0"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1"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2"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3"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4"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grpSp>
      <p:sp>
        <p:nvSpPr>
          <p:cNvPr id="35" name="文本框 34"/>
          <p:cNvSpPr txBox="1"/>
          <p:nvPr/>
        </p:nvSpPr>
        <p:spPr>
          <a:xfrm>
            <a:off x="1281113" y="4137747"/>
            <a:ext cx="2657475" cy="521970"/>
          </a:xfrm>
          <a:prstGeom prst="rect">
            <a:avLst/>
          </a:prstGeom>
          <a:noFill/>
        </p:spPr>
        <p:txBody>
          <a:bodyPr wrap="square" rtlCol="0">
            <a:spAutoFit/>
          </a:bodyPr>
          <a:p>
            <a:pPr algn="ctr"/>
            <a:r>
              <a:rPr lang="zh-CN" altLang="en-US" sz="2800" b="1" spc="300" dirty="0" smtClean="0">
                <a:solidFill>
                  <a:srgbClr val="0174AB"/>
                </a:solidFill>
                <a:latin typeface="微软雅黑" panose="020B0503020204020204" pitchFamily="34" charset="-122"/>
                <a:ea typeface="微软雅黑" panose="020B0503020204020204" pitchFamily="34" charset="-122"/>
              </a:rPr>
              <a:t>目录</a:t>
            </a:r>
            <a:endParaRPr lang="zh-CN" altLang="en-US" sz="2800" b="1" spc="300" dirty="0" smtClean="0">
              <a:solidFill>
                <a:srgbClr val="0174AB"/>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594350" y="3528695"/>
            <a:ext cx="2924810"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zh-HK" sz="2800" b="1" spc="300" dirty="0">
                <a:solidFill>
                  <a:schemeClr val="accent6"/>
                </a:solidFill>
                <a:latin typeface="微软雅黑" panose="020B0503020204020204" pitchFamily="34" charset="-122"/>
                <a:ea typeface="微软雅黑" panose="020B0503020204020204" pitchFamily="34" charset="-122"/>
              </a:rPr>
              <a:t>问题二求解</a:t>
            </a:r>
            <a:endParaRPr lang="zh-CN" altLang="zh-HK" sz="2800" b="1" spc="300" dirty="0">
              <a:solidFill>
                <a:schemeClr val="accent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594350" y="4137660"/>
            <a:ext cx="2925445" cy="521970"/>
          </a:xfrm>
          <a:prstGeom prst="rect">
            <a:avLst/>
          </a:prstGeom>
          <a:noFill/>
        </p:spPr>
        <p:txBody>
          <a:bodyPr wrap="square" rtlCol="0">
            <a:spAutoFit/>
          </a:bodyPr>
          <a:p>
            <a:r>
              <a:rPr lang="zh-CN" altLang="en-US" sz="2800" b="1" spc="300" dirty="0">
                <a:solidFill>
                  <a:schemeClr val="accent6"/>
                </a:solidFill>
                <a:latin typeface="微软雅黑" panose="020B0503020204020204" pitchFamily="34" charset="-122"/>
                <a:ea typeface="微软雅黑" panose="020B0503020204020204" pitchFamily="34" charset="-122"/>
              </a:rPr>
              <a:t>问题三求解</a:t>
            </a:r>
            <a:endParaRPr lang="zh-CN" altLang="en-US" sz="2800" b="1" spc="300" dirty="0">
              <a:solidFill>
                <a:schemeClr val="accent6"/>
              </a:solidFill>
              <a:latin typeface="微软雅黑" panose="020B0503020204020204" pitchFamily="34" charset="-122"/>
              <a:ea typeface="微软雅黑" panose="020B0503020204020204" pitchFamily="34" charset="-122"/>
            </a:endParaRPr>
          </a:p>
        </p:txBody>
      </p:sp>
      <p:sp>
        <p:nvSpPr>
          <p:cNvPr id="38" name="灯片编号占位符 37"/>
          <p:cNvSpPr>
            <a:spLocks noGrp="1"/>
          </p:cNvSpPr>
          <p:nvPr>
            <p:ph type="sldNum" sz="quarter" idx="12"/>
          </p:nvPr>
        </p:nvSpPr>
        <p:spPr/>
        <p:txBody>
          <a:bodyPr/>
          <a:p>
            <a:fld id="{888F8D02-9041-4C59-BC62-13DE0E5C6713}" type="slidenum">
              <a:rPr lang="zh-CN" altLang="en-US" smtClean="0"/>
            </a:fld>
            <a:endParaRPr lang="zh-CN" altLang="en-US"/>
          </a:p>
        </p:txBody>
      </p:sp>
      <p:sp>
        <p:nvSpPr>
          <p:cNvPr id="39" name="文本框 38"/>
          <p:cNvSpPr txBox="1"/>
          <p:nvPr/>
        </p:nvSpPr>
        <p:spPr>
          <a:xfrm>
            <a:off x="5594350" y="1675130"/>
            <a:ext cx="2448560" cy="521970"/>
          </a:xfrm>
          <a:prstGeom prst="rect">
            <a:avLst/>
          </a:prstGeom>
          <a:noFill/>
        </p:spPr>
        <p:txBody>
          <a:bodyPr wrap="square" rtlCol="0">
            <a:spAutoFit/>
          </a:bodyPr>
          <a:p>
            <a:r>
              <a:rPr lang="zh-CN" altLang="en-US" sz="2800" b="1" spc="300" dirty="0" smtClean="0">
                <a:solidFill>
                  <a:srgbClr val="666666"/>
                </a:solidFill>
                <a:latin typeface="微软雅黑" panose="020B0503020204020204" pitchFamily="34" charset="-122"/>
                <a:ea typeface="微软雅黑" panose="020B0503020204020204" pitchFamily="34" charset="-122"/>
              </a:rPr>
              <a:t>问题分析</a:t>
            </a:r>
            <a:endParaRPr lang="zh-CN" altLang="en-US" sz="2800" b="1" spc="300" dirty="0" smtClean="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问题一求解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596265" y="966470"/>
            <a:ext cx="3855720"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（三）求</a:t>
            </a:r>
            <a:r>
              <a:rPr lang="en-US" altLang="zh-CN" sz="2000" b="1">
                <a:latin typeface="宋体" panose="02010600030101010101" pitchFamily="2" charset="-122"/>
                <a:ea typeface="宋体" panose="02010600030101010101" pitchFamily="2" charset="-122"/>
              </a:rPr>
              <a:t>X</a:t>
            </a:r>
            <a:r>
              <a:rPr lang="zh-CN" altLang="en-US" sz="2000" b="1">
                <a:latin typeface="宋体" panose="02010600030101010101" pitchFamily="2" charset="-122"/>
                <a:ea typeface="宋体" panose="02010600030101010101" pitchFamily="2" charset="-122"/>
              </a:rPr>
              <a:t>射线的</a:t>
            </a:r>
            <a:r>
              <a:rPr lang="en-US" altLang="zh-CN" sz="2000" b="1">
                <a:latin typeface="宋体" panose="02010600030101010101" pitchFamily="2" charset="-122"/>
                <a:ea typeface="宋体" panose="02010600030101010101" pitchFamily="2" charset="-122"/>
              </a:rPr>
              <a:t>180</a:t>
            </a:r>
            <a:r>
              <a:rPr lang="zh-CN" altLang="en-US" sz="2000" b="1">
                <a:latin typeface="宋体" panose="02010600030101010101" pitchFamily="2" charset="-122"/>
                <a:ea typeface="宋体" panose="02010600030101010101" pitchFamily="2" charset="-122"/>
              </a:rPr>
              <a:t>个方向</a:t>
            </a:r>
            <a:endParaRPr lang="zh-CN" altLang="en-US" sz="2000" b="1">
              <a:latin typeface="宋体" panose="02010600030101010101" pitchFamily="2" charset="-122"/>
              <a:ea typeface="宋体" panose="02010600030101010101" pitchFamily="2" charset="-122"/>
            </a:endParaRPr>
          </a:p>
        </p:txBody>
      </p:sp>
      <p:sp>
        <p:nvSpPr>
          <p:cNvPr id="8" name="文本框 7"/>
          <p:cNvSpPr txBox="1"/>
          <p:nvPr/>
        </p:nvSpPr>
        <p:spPr>
          <a:xfrm>
            <a:off x="596265" y="1722120"/>
            <a:ext cx="8056880" cy="850265"/>
          </a:xfrm>
          <a:prstGeom prst="rect">
            <a:avLst/>
          </a:prstGeom>
          <a:noFill/>
        </p:spPr>
        <p:txBody>
          <a:bodyPr wrap="square" rtlCol="0">
            <a:spAutoFit/>
          </a:bodyPr>
          <a:p>
            <a:pPr fontAlgn="auto">
              <a:lnSpc>
                <a:spcPct val="130000"/>
              </a:lnSpc>
            </a:pPr>
            <a:r>
              <a:rPr lang="en-US" altLang="zh-CN"/>
              <a:t>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对附件2的数据进行统计，得到总有效探测器个数(包含圆对应的有效探测器个数)，</a:t>
            </a:r>
            <a:r>
              <a:rPr lang="zh-CN" altLang="en-US" b="1">
                <a:solidFill>
                  <a:srgbClr val="C00000"/>
                </a:solidFill>
                <a:latin typeface="宋体" panose="02010600030101010101" pitchFamily="2" charset="-122"/>
                <a:ea typeface="宋体" panose="02010600030101010101" pitchFamily="2" charset="-122"/>
              </a:rPr>
              <a:t>修正后</a:t>
            </a:r>
            <a:r>
              <a:rPr lang="zh-CN" altLang="en-US">
                <a:latin typeface="宋体" panose="02010600030101010101" pitchFamily="2" charset="-122"/>
                <a:ea typeface="宋体" panose="02010600030101010101" pitchFamily="2" charset="-122"/>
              </a:rPr>
              <a:t>得到椭圆的有效探测器个数和接收信息组号的关系。</a:t>
            </a:r>
            <a:endParaRPr lang="zh-CN" altLang="en-US">
              <a:latin typeface="宋体" panose="02010600030101010101" pitchFamily="2" charset="-122"/>
              <a:ea typeface="宋体" panose="02010600030101010101" pitchFamily="2" charset="-122"/>
            </a:endParaRPr>
          </a:p>
        </p:txBody>
      </p:sp>
      <p:pic>
        <p:nvPicPr>
          <p:cNvPr id="19" name="内容占位符 18" descr="6"/>
          <p:cNvPicPr>
            <a:picLocks noChangeAspect="1"/>
          </p:cNvPicPr>
          <p:nvPr>
            <p:ph idx="1"/>
          </p:nvPr>
        </p:nvPicPr>
        <p:blipFill>
          <a:blip r:embed="rId2"/>
          <a:srcRect l="1363" t="16708" r="5319" b="17058"/>
          <a:stretch>
            <a:fillRect/>
          </a:stretch>
        </p:blipFill>
        <p:spPr>
          <a:xfrm>
            <a:off x="205105" y="2868930"/>
            <a:ext cx="8733790" cy="348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问题一求解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596265" y="966470"/>
            <a:ext cx="3855720"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（三）求</a:t>
            </a:r>
            <a:r>
              <a:rPr lang="en-US" altLang="zh-CN" sz="2000" b="1">
                <a:latin typeface="宋体" panose="02010600030101010101" pitchFamily="2" charset="-122"/>
                <a:ea typeface="宋体" panose="02010600030101010101" pitchFamily="2" charset="-122"/>
              </a:rPr>
              <a:t>X</a:t>
            </a:r>
            <a:r>
              <a:rPr lang="zh-CN" altLang="en-US" sz="2000" b="1">
                <a:latin typeface="宋体" panose="02010600030101010101" pitchFamily="2" charset="-122"/>
                <a:ea typeface="宋体" panose="02010600030101010101" pitchFamily="2" charset="-122"/>
              </a:rPr>
              <a:t>射线的</a:t>
            </a:r>
            <a:r>
              <a:rPr lang="en-US" altLang="zh-CN" sz="2000" b="1">
                <a:latin typeface="宋体" panose="02010600030101010101" pitchFamily="2" charset="-122"/>
                <a:ea typeface="宋体" panose="02010600030101010101" pitchFamily="2" charset="-122"/>
              </a:rPr>
              <a:t>180</a:t>
            </a:r>
            <a:r>
              <a:rPr lang="zh-CN" altLang="en-US" sz="2000" b="1">
                <a:latin typeface="宋体" panose="02010600030101010101" pitchFamily="2" charset="-122"/>
                <a:ea typeface="宋体" panose="02010600030101010101" pitchFamily="2" charset="-122"/>
              </a:rPr>
              <a:t>个方向</a:t>
            </a:r>
            <a:endParaRPr lang="zh-CN" altLang="en-US" sz="2000" b="1">
              <a:latin typeface="宋体" panose="02010600030101010101" pitchFamily="2" charset="-122"/>
              <a:ea typeface="宋体" panose="02010600030101010101" pitchFamily="2" charset="-122"/>
            </a:endParaRPr>
          </a:p>
        </p:txBody>
      </p:sp>
      <p:pic>
        <p:nvPicPr>
          <p:cNvPr id="11" name="图片 10" descr="7"/>
          <p:cNvPicPr>
            <a:picLocks noChangeAspect="1"/>
          </p:cNvPicPr>
          <p:nvPr/>
        </p:nvPicPr>
        <p:blipFill>
          <a:blip r:embed="rId2"/>
          <a:srcRect l="3138" t="25903" r="12582" b="9428"/>
          <a:stretch>
            <a:fillRect/>
          </a:stretch>
        </p:blipFill>
        <p:spPr>
          <a:xfrm>
            <a:off x="208915" y="2706370"/>
            <a:ext cx="8792845" cy="3795395"/>
          </a:xfrm>
          <a:prstGeom prst="rect">
            <a:avLst/>
          </a:prstGeom>
        </p:spPr>
      </p:pic>
      <p:graphicFrame>
        <p:nvGraphicFramePr>
          <p:cNvPr id="3" name="内容占位符 -2147482566"/>
          <p:cNvGraphicFramePr>
            <a:graphicFrameLocks noChangeAspect="1"/>
          </p:cNvGraphicFramePr>
          <p:nvPr>
            <p:ph sz="half" idx="1"/>
          </p:nvPr>
        </p:nvGraphicFramePr>
        <p:xfrm>
          <a:off x="1750695" y="1492885"/>
          <a:ext cx="1585595" cy="621665"/>
        </p:xfrm>
        <a:graphic>
          <a:graphicData uri="http://schemas.openxmlformats.org/presentationml/2006/ole">
            <mc:AlternateContent xmlns:mc="http://schemas.openxmlformats.org/markup-compatibility/2006">
              <mc:Choice xmlns:v="urn:schemas-microsoft-com:vml" Requires="v">
                <p:oleObj spid="_x0000_s3076" name="" r:id="rId3" imgW="1231265" imgH="482600" progId="Equation.KSEE3">
                  <p:embed/>
                </p:oleObj>
              </mc:Choice>
              <mc:Fallback>
                <p:oleObj name="" r:id="rId3" imgW="1231265" imgH="482600" progId="Equation.KSEE3">
                  <p:embed/>
                  <p:pic>
                    <p:nvPicPr>
                      <p:cNvPr id="0" name="图片 3075"/>
                      <p:cNvPicPr/>
                      <p:nvPr/>
                    </p:nvPicPr>
                    <p:blipFill>
                      <a:blip r:embed="rId4"/>
                      <a:stretch>
                        <a:fillRect/>
                      </a:stretch>
                    </p:blipFill>
                    <p:spPr>
                      <a:xfrm>
                        <a:off x="1750695" y="1492885"/>
                        <a:ext cx="1585595" cy="621665"/>
                      </a:xfrm>
                      <a:prstGeom prst="rect">
                        <a:avLst/>
                      </a:prstGeom>
                      <a:noFill/>
                      <a:ln w="38100">
                        <a:noFill/>
                        <a:miter/>
                      </a:ln>
                    </p:spPr>
                  </p:pic>
                </p:oleObj>
              </mc:Fallback>
            </mc:AlternateContent>
          </a:graphicData>
        </a:graphic>
      </p:graphicFrame>
      <p:graphicFrame>
        <p:nvGraphicFramePr>
          <p:cNvPr id="10" name="内容占位符 -2147482565"/>
          <p:cNvGraphicFramePr>
            <a:graphicFrameLocks noChangeAspect="1"/>
          </p:cNvGraphicFramePr>
          <p:nvPr>
            <p:ph sz="half" idx="2"/>
          </p:nvPr>
        </p:nvGraphicFramePr>
        <p:xfrm>
          <a:off x="3474085" y="1626235"/>
          <a:ext cx="1423670" cy="381000"/>
        </p:xfrm>
        <a:graphic>
          <a:graphicData uri="http://schemas.openxmlformats.org/presentationml/2006/ole">
            <mc:AlternateContent xmlns:mc="http://schemas.openxmlformats.org/markup-compatibility/2006">
              <mc:Choice xmlns:v="urn:schemas-microsoft-com:vml" Requires="v">
                <p:oleObj spid="_x0000_s12" name="" r:id="rId5" imgW="901700" imgH="241300" progId="Equation.KSEE3">
                  <p:embed/>
                </p:oleObj>
              </mc:Choice>
              <mc:Fallback>
                <p:oleObj name="" r:id="rId5" imgW="901700" imgH="241300" progId="Equation.KSEE3">
                  <p:embed/>
                  <p:pic>
                    <p:nvPicPr>
                      <p:cNvPr id="0" name="图片 7"/>
                      <p:cNvPicPr/>
                      <p:nvPr/>
                    </p:nvPicPr>
                    <p:blipFill>
                      <a:blip r:embed="rId6"/>
                      <a:stretch>
                        <a:fillRect/>
                      </a:stretch>
                    </p:blipFill>
                    <p:spPr>
                      <a:xfrm>
                        <a:off x="3474085" y="1626235"/>
                        <a:ext cx="1423670" cy="381000"/>
                      </a:xfrm>
                      <a:prstGeom prst="rect">
                        <a:avLst/>
                      </a:prstGeom>
                      <a:noFill/>
                      <a:ln w="38100">
                        <a:noFill/>
                        <a:miter/>
                      </a:ln>
                    </p:spPr>
                  </p:pic>
                </p:oleObj>
              </mc:Fallback>
            </mc:AlternateContent>
          </a:graphicData>
        </a:graphic>
      </p:graphicFrame>
      <p:sp>
        <p:nvSpPr>
          <p:cNvPr id="13" name="文本框 12"/>
          <p:cNvSpPr txBox="1"/>
          <p:nvPr/>
        </p:nvSpPr>
        <p:spPr>
          <a:xfrm>
            <a:off x="596265" y="1330960"/>
            <a:ext cx="8199120" cy="1845310"/>
          </a:xfrm>
          <a:prstGeom prst="rect">
            <a:avLst/>
          </a:prstGeom>
          <a:noFill/>
        </p:spPr>
        <p:txBody>
          <a:bodyPr wrap="square" rtlCol="0">
            <a:spAutoFit/>
          </a:bodyPr>
          <a:p>
            <a:endParaRPr lang="zh-CN" altLang="en-US"/>
          </a:p>
          <a:p>
            <a:r>
              <a:rPr lang="zh-CN" altLang="en-US">
                <a:latin typeface="宋体" panose="02010600030101010101" pitchFamily="2" charset="-122"/>
                <a:ea typeface="宋体" panose="02010600030101010101" pitchFamily="2" charset="-122"/>
              </a:rPr>
              <a:t>结合公式</a:t>
            </a:r>
            <a:r>
              <a:rPr lang="zh-CN" altLang="en-US"/>
              <a:t>                         ，                      </a:t>
            </a:r>
            <a:r>
              <a:rPr lang="zh-CN" altLang="en-US">
                <a:latin typeface="宋体" panose="02010600030101010101" pitchFamily="2" charset="-122"/>
                <a:ea typeface="宋体" panose="02010600030101010101" pitchFamily="2" charset="-122"/>
              </a:rPr>
              <a:t>以及探测器单元之间距离</a:t>
            </a:r>
            <a:r>
              <a:rPr lang="en-US" altLang="zh-CN">
                <a:latin typeface="宋体" panose="02010600030101010101" pitchFamily="2" charset="-122"/>
                <a:ea typeface="宋体" panose="02010600030101010101" pitchFamily="2" charset="-122"/>
              </a:rPr>
              <a:t>D</a:t>
            </a:r>
            <a:endParaRPr lang="en-US" altLang="zh-CN">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得到椭圆长度随接受组号的变化，进而得到X射线的180个方向。</a:t>
            </a:r>
            <a:endParaRPr lang="zh-CN" altLang="en-US">
              <a:latin typeface="宋体" panose="02010600030101010101" pitchFamily="2" charset="-122"/>
              <a:ea typeface="宋体" panose="02010600030101010101" pitchFamily="2" charset="-122"/>
            </a:endParaRPr>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问题二求解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2" name="内容占位符 1" descr="10"/>
          <p:cNvPicPr>
            <a:picLocks noChangeAspect="1"/>
          </p:cNvPicPr>
          <p:nvPr>
            <p:ph idx="1"/>
          </p:nvPr>
        </p:nvPicPr>
        <p:blipFill>
          <a:blip r:embed="rId2"/>
          <a:srcRect t="10842" r="-25" b="6931"/>
          <a:stretch>
            <a:fillRect/>
          </a:stretch>
        </p:blipFill>
        <p:spPr>
          <a:xfrm>
            <a:off x="240665" y="2256155"/>
            <a:ext cx="8550275" cy="3954145"/>
          </a:xfrm>
          <a:prstGeom prst="rect">
            <a:avLst/>
          </a:prstGeom>
        </p:spPr>
      </p:pic>
      <p:sp>
        <p:nvSpPr>
          <p:cNvPr id="3" name="文本框 2"/>
          <p:cNvSpPr txBox="1"/>
          <p:nvPr/>
        </p:nvSpPr>
        <p:spPr>
          <a:xfrm>
            <a:off x="631825" y="1359535"/>
            <a:ext cx="752284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用matlab处理附件3的数据，使之可视化，得问题二未知介质接收信息分布图，如下：</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问题二求解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536575" y="1139190"/>
            <a:ext cx="746950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采用滤波反投影模型和卷积反投影模型进行图像重建，成像效果见下图 </a:t>
            </a:r>
            <a:r>
              <a:rPr lang="zh-CN" altLang="en-US">
                <a:latin typeface="Times New Roman" panose="02020603050405020304" charset="0"/>
                <a:ea typeface="宋体" panose="02010600030101010101" pitchFamily="2" charset="-122"/>
              </a:rPr>
              <a:t>(a)</a:t>
            </a:r>
            <a:r>
              <a:rPr lang="zh-CN" altLang="en-US">
                <a:latin typeface="宋体" panose="02010600030101010101" pitchFamily="2" charset="-122"/>
                <a:ea typeface="宋体" panose="02010600030101010101" pitchFamily="2" charset="-122"/>
              </a:rPr>
              <a:t>和</a:t>
            </a:r>
            <a:r>
              <a:rPr lang="zh-CN" altLang="en-US">
                <a:latin typeface="Times New Roman" panose="02020603050405020304" charset="0"/>
                <a:ea typeface="宋体" panose="02010600030101010101" pitchFamily="2" charset="-122"/>
              </a:rPr>
              <a:t>(b)</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pic>
        <p:nvPicPr>
          <p:cNvPr id="13" name="内容占位符 12" descr="4、第2问_卷积反投影和滤波反投影比较"/>
          <p:cNvPicPr>
            <a:picLocks noChangeAspect="1"/>
          </p:cNvPicPr>
          <p:nvPr>
            <p:ph idx="1"/>
          </p:nvPr>
        </p:nvPicPr>
        <p:blipFill>
          <a:blip r:embed="rId2"/>
          <a:stretch>
            <a:fillRect/>
          </a:stretch>
        </p:blipFill>
        <p:spPr>
          <a:xfrm>
            <a:off x="1245870" y="1973580"/>
            <a:ext cx="6348730" cy="3227705"/>
          </a:xfrm>
          <a:prstGeom prst="rect">
            <a:avLst/>
          </a:prstGeom>
        </p:spPr>
      </p:pic>
      <p:sp>
        <p:nvSpPr>
          <p:cNvPr id="15" name="文本框 14"/>
          <p:cNvSpPr txBox="1"/>
          <p:nvPr/>
        </p:nvSpPr>
        <p:spPr>
          <a:xfrm>
            <a:off x="596265" y="5399405"/>
            <a:ext cx="8394700" cy="3835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可以看出，</a:t>
            </a:r>
            <a:r>
              <a:rPr lang="zh-CN" altLang="en-US" b="1">
                <a:latin typeface="宋体" panose="02010600030101010101" pitchFamily="2" charset="-122"/>
                <a:ea typeface="宋体" panose="02010600030101010101" pitchFamily="2" charset="-122"/>
              </a:rPr>
              <a:t>滤波反投影模型更加适合</a:t>
            </a:r>
            <a:r>
              <a:rPr lang="zh-CN" altLang="en-US">
                <a:latin typeface="宋体" panose="02010600030101010101" pitchFamily="2" charset="-122"/>
                <a:ea typeface="宋体" panose="02010600030101010101" pitchFamily="2" charset="-122"/>
              </a:rPr>
              <a:t>，且没有丢失图像信息。</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descr="3、第2问_4种滤波方式比较"/>
          <p:cNvPicPr>
            <a:picLocks noChangeAspect="1"/>
          </p:cNvPicPr>
          <p:nvPr>
            <p:ph idx="1"/>
          </p:nvPr>
        </p:nvPicPr>
        <p:blipFill>
          <a:blip r:embed="rId1"/>
          <a:stretch>
            <a:fillRect/>
          </a:stretch>
        </p:blipFill>
        <p:spPr>
          <a:xfrm>
            <a:off x="951230" y="1590675"/>
            <a:ext cx="6853555" cy="5130800"/>
          </a:xfrm>
          <a:prstGeom prst="rect">
            <a:avLst/>
          </a:prstGeom>
        </p:spPr>
      </p:pic>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问题二求解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2"/>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631825" y="1225550"/>
            <a:ext cx="7671435" cy="3835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然后，采用四种不同的滤波方式进行滤波，成像效果见下图</a:t>
            </a:r>
            <a:r>
              <a:rPr lang="en-US" altLang="zh-CN">
                <a:latin typeface="Times New Roman" panose="02020603050405020304" charset="0"/>
              </a:rPr>
              <a:t>(a),(b),(c),(d)</a:t>
            </a:r>
            <a:endParaRPr lang="en-US" altLang="zh-CN">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问题二求解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3" name="文本框 12"/>
          <p:cNvSpPr txBox="1"/>
          <p:nvPr/>
        </p:nvSpPr>
        <p:spPr>
          <a:xfrm>
            <a:off x="596265" y="972820"/>
            <a:ext cx="772350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对图像进行坐标变换，进而得到未知介质的吸收率分布图、未知介质的形状及位置信息，见下图。</a:t>
            </a:r>
            <a:endParaRPr lang="zh-CN" altLang="en-US">
              <a:latin typeface="宋体" panose="02010600030101010101" pitchFamily="2" charset="-122"/>
              <a:ea typeface="宋体" panose="02010600030101010101" pitchFamily="2" charset="-122"/>
            </a:endParaRPr>
          </a:p>
        </p:txBody>
      </p:sp>
      <p:pic>
        <p:nvPicPr>
          <p:cNvPr id="14" name="图片 13" descr="5、第2问_吸收率分布图"/>
          <p:cNvPicPr>
            <a:picLocks noChangeAspect="1"/>
          </p:cNvPicPr>
          <p:nvPr/>
        </p:nvPicPr>
        <p:blipFill>
          <a:blip r:embed="rId2"/>
          <a:stretch>
            <a:fillRect/>
          </a:stretch>
        </p:blipFill>
        <p:spPr>
          <a:xfrm>
            <a:off x="416560" y="1805940"/>
            <a:ext cx="4609465" cy="3451225"/>
          </a:xfrm>
          <a:prstGeom prst="rect">
            <a:avLst/>
          </a:prstGeom>
        </p:spPr>
      </p:pic>
      <p:pic>
        <p:nvPicPr>
          <p:cNvPr id="15" name="图片 14" descr="6、第2问_位置示意图"/>
          <p:cNvPicPr>
            <a:picLocks noChangeAspect="1"/>
          </p:cNvPicPr>
          <p:nvPr/>
        </p:nvPicPr>
        <p:blipFill>
          <a:blip r:embed="rId3"/>
          <a:stretch>
            <a:fillRect/>
          </a:stretch>
        </p:blipFill>
        <p:spPr>
          <a:xfrm>
            <a:off x="4497705" y="1807210"/>
            <a:ext cx="4606290" cy="3449955"/>
          </a:xfrm>
          <a:prstGeom prst="rect">
            <a:avLst/>
          </a:prstGeom>
        </p:spPr>
      </p:pic>
      <p:sp>
        <p:nvSpPr>
          <p:cNvPr id="17" name="矩形 16"/>
          <p:cNvSpPr/>
          <p:nvPr/>
        </p:nvSpPr>
        <p:spPr>
          <a:xfrm>
            <a:off x="4881880" y="5243830"/>
            <a:ext cx="3742055" cy="514985"/>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rgbClr val="FF0000"/>
                </a:solidFill>
                <a:latin typeface="Times New Roman" panose="02020603050405020304" charset="0"/>
              </a:rPr>
              <a:t>注意：本图</a:t>
            </a:r>
            <a:r>
              <a:rPr lang="en-US" altLang="zh-CN" b="1">
                <a:solidFill>
                  <a:srgbClr val="FF0000"/>
                </a:solidFill>
                <a:latin typeface="Times New Roman" panose="02020603050405020304" charset="0"/>
              </a:rPr>
              <a:t>y</a:t>
            </a:r>
            <a:r>
              <a:rPr lang="zh-CN" altLang="en-US" b="1">
                <a:solidFill>
                  <a:srgbClr val="FF0000"/>
                </a:solidFill>
                <a:latin typeface="Times New Roman" panose="02020603050405020304" charset="0"/>
              </a:rPr>
              <a:t>轴正方向向上</a:t>
            </a:r>
            <a:endParaRPr lang="zh-CN" altLang="en-US" b="1">
              <a:solidFill>
                <a:srgbClr val="FF0000"/>
              </a:solidFill>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问题二求解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3" name="文本框 12"/>
          <p:cNvSpPr txBox="1"/>
          <p:nvPr/>
        </p:nvSpPr>
        <p:spPr>
          <a:xfrm>
            <a:off x="596265" y="972820"/>
            <a:ext cx="772350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对图像进行坐标变换，进而得到未知介质的吸收率分布图、未知介质的形状及位置信息，见下图。</a:t>
            </a:r>
            <a:endParaRPr lang="zh-CN" altLang="en-US">
              <a:latin typeface="宋体" panose="02010600030101010101" pitchFamily="2" charset="-122"/>
              <a:ea typeface="宋体" panose="02010600030101010101" pitchFamily="2" charset="-122"/>
            </a:endParaRPr>
          </a:p>
        </p:txBody>
      </p:sp>
      <p:pic>
        <p:nvPicPr>
          <p:cNvPr id="2" name="图片 1" descr="21"/>
          <p:cNvPicPr>
            <a:picLocks noChangeAspect="1"/>
          </p:cNvPicPr>
          <p:nvPr/>
        </p:nvPicPr>
        <p:blipFill>
          <a:blip r:embed="rId2"/>
          <a:stretch>
            <a:fillRect/>
          </a:stretch>
        </p:blipFill>
        <p:spPr>
          <a:xfrm>
            <a:off x="514350" y="2214245"/>
            <a:ext cx="7887335" cy="2762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问题三求解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5</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8" name="图片 7" descr="1、第3问_接收信息分布图_三维"/>
          <p:cNvPicPr>
            <a:picLocks noChangeAspect="1"/>
          </p:cNvPicPr>
          <p:nvPr/>
        </p:nvPicPr>
        <p:blipFill>
          <a:blip r:embed="rId2"/>
          <a:stretch>
            <a:fillRect/>
          </a:stretch>
        </p:blipFill>
        <p:spPr>
          <a:xfrm>
            <a:off x="342265" y="2356485"/>
            <a:ext cx="4229100" cy="3166110"/>
          </a:xfrm>
          <a:prstGeom prst="rect">
            <a:avLst/>
          </a:prstGeom>
        </p:spPr>
      </p:pic>
      <p:pic>
        <p:nvPicPr>
          <p:cNvPr id="10" name="图片 9" descr="2、第3问_接收信息分布图_平面"/>
          <p:cNvPicPr>
            <a:picLocks noChangeAspect="1"/>
          </p:cNvPicPr>
          <p:nvPr/>
        </p:nvPicPr>
        <p:blipFill>
          <a:blip r:embed="rId3"/>
          <a:stretch>
            <a:fillRect/>
          </a:stretch>
        </p:blipFill>
        <p:spPr>
          <a:xfrm>
            <a:off x="4571365" y="2344420"/>
            <a:ext cx="4244975" cy="3178175"/>
          </a:xfrm>
          <a:prstGeom prst="rect">
            <a:avLst/>
          </a:prstGeom>
        </p:spPr>
      </p:pic>
      <p:sp>
        <p:nvSpPr>
          <p:cNvPr id="11" name="文本框 10"/>
          <p:cNvSpPr txBox="1"/>
          <p:nvPr/>
        </p:nvSpPr>
        <p:spPr>
          <a:xfrm>
            <a:off x="596265" y="1139190"/>
            <a:ext cx="752284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用matlab处理附件</a:t>
            </a:r>
            <a:r>
              <a:rPr lang="en-US" altLang="zh-CN">
                <a:latin typeface="宋体" panose="02010600030101010101" pitchFamily="2" charset="-122"/>
                <a:ea typeface="宋体" panose="02010600030101010101" pitchFamily="2" charset="-122"/>
              </a:rPr>
              <a:t>5</a:t>
            </a:r>
            <a:r>
              <a:rPr lang="zh-CN" altLang="en-US">
                <a:latin typeface="宋体" panose="02010600030101010101" pitchFamily="2" charset="-122"/>
                <a:ea typeface="宋体" panose="02010600030101010101" pitchFamily="2" charset="-122"/>
              </a:rPr>
              <a:t>的数据，使之可视化，得问题三未知介质接收信息分布图，如下：</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问题三求解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5</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4" name="文本框 3"/>
          <p:cNvSpPr txBox="1"/>
          <p:nvPr/>
        </p:nvSpPr>
        <p:spPr>
          <a:xfrm>
            <a:off x="631825" y="1139190"/>
            <a:ext cx="737425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问题三的求解过程和问题二一样，未知介质的吸收率分布图、未知介质的形状及位置信息，见下图。</a:t>
            </a:r>
            <a:endParaRPr lang="zh-CN" altLang="en-US">
              <a:latin typeface="宋体" panose="02010600030101010101" pitchFamily="2" charset="-122"/>
              <a:ea typeface="宋体" panose="02010600030101010101" pitchFamily="2" charset="-122"/>
            </a:endParaRPr>
          </a:p>
        </p:txBody>
      </p:sp>
      <p:pic>
        <p:nvPicPr>
          <p:cNvPr id="2" name="图片 1" descr="4、第3问_吸收率分布图"/>
          <p:cNvPicPr>
            <a:picLocks noChangeAspect="1"/>
          </p:cNvPicPr>
          <p:nvPr/>
        </p:nvPicPr>
        <p:blipFill>
          <a:blip r:embed="rId2"/>
          <a:stretch>
            <a:fillRect/>
          </a:stretch>
        </p:blipFill>
        <p:spPr>
          <a:xfrm>
            <a:off x="354965" y="2060575"/>
            <a:ext cx="4376420" cy="3276600"/>
          </a:xfrm>
          <a:prstGeom prst="rect">
            <a:avLst/>
          </a:prstGeom>
        </p:spPr>
      </p:pic>
      <p:pic>
        <p:nvPicPr>
          <p:cNvPr id="3" name="图片 2" descr="5、第3问_位置示意图"/>
          <p:cNvPicPr>
            <a:picLocks noChangeAspect="1"/>
          </p:cNvPicPr>
          <p:nvPr/>
        </p:nvPicPr>
        <p:blipFill>
          <a:blip r:embed="rId3"/>
          <a:stretch>
            <a:fillRect/>
          </a:stretch>
        </p:blipFill>
        <p:spPr>
          <a:xfrm>
            <a:off x="4493260" y="2060575"/>
            <a:ext cx="4508500" cy="3375025"/>
          </a:xfrm>
          <a:prstGeom prst="rect">
            <a:avLst/>
          </a:prstGeom>
        </p:spPr>
      </p:pic>
      <p:sp>
        <p:nvSpPr>
          <p:cNvPr id="17" name="矩形 16"/>
          <p:cNvSpPr/>
          <p:nvPr/>
        </p:nvSpPr>
        <p:spPr>
          <a:xfrm>
            <a:off x="4881880" y="5243830"/>
            <a:ext cx="3742055" cy="514985"/>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b="1">
                <a:solidFill>
                  <a:srgbClr val="FF0000"/>
                </a:solidFill>
                <a:latin typeface="Times New Roman" panose="02020603050405020304" charset="0"/>
              </a:rPr>
              <a:t>注意：本图</a:t>
            </a:r>
            <a:r>
              <a:rPr lang="en-US" altLang="zh-CN" b="1">
                <a:solidFill>
                  <a:srgbClr val="FF0000"/>
                </a:solidFill>
                <a:latin typeface="Times New Roman" panose="02020603050405020304" charset="0"/>
              </a:rPr>
              <a:t>y</a:t>
            </a:r>
            <a:r>
              <a:rPr lang="zh-CN" altLang="en-US" b="1">
                <a:solidFill>
                  <a:srgbClr val="FF0000"/>
                </a:solidFill>
                <a:latin typeface="Times New Roman" panose="02020603050405020304" charset="0"/>
              </a:rPr>
              <a:t>轴正方向向上</a:t>
            </a:r>
            <a:endParaRPr lang="zh-CN" altLang="en-US" b="1">
              <a:solidFill>
                <a:srgbClr val="FF0000"/>
              </a:solidFill>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问题三求解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5</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631825" y="1139190"/>
            <a:ext cx="7374255" cy="67564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问题三的求解过程和问题二一样，未知介质的吸收率分布图、未知介质的形状及位置信息，见下图。</a:t>
            </a:r>
            <a:endParaRPr lang="zh-CN" altLang="en-US">
              <a:latin typeface="宋体" panose="02010600030101010101" pitchFamily="2" charset="-122"/>
              <a:ea typeface="宋体" panose="02010600030101010101" pitchFamily="2" charset="-122"/>
            </a:endParaRPr>
          </a:p>
        </p:txBody>
      </p:sp>
      <p:pic>
        <p:nvPicPr>
          <p:cNvPr id="3" name="图片 2" descr="32"/>
          <p:cNvPicPr>
            <a:picLocks noChangeAspect="1"/>
          </p:cNvPicPr>
          <p:nvPr/>
        </p:nvPicPr>
        <p:blipFill>
          <a:blip r:embed="rId2"/>
          <a:stretch>
            <a:fillRect/>
          </a:stretch>
        </p:blipFill>
        <p:spPr>
          <a:xfrm>
            <a:off x="522605" y="2520315"/>
            <a:ext cx="8326120" cy="2585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文本框 7"/>
          <p:cNvSpPr txBox="1"/>
          <p:nvPr/>
        </p:nvSpPr>
        <p:spPr>
          <a:xfrm>
            <a:off x="625475" y="1572895"/>
            <a:ext cx="7529195" cy="1260475"/>
          </a:xfrm>
          <a:prstGeom prst="rect">
            <a:avLst/>
          </a:prstGeom>
          <a:noFill/>
        </p:spPr>
        <p:txBody>
          <a:bodyPr wrap="square" rtlCol="0">
            <a:spAutoFit/>
          </a:bodyPr>
          <a:p>
            <a:r>
              <a:rPr lang="zh-CN" altLang="en-US"/>
              <a:t>问题一要求我们利用附件1和附件2的数据，确定</a:t>
            </a:r>
            <a:endParaRPr lang="zh-CN" altLang="en-US"/>
          </a:p>
          <a:p>
            <a:pPr marL="342900" indent="-342900">
              <a:buFont typeface="Wingdings" panose="05000000000000000000" charset="0"/>
              <a:buChar char=""/>
            </a:pPr>
            <a:r>
              <a:rPr lang="zh-CN" altLang="en-US"/>
              <a:t>CT系统旋转中心</a:t>
            </a:r>
            <a:endParaRPr lang="zh-CN" altLang="en-US"/>
          </a:p>
          <a:p>
            <a:pPr marL="342900" indent="-342900">
              <a:buFont typeface="Wingdings" panose="05000000000000000000" charset="0"/>
              <a:buChar char=""/>
            </a:pPr>
            <a:r>
              <a:rPr lang="zh-CN" altLang="en-US"/>
              <a:t>探测器单元之间的距离</a:t>
            </a:r>
            <a:endParaRPr lang="zh-CN" altLang="en-US"/>
          </a:p>
          <a:p>
            <a:pPr marL="342900" indent="-342900">
              <a:buFont typeface="Wingdings" panose="05000000000000000000" charset="0"/>
              <a:buChar char=""/>
            </a:pPr>
            <a:r>
              <a:rPr lang="zh-CN" altLang="en-US"/>
              <a:t>该CT系统使用X射线的180个方向</a:t>
            </a:r>
            <a:endParaRPr lang="zh-CN" altLang="en-US"/>
          </a:p>
        </p:txBody>
      </p:sp>
      <p:sp>
        <p:nvSpPr>
          <p:cNvPr id="11" name="文本框 10"/>
          <p:cNvSpPr txBox="1"/>
          <p:nvPr/>
        </p:nvSpPr>
        <p:spPr>
          <a:xfrm>
            <a:off x="631825" y="907415"/>
            <a:ext cx="1452880" cy="398780"/>
          </a:xfrm>
          <a:prstGeom prst="rect">
            <a:avLst/>
          </a:prstGeom>
          <a:noFill/>
        </p:spPr>
        <p:txBody>
          <a:bodyPr wrap="none" rtlCol="0">
            <a:spAutoFit/>
          </a:bodyPr>
          <a:p>
            <a:r>
              <a:rPr lang="zh-CN" altLang="en-US" sz="2000" b="1"/>
              <a:t>问题一分析</a:t>
            </a:r>
            <a:endParaRPr lang="zh-CN" altLang="en-US" sz="2000" b="1"/>
          </a:p>
        </p:txBody>
      </p:sp>
      <p:pic>
        <p:nvPicPr>
          <p:cNvPr id="21" name="图片 20" descr="1"/>
          <p:cNvPicPr>
            <a:picLocks noChangeAspect="1"/>
          </p:cNvPicPr>
          <p:nvPr/>
        </p:nvPicPr>
        <p:blipFill>
          <a:blip r:embed="rId2"/>
          <a:stretch>
            <a:fillRect/>
          </a:stretch>
        </p:blipFill>
        <p:spPr>
          <a:xfrm>
            <a:off x="1165225" y="2962910"/>
            <a:ext cx="3359150" cy="3263900"/>
          </a:xfrm>
          <a:prstGeom prst="rect">
            <a:avLst/>
          </a:prstGeom>
        </p:spPr>
      </p:pic>
      <p:pic>
        <p:nvPicPr>
          <p:cNvPr id="22" name="图片 21" descr="2"/>
          <p:cNvPicPr>
            <a:picLocks noChangeAspect="1"/>
          </p:cNvPicPr>
          <p:nvPr/>
        </p:nvPicPr>
        <p:blipFill>
          <a:blip r:embed="rId3"/>
          <a:stretch>
            <a:fillRect/>
          </a:stretch>
        </p:blipFill>
        <p:spPr>
          <a:xfrm>
            <a:off x="4871085" y="2962910"/>
            <a:ext cx="3644265" cy="3162935"/>
          </a:xfrm>
          <a:prstGeom prst="rect">
            <a:avLst/>
          </a:prstGeom>
        </p:spPr>
      </p:pic>
      <p:cxnSp>
        <p:nvCxnSpPr>
          <p:cNvPr id="23" name="直接连接符 22"/>
          <p:cNvCxnSpPr/>
          <p:nvPr/>
        </p:nvCxnSpPr>
        <p:spPr>
          <a:xfrm flipH="1">
            <a:off x="4695825" y="3203575"/>
            <a:ext cx="3810" cy="278320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问题四求解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6</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3" name="圆角矩形 22"/>
          <p:cNvSpPr/>
          <p:nvPr/>
        </p:nvSpPr>
        <p:spPr>
          <a:xfrm>
            <a:off x="596265" y="1370965"/>
            <a:ext cx="7223760" cy="4475481"/>
          </a:xfrm>
          <a:prstGeom prst="roundRect">
            <a:avLst>
              <a:gd name="adj" fmla="val 3819"/>
            </a:avLst>
          </a:prstGeom>
          <a:solidFill>
            <a:srgbClr val="4472C4">
              <a:alpha val="63000"/>
            </a:srgbClr>
          </a:solidFill>
        </p:spPr>
        <p:txBody>
          <a:bodyPr wrap="square" lIns="68577" tIns="34288" rIns="68577" bIns="34288">
            <a:spAutoFit/>
          </a:bodyPr>
          <a:p>
            <a:pPr>
              <a:lnSpc>
                <a:spcPct val="130000"/>
              </a:lnSpc>
            </a:pPr>
            <a:r>
              <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rPr>
              <a:t>根据问题一到问题三的求解过程，</a:t>
            </a: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rPr>
              <a:t>精度影响因素主要为</a:t>
            </a: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rPr>
              <a:t>椭圆投影长度的计算值和实际值存在误差</a:t>
            </a:r>
            <a:endPar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rPr>
              <a:t>稳定性的主要因素为</a:t>
            </a: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rPr>
              <a:t>有效接收探测器数目的波动性、</a:t>
            </a:r>
            <a:endPar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rPr>
              <a:t>最值的非唯一性</a:t>
            </a: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rPr>
              <a:t>角度计算时投影长度的不准确性</a:t>
            </a:r>
            <a:endPar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endParaRPr lang="en-US" altLang="zh-CN" sz="18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r>
              <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rPr>
              <a:t>而且这三个因素</a:t>
            </a:r>
            <a:r>
              <a:rPr lang="en-US" altLang="zh-CN" sz="1800" b="1" dirty="0">
                <a:solidFill>
                  <a:srgbClr val="C00000"/>
                </a:solidFill>
                <a:latin typeface="宋体" panose="02010600030101010101" pitchFamily="2" charset="-122"/>
                <a:ea typeface="宋体" panose="02010600030101010101" pitchFamily="2" charset="-122"/>
                <a:sym typeface="Arial" panose="020B0604020202020204" pitchFamily="34" charset="0"/>
              </a:rPr>
              <a:t>互相影响</a:t>
            </a:r>
            <a:r>
              <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rPr>
              <a:t>，其中一个的误差会致使其他两个因素造成的误差累积放大。</a:t>
            </a:r>
            <a:endParaRPr lang="en-US" altLang="zh-CN" sz="1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问题四求解</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6</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10" name="内容占位符 9" descr="13"/>
          <p:cNvPicPr>
            <a:picLocks noChangeAspect="1"/>
          </p:cNvPicPr>
          <p:nvPr>
            <p:ph idx="1"/>
          </p:nvPr>
        </p:nvPicPr>
        <p:blipFill>
          <a:blip r:embed="rId2"/>
          <a:srcRect l="4326" t="27783" r="16278" b="14198"/>
          <a:stretch>
            <a:fillRect/>
          </a:stretch>
        </p:blipFill>
        <p:spPr>
          <a:xfrm>
            <a:off x="299720" y="2058670"/>
            <a:ext cx="8215630" cy="3377565"/>
          </a:xfrm>
          <a:prstGeom prst="rect">
            <a:avLst/>
          </a:prstGeom>
        </p:spPr>
      </p:pic>
      <p:sp>
        <p:nvSpPr>
          <p:cNvPr id="2" name="文本框 1"/>
          <p:cNvSpPr txBox="1"/>
          <p:nvPr/>
        </p:nvSpPr>
        <p:spPr>
          <a:xfrm>
            <a:off x="596265" y="1235710"/>
            <a:ext cx="4131310" cy="38354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新的标定模型：双圆组合标定模板</a:t>
            </a:r>
            <a:endParaRPr lang="zh-CN" altLang="en-US"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评价与改进</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7</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713740" y="1936750"/>
            <a:ext cx="7716520" cy="4005580"/>
          </a:xfrm>
          <a:prstGeom prst="rect">
            <a:avLst/>
          </a:prstGeom>
        </p:spPr>
      </p:pic>
      <p:sp>
        <p:nvSpPr>
          <p:cNvPr id="3" name="文本框 2"/>
          <p:cNvSpPr txBox="1"/>
          <p:nvPr/>
        </p:nvSpPr>
        <p:spPr>
          <a:xfrm>
            <a:off x="631825" y="1139190"/>
            <a:ext cx="4409440" cy="383540"/>
          </a:xfrm>
          <a:prstGeom prst="rect">
            <a:avLst/>
          </a:prstGeom>
          <a:noFill/>
        </p:spPr>
        <p:txBody>
          <a:bodyPr wrap="square" rtlCol="0">
            <a:spAutoFit/>
          </a:bodyPr>
          <a:p>
            <a:r>
              <a:rPr lang="zh-CN" altLang="en-US" b="1"/>
              <a:t>模型评价</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22948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评价与改进</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7</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3" name="文本框 2"/>
          <p:cNvSpPr txBox="1"/>
          <p:nvPr/>
        </p:nvSpPr>
        <p:spPr>
          <a:xfrm>
            <a:off x="631825" y="1139190"/>
            <a:ext cx="4409440" cy="383540"/>
          </a:xfrm>
          <a:prstGeom prst="rect">
            <a:avLst/>
          </a:prstGeom>
          <a:noFill/>
        </p:spPr>
        <p:txBody>
          <a:bodyPr wrap="square" rtlCol="0">
            <a:spAutoFit/>
          </a:bodyPr>
          <a:p>
            <a:r>
              <a:rPr lang="zh-CN" altLang="en-US" b="1"/>
              <a:t>模型改进</a:t>
            </a:r>
            <a:endParaRPr lang="zh-CN" altLang="en-US" b="1"/>
          </a:p>
        </p:txBody>
      </p:sp>
      <p:sp>
        <p:nvSpPr>
          <p:cNvPr id="2" name="文本框 1"/>
          <p:cNvSpPr txBox="1"/>
          <p:nvPr/>
        </p:nvSpPr>
        <p:spPr>
          <a:xfrm>
            <a:off x="722630" y="1738630"/>
            <a:ext cx="7431405" cy="1260475"/>
          </a:xfrm>
          <a:prstGeom prst="rect">
            <a:avLst/>
          </a:prstGeom>
          <a:noFill/>
        </p:spPr>
        <p:txBody>
          <a:bodyPr wrap="square" rtlCol="0">
            <a:spAutoFit/>
          </a:bodyPr>
          <a:p>
            <a:r>
              <a:rPr lang="zh-CN" altLang="en-US"/>
              <a:t>对于问题一，我们还需要进一步优化椭圆投影长度和</a:t>
            </a:r>
            <a:r>
              <a:rPr lang="en-US" altLang="zh-CN"/>
              <a:t>X</a:t>
            </a:r>
            <a:r>
              <a:rPr lang="zh-CN" altLang="en-US"/>
              <a:t>射线方向的关系式，优化</a:t>
            </a:r>
            <a:r>
              <a:rPr lang="en-US" altLang="zh-CN"/>
              <a:t>CT</a:t>
            </a:r>
            <a:r>
              <a:rPr lang="zh-CN" altLang="en-US"/>
              <a:t>系统旋转中心的确定公式，使得模型在遇到多个吸收率最值的情况下仍然能正常工作并且将误差降到最小。将有效探测器个数变化曲线人工修正改为采用正弦曲线拟合修正。</a:t>
            </a:r>
            <a:endParaRPr lang="zh-CN" altLang="en-US"/>
          </a:p>
        </p:txBody>
      </p:sp>
      <p:sp>
        <p:nvSpPr>
          <p:cNvPr id="4" name="文本框 3"/>
          <p:cNvSpPr txBox="1"/>
          <p:nvPr/>
        </p:nvSpPr>
        <p:spPr>
          <a:xfrm>
            <a:off x="722630" y="3237230"/>
            <a:ext cx="7122795" cy="968375"/>
          </a:xfrm>
          <a:prstGeom prst="rect">
            <a:avLst/>
          </a:prstGeom>
          <a:noFill/>
        </p:spPr>
        <p:txBody>
          <a:bodyPr wrap="square" rtlCol="0">
            <a:spAutoFit/>
          </a:bodyPr>
          <a:p>
            <a:r>
              <a:rPr lang="zh-CN" altLang="en-US"/>
              <a:t>对于问题一和问题三，我们还需要进行多次实验，优化</a:t>
            </a:r>
            <a:r>
              <a:rPr lang="en-US" altLang="zh-CN"/>
              <a:t>R-L</a:t>
            </a:r>
            <a:r>
              <a:rPr lang="zh-CN" altLang="en-US"/>
              <a:t>滤波的参数，以及优化矩阵压缩时吸收率的计算方法，以减少吸收率计算误差。</a:t>
            </a:r>
            <a:endParaRPr lang="zh-CN" altLang="en-US"/>
          </a:p>
        </p:txBody>
      </p:sp>
      <p:sp>
        <p:nvSpPr>
          <p:cNvPr id="8" name="文本框 7"/>
          <p:cNvSpPr txBox="1"/>
          <p:nvPr/>
        </p:nvSpPr>
        <p:spPr>
          <a:xfrm>
            <a:off x="722630" y="4467225"/>
            <a:ext cx="7122795" cy="675640"/>
          </a:xfrm>
          <a:prstGeom prst="rect">
            <a:avLst/>
          </a:prstGeom>
          <a:noFill/>
        </p:spPr>
        <p:txBody>
          <a:bodyPr wrap="square" rtlCol="0">
            <a:spAutoFit/>
          </a:bodyPr>
          <a:p>
            <a:r>
              <a:rPr lang="zh-CN" altLang="en-US"/>
              <a:t>对于问题四，我们还需要通过实验验证所设计的双圆组合标定模板。</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457835" y="2764919"/>
            <a:ext cx="6231890" cy="1913890"/>
          </a:xfrm>
          <a:prstGeom prst="rect">
            <a:avLst/>
          </a:prstGeom>
          <a:noFill/>
        </p:spPr>
        <p:txBody>
          <a:bodyPr wrap="none" lIns="68578" tIns="34289" rIns="68578" bIns="34289" rtlCol="0">
            <a:spAutoFit/>
          </a:bodyPr>
          <a:lstStyle/>
          <a:p>
            <a:pPr algn="l"/>
            <a:r>
              <a:rPr lang="zh-CN" altLang="en-US" sz="6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感谢各位老师聆听</a:t>
            </a:r>
            <a:endParaRPr lang="zh-CN" altLang="en-US" sz="6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endParaRPr lang="zh-CN" altLang="en-US" sz="6000"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4" name="直接连接符 53"/>
          <p:cNvCxnSpPr/>
          <p:nvPr/>
        </p:nvCxnSpPr>
        <p:spPr>
          <a:xfrm flipV="1">
            <a:off x="3173001" y="3747451"/>
            <a:ext cx="2745472" cy="324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413" y="5075062"/>
            <a:ext cx="9144000" cy="9256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0"/>
          <p:cNvGrpSpPr/>
          <p:nvPr/>
        </p:nvGrpSpPr>
        <p:grpSpPr>
          <a:xfrm rot="16200000">
            <a:off x="8577364" y="5400630"/>
            <a:ext cx="953603" cy="272512"/>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文本框 79"/>
          <p:cNvSpPr txBox="1"/>
          <p:nvPr/>
        </p:nvSpPr>
        <p:spPr>
          <a:xfrm>
            <a:off x="1457848" y="5163470"/>
            <a:ext cx="4663589" cy="759460"/>
          </a:xfrm>
          <a:prstGeom prst="rect">
            <a:avLst/>
          </a:prstGeom>
          <a:noFill/>
        </p:spPr>
        <p:txBody>
          <a:bodyPr wrap="square" lIns="68577" tIns="34288" rIns="68577" bIns="34288" rtlCol="0">
            <a:spAutoFit/>
          </a:bodyPr>
          <a:lstStyle/>
          <a:p>
            <a:r>
              <a:rPr lang="en-US" altLang="zh-CN" sz="4500" dirty="0">
                <a:solidFill>
                  <a:schemeClr val="bg1"/>
                </a:solidFill>
                <a:latin typeface="Arial" panose="020B0604020202020204" pitchFamily="34" charset="0"/>
                <a:ea typeface="微软雅黑" panose="020B0503020204020204" pitchFamily="34" charset="-122"/>
                <a:sym typeface="Arial" panose="020B0604020202020204" pitchFamily="34" charset="0"/>
              </a:rPr>
              <a:t>THANKS</a:t>
            </a:r>
            <a:r>
              <a:rPr lang="zh-CN" altLang="en-US" sz="45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4500" dirty="0">
              <a:solidFill>
                <a:schemeClr val="bg1"/>
              </a:solidFill>
              <a:latin typeface="Arial" panose="020B0604020202020204" pitchFamily="34" charset="0"/>
              <a:ea typeface="微软雅黑" panose="020B0503020204020204" pitchFamily="34" charset="-122"/>
              <a:cs typeface="Segoe UI Semilight" panose="020B0402040204020203" pitchFamily="34" charset="0"/>
              <a:sym typeface="Arial" panose="020B0604020202020204" pitchFamily="34" charset="0"/>
            </a:endParaRPr>
          </a:p>
        </p:txBody>
      </p:sp>
      <p:sp>
        <p:nvSpPr>
          <p:cNvPr id="81" name="圆角矩形 80"/>
          <p:cNvSpPr/>
          <p:nvPr/>
        </p:nvSpPr>
        <p:spPr>
          <a:xfrm rot="16200000" flipV="1">
            <a:off x="7835252" y="5047025"/>
            <a:ext cx="961559" cy="97511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96"/>
          <p:cNvSpPr/>
          <p:nvPr/>
        </p:nvSpPr>
        <p:spPr bwMode="auto">
          <a:xfrm>
            <a:off x="8037475" y="5265857"/>
            <a:ext cx="557117" cy="537453"/>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68577" tIns="34288" rIns="68577" bIns="34288"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4" name="组合 48"/>
          <p:cNvGrpSpPr/>
          <p:nvPr/>
        </p:nvGrpSpPr>
        <p:grpSpPr>
          <a:xfrm>
            <a:off x="4034155" y="1847215"/>
            <a:ext cx="1079500" cy="917575"/>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425">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10" name="文本框 9"/>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1" name="文本框 10"/>
          <p:cNvSpPr txBox="1"/>
          <p:nvPr/>
        </p:nvSpPr>
        <p:spPr>
          <a:xfrm>
            <a:off x="631825" y="907415"/>
            <a:ext cx="4754880" cy="398780"/>
          </a:xfrm>
          <a:prstGeom prst="rect">
            <a:avLst/>
          </a:prstGeom>
          <a:noFill/>
        </p:spPr>
        <p:txBody>
          <a:bodyPr wrap="none" rtlCol="0">
            <a:spAutoFit/>
          </a:bodyPr>
          <a:p>
            <a:r>
              <a:rPr lang="zh-CN" altLang="en-US" sz="2000" b="1"/>
              <a:t>问题一分析：确定探测器单元之间的距离</a:t>
            </a:r>
            <a:endParaRPr lang="zh-CN" altLang="en-US" sz="2000" b="1"/>
          </a:p>
        </p:txBody>
      </p:sp>
      <p:pic>
        <p:nvPicPr>
          <p:cNvPr id="16" name="图片 15" descr="shumu"/>
          <p:cNvPicPr>
            <a:picLocks noChangeAspect="1"/>
          </p:cNvPicPr>
          <p:nvPr/>
        </p:nvPicPr>
        <p:blipFill>
          <a:blip r:embed="rId2"/>
          <a:stretch>
            <a:fillRect/>
          </a:stretch>
        </p:blipFill>
        <p:spPr>
          <a:xfrm>
            <a:off x="3331845" y="1489075"/>
            <a:ext cx="5191760" cy="4172585"/>
          </a:xfrm>
          <a:prstGeom prst="rect">
            <a:avLst/>
          </a:prstGeom>
        </p:spPr>
      </p:pic>
      <p:sp>
        <p:nvSpPr>
          <p:cNvPr id="100" name="文本框 99"/>
          <p:cNvSpPr txBox="1"/>
          <p:nvPr/>
        </p:nvSpPr>
        <p:spPr>
          <a:xfrm>
            <a:off x="631825" y="1899920"/>
            <a:ext cx="2700655" cy="968375"/>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结合算术平均值公式可以得到探测器单元之间的距离</a:t>
            </a:r>
            <a:r>
              <a:rPr lang="en-US" altLang="zh-CN" b="0">
                <a:latin typeface="微软雅黑" panose="020B0503020204020204" pitchFamily="34" charset="-122"/>
                <a:ea typeface="微软雅黑" panose="020B0503020204020204" pitchFamily="34" charset="-122"/>
                <a:cs typeface="宋体" panose="02010600030101010101" pitchFamily="2" charset="-122"/>
              </a:rPr>
              <a:t>D</a:t>
            </a:r>
            <a:r>
              <a:rPr lang="zh-CN" altLang="en-US" b="0">
                <a:latin typeface="微软雅黑" panose="020B0503020204020204" pitchFamily="34" charset="-122"/>
                <a:ea typeface="微软雅黑" panose="020B0503020204020204" pitchFamily="34" charset="-122"/>
                <a:cs typeface="宋体" panose="02010600030101010101" pitchFamily="2" charset="-122"/>
              </a:rPr>
              <a:t>的求解模型</a:t>
            </a:r>
            <a:r>
              <a:rPr lang="en-US" altLang="zh-CN" b="0">
                <a:latin typeface="微软雅黑" panose="020B0503020204020204" pitchFamily="34" charset="-122"/>
                <a:ea typeface="微软雅黑" panose="020B0503020204020204" pitchFamily="34" charset="-122"/>
                <a:cs typeface="宋体" panose="02010600030101010101" pitchFamily="2" charset="-122"/>
              </a:rPr>
              <a:t>:</a:t>
            </a:r>
            <a:endParaRPr lang="en-US" altLang="zh-CN" b="0">
              <a:latin typeface="微软雅黑" panose="020B0503020204020204" pitchFamily="34" charset="-122"/>
              <a:ea typeface="微软雅黑" panose="020B0503020204020204" pitchFamily="34" charset="-122"/>
              <a:cs typeface="宋体" panose="02010600030101010101" pitchFamily="2" charset="-122"/>
            </a:endParaRPr>
          </a:p>
        </p:txBody>
      </p:sp>
      <p:pic>
        <p:nvPicPr>
          <p:cNvPr id="17" name="图片 16"/>
          <p:cNvPicPr/>
          <p:nvPr/>
        </p:nvPicPr>
        <p:blipFill>
          <a:blip r:embed="rId3"/>
          <a:stretch>
            <a:fillRect/>
          </a:stretch>
        </p:blipFill>
        <p:spPr>
          <a:xfrm>
            <a:off x="1115695" y="3106420"/>
            <a:ext cx="1273810" cy="14979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xuanzhuanzhongxin"/>
          <p:cNvPicPr>
            <a:picLocks noChangeAspect="1"/>
          </p:cNvPicPr>
          <p:nvPr/>
        </p:nvPicPr>
        <p:blipFill>
          <a:blip r:embed="rId1"/>
          <a:stretch>
            <a:fillRect/>
          </a:stretch>
        </p:blipFill>
        <p:spPr>
          <a:xfrm>
            <a:off x="918845" y="2178050"/>
            <a:ext cx="7306945" cy="4048760"/>
          </a:xfrm>
          <a:prstGeom prst="rect">
            <a:avLst/>
          </a:prstGeom>
        </p:spPr>
      </p:pic>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2"/>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1" name="文本框 10"/>
          <p:cNvSpPr txBox="1"/>
          <p:nvPr/>
        </p:nvSpPr>
        <p:spPr>
          <a:xfrm>
            <a:off x="631825" y="907415"/>
            <a:ext cx="4043680" cy="398780"/>
          </a:xfrm>
          <a:prstGeom prst="rect">
            <a:avLst/>
          </a:prstGeom>
          <a:noFill/>
        </p:spPr>
        <p:txBody>
          <a:bodyPr wrap="none" rtlCol="0">
            <a:spAutoFit/>
          </a:bodyPr>
          <a:p>
            <a:r>
              <a:rPr lang="zh-CN" altLang="en-US" sz="2000" b="1"/>
              <a:t>问题一分析：确定</a:t>
            </a:r>
            <a:r>
              <a:rPr lang="en-US" altLang="zh-CN" sz="2000" b="1"/>
              <a:t>CT</a:t>
            </a:r>
            <a:r>
              <a:rPr lang="zh-CN" altLang="en-US" sz="2000" b="1"/>
              <a:t>系统旋转中心</a:t>
            </a:r>
            <a:endParaRPr lang="zh-CN" altLang="en-US" sz="2000" b="1"/>
          </a:p>
        </p:txBody>
      </p:sp>
      <p:sp>
        <p:nvSpPr>
          <p:cNvPr id="101" name="文本框 100"/>
          <p:cNvSpPr txBox="1"/>
          <p:nvPr/>
        </p:nvSpPr>
        <p:spPr>
          <a:xfrm>
            <a:off x="631825" y="1664970"/>
            <a:ext cx="7285990" cy="383540"/>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根据坐标变换公式，可以得到CT系统旋转中心求解模型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pic>
        <p:nvPicPr>
          <p:cNvPr id="2" name="图片 1"/>
          <p:cNvPicPr/>
          <p:nvPr/>
        </p:nvPicPr>
        <p:blipFill>
          <a:blip r:embed="rId3"/>
          <a:stretch>
            <a:fillRect/>
          </a:stretch>
        </p:blipFill>
        <p:spPr>
          <a:xfrm>
            <a:off x="6585585" y="1384300"/>
            <a:ext cx="1802765" cy="9455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1" name="文本框 10"/>
          <p:cNvSpPr txBox="1"/>
          <p:nvPr/>
        </p:nvSpPr>
        <p:spPr>
          <a:xfrm>
            <a:off x="631825" y="907415"/>
            <a:ext cx="4338320" cy="398780"/>
          </a:xfrm>
          <a:prstGeom prst="rect">
            <a:avLst/>
          </a:prstGeom>
          <a:noFill/>
        </p:spPr>
        <p:txBody>
          <a:bodyPr wrap="none" rtlCol="0">
            <a:spAutoFit/>
          </a:bodyPr>
          <a:p>
            <a:r>
              <a:rPr lang="zh-CN" altLang="en-US" sz="2000" b="1"/>
              <a:t>问题一分析：确定</a:t>
            </a:r>
            <a:r>
              <a:rPr lang="en-US" altLang="zh-CN" sz="2000" b="1"/>
              <a:t>X</a:t>
            </a:r>
            <a:r>
              <a:rPr lang="zh-CN" altLang="en-US" sz="2000" b="1"/>
              <a:t>射线的</a:t>
            </a:r>
            <a:r>
              <a:rPr lang="en-US" altLang="zh-CN" sz="2000" b="1"/>
              <a:t>180</a:t>
            </a:r>
            <a:r>
              <a:rPr lang="zh-CN" altLang="en-US" sz="2000" b="1"/>
              <a:t>个方向</a:t>
            </a:r>
            <a:endParaRPr lang="zh-CN" altLang="en-US" sz="2000" b="1"/>
          </a:p>
        </p:txBody>
      </p:sp>
      <p:pic>
        <p:nvPicPr>
          <p:cNvPr id="2" name="图片 1" descr="Xshexiangfangxiang"/>
          <p:cNvPicPr>
            <a:picLocks noChangeAspect="1"/>
          </p:cNvPicPr>
          <p:nvPr/>
        </p:nvPicPr>
        <p:blipFill>
          <a:blip r:embed="rId2"/>
          <a:stretch>
            <a:fillRect/>
          </a:stretch>
        </p:blipFill>
        <p:spPr>
          <a:xfrm>
            <a:off x="596265" y="1553210"/>
            <a:ext cx="4444365" cy="4545965"/>
          </a:xfrm>
          <a:prstGeom prst="rect">
            <a:avLst/>
          </a:prstGeom>
        </p:spPr>
      </p:pic>
      <p:graphicFrame>
        <p:nvGraphicFramePr>
          <p:cNvPr id="3" name="对象 -2147482566"/>
          <p:cNvGraphicFramePr>
            <a:graphicFrameLocks noChangeAspect="1"/>
          </p:cNvGraphicFramePr>
          <p:nvPr/>
        </p:nvGraphicFramePr>
        <p:xfrm>
          <a:off x="5274945" y="3222625"/>
          <a:ext cx="2283460" cy="895350"/>
        </p:xfrm>
        <a:graphic>
          <a:graphicData uri="http://schemas.openxmlformats.org/presentationml/2006/ole">
            <mc:AlternateContent xmlns:mc="http://schemas.openxmlformats.org/markup-compatibility/2006">
              <mc:Choice xmlns:v="urn:schemas-microsoft-com:vml" Requires="v">
                <p:oleObj spid="_x0000_s3076" name="" r:id="rId3" imgW="1231265" imgH="482600" progId="Equation.KSEE3">
                  <p:embed/>
                </p:oleObj>
              </mc:Choice>
              <mc:Fallback>
                <p:oleObj name="" r:id="rId3" imgW="1231265" imgH="482600" progId="Equation.KSEE3">
                  <p:embed/>
                  <p:pic>
                    <p:nvPicPr>
                      <p:cNvPr id="0" name="图片 3075"/>
                      <p:cNvPicPr/>
                      <p:nvPr/>
                    </p:nvPicPr>
                    <p:blipFill>
                      <a:blip r:embed="rId4"/>
                      <a:stretch>
                        <a:fillRect/>
                      </a:stretch>
                    </p:blipFill>
                    <p:spPr>
                      <a:xfrm>
                        <a:off x="5274945" y="3222625"/>
                        <a:ext cx="2283460" cy="895350"/>
                      </a:xfrm>
                      <a:prstGeom prst="rect">
                        <a:avLst/>
                      </a:prstGeom>
                      <a:noFill/>
                      <a:ln w="38100">
                        <a:noFill/>
                        <a:miter/>
                      </a:ln>
                    </p:spPr>
                  </p:pic>
                </p:oleObj>
              </mc:Fallback>
            </mc:AlternateContent>
          </a:graphicData>
        </a:graphic>
      </p:graphicFrame>
      <p:graphicFrame>
        <p:nvGraphicFramePr>
          <p:cNvPr id="8" name="对象 -2147482565"/>
          <p:cNvGraphicFramePr>
            <a:graphicFrameLocks noChangeAspect="1"/>
          </p:cNvGraphicFramePr>
          <p:nvPr/>
        </p:nvGraphicFramePr>
        <p:xfrm>
          <a:off x="5347970" y="5504815"/>
          <a:ext cx="2137410" cy="572135"/>
        </p:xfrm>
        <a:graphic>
          <a:graphicData uri="http://schemas.openxmlformats.org/presentationml/2006/ole">
            <mc:AlternateContent xmlns:mc="http://schemas.openxmlformats.org/markup-compatibility/2006">
              <mc:Choice xmlns:v="urn:schemas-microsoft-com:vml" Requires="v">
                <p:oleObj spid="_x0000_s12" name="" r:id="rId5" imgW="901700" imgH="241300" progId="Equation.KSEE3">
                  <p:embed/>
                </p:oleObj>
              </mc:Choice>
              <mc:Fallback>
                <p:oleObj name="" r:id="rId5" imgW="901700" imgH="241300" progId="Equation.KSEE3">
                  <p:embed/>
                  <p:pic>
                    <p:nvPicPr>
                      <p:cNvPr id="0" name="图片 11"/>
                      <p:cNvPicPr/>
                      <p:nvPr/>
                    </p:nvPicPr>
                    <p:blipFill>
                      <a:blip r:embed="rId6"/>
                      <a:stretch>
                        <a:fillRect/>
                      </a:stretch>
                    </p:blipFill>
                    <p:spPr>
                      <a:xfrm>
                        <a:off x="5347970" y="5504815"/>
                        <a:ext cx="2137410" cy="572135"/>
                      </a:xfrm>
                      <a:prstGeom prst="rect">
                        <a:avLst/>
                      </a:prstGeom>
                      <a:noFill/>
                      <a:ln w="38100">
                        <a:noFill/>
                        <a:miter/>
                      </a:ln>
                    </p:spPr>
                  </p:pic>
                </p:oleObj>
              </mc:Fallback>
            </mc:AlternateContent>
          </a:graphicData>
        </a:graphic>
      </p:graphicFrame>
      <p:sp>
        <p:nvSpPr>
          <p:cNvPr id="4" name="文本框 3"/>
          <p:cNvSpPr txBox="1"/>
          <p:nvPr/>
        </p:nvSpPr>
        <p:spPr>
          <a:xfrm>
            <a:off x="5040630" y="1553210"/>
            <a:ext cx="3474720" cy="1494155"/>
          </a:xfrm>
          <a:prstGeom prst="rect">
            <a:avLst/>
          </a:prstGeom>
          <a:noFill/>
        </p:spPr>
        <p:txBody>
          <a:bodyPr wrap="square" rtlCol="0">
            <a:spAutoFit/>
          </a:bodyPr>
          <a:p>
            <a:pPr fontAlgn="auto">
              <a:lnSpc>
                <a:spcPct val="120000"/>
              </a:lnSpc>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利用</a:t>
            </a:r>
            <a:r>
              <a:rPr lang="zh-CN" altLang="en-US">
                <a:solidFill>
                  <a:schemeClr val="tx1"/>
                </a:solidFill>
                <a:latin typeface="微软雅黑" panose="020B0503020204020204" pitchFamily="34" charset="-122"/>
                <a:ea typeface="微软雅黑" panose="020B0503020204020204" pitchFamily="34" charset="-122"/>
              </a:rPr>
              <a:t>两平行且与椭圆相切的动直线</a:t>
            </a:r>
            <a:r>
              <a:rPr lang="zh-CN" altLang="en-US">
                <a:latin typeface="微软雅黑" panose="020B0503020204020204" pitchFamily="34" charset="-122"/>
                <a:ea typeface="微软雅黑" panose="020B0503020204020204" pitchFamily="34" charset="-122"/>
              </a:rPr>
              <a:t>之间的距离和直线的倾斜角的关系，得到基于投影长度变化的X射线的方向求解模型：</a:t>
            </a:r>
            <a:endParaRPr lang="zh-CN" altLang="en-US">
              <a:latin typeface="微软雅黑" panose="020B0503020204020204" pitchFamily="34" charset="-122"/>
              <a:ea typeface="微软雅黑" panose="020B0503020204020204" pitchFamily="34" charset="-122"/>
            </a:endParaRPr>
          </a:p>
        </p:txBody>
      </p:sp>
      <p:sp>
        <p:nvSpPr>
          <p:cNvPr id="15" name="文本框 14"/>
          <p:cNvSpPr txBox="1"/>
          <p:nvPr/>
        </p:nvSpPr>
        <p:spPr>
          <a:xfrm>
            <a:off x="5040630" y="4356100"/>
            <a:ext cx="3474720" cy="1143635"/>
          </a:xfrm>
          <a:prstGeom prst="rect">
            <a:avLst/>
          </a:prstGeom>
          <a:noFill/>
        </p:spPr>
        <p:txBody>
          <a:bodyPr wrap="square" rtlCol="0">
            <a:spAutoFit/>
          </a:bodyPr>
          <a:p>
            <a:pPr fontAlgn="auto">
              <a:lnSpc>
                <a:spcPct val="120000"/>
              </a:lnSpc>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结合180组接收信息，可以计算出该CT系统使用的X射线的180个方向：</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3" name="文本框 12"/>
          <p:cNvSpPr txBox="1"/>
          <p:nvPr/>
        </p:nvSpPr>
        <p:spPr>
          <a:xfrm>
            <a:off x="625475" y="1508125"/>
            <a:ext cx="7374255" cy="1260475"/>
          </a:xfrm>
          <a:prstGeom prst="rect">
            <a:avLst/>
          </a:prstGeom>
          <a:noFill/>
        </p:spPr>
        <p:txBody>
          <a:bodyPr wrap="square" rtlCol="0" anchor="t">
            <a:spAutoFit/>
          </a:bodyPr>
          <a:p>
            <a:r>
              <a:rPr lang="zh-CN" altLang="en-US"/>
              <a:t>问题二和问题三要求我们利用问题一求解的CT系统旋转中心在正方形托盘中的位置、探测器单元之间的距离以及该CT系统使用的X射线的180个方向，结合附件的数据给出的接收信息，确定未知介质的位置、几何形状和吸收率。</a:t>
            </a:r>
            <a:endParaRPr lang="zh-CN" altLang="en-US"/>
          </a:p>
        </p:txBody>
      </p:sp>
      <p:sp>
        <p:nvSpPr>
          <p:cNvPr id="2" name="文本框 1"/>
          <p:cNvSpPr txBox="1"/>
          <p:nvPr/>
        </p:nvSpPr>
        <p:spPr>
          <a:xfrm>
            <a:off x="625475" y="881380"/>
            <a:ext cx="2468880" cy="398780"/>
          </a:xfrm>
          <a:prstGeom prst="rect">
            <a:avLst/>
          </a:prstGeom>
          <a:noFill/>
        </p:spPr>
        <p:txBody>
          <a:bodyPr wrap="none" rtlCol="0">
            <a:spAutoFit/>
          </a:bodyPr>
          <a:p>
            <a:r>
              <a:rPr lang="zh-CN" altLang="en-US" sz="2000" b="1"/>
              <a:t>问题二和问题三分析</a:t>
            </a:r>
            <a:endParaRPr lang="zh-CN" altLang="en-US" sz="2000" b="1"/>
          </a:p>
        </p:txBody>
      </p:sp>
      <p:sp>
        <p:nvSpPr>
          <p:cNvPr id="3" name="文本框 2"/>
          <p:cNvSpPr txBox="1"/>
          <p:nvPr/>
        </p:nvSpPr>
        <p:spPr>
          <a:xfrm>
            <a:off x="631825" y="2798445"/>
            <a:ext cx="7282180" cy="968375"/>
          </a:xfrm>
          <a:prstGeom prst="rect">
            <a:avLst/>
          </a:prstGeom>
          <a:noFill/>
        </p:spPr>
        <p:txBody>
          <a:bodyPr wrap="square" rtlCol="0" anchor="t">
            <a:spAutoFit/>
          </a:bodyPr>
          <a:p>
            <a:r>
              <a:rPr lang="zh-CN" altLang="en-US" b="1"/>
              <a:t>附件数据分析</a:t>
            </a:r>
            <a:r>
              <a:rPr lang="en-US" altLang="zh-CN"/>
              <a:t>:</a:t>
            </a:r>
            <a:endParaRPr lang="en-US" altLang="zh-CN"/>
          </a:p>
          <a:p>
            <a:r>
              <a:rPr lang="zh-CN" altLang="en-US"/>
              <a:t>附件3是利用上述CT系统得到的某未知介质的接收信息</a:t>
            </a:r>
            <a:endParaRPr lang="zh-CN" altLang="en-US"/>
          </a:p>
          <a:p>
            <a:r>
              <a:rPr lang="zh-CN" altLang="en-US"/>
              <a:t>附件5是利用上述CT系统得到的另一个未知介质的接收信息</a:t>
            </a:r>
            <a:endParaRPr lang="zh-CN" altLang="en-US"/>
          </a:p>
        </p:txBody>
      </p:sp>
      <p:sp>
        <p:nvSpPr>
          <p:cNvPr id="4" name="文本框 3"/>
          <p:cNvSpPr txBox="1"/>
          <p:nvPr/>
        </p:nvSpPr>
        <p:spPr>
          <a:xfrm>
            <a:off x="625475" y="4077970"/>
            <a:ext cx="7282180" cy="968375"/>
          </a:xfrm>
          <a:prstGeom prst="rect">
            <a:avLst/>
          </a:prstGeom>
          <a:noFill/>
        </p:spPr>
        <p:txBody>
          <a:bodyPr wrap="square" rtlCol="0" anchor="t">
            <a:spAutoFit/>
          </a:bodyPr>
          <a:p>
            <a:r>
              <a:rPr lang="zh-CN" altLang="en-US"/>
              <a:t>我们首先研究确定未知介质的形状的办法，再根据问题一中的坐标变换公式，确定未知介质的位置，最后根据未知介质的形状和位置确定未知介质的吸收率，并求出附件4指定的10个位置处的吸收率。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solidFill>
                  <a:schemeClr val="tx1"/>
                </a:solidFill>
                <a:latin typeface="微软雅黑" panose="020B0503020204020204" pitchFamily="34" charset="-122"/>
                <a:ea typeface="微软雅黑" panose="020B0503020204020204" pitchFamily="34" charset="-122"/>
              </a:rPr>
              <a:t>2017</a:t>
            </a:r>
            <a:r>
              <a:rPr lang="zh-CN" altLang="en-US" sz="2000">
                <a:solidFill>
                  <a:schemeClr val="tx1"/>
                </a:solidFill>
                <a:latin typeface="微软雅黑" panose="020B0503020204020204" pitchFamily="34" charset="-122"/>
                <a:ea typeface="微软雅黑" panose="020B0503020204020204" pitchFamily="34" charset="-122"/>
              </a:rPr>
              <a:t>年全国大学生数学建模竞赛</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596265" y="881380"/>
            <a:ext cx="3738880" cy="398780"/>
          </a:xfrm>
          <a:prstGeom prst="rect">
            <a:avLst/>
          </a:prstGeom>
          <a:noFill/>
        </p:spPr>
        <p:txBody>
          <a:bodyPr wrap="none" rtlCol="0">
            <a:spAutoFit/>
          </a:bodyPr>
          <a:p>
            <a:r>
              <a:rPr lang="zh-CN" altLang="en-US" sz="2000" b="1"/>
              <a:t>问题二和问题三分析：确定形状</a:t>
            </a:r>
            <a:endParaRPr lang="zh-CN" altLang="en-US" sz="2000" b="1"/>
          </a:p>
        </p:txBody>
      </p:sp>
      <p:pic>
        <p:nvPicPr>
          <p:cNvPr id="8" name="图片 7" descr="问题2和3流程图修正版"/>
          <p:cNvPicPr>
            <a:picLocks noChangeAspect="1"/>
          </p:cNvPicPr>
          <p:nvPr/>
        </p:nvPicPr>
        <p:blipFill>
          <a:blip r:embed="rId2"/>
          <a:stretch>
            <a:fillRect/>
          </a:stretch>
        </p:blipFill>
        <p:spPr>
          <a:xfrm>
            <a:off x="631825" y="1593215"/>
            <a:ext cx="7660640" cy="4309110"/>
          </a:xfrm>
          <a:prstGeom prst="rect">
            <a:avLst/>
          </a:prstGeom>
        </p:spPr>
      </p:pic>
      <p:graphicFrame>
        <p:nvGraphicFramePr>
          <p:cNvPr id="11" name="对象 -2147482513"/>
          <p:cNvGraphicFramePr/>
          <p:nvPr/>
        </p:nvGraphicFramePr>
        <p:xfrm>
          <a:off x="3028950" y="3487420"/>
          <a:ext cx="3548380" cy="520700"/>
        </p:xfrm>
        <a:graphic>
          <a:graphicData uri="http://schemas.openxmlformats.org/presentationml/2006/ole">
            <mc:AlternateContent xmlns:mc="http://schemas.openxmlformats.org/markup-compatibility/2006">
              <mc:Choice xmlns:v="urn:schemas-microsoft-com:vml" Requires="v">
                <p:oleObj spid="_x0000_s18" name="" r:id="rId3" imgW="1574800" imgH="228600" progId="Equation.DSMT4">
                  <p:embed/>
                </p:oleObj>
              </mc:Choice>
              <mc:Fallback>
                <p:oleObj name="" r:id="rId3" imgW="1574800" imgH="228600" progId="Equation.DSMT4">
                  <p:embed/>
                  <p:pic>
                    <p:nvPicPr>
                      <p:cNvPr id="0" name="图片 17"/>
                      <p:cNvPicPr/>
                      <p:nvPr/>
                    </p:nvPicPr>
                    <p:blipFill>
                      <a:blip r:embed="rId4"/>
                      <a:stretch>
                        <a:fillRect/>
                      </a:stretch>
                    </p:blipFill>
                    <p:spPr>
                      <a:xfrm>
                        <a:off x="3028950" y="3487420"/>
                        <a:ext cx="3548380" cy="520700"/>
                      </a:xfrm>
                      <a:prstGeom prst="rect">
                        <a:avLst/>
                      </a:prstGeom>
                      <a:noFill/>
                      <a:ln w="38100">
                        <a:noFill/>
                        <a:miter/>
                      </a:ln>
                    </p:spPr>
                  </p:pic>
                </p:oleObj>
              </mc:Fallback>
            </mc:AlternateContent>
          </a:graphicData>
        </a:graphic>
      </p:graphicFrame>
      <p:sp>
        <p:nvSpPr>
          <p:cNvPr id="3" name="上箭头 2"/>
          <p:cNvSpPr/>
          <p:nvPr/>
        </p:nvSpPr>
        <p:spPr>
          <a:xfrm rot="1980000">
            <a:off x="4133215" y="2953385"/>
            <a:ext cx="320040" cy="4864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上箭头 3"/>
          <p:cNvSpPr/>
          <p:nvPr/>
        </p:nvSpPr>
        <p:spPr>
          <a:xfrm rot="12240000">
            <a:off x="5039995" y="4051935"/>
            <a:ext cx="320040" cy="4864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问题分析</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基于变换、滤波和反投影的CT系统参数标定及成像方法研究</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文本框 5"/>
          <p:cNvSpPr txBox="1"/>
          <p:nvPr/>
        </p:nvSpPr>
        <p:spPr>
          <a:xfrm>
            <a:off x="4245610" y="112395"/>
            <a:ext cx="390906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2017</a:t>
            </a:r>
            <a:r>
              <a:rPr lang="zh-CN" altLang="en-US" sz="2000">
                <a:latin typeface="微软雅黑" panose="020B0503020204020204" pitchFamily="34" charset="-122"/>
                <a:ea typeface="微软雅黑" panose="020B0503020204020204" pitchFamily="34" charset="-122"/>
              </a:rPr>
              <a:t>年全国大学生数学建模竞赛</a:t>
            </a:r>
            <a:endParaRPr lang="zh-CN" altLang="en-US" sz="200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596265" y="881380"/>
            <a:ext cx="3738880" cy="398780"/>
          </a:xfrm>
          <a:prstGeom prst="rect">
            <a:avLst/>
          </a:prstGeom>
          <a:noFill/>
        </p:spPr>
        <p:txBody>
          <a:bodyPr wrap="none" rtlCol="0">
            <a:spAutoFit/>
          </a:bodyPr>
          <a:p>
            <a:r>
              <a:rPr lang="zh-CN" altLang="en-US" sz="2000" b="1"/>
              <a:t>问题二和问题三分析：确定位置</a:t>
            </a:r>
            <a:endParaRPr lang="zh-CN" altLang="en-US" sz="2000" b="1"/>
          </a:p>
        </p:txBody>
      </p:sp>
      <p:sp>
        <p:nvSpPr>
          <p:cNvPr id="102" name="文本框 101"/>
          <p:cNvSpPr txBox="1"/>
          <p:nvPr/>
        </p:nvSpPr>
        <p:spPr>
          <a:xfrm>
            <a:off x="632460" y="1684655"/>
            <a:ext cx="7522210" cy="675640"/>
          </a:xfrm>
          <a:prstGeom prst="rect">
            <a:avLst/>
          </a:prstGeom>
          <a:noFill/>
          <a:ln w="9525">
            <a:noFill/>
          </a:ln>
        </p:spPr>
        <p:txBody>
          <a:bodyPr wrap="square">
            <a:spAutoFit/>
          </a:bodyPr>
          <a:p>
            <a:pPr indent="304800" algn="just"/>
            <a:r>
              <a:rPr lang="zh-CN" altLang="en-US" b="0">
                <a:latin typeface="Times New Roman" panose="02020603050405020304" charset="0"/>
                <a:ea typeface="宋体" panose="02010600030101010101" pitchFamily="2" charset="-122"/>
                <a:cs typeface="宋体" panose="02010600030101010101" pitchFamily="2" charset="-122"/>
              </a:rPr>
              <a:t>假设通过图像重建获得的图像矩阵为</a:t>
            </a:r>
            <a:r>
              <a:rPr lang="en-US" altLang="zh-CN" b="0">
                <a:latin typeface="Times New Roman" panose="02020603050405020304" charset="0"/>
                <a:ea typeface="宋体" panose="02010600030101010101" pitchFamily="2" charset="-122"/>
                <a:cs typeface="宋体" panose="02010600030101010101" pitchFamily="2" charset="-122"/>
              </a:rPr>
              <a:t>T(</a:t>
            </a:r>
            <a:r>
              <a:rPr lang="zh-CN" altLang="en-US" b="0">
                <a:latin typeface="Times New Roman" panose="02020603050405020304" charset="0"/>
                <a:ea typeface="宋体" panose="02010600030101010101" pitchFamily="2" charset="-122"/>
                <a:cs typeface="宋体" panose="02010600030101010101" pitchFamily="2" charset="-122"/>
              </a:rPr>
              <a:t>大小为</a:t>
            </a:r>
            <a:r>
              <a:rPr lang="en-US" altLang="zh-CN" b="0">
                <a:latin typeface="Times New Roman" panose="02020603050405020304" charset="0"/>
                <a:ea typeface="宋体" panose="02010600030101010101" pitchFamily="2" charset="-122"/>
                <a:cs typeface="宋体" panose="02010600030101010101" pitchFamily="2" charset="-122"/>
              </a:rPr>
              <a:t>nxn</a:t>
            </a:r>
            <a:r>
              <a:rPr lang="en-US" altLang="zh-CN">
                <a:latin typeface="Times New Roman" panose="02020603050405020304" charset="0"/>
                <a:ea typeface="宋体" panose="02010600030101010101" pitchFamily="2" charset="-122"/>
                <a:cs typeface="宋体" panose="02010600030101010101" pitchFamily="2" charset="-122"/>
                <a:sym typeface="+mn-ea"/>
              </a:rPr>
              <a:t>)</a:t>
            </a:r>
            <a:r>
              <a:rPr lang="zh-CN" altLang="en-US">
                <a:latin typeface="Times New Roman" panose="02020603050405020304" charset="0"/>
                <a:ea typeface="宋体" panose="02010600030101010101" pitchFamily="2" charset="-122"/>
                <a:cs typeface="宋体" panose="02010600030101010101" pitchFamily="2" charset="-122"/>
                <a:sym typeface="+mn-ea"/>
              </a:rPr>
              <a:t>，则需要对该图像矩阵进行如下变换：</a:t>
            </a:r>
            <a:endParaRPr lang="en-US" altLang="zh-CN" b="0">
              <a:latin typeface="Times New Roman" panose="02020603050405020304" charset="0"/>
              <a:ea typeface="宋体" panose="02010600030101010101" pitchFamily="2" charset="-122"/>
              <a:cs typeface="宋体" panose="02010600030101010101" pitchFamily="2" charset="-122"/>
            </a:endParaRPr>
          </a:p>
        </p:txBody>
      </p:sp>
      <p:pic>
        <p:nvPicPr>
          <p:cNvPr id="12" name="图片 11" descr="xuanzhuanzhongxin"/>
          <p:cNvPicPr>
            <a:picLocks noChangeAspect="1"/>
          </p:cNvPicPr>
          <p:nvPr/>
        </p:nvPicPr>
        <p:blipFill>
          <a:blip r:embed="rId2"/>
          <a:stretch>
            <a:fillRect/>
          </a:stretch>
        </p:blipFill>
        <p:spPr>
          <a:xfrm>
            <a:off x="1014095" y="2360295"/>
            <a:ext cx="6759575" cy="374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4114</Words>
  <Application>WPS 演示</Application>
  <PresentationFormat>宽屏</PresentationFormat>
  <Paragraphs>590</Paragraphs>
  <Slides>34</Slides>
  <Notes>0</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19</vt:i4>
      </vt:variant>
      <vt:variant>
        <vt:lpstr>幻灯片标题</vt:lpstr>
      </vt:variant>
      <vt:variant>
        <vt:i4>34</vt:i4>
      </vt:variant>
    </vt:vector>
  </HeadingPairs>
  <TitlesOfParts>
    <vt:vector size="64" baseType="lpstr">
      <vt:lpstr>Arial</vt:lpstr>
      <vt:lpstr>宋体</vt:lpstr>
      <vt:lpstr>Wingdings</vt:lpstr>
      <vt:lpstr>微软雅黑</vt:lpstr>
      <vt:lpstr>Wingdings</vt:lpstr>
      <vt:lpstr>Times New Roman</vt:lpstr>
      <vt:lpstr>Century Gothic</vt:lpstr>
      <vt:lpstr>Arial Unicode MS</vt:lpstr>
      <vt:lpstr>Calibri</vt:lpstr>
      <vt:lpstr>Segoe UI Semilight</vt:lpstr>
      <vt:lpstr>Office 主题</vt:lpstr>
      <vt:lpstr>Equation.KSEE3</vt:lpstr>
      <vt:lpstr>Equation.KSEE3</vt:lpstr>
      <vt:lpstr>Equation.DSMT4</vt:lpstr>
      <vt:lpstr>Equation.DSMT4</vt:lpstr>
      <vt:lpstr>Equation.3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Chen Yirong</cp:lastModifiedBy>
  <cp:revision>387</cp:revision>
  <dcterms:created xsi:type="dcterms:W3CDTF">2015-04-07T16:28:00Z</dcterms:created>
  <dcterms:modified xsi:type="dcterms:W3CDTF">2017-10-08T02:05:24Z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