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 id="2147483852" r:id="rId19"/>
    <p:sldMasterId id="2147483864" r:id="rId20"/>
    <p:sldMasterId id="2147483876" r:id="rId21"/>
    <p:sldMasterId id="2147483888" r:id="rId22"/>
    <p:sldMasterId id="2147483900" r:id="rId23"/>
    <p:sldMasterId id="2147483912" r:id="rId24"/>
  </p:sldMasterIdLst>
  <p:notesMasterIdLst>
    <p:notesMasterId r:id="rId26"/>
  </p:notesMasterIdLst>
  <p:handoutMasterIdLst>
    <p:handoutMasterId r:id="rId53"/>
  </p:handoutMasterIdLst>
  <p:sldIdLst>
    <p:sldId id="256" r:id="rId25"/>
    <p:sldId id="258" r:id="rId27"/>
    <p:sldId id="259" r:id="rId28"/>
    <p:sldId id="288" r:id="rId29"/>
    <p:sldId id="290" r:id="rId30"/>
    <p:sldId id="291" r:id="rId31"/>
    <p:sldId id="292" r:id="rId32"/>
    <p:sldId id="295" r:id="rId33"/>
    <p:sldId id="296" r:id="rId34"/>
    <p:sldId id="260" r:id="rId35"/>
    <p:sldId id="297" r:id="rId36"/>
    <p:sldId id="298" r:id="rId37"/>
    <p:sldId id="299" r:id="rId38"/>
    <p:sldId id="300" r:id="rId39"/>
    <p:sldId id="301" r:id="rId40"/>
    <p:sldId id="302" r:id="rId41"/>
    <p:sldId id="304" r:id="rId42"/>
    <p:sldId id="305" r:id="rId43"/>
    <p:sldId id="307" r:id="rId44"/>
    <p:sldId id="317" r:id="rId45"/>
    <p:sldId id="308" r:id="rId46"/>
    <p:sldId id="309" r:id="rId47"/>
    <p:sldId id="311" r:id="rId48"/>
    <p:sldId id="310" r:id="rId49"/>
    <p:sldId id="313" r:id="rId50"/>
    <p:sldId id="314" r:id="rId51"/>
    <p:sldId id="286" r:id="rId52"/>
  </p:sldIdLst>
  <p:sldSz cx="9144000" cy="6858000" type="screen4x3"/>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00"/>
    <a:srgbClr val="188CB3"/>
    <a:srgbClr val="84B5D5"/>
    <a:srgbClr val="7C8DA7"/>
    <a:srgbClr val="AABAD1"/>
    <a:srgbClr val="53B7DA"/>
    <a:srgbClr val="3BA7CE"/>
    <a:srgbClr val="7AC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424" autoAdjust="0"/>
  </p:normalViewPr>
  <p:slideViewPr>
    <p:cSldViewPr snapToGrid="0">
      <p:cViewPr>
        <p:scale>
          <a:sx n="100" d="100"/>
          <a:sy n="100" d="100"/>
        </p:scale>
        <p:origin x="1752" y="744"/>
      </p:cViewPr>
      <p:guideLst>
        <p:guide orient="horz" pos="2906"/>
        <p:guide pos="3877"/>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27.xml"/><Relationship Id="rId51" Type="http://schemas.openxmlformats.org/officeDocument/2006/relationships/slide" Target="slides/slide26.xml"/><Relationship Id="rId50" Type="http://schemas.openxmlformats.org/officeDocument/2006/relationships/slide" Target="slides/slide25.xml"/><Relationship Id="rId5" Type="http://schemas.openxmlformats.org/officeDocument/2006/relationships/slideMaster" Target="slideMasters/slideMaster4.xml"/><Relationship Id="rId49" Type="http://schemas.openxmlformats.org/officeDocument/2006/relationships/slide" Target="slides/slide24.xml"/><Relationship Id="rId48" Type="http://schemas.openxmlformats.org/officeDocument/2006/relationships/slide" Target="slides/slide23.xml"/><Relationship Id="rId47" Type="http://schemas.openxmlformats.org/officeDocument/2006/relationships/slide" Target="slides/slide22.xml"/><Relationship Id="rId46" Type="http://schemas.openxmlformats.org/officeDocument/2006/relationships/slide" Target="slides/slide21.xml"/><Relationship Id="rId45" Type="http://schemas.openxmlformats.org/officeDocument/2006/relationships/slide" Target="slides/slide20.xml"/><Relationship Id="rId44" Type="http://schemas.openxmlformats.org/officeDocument/2006/relationships/slide" Target="slides/slide19.xml"/><Relationship Id="rId43" Type="http://schemas.openxmlformats.org/officeDocument/2006/relationships/slide" Target="slides/slide18.xml"/><Relationship Id="rId42" Type="http://schemas.openxmlformats.org/officeDocument/2006/relationships/slide" Target="slides/slide17.xml"/><Relationship Id="rId41" Type="http://schemas.openxmlformats.org/officeDocument/2006/relationships/slide" Target="slides/slide16.xml"/><Relationship Id="rId40" Type="http://schemas.openxmlformats.org/officeDocument/2006/relationships/slide" Target="slides/slide15.xml"/><Relationship Id="rId4" Type="http://schemas.openxmlformats.org/officeDocument/2006/relationships/slideMaster" Target="slideMasters/slideMaster3.xml"/><Relationship Id="rId39" Type="http://schemas.openxmlformats.org/officeDocument/2006/relationships/slide" Target="slides/slide14.xml"/><Relationship Id="rId38" Type="http://schemas.openxmlformats.org/officeDocument/2006/relationships/slide" Target="slides/slide13.xml"/><Relationship Id="rId37" Type="http://schemas.openxmlformats.org/officeDocument/2006/relationships/slide" Target="slides/slide12.xml"/><Relationship Id="rId36" Type="http://schemas.openxmlformats.org/officeDocument/2006/relationships/slide" Target="slides/slide11.xml"/><Relationship Id="rId35" Type="http://schemas.openxmlformats.org/officeDocument/2006/relationships/slide" Target="slides/slide10.xml"/><Relationship Id="rId34" Type="http://schemas.openxmlformats.org/officeDocument/2006/relationships/slide" Target="slides/slide9.xml"/><Relationship Id="rId33" Type="http://schemas.openxmlformats.org/officeDocument/2006/relationships/slide" Target="slides/slide8.xml"/><Relationship Id="rId32" Type="http://schemas.openxmlformats.org/officeDocument/2006/relationships/slide" Target="slides/slide7.xml"/><Relationship Id="rId31" Type="http://schemas.openxmlformats.org/officeDocument/2006/relationships/slide" Target="slides/slide6.xml"/><Relationship Id="rId30" Type="http://schemas.openxmlformats.org/officeDocument/2006/relationships/slide" Target="slides/slide5.xml"/><Relationship Id="rId3" Type="http://schemas.openxmlformats.org/officeDocument/2006/relationships/slideMaster" Target="slideMasters/slideMaster2.xml"/><Relationship Id="rId29" Type="http://schemas.openxmlformats.org/officeDocument/2006/relationships/slide" Target="slides/slide4.xml"/><Relationship Id="rId28" Type="http://schemas.openxmlformats.org/officeDocument/2006/relationships/slide" Target="slides/slide3.xml"/><Relationship Id="rId27" Type="http://schemas.openxmlformats.org/officeDocument/2006/relationships/slide" Target="slides/slide2.xml"/><Relationship Id="rId26" Type="http://schemas.openxmlformats.org/officeDocument/2006/relationships/notesMaster" Target="notesMasters/notesMaster1.xml"/><Relationship Id="rId25" Type="http://schemas.openxmlformats.org/officeDocument/2006/relationships/slide" Target="slides/slide1.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融合自适应GMM和光流法的视频前景目标提取方法研究</a:t>
            </a: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CED71-3897-4403-99DE-D1937230D20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融合自适应GMM和光流法的视频前景目标提取方法研究</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72FC0-F231-42E8-9449-E83F71EDAFC1}"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fld>
            <a:endParaRPr lang="zh-CN" altLang="en-US"/>
          </a:p>
        </p:txBody>
      </p:sp>
      <p:sp>
        <p:nvSpPr>
          <p:cNvPr id="5" name="页脚占位符 4"/>
          <p:cNvSpPr>
            <a:spLocks noGrp="1"/>
          </p:cNvSpPr>
          <p:nvPr>
            <p:ph type="ftr" sz="quarter" idx="4"/>
          </p:nvPr>
        </p:nvSpPr>
        <p:spPr/>
        <p:txBody>
          <a:bodyPr/>
          <a:p>
            <a:r>
              <a:rPr lang="zh-CN" altLang="en-US"/>
              <a:t>融合自适应GMM和光流法的视频前景目标提取方法研究</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hf hdr="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hf hdr="0"/>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hf hdr="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hf hdr="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hf hdr="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hf hdr="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hf hdr="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6"/>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4" name="矩形 7"/>
          <p:cNvSpPr/>
          <p:nvPr userDrawn="1"/>
        </p:nvSpPr>
        <p:spPr>
          <a:xfrm>
            <a:off x="0" y="4447661"/>
            <a:ext cx="9144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hf hdr="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1"/>
            <a:ext cx="386715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sz="half" idx="1"/>
          </p:nvPr>
        </p:nvSpPr>
        <p:spPr>
          <a:xfrm>
            <a:off x="1049867" y="1244601"/>
            <a:ext cx="3810000" cy="4932363"/>
          </a:xfrm>
          <a:prstGeom prst="rect">
            <a:avLst/>
          </a:prstGeom>
        </p:spPr>
        <p:txBody>
          <a:bodyPr lIns="68580" tIns="34290" rIns="68580" bIns="34290"/>
          <a:lstStyle/>
          <a:p>
            <a:pPr lvl="0"/>
            <a:endParaRPr lang="zh-CN" altLang="en-US" dirty="0"/>
          </a:p>
        </p:txBody>
      </p:sp>
      <p:sp>
        <p:nvSpPr>
          <p:cNvPr id="4" name="KSO_BC2"/>
          <p:cNvSpPr>
            <a:spLocks noGrp="1"/>
          </p:cNvSpPr>
          <p:nvPr>
            <p:ph sz="half" idx="2"/>
          </p:nvPr>
        </p:nvSpPr>
        <p:spPr>
          <a:xfrm>
            <a:off x="4889501" y="1244601"/>
            <a:ext cx="3820587" cy="4932363"/>
          </a:xfrm>
          <a:prstGeom prst="rect">
            <a:avLst/>
          </a:prstGeom>
        </p:spPr>
        <p:txBody>
          <a:bodyPr lIns="68580" tIns="34290" rIns="68580" bIns="34290"/>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3"/>
            <a:ext cx="6984076" cy="717023"/>
          </a:xfrm>
        </p:spPr>
        <p:txBody>
          <a:bodyPr/>
          <a:lstStyle/>
          <a:p>
            <a:endParaRPr lang="en-US" dirty="0"/>
          </a:p>
        </p:txBody>
      </p:sp>
      <p:sp>
        <p:nvSpPr>
          <p:cNvPr id="3" name="Text Placeholder 2"/>
          <p:cNvSpPr>
            <a:spLocks noGrp="1"/>
          </p:cNvSpPr>
          <p:nvPr>
            <p:ph type="body" idx="1"/>
          </p:nvPr>
        </p:nvSpPr>
        <p:spPr>
          <a:xfrm>
            <a:off x="824577" y="1376363"/>
            <a:ext cx="3868340"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4" name="KSO_BC1"/>
          <p:cNvSpPr>
            <a:spLocks noGrp="1"/>
          </p:cNvSpPr>
          <p:nvPr>
            <p:ph sz="half" idx="2"/>
          </p:nvPr>
        </p:nvSpPr>
        <p:spPr>
          <a:xfrm>
            <a:off x="824577" y="2200275"/>
            <a:ext cx="3868340" cy="3684588"/>
          </a:xfrm>
          <a:prstGeom prst="rect">
            <a:avLst/>
          </a:prstGeom>
        </p:spPr>
        <p:txBody>
          <a:bodyPr lIns="68580" tIns="34290" rIns="68580" bIns="34290"/>
          <a:lstStyle/>
          <a:p>
            <a:pPr lvl="0"/>
            <a:endParaRPr lang="zh-CN" altLang="en-US" dirty="0"/>
          </a:p>
        </p:txBody>
      </p:sp>
      <p:sp>
        <p:nvSpPr>
          <p:cNvPr id="5" name="Text Placeholder 4"/>
          <p:cNvSpPr>
            <a:spLocks noGrp="1"/>
          </p:cNvSpPr>
          <p:nvPr>
            <p:ph type="body" sz="quarter" idx="3"/>
          </p:nvPr>
        </p:nvSpPr>
        <p:spPr>
          <a:xfrm>
            <a:off x="4823885" y="1376363"/>
            <a:ext cx="3887391" cy="823912"/>
          </a:xfrm>
          <a:prstGeom prst="rect">
            <a:avLst/>
          </a:prstGeom>
        </p:spPr>
        <p:txBody>
          <a:bodyPr lIns="68580" tIns="34290" rIns="68580" bIns="34290" anchor="b">
            <a:normAutofit/>
          </a:bodyPr>
          <a:lstStyle>
            <a:lvl1pPr marL="0" indent="0">
              <a:buNone/>
              <a:defRPr sz="1865"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zh-CN" altLang="en-US" dirty="0"/>
          </a:p>
        </p:txBody>
      </p:sp>
      <p:sp>
        <p:nvSpPr>
          <p:cNvPr id="6" name="KSO_BC2"/>
          <p:cNvSpPr>
            <a:spLocks noGrp="1"/>
          </p:cNvSpPr>
          <p:nvPr>
            <p:ph sz="quarter" idx="4"/>
          </p:nvPr>
        </p:nvSpPr>
        <p:spPr>
          <a:xfrm>
            <a:off x="4823885" y="2200275"/>
            <a:ext cx="3887391" cy="3684588"/>
          </a:xfrm>
          <a:prstGeom prst="rect">
            <a:avLst/>
          </a:prstGeom>
        </p:spPr>
        <p:txBody>
          <a:bodyPr lIns="68580" tIns="34290" rIns="68580" bIns="34290"/>
          <a:lstStyle/>
          <a:p>
            <a:pPr lvl="0"/>
            <a:endParaRPr lang="zh-CN" altLang="en-US" dirty="0"/>
          </a:p>
        </p:txBody>
      </p:sp>
      <p:sp>
        <p:nvSpPr>
          <p:cNvPr id="7"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8"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4"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3"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3200"/>
            </a:lvl1pPr>
          </a:lstStyle>
          <a:p>
            <a:endParaRPr lang="en-US" dirty="0"/>
          </a:p>
        </p:txBody>
      </p:sp>
      <p:sp>
        <p:nvSpPr>
          <p:cNvPr id="3" name="KSO_BC1"/>
          <p:cNvSpPr>
            <a:spLocks noGrp="1"/>
          </p:cNvSpPr>
          <p:nvPr>
            <p:ph idx="1"/>
          </p:nvPr>
        </p:nvSpPr>
        <p:spPr>
          <a:xfrm>
            <a:off x="4115992" y="1063629"/>
            <a:ext cx="4629150" cy="4873625"/>
          </a:xfrm>
          <a:prstGeom prst="rect">
            <a:avLst/>
          </a:prstGeom>
        </p:spPr>
        <p:txBody>
          <a:bodyPr lIns="68580" tIns="34290" rIns="68580" bIns="34290">
            <a:normAutofit/>
          </a:bodyPr>
          <a:lstStyle>
            <a:lvl1pPr>
              <a:defRPr sz="2000"/>
            </a:lvl1pPr>
            <a:lvl2pPr>
              <a:defRPr sz="1865"/>
            </a:lvl2pPr>
            <a:lvl3pPr>
              <a:defRPr sz="1600"/>
            </a:lvl3pPr>
            <a:lvl4pPr>
              <a:defRPr sz="1465"/>
            </a:lvl4pPr>
            <a:lvl5pPr>
              <a:defRPr sz="1465"/>
            </a:lvl5pPr>
            <a:lvl6pPr>
              <a:defRPr sz="2000"/>
            </a:lvl6pPr>
            <a:lvl7pPr>
              <a:defRPr sz="2000"/>
            </a:lvl7pPr>
            <a:lvl8pPr>
              <a:defRPr sz="2000"/>
            </a:lvl8pPr>
            <a:lvl9pPr>
              <a:defRPr sz="2000"/>
            </a:lvl9pPr>
          </a:lstStyle>
          <a:p>
            <a:pPr lvl="0"/>
            <a:endParaRPr lang="zh-CN" altLang="en-US" dirty="0"/>
          </a:p>
        </p:txBody>
      </p:sp>
      <p:sp>
        <p:nvSpPr>
          <p:cNvPr id="4" name="KSO_BC2"/>
          <p:cNvSpPr>
            <a:spLocks noGrp="1"/>
          </p:cNvSpPr>
          <p:nvPr>
            <p:ph type="body" sz="half" idx="2"/>
          </p:nvPr>
        </p:nvSpPr>
        <p:spPr>
          <a:xfrm>
            <a:off x="858443" y="2133603"/>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endParaRPr lang="en-US" dirty="0"/>
          </a:p>
        </p:txBody>
      </p:sp>
      <p:sp>
        <p:nvSpPr>
          <p:cNvPr id="3" name="KSO_BC1"/>
          <p:cNvSpPr>
            <a:spLocks noGrp="1" noChangeAspect="1"/>
          </p:cNvSpPr>
          <p:nvPr>
            <p:ph type="pic" idx="1"/>
          </p:nvPr>
        </p:nvSpPr>
        <p:spPr>
          <a:xfrm>
            <a:off x="4082125" y="987428"/>
            <a:ext cx="4629150" cy="4873625"/>
          </a:xfrm>
          <a:prstGeom prst="rect">
            <a:avLst/>
          </a:prstGeom>
        </p:spPr>
        <p:txBody>
          <a:bodyPr lIns="68580" tIns="34290" rIns="68580" bIns="3429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KSO_BC2"/>
          <p:cNvSpPr>
            <a:spLocks noGrp="1"/>
          </p:cNvSpPr>
          <p:nvPr>
            <p:ph type="body" sz="half" idx="2"/>
          </p:nvPr>
        </p:nvSpPr>
        <p:spPr>
          <a:xfrm>
            <a:off x="934644" y="2057401"/>
            <a:ext cx="2949178" cy="3811588"/>
          </a:xfrm>
          <a:prstGeom prst="rect">
            <a:avLst/>
          </a:prstGeom>
        </p:spPr>
        <p:txBody>
          <a:bodyPr lIns="68580" tIns="34290" rIns="68580" bIns="34290"/>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6000" indent="0">
              <a:buNone/>
              <a:defRPr sz="1065"/>
            </a:lvl6pPr>
            <a:lvl7pPr marL="2743200" indent="0">
              <a:buNone/>
              <a:defRPr sz="1065"/>
            </a:lvl7pPr>
            <a:lvl8pPr marL="3200400" indent="0">
              <a:buNone/>
              <a:defRPr sz="1065"/>
            </a:lvl8pPr>
            <a:lvl9pPr marL="3657600" indent="0">
              <a:buNone/>
              <a:defRPr sz="1065"/>
            </a:lvl9pPr>
          </a:lstStyle>
          <a:p>
            <a:pPr lvl="0"/>
            <a:endParaRPr lang="zh-CN" altLang="en-US" dirty="0"/>
          </a:p>
        </p:txBody>
      </p:sp>
      <p:sp>
        <p:nvSpPr>
          <p:cNvPr id="5"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6"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endParaRPr lang="en-US" dirty="0"/>
          </a:p>
        </p:txBody>
      </p:sp>
      <p:sp>
        <p:nvSpPr>
          <p:cNvPr id="3" name="KSO_BC1"/>
          <p:cNvSpPr>
            <a:spLocks noGrp="1"/>
          </p:cNvSpPr>
          <p:nvPr>
            <p:ph type="body" orient="vert" idx="1"/>
          </p:nvPr>
        </p:nvSpPr>
        <p:spPr>
          <a:xfrm>
            <a:off x="419101" y="1412423"/>
            <a:ext cx="8292045" cy="4807407"/>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7"/>
            <a:ext cx="886883" cy="5811839"/>
          </a:xfrm>
        </p:spPr>
        <p:txBody>
          <a:bodyPr vert="eaVert"/>
          <a:lstStyle/>
          <a:p>
            <a:endParaRPr lang="en-US" dirty="0"/>
          </a:p>
        </p:txBody>
      </p:sp>
      <p:sp>
        <p:nvSpPr>
          <p:cNvPr id="3" name="KSO_BC1"/>
          <p:cNvSpPr>
            <a:spLocks noGrp="1"/>
          </p:cNvSpPr>
          <p:nvPr>
            <p:ph type="body" orient="vert" idx="1"/>
          </p:nvPr>
        </p:nvSpPr>
        <p:spPr>
          <a:xfrm>
            <a:off x="1585382" y="365127"/>
            <a:ext cx="5949952" cy="5811839"/>
          </a:xfrm>
          <a:prstGeom prst="rect">
            <a:avLst/>
          </a:prstGeom>
        </p:spPr>
        <p:txBody>
          <a:bodyPr vert="eaVert" lIns="68580" tIns="34290" rIns="68580" bIns="34290"/>
          <a:lstStyle/>
          <a:p>
            <a:pPr lvl="0"/>
            <a:endParaRPr lang="zh-CN" altLang="en-US" dirty="0"/>
          </a:p>
        </p:txBody>
      </p:sp>
      <p:sp>
        <p:nvSpPr>
          <p:cNvPr id="4" name="KSO_FD"/>
          <p:cNvSpPr>
            <a:spLocks noGrp="1"/>
          </p:cNvSpPr>
          <p:nvPr>
            <p:ph type="dt" sz="half" idx="10"/>
          </p:nvPr>
        </p:nvSpPr>
        <p:spPr>
          <a:xfrm>
            <a:off x="628650" y="6356352"/>
            <a:ext cx="2057400" cy="365125"/>
          </a:xfrm>
          <a:prstGeom prst="rect">
            <a:avLst/>
          </a:prstGeom>
        </p:spPr>
        <p:txBody>
          <a:bodyPr lIns="68580" tIns="34290" rIns="68580" bIns="34290"/>
          <a:lstStyle/>
          <a:p>
            <a:fld id="{1C20F355-3BEC-4685-9A5F-143FF989231D}" type="datetime1">
              <a:rPr lang="zh-CN" altLang="en-US" smtClean="0"/>
            </a:fld>
            <a:endParaRPr lang="zh-CN" altLang="en-US"/>
          </a:p>
        </p:txBody>
      </p:sp>
      <p:sp>
        <p:nvSpPr>
          <p:cNvPr id="5" name="KSO_FT"/>
          <p:cNvSpPr>
            <a:spLocks noGrp="1"/>
          </p:cNvSpPr>
          <p:nvPr>
            <p:ph type="ftr" sz="quarter" idx="11"/>
          </p:nvPr>
        </p:nvSpPr>
        <p:spPr>
          <a:xfrm>
            <a:off x="3028950" y="6356352"/>
            <a:ext cx="3086100" cy="365125"/>
          </a:xfrm>
          <a:prstGeom prst="rect">
            <a:avLst/>
          </a:prstGeom>
        </p:spPr>
        <p:txBody>
          <a:bodyPr lIns="68580" tIns="34290" rIns="68580" bIns="34290"/>
          <a:lstStyle/>
          <a:p>
            <a:r>
              <a:rPr lang="zh-CN" altLang="en-US"/>
              <a:t>融合自适应GMM和光流法的视频前景目标提取方法研究</a:t>
            </a:r>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mc:Choice>
    <mc:Fallback>
      <p:transition advTm="0"/>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4" Type="http://schemas.openxmlformats.org/officeDocument/2006/relationships/theme" Target="../theme/theme10.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4" Type="http://schemas.openxmlformats.org/officeDocument/2006/relationships/theme" Target="../theme/theme1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4" Type="http://schemas.openxmlformats.org/officeDocument/2006/relationships/theme" Target="../theme/theme1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4" Type="http://schemas.openxmlformats.org/officeDocument/2006/relationships/theme" Target="../theme/theme13.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4" Type="http://schemas.openxmlformats.org/officeDocument/2006/relationships/theme" Target="../theme/theme14.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4" Type="http://schemas.openxmlformats.org/officeDocument/2006/relationships/theme" Target="../theme/theme15.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4" Type="http://schemas.openxmlformats.org/officeDocument/2006/relationships/theme" Target="../theme/theme16.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4" Type="http://schemas.openxmlformats.org/officeDocument/2006/relationships/theme" Target="../theme/theme17.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6.xml"/><Relationship Id="rId8" Type="http://schemas.openxmlformats.org/officeDocument/2006/relationships/slideLayout" Target="../slideLayouts/slideLayout195.xml"/><Relationship Id="rId7" Type="http://schemas.openxmlformats.org/officeDocument/2006/relationships/slideLayout" Target="../slideLayouts/slideLayout194.xml"/><Relationship Id="rId6" Type="http://schemas.openxmlformats.org/officeDocument/2006/relationships/slideLayout" Target="../slideLayouts/slideLayout193.xml"/><Relationship Id="rId5" Type="http://schemas.openxmlformats.org/officeDocument/2006/relationships/slideLayout" Target="../slideLayouts/slideLayout192.xml"/><Relationship Id="rId4" Type="http://schemas.openxmlformats.org/officeDocument/2006/relationships/slideLayout" Target="../slideLayouts/slideLayout191.xml"/><Relationship Id="rId3" Type="http://schemas.openxmlformats.org/officeDocument/2006/relationships/slideLayout" Target="../slideLayouts/slideLayout190.xml"/><Relationship Id="rId2" Type="http://schemas.openxmlformats.org/officeDocument/2006/relationships/slideLayout" Target="../slideLayouts/slideLayout189.xml"/><Relationship Id="rId14" Type="http://schemas.openxmlformats.org/officeDocument/2006/relationships/theme" Target="../theme/theme18.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98.xml"/><Relationship Id="rId10" Type="http://schemas.openxmlformats.org/officeDocument/2006/relationships/slideLayout" Target="../slideLayouts/slideLayout197.xml"/><Relationship Id="rId1" Type="http://schemas.openxmlformats.org/officeDocument/2006/relationships/slideLayout" Target="../slideLayouts/slideLayout188.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7.xml"/><Relationship Id="rId8" Type="http://schemas.openxmlformats.org/officeDocument/2006/relationships/slideLayout" Target="../slideLayouts/slideLayout206.xml"/><Relationship Id="rId7" Type="http://schemas.openxmlformats.org/officeDocument/2006/relationships/slideLayout" Target="../slideLayouts/slideLayout205.xml"/><Relationship Id="rId6" Type="http://schemas.openxmlformats.org/officeDocument/2006/relationships/slideLayout" Target="../slideLayouts/slideLayout204.xml"/><Relationship Id="rId5" Type="http://schemas.openxmlformats.org/officeDocument/2006/relationships/slideLayout" Target="../slideLayouts/slideLayout203.xml"/><Relationship Id="rId4" Type="http://schemas.openxmlformats.org/officeDocument/2006/relationships/slideLayout" Target="../slideLayouts/slideLayout202.xml"/><Relationship Id="rId3" Type="http://schemas.openxmlformats.org/officeDocument/2006/relationships/slideLayout" Target="../slideLayouts/slideLayout201.xml"/><Relationship Id="rId2" Type="http://schemas.openxmlformats.org/officeDocument/2006/relationships/slideLayout" Target="../slideLayouts/slideLayout200.xml"/><Relationship Id="rId14" Type="http://schemas.openxmlformats.org/officeDocument/2006/relationships/theme" Target="../theme/theme19.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09.xml"/><Relationship Id="rId10" Type="http://schemas.openxmlformats.org/officeDocument/2006/relationships/slideLayout" Target="../slideLayouts/slideLayout208.xml"/><Relationship Id="rId1"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4" Type="http://schemas.openxmlformats.org/officeDocument/2006/relationships/theme" Target="../theme/theme20.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29.xml"/><Relationship Id="rId8" Type="http://schemas.openxmlformats.org/officeDocument/2006/relationships/slideLayout" Target="../slideLayouts/slideLayout228.xml"/><Relationship Id="rId7" Type="http://schemas.openxmlformats.org/officeDocument/2006/relationships/slideLayout" Target="../slideLayouts/slideLayout227.xml"/><Relationship Id="rId6" Type="http://schemas.openxmlformats.org/officeDocument/2006/relationships/slideLayout" Target="../slideLayouts/slideLayout226.xml"/><Relationship Id="rId5" Type="http://schemas.openxmlformats.org/officeDocument/2006/relationships/slideLayout" Target="../slideLayouts/slideLayout225.xml"/><Relationship Id="rId4" Type="http://schemas.openxmlformats.org/officeDocument/2006/relationships/slideLayout" Target="../slideLayouts/slideLayout224.xml"/><Relationship Id="rId3" Type="http://schemas.openxmlformats.org/officeDocument/2006/relationships/slideLayout" Target="../slideLayouts/slideLayout223.xml"/><Relationship Id="rId2" Type="http://schemas.openxmlformats.org/officeDocument/2006/relationships/slideLayout" Target="../slideLayouts/slideLayout222.xml"/><Relationship Id="rId14" Type="http://schemas.openxmlformats.org/officeDocument/2006/relationships/theme" Target="../theme/theme2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31.xml"/><Relationship Id="rId10" Type="http://schemas.openxmlformats.org/officeDocument/2006/relationships/slideLayout" Target="../slideLayouts/slideLayout230.xml"/><Relationship Id="rId1"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0.xml"/><Relationship Id="rId8" Type="http://schemas.openxmlformats.org/officeDocument/2006/relationships/slideLayout" Target="../slideLayouts/slideLayout239.xml"/><Relationship Id="rId7" Type="http://schemas.openxmlformats.org/officeDocument/2006/relationships/slideLayout" Target="../slideLayouts/slideLayout238.xml"/><Relationship Id="rId6" Type="http://schemas.openxmlformats.org/officeDocument/2006/relationships/slideLayout" Target="../slideLayouts/slideLayout237.xml"/><Relationship Id="rId5" Type="http://schemas.openxmlformats.org/officeDocument/2006/relationships/slideLayout" Target="../slideLayouts/slideLayout236.xml"/><Relationship Id="rId4" Type="http://schemas.openxmlformats.org/officeDocument/2006/relationships/slideLayout" Target="../slideLayouts/slideLayout235.xml"/><Relationship Id="rId3" Type="http://schemas.openxmlformats.org/officeDocument/2006/relationships/slideLayout" Target="../slideLayouts/slideLayout234.xml"/><Relationship Id="rId2" Type="http://schemas.openxmlformats.org/officeDocument/2006/relationships/slideLayout" Target="../slideLayouts/slideLayout233.xml"/><Relationship Id="rId14" Type="http://schemas.openxmlformats.org/officeDocument/2006/relationships/theme" Target="../theme/theme2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42.xml"/><Relationship Id="rId10" Type="http://schemas.openxmlformats.org/officeDocument/2006/relationships/slideLayout" Target="../slideLayouts/slideLayout241.xml"/><Relationship Id="rId1"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1.xml"/><Relationship Id="rId8" Type="http://schemas.openxmlformats.org/officeDocument/2006/relationships/slideLayout" Target="../slideLayouts/slideLayout250.xml"/><Relationship Id="rId7" Type="http://schemas.openxmlformats.org/officeDocument/2006/relationships/slideLayout" Target="../slideLayouts/slideLayout249.xml"/><Relationship Id="rId6" Type="http://schemas.openxmlformats.org/officeDocument/2006/relationships/slideLayout" Target="../slideLayouts/slideLayout248.xml"/><Relationship Id="rId5" Type="http://schemas.openxmlformats.org/officeDocument/2006/relationships/slideLayout" Target="../slideLayouts/slideLayout247.xml"/><Relationship Id="rId4" Type="http://schemas.openxmlformats.org/officeDocument/2006/relationships/slideLayout" Target="../slideLayouts/slideLayout246.xml"/><Relationship Id="rId3" Type="http://schemas.openxmlformats.org/officeDocument/2006/relationships/slideLayout" Target="../slideLayouts/slideLayout245.xml"/><Relationship Id="rId2" Type="http://schemas.openxmlformats.org/officeDocument/2006/relationships/slideLayout" Target="../slideLayouts/slideLayout244.xml"/><Relationship Id="rId14" Type="http://schemas.openxmlformats.org/officeDocument/2006/relationships/theme" Target="../theme/theme23.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53.xml"/><Relationship Id="rId10" Type="http://schemas.openxmlformats.org/officeDocument/2006/relationships/slideLayout" Target="../slideLayouts/slideLayout252.xml"/><Relationship Id="rId1" Type="http://schemas.openxmlformats.org/officeDocument/2006/relationships/slideLayout" Target="../slideLayouts/slideLayout24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4" Type="http://schemas.openxmlformats.org/officeDocument/2006/relationships/theme" Target="../theme/theme5.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4" Type="http://schemas.openxmlformats.org/officeDocument/2006/relationships/theme" Target="../theme/theme6.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4" Type="http://schemas.openxmlformats.org/officeDocument/2006/relationships/theme" Target="../theme/theme7.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4" Type="http://schemas.openxmlformats.org/officeDocument/2006/relationships/theme" Target="../theme/theme8.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4" Type="http://schemas.openxmlformats.org/officeDocument/2006/relationships/theme" Target="../theme/theme9.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Tm="0"/>
    </mc:Choice>
    <mc:Fallback>
      <p:transition spd="slow"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40"/>
            <a:ext cx="9144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19" name="任意多边形 18"/>
          <p:cNvSpPr/>
          <p:nvPr userDrawn="1"/>
        </p:nvSpPr>
        <p:spPr>
          <a:xfrm>
            <a:off x="0" y="6241533"/>
            <a:ext cx="9144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sp>
        <p:nvSpPr>
          <p:cNvPr id="15" name="任意多边形 14"/>
          <p:cNvSpPr/>
          <p:nvPr/>
        </p:nvSpPr>
        <p:spPr>
          <a:xfrm>
            <a:off x="0" y="6260581"/>
            <a:ext cx="9144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fontAlgn="auto">
              <a:spcBef>
                <a:spcPts val="0"/>
              </a:spcBef>
              <a:spcAft>
                <a:spcPts val="0"/>
              </a:spcAft>
              <a:defRPr/>
            </a:pPr>
            <a:endParaRPr lang="zh-CN" altLang="en-US" sz="1400"/>
          </a:p>
        </p:txBody>
      </p:sp>
      <p:pic>
        <p:nvPicPr>
          <p:cNvPr id="7" name="图片 8"/>
          <p:cNvPicPr>
            <a:picLocks noChangeAspect="1"/>
          </p:cNvPicPr>
          <p:nvPr/>
        </p:nvPicPr>
        <p:blipFill>
          <a:blip r:embed="rId12" cstate="email"/>
          <a:srcRect/>
          <a:stretch>
            <a:fillRect/>
          </a:stretch>
        </p:blipFill>
        <p:spPr bwMode="auto">
          <a:xfrm>
            <a:off x="0" y="1589"/>
            <a:ext cx="2729800" cy="2268083"/>
          </a:xfrm>
          <a:prstGeom prst="rect">
            <a:avLst/>
          </a:prstGeom>
          <a:noFill/>
          <a:ln w="9525">
            <a:noFill/>
            <a:miter lim="800000"/>
            <a:headEnd/>
            <a:tailEnd/>
          </a:ln>
        </p:spPr>
      </p:pic>
      <p:sp>
        <p:nvSpPr>
          <p:cNvPr id="2" name="KSO_BT1"/>
          <p:cNvSpPr>
            <a:spLocks noGrp="1"/>
          </p:cNvSpPr>
          <p:nvPr>
            <p:ph type="title"/>
          </p:nvPr>
        </p:nvSpPr>
        <p:spPr>
          <a:xfrm>
            <a:off x="419099" y="595261"/>
            <a:ext cx="8292045" cy="699595"/>
          </a:xfrm>
          <a:prstGeom prst="rect">
            <a:avLst/>
          </a:prstGeom>
        </p:spPr>
        <p:txBody>
          <a:bodyPr vert="horz" lIns="68580" tIns="34290" rIns="68580" bIns="34290" rtlCol="0" anchor="b">
            <a:normAutofit/>
          </a:bodyPr>
          <a:lstStyle/>
          <a:p>
            <a:endParaRPr lang="en-US" dirty="0"/>
          </a:p>
        </p:txBody>
      </p:sp>
      <p:sp>
        <p:nvSpPr>
          <p:cNvPr id="6" name="KSO_FN"/>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1560C19B-5D28-4838-8C85-B60248FB9BF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mc:Choice xmlns:p14="http://schemas.microsoft.com/office/powerpoint/2010/main" Requires="p14">
      <p:transition p14:dur="500" advTm="0"/>
    </mc:Choice>
    <mc:Fallback>
      <p:transition advTm="0"/>
    </mc:Fallback>
  </mc:AlternateContent>
  <p:hf hdr="0"/>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1"/>
        </a:buClr>
        <a:buSzPct val="150000"/>
        <a:buFontTx/>
        <a:buBlip>
          <a:blip r:embed="rId13"/>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vmlDrawing" Target="../drawings/vmlDrawing1.vml"/><Relationship Id="rId4" Type="http://schemas.openxmlformats.org/officeDocument/2006/relationships/slideLayout" Target="../slideLayouts/slideLayout79.xml"/><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vmlDrawing" Target="../drawings/vmlDrawing2.vml"/><Relationship Id="rId7" Type="http://schemas.openxmlformats.org/officeDocument/2006/relationships/slideLayout" Target="../slideLayouts/slideLayout90.xml"/><Relationship Id="rId6" Type="http://schemas.openxmlformats.org/officeDocument/2006/relationships/image" Target="../media/image21.wmf"/><Relationship Id="rId5" Type="http://schemas.openxmlformats.org/officeDocument/2006/relationships/oleObject" Target="../embeddings/oleObject4.bin"/><Relationship Id="rId4" Type="http://schemas.openxmlformats.org/officeDocument/2006/relationships/image" Target="../media/image20.wmf"/><Relationship Id="rId3" Type="http://schemas.openxmlformats.org/officeDocument/2006/relationships/oleObject" Target="../embeddings/oleObject3.bin"/><Relationship Id="rId2" Type="http://schemas.openxmlformats.org/officeDocument/2006/relationships/image" Target="../media/image19.w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25.wmf"/><Relationship Id="rId7" Type="http://schemas.openxmlformats.org/officeDocument/2006/relationships/oleObject" Target="../embeddings/oleObject8.bin"/><Relationship Id="rId6" Type="http://schemas.openxmlformats.org/officeDocument/2006/relationships/image" Target="../media/image24.wmf"/><Relationship Id="rId5" Type="http://schemas.openxmlformats.org/officeDocument/2006/relationships/oleObject" Target="../embeddings/oleObject7.bin"/><Relationship Id="rId4" Type="http://schemas.openxmlformats.org/officeDocument/2006/relationships/image" Target="../media/image23.wmf"/><Relationship Id="rId3" Type="http://schemas.openxmlformats.org/officeDocument/2006/relationships/oleObject" Target="../embeddings/oleObject6.bin"/><Relationship Id="rId2" Type="http://schemas.openxmlformats.org/officeDocument/2006/relationships/image" Target="../media/image22.wmf"/><Relationship Id="rId13" Type="http://schemas.openxmlformats.org/officeDocument/2006/relationships/notesSlide" Target="../notesSlides/notesSlide13.xml"/><Relationship Id="rId12" Type="http://schemas.openxmlformats.org/officeDocument/2006/relationships/vmlDrawing" Target="../drawings/vmlDrawing3.vml"/><Relationship Id="rId11" Type="http://schemas.openxmlformats.org/officeDocument/2006/relationships/slideLayout" Target="../slideLayouts/slideLayout101.xml"/><Relationship Id="rId10" Type="http://schemas.openxmlformats.org/officeDocument/2006/relationships/image" Target="../media/image26.w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12.xml"/><Relationship Id="rId8" Type="http://schemas.openxmlformats.org/officeDocument/2006/relationships/image" Target="../media/image29.wmf"/><Relationship Id="rId7" Type="http://schemas.openxmlformats.org/officeDocument/2006/relationships/oleObject" Target="../embeddings/oleObject13.bin"/><Relationship Id="rId6" Type="http://schemas.openxmlformats.org/officeDocument/2006/relationships/image" Target="../media/image28.wmf"/><Relationship Id="rId5" Type="http://schemas.openxmlformats.org/officeDocument/2006/relationships/oleObject" Target="../embeddings/oleObject12.bin"/><Relationship Id="rId4" Type="http://schemas.openxmlformats.org/officeDocument/2006/relationships/image" Target="../media/image27.wmf"/><Relationship Id="rId3" Type="http://schemas.openxmlformats.org/officeDocument/2006/relationships/oleObject" Target="../embeddings/oleObject11.bin"/><Relationship Id="rId2" Type="http://schemas.openxmlformats.org/officeDocument/2006/relationships/image" Target="../media/image26.wmf"/><Relationship Id="rId11" Type="http://schemas.openxmlformats.org/officeDocument/2006/relationships/notesSlide" Target="../notesSlides/notesSlide14.xml"/><Relationship Id="rId10" Type="http://schemas.openxmlformats.org/officeDocument/2006/relationships/vmlDrawing" Target="../drawings/vmlDrawing4.vml"/><Relationship Id="rId1"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3.xml"/><Relationship Id="rId2" Type="http://schemas.openxmlformats.org/officeDocument/2006/relationships/image" Target="../media/image9.png"/><Relationship Id="rId1" Type="http://schemas.openxmlformats.org/officeDocument/2006/relationships/image" Target="../media/image30.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4.xml"/><Relationship Id="rId1" Type="http://schemas.openxmlformats.org/officeDocument/2006/relationships/image" Target="../media/image31.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5.xml"/><Relationship Id="rId1" Type="http://schemas.openxmlformats.org/officeDocument/2006/relationships/image" Target="../media/image32.emf"/></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56.xml"/><Relationship Id="rId2" Type="http://schemas.openxmlformats.org/officeDocument/2006/relationships/image" Target="../media/image34.emf"/><Relationship Id="rId1" Type="http://schemas.openxmlformats.org/officeDocument/2006/relationships/image" Target="../media/image33.emf"/></Relationships>
</file>

<file path=ppt/slides/_rels/slide19.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7" Type="http://schemas.openxmlformats.org/officeDocument/2006/relationships/notesSlide" Target="../notesSlides/notesSlide19.xml"/><Relationship Id="rId16" Type="http://schemas.openxmlformats.org/officeDocument/2006/relationships/slideLayout" Target="../slideLayouts/slideLayout167.xml"/><Relationship Id="rId15" Type="http://schemas.openxmlformats.org/officeDocument/2006/relationships/image" Target="../media/image49.png"/><Relationship Id="rId14" Type="http://schemas.openxmlformats.org/officeDocument/2006/relationships/image" Target="../media/image48.png"/><Relationship Id="rId13" Type="http://schemas.openxmlformats.org/officeDocument/2006/relationships/image" Target="../media/image47.png"/><Relationship Id="rId12" Type="http://schemas.openxmlformats.org/officeDocument/2006/relationships/image" Target="../media/image46.png"/><Relationship Id="rId11" Type="http://schemas.openxmlformats.org/officeDocument/2006/relationships/image" Target="../media/image45.png"/><Relationship Id="rId10" Type="http://schemas.openxmlformats.org/officeDocument/2006/relationships/image" Target="../media/image44.png"/><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9" Type="http://schemas.openxmlformats.org/officeDocument/2006/relationships/image" Target="../media/image53.png"/><Relationship Id="rId8" Type="http://schemas.openxmlformats.org/officeDocument/2006/relationships/image" Target="../media/image5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51.png"/><Relationship Id="rId22" Type="http://schemas.openxmlformats.org/officeDocument/2006/relationships/notesSlide" Target="../notesSlides/notesSlide20.xml"/><Relationship Id="rId21" Type="http://schemas.openxmlformats.org/officeDocument/2006/relationships/slideLayout" Target="../slideLayouts/slideLayout244.xml"/><Relationship Id="rId20" Type="http://schemas.openxmlformats.org/officeDocument/2006/relationships/image" Target="../media/image64.png"/><Relationship Id="rId2" Type="http://schemas.openxmlformats.org/officeDocument/2006/relationships/image" Target="../media/image50.png"/><Relationship Id="rId19" Type="http://schemas.openxmlformats.org/officeDocument/2006/relationships/image" Target="../media/image63.png"/><Relationship Id="rId18" Type="http://schemas.openxmlformats.org/officeDocument/2006/relationships/image" Target="../media/image62.png"/><Relationship Id="rId17" Type="http://schemas.openxmlformats.org/officeDocument/2006/relationships/image" Target="../media/image61.png"/><Relationship Id="rId16" Type="http://schemas.openxmlformats.org/officeDocument/2006/relationships/image" Target="../media/image60.png"/><Relationship Id="rId15" Type="http://schemas.openxmlformats.org/officeDocument/2006/relationships/image" Target="../media/image59.png"/><Relationship Id="rId14" Type="http://schemas.openxmlformats.org/officeDocument/2006/relationships/image" Target="../media/image58.png"/><Relationship Id="rId13" Type="http://schemas.openxmlformats.org/officeDocument/2006/relationships/image" Target="../media/image57.png"/><Relationship Id="rId12" Type="http://schemas.openxmlformats.org/officeDocument/2006/relationships/image" Target="../media/image56.png"/><Relationship Id="rId11" Type="http://schemas.openxmlformats.org/officeDocument/2006/relationships/image" Target="../media/image55.png"/><Relationship Id="rId10" Type="http://schemas.openxmlformats.org/officeDocument/2006/relationships/image" Target="../media/image54.png"/><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8.xml"/><Relationship Id="rId1" Type="http://schemas.openxmlformats.org/officeDocument/2006/relationships/image" Target="../media/image6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9.xml"/><Relationship Id="rId1" Type="http://schemas.openxmlformats.org/officeDocument/2006/relationships/image" Target="../media/image66.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11.xml"/><Relationship Id="rId1" Type="http://schemas.openxmlformats.org/officeDocument/2006/relationships/image" Target="../media/image67.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00.xml"/><Relationship Id="rId1" Type="http://schemas.openxmlformats.org/officeDocument/2006/relationships/image" Target="../media/image68.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6.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5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68.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email">
            <a:duotone>
              <a:schemeClr val="accent2">
                <a:shade val="45000"/>
                <a:satMod val="135000"/>
              </a:schemeClr>
              <a:prstClr val="white"/>
            </a:duotone>
          </a:blip>
          <a:srcRect r="42032"/>
          <a:stretch>
            <a:fillRect/>
          </a:stretch>
        </p:blipFill>
        <p:spPr>
          <a:xfrm flipH="1">
            <a:off x="5618409" y="1494790"/>
            <a:ext cx="5392982" cy="4327812"/>
          </a:xfrm>
          <a:custGeom>
            <a:avLst/>
            <a:gdLst>
              <a:gd name="connsiteX0" fmla="*/ 7190642 w 7190642"/>
              <a:gd name="connsiteY0" fmla="*/ 0 h 5770416"/>
              <a:gd name="connsiteX1" fmla="*/ 0 w 7190642"/>
              <a:gd name="connsiteY1" fmla="*/ 0 h 5770416"/>
              <a:gd name="connsiteX2" fmla="*/ 0 w 7190642"/>
              <a:gd name="connsiteY2" fmla="*/ 1803599 h 5770416"/>
              <a:gd name="connsiteX3" fmla="*/ 2580541 w 7190642"/>
              <a:gd name="connsiteY3" fmla="*/ 2703393 h 5770416"/>
              <a:gd name="connsiteX4" fmla="*/ 2790091 w 7190642"/>
              <a:gd name="connsiteY4" fmla="*/ 3312993 h 5770416"/>
              <a:gd name="connsiteX5" fmla="*/ 2694841 w 7190642"/>
              <a:gd name="connsiteY5" fmla="*/ 5198943 h 5770416"/>
              <a:gd name="connsiteX6" fmla="*/ 866041 w 7190642"/>
              <a:gd name="connsiteY6" fmla="*/ 5503743 h 5770416"/>
              <a:gd name="connsiteX7" fmla="*/ 0 w 7190642"/>
              <a:gd name="connsiteY7" fmla="*/ 2710063 h 5770416"/>
              <a:gd name="connsiteX8" fmla="*/ 0 w 7190642"/>
              <a:gd name="connsiteY8" fmla="*/ 5770416 h 5770416"/>
              <a:gd name="connsiteX9" fmla="*/ 7190642 w 7190642"/>
              <a:gd name="connsiteY9" fmla="*/ 5770416 h 5770416"/>
              <a:gd name="connsiteX10" fmla="*/ 7190642 w 7190642"/>
              <a:gd name="connsiteY10" fmla="*/ 4572637 h 5770416"/>
              <a:gd name="connsiteX11" fmla="*/ 5457091 w 7190642"/>
              <a:gd name="connsiteY11" fmla="*/ 4885458 h 5770416"/>
              <a:gd name="connsiteX12" fmla="*/ 5590441 w 7190642"/>
              <a:gd name="connsiteY12" fmla="*/ 4504458 h 5770416"/>
              <a:gd name="connsiteX13" fmla="*/ 6009541 w 7190642"/>
              <a:gd name="connsiteY13" fmla="*/ 4066308 h 5770416"/>
              <a:gd name="connsiteX14" fmla="*/ 6352441 w 7190642"/>
              <a:gd name="connsiteY14" fmla="*/ 3894858 h 5770416"/>
              <a:gd name="connsiteX15" fmla="*/ 7190642 w 7190642"/>
              <a:gd name="connsiteY15" fmla="*/ 3006365 h 577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90642" h="5770416">
                <a:moveTo>
                  <a:pt x="7190642" y="0"/>
                </a:moveTo>
                <a:lnTo>
                  <a:pt x="0" y="0"/>
                </a:lnTo>
                <a:lnTo>
                  <a:pt x="0" y="1803599"/>
                </a:lnTo>
                <a:lnTo>
                  <a:pt x="2580541" y="2703393"/>
                </a:lnTo>
                <a:lnTo>
                  <a:pt x="2790091" y="3312993"/>
                </a:lnTo>
                <a:lnTo>
                  <a:pt x="2694841" y="5198943"/>
                </a:lnTo>
                <a:lnTo>
                  <a:pt x="866041" y="5503743"/>
                </a:lnTo>
                <a:lnTo>
                  <a:pt x="0" y="2710063"/>
                </a:lnTo>
                <a:lnTo>
                  <a:pt x="0" y="5770416"/>
                </a:lnTo>
                <a:lnTo>
                  <a:pt x="7190642" y="5770416"/>
                </a:lnTo>
                <a:lnTo>
                  <a:pt x="7190642" y="4572637"/>
                </a:lnTo>
                <a:lnTo>
                  <a:pt x="5457091" y="4885458"/>
                </a:lnTo>
                <a:lnTo>
                  <a:pt x="5590441" y="4504458"/>
                </a:lnTo>
                <a:lnTo>
                  <a:pt x="6009541" y="4066308"/>
                </a:lnTo>
                <a:lnTo>
                  <a:pt x="6352441" y="3894858"/>
                </a:lnTo>
                <a:lnTo>
                  <a:pt x="7190642" y="3006365"/>
                </a:lnTo>
                <a:close/>
              </a:path>
            </a:pathLst>
          </a:custGeom>
        </p:spPr>
      </p:pic>
      <p:sp>
        <p:nvSpPr>
          <p:cNvPr id="10" name="矩形 9"/>
          <p:cNvSpPr/>
          <p:nvPr/>
        </p:nvSpPr>
        <p:spPr>
          <a:xfrm rot="16200000">
            <a:off x="2199640" y="608806"/>
            <a:ext cx="2085975" cy="6486525"/>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文本框 8"/>
          <p:cNvSpPr txBox="1"/>
          <p:nvPr/>
        </p:nvSpPr>
        <p:spPr>
          <a:xfrm>
            <a:off x="307340" y="3097530"/>
            <a:ext cx="6178550" cy="1508760"/>
          </a:xfrm>
          <a:prstGeom prst="rect">
            <a:avLst/>
          </a:prstGeom>
          <a:noFill/>
        </p:spPr>
        <p:txBody>
          <a:bodyPr wrap="square" lIns="68580" tIns="34290" rIns="68580" bIns="34290" rtlCol="0">
            <a:spAutoFit/>
          </a:bodyPr>
          <a:lstStyle/>
          <a:p>
            <a:pPr>
              <a:lnSpc>
                <a:spcPct val="130000"/>
              </a:lnSpc>
            </a:pPr>
            <a:r>
              <a:rPr lang="en-US" altLang="zh-CN" sz="3600" b="1" dirty="0" err="1">
                <a:solidFill>
                  <a:schemeClr val="accent5">
                    <a:lumMod val="50000"/>
                  </a:schemeClr>
                </a:solidFill>
                <a:latin typeface="微软雅黑" panose="020B0503020204020204" pitchFamily="34" charset="-122"/>
                <a:ea typeface="微软雅黑" panose="020B0503020204020204" pitchFamily="34" charset="-122"/>
                <a:cs typeface="Aharoni" panose="02010803020104030203" pitchFamily="2" charset="-79"/>
              </a:rPr>
              <a:t>融合自适应GMM和光流法的</a:t>
            </a:r>
            <a:endParaRPr lang="en-US" altLang="zh-CN" sz="3600" b="1" dirty="0" err="1">
              <a:solidFill>
                <a:schemeClr val="accent5">
                  <a:lumMod val="50000"/>
                </a:schemeClr>
              </a:solidFill>
              <a:latin typeface="微软雅黑" panose="020B0503020204020204" pitchFamily="34" charset="-122"/>
              <a:ea typeface="微软雅黑" panose="020B0503020204020204" pitchFamily="34" charset="-122"/>
              <a:cs typeface="Aharoni" panose="02010803020104030203" pitchFamily="2" charset="-79"/>
            </a:endParaRPr>
          </a:p>
          <a:p>
            <a:pPr>
              <a:lnSpc>
                <a:spcPct val="130000"/>
              </a:lnSpc>
            </a:pPr>
            <a:r>
              <a:rPr lang="en-US" altLang="zh-CN" sz="3600" b="1" dirty="0" err="1">
                <a:solidFill>
                  <a:schemeClr val="accent5">
                    <a:lumMod val="50000"/>
                  </a:schemeClr>
                </a:solidFill>
                <a:latin typeface="微软雅黑" panose="020B0503020204020204" pitchFamily="34" charset="-122"/>
                <a:ea typeface="微软雅黑" panose="020B0503020204020204" pitchFamily="34" charset="-122"/>
                <a:cs typeface="Aharoni" panose="02010803020104030203" pitchFamily="2" charset="-79"/>
              </a:rPr>
              <a:t>视频前景目标提取方法研究</a:t>
            </a:r>
            <a:endParaRPr lang="en-US" altLang="zh-CN" sz="3600" b="1" dirty="0" err="1">
              <a:solidFill>
                <a:schemeClr val="accent5">
                  <a:lumMod val="50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3" name="文本框 2"/>
          <p:cNvSpPr txBox="1"/>
          <p:nvPr/>
        </p:nvSpPr>
        <p:spPr>
          <a:xfrm>
            <a:off x="307340" y="1123950"/>
            <a:ext cx="4599305" cy="370840"/>
          </a:xfrm>
          <a:prstGeom prst="rect">
            <a:avLst/>
          </a:prstGeom>
          <a:noFill/>
        </p:spPr>
        <p:txBody>
          <a:bodyPr wrap="square" rtlCol="0">
            <a:spAutoFit/>
          </a:bodyPr>
          <a:p>
            <a:pPr algn="l">
              <a:lnSpc>
                <a:spcPct val="130000"/>
              </a:lnSpc>
            </a:pPr>
            <a:r>
              <a:rPr lang="zh-CN" altLang="en-US" sz="1400" b="1" dirty="0" smtClean="0">
                <a:latin typeface="Arial" panose="020B0604020202020204" pitchFamily="34" charset="0"/>
                <a:ea typeface="微软雅黑" panose="020B0503020204020204" pitchFamily="34" charset="-122"/>
              </a:rPr>
              <a:t>华南理工大学“数纷”数学文化节之第十六届数理大赛</a:t>
            </a:r>
            <a:endParaRPr lang="zh-CN" altLang="en-US" sz="1400" b="1" dirty="0" smtClean="0">
              <a:latin typeface="Arial" panose="020B0604020202020204" pitchFamily="34" charset="0"/>
              <a:ea typeface="微软雅黑" panose="020B0503020204020204" pitchFamily="34" charset="-122"/>
            </a:endParaRPr>
          </a:p>
        </p:txBody>
      </p:sp>
      <p:sp>
        <p:nvSpPr>
          <p:cNvPr id="7" name="文本框 6"/>
          <p:cNvSpPr txBox="1"/>
          <p:nvPr/>
        </p:nvSpPr>
        <p:spPr>
          <a:xfrm>
            <a:off x="1015365" y="5099050"/>
            <a:ext cx="2722880" cy="1291590"/>
          </a:xfrm>
          <a:prstGeom prst="rect">
            <a:avLst/>
          </a:prstGeom>
          <a:noFill/>
        </p:spPr>
        <p:txBody>
          <a:bodyPr wrap="none" rtlCol="0">
            <a:spAutoFit/>
          </a:bodyPr>
          <a:p>
            <a:pPr>
              <a:lnSpc>
                <a:spcPct val="130000"/>
              </a:lnSpc>
            </a:pPr>
            <a:r>
              <a:rPr lang="zh-CN" altLang="en-US" sz="2000" b="1" dirty="0" smtClean="0">
                <a:solidFill>
                  <a:schemeClr val="bg1"/>
                </a:solidFill>
                <a:latin typeface="微软雅黑" panose="020B0503020204020204" pitchFamily="34" charset="-122"/>
                <a:ea typeface="微软雅黑" panose="020B0503020204020204" pitchFamily="34" charset="-122"/>
              </a:rPr>
              <a:t>队伍编号：</a:t>
            </a:r>
            <a:r>
              <a:rPr lang="en-US" altLang="zh-CN" sz="2000" b="1" dirty="0" smtClean="0">
                <a:solidFill>
                  <a:schemeClr val="bg1"/>
                </a:solidFill>
                <a:latin typeface="微软雅黑" panose="020B0503020204020204" pitchFamily="34" charset="-122"/>
                <a:ea typeface="微软雅黑" panose="020B0503020204020204" pitchFamily="34" charset="-122"/>
              </a:rPr>
              <a:t>52</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b="1" dirty="0" smtClean="0">
                <a:solidFill>
                  <a:schemeClr val="bg1"/>
                </a:solidFill>
                <a:latin typeface="微软雅黑" panose="020B0503020204020204" pitchFamily="34" charset="-122"/>
                <a:ea typeface="微软雅黑" panose="020B0503020204020204" pitchFamily="34" charset="-122"/>
              </a:rPr>
              <a:t>队长：陈艺荣</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b="1" dirty="0" smtClean="0">
                <a:solidFill>
                  <a:schemeClr val="bg1"/>
                </a:solidFill>
                <a:latin typeface="微软雅黑" panose="020B0503020204020204" pitchFamily="34" charset="-122"/>
                <a:ea typeface="微软雅黑" panose="020B0503020204020204" pitchFamily="34" charset="-122"/>
              </a:rPr>
              <a:t>队员：周泽鑫、何晨晖</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sp>
        <p:nvSpPr>
          <p:cNvPr id="71" name="文本框 70"/>
          <p:cNvSpPr txBox="1"/>
          <p:nvPr/>
        </p:nvSpPr>
        <p:spPr>
          <a:xfrm>
            <a:off x="717550" y="1644015"/>
            <a:ext cx="4297680" cy="368300"/>
          </a:xfrm>
          <a:prstGeom prst="rect">
            <a:avLst/>
          </a:prstGeom>
          <a:noFill/>
        </p:spPr>
        <p:txBody>
          <a:bodyPr wrap="none" rtlCol="0">
            <a:spAutoFit/>
          </a:bodyPr>
          <a:p>
            <a:pPr algn="l"/>
            <a:r>
              <a:rPr lang="zh-CN" altLang="en-US" sz="1800" b="1">
                <a:latin typeface="微软雅黑" panose="020B0503020204020204" pitchFamily="34" charset="-122"/>
                <a:ea typeface="微软雅黑" panose="020B0503020204020204" pitchFamily="34" charset="-122"/>
              </a:rPr>
              <a:t>问题一建模：动态背景视频前景目标提取</a:t>
            </a:r>
            <a:endParaRPr lang="zh-CN" altLang="en-US" sz="1800" b="1">
              <a:latin typeface="微软雅黑" panose="020B0503020204020204" pitchFamily="34" charset="-122"/>
              <a:ea typeface="微软雅黑" panose="020B0503020204020204" pitchFamily="34" charset="-122"/>
            </a:endParaRPr>
          </a:p>
        </p:txBody>
      </p:sp>
      <p:grpSp>
        <p:nvGrpSpPr>
          <p:cNvPr id="72" name="画布 52"/>
          <p:cNvGrpSpPr/>
          <p:nvPr/>
        </p:nvGrpSpPr>
        <p:grpSpPr>
          <a:xfrm>
            <a:off x="1438910" y="2985770"/>
            <a:ext cx="6702425" cy="2068195"/>
            <a:chOff x="0" y="0"/>
            <a:chExt cx="5486400" cy="1254125"/>
          </a:xfrm>
        </p:grpSpPr>
        <p:sp>
          <p:nvSpPr>
            <p:cNvPr id="73" name="画布 52"/>
            <p:cNvSpPr/>
            <p:nvPr/>
          </p:nvSpPr>
          <p:spPr>
            <a:xfrm>
              <a:off x="0" y="0"/>
              <a:ext cx="5486400" cy="1254125"/>
            </a:xfrm>
          </p:spPr>
        </p:sp>
        <p:sp>
          <p:nvSpPr>
            <p:cNvPr id="74" name="矩形 60"/>
            <p:cNvSpPr/>
            <p:nvPr/>
          </p:nvSpPr>
          <p:spPr>
            <a:xfrm>
              <a:off x="179705" y="179705"/>
              <a:ext cx="857885" cy="64833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sp>
        <p:sp>
          <p:nvSpPr>
            <p:cNvPr id="75" name="矩形 61"/>
            <p:cNvSpPr/>
            <p:nvPr/>
          </p:nvSpPr>
          <p:spPr>
            <a:xfrm>
              <a:off x="274955" y="284480"/>
              <a:ext cx="857885" cy="6483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sp>
        <p:sp>
          <p:nvSpPr>
            <p:cNvPr id="76" name="矩形 56"/>
            <p:cNvSpPr/>
            <p:nvPr/>
          </p:nvSpPr>
          <p:spPr>
            <a:xfrm>
              <a:off x="389890" y="382270"/>
              <a:ext cx="857885" cy="64833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sp>
        <p:sp>
          <p:nvSpPr>
            <p:cNvPr id="77" name="矩形 62"/>
            <p:cNvSpPr/>
            <p:nvPr/>
          </p:nvSpPr>
          <p:spPr>
            <a:xfrm>
              <a:off x="1608455" y="332105"/>
              <a:ext cx="857885" cy="64833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600" b="1" kern="100">
                  <a:latin typeface="Times New Roman" panose="02020603050405020304"/>
                  <a:ea typeface="宋体" panose="02010600030101010101" pitchFamily="2" charset="-122"/>
                  <a:cs typeface="Times New Roman" panose="02020603050405020304"/>
                  <a:sym typeface="Times New Roman" panose="02020603050405020304"/>
                </a:rPr>
                <a:t>灰度图</a:t>
              </a:r>
              <a:endParaRPr lang="en-US" altLang="zh-CN" sz="1600" b="1"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8" name="矩形 63"/>
            <p:cNvSpPr/>
            <p:nvPr/>
          </p:nvSpPr>
          <p:spPr>
            <a:xfrm>
              <a:off x="3008630" y="322580"/>
              <a:ext cx="857885" cy="64833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600" b="1" kern="100">
                  <a:latin typeface="Times New Roman" panose="02020603050405020304"/>
                  <a:ea typeface="宋体" panose="02010600030101010101" pitchFamily="2" charset="-122"/>
                  <a:cs typeface="Times New Roman" panose="02020603050405020304"/>
                  <a:sym typeface="Times New Roman" panose="02020603050405020304"/>
                </a:rPr>
                <a:t>灰度图</a:t>
              </a:r>
              <a:endParaRPr lang="en-US" altLang="zh-CN" sz="1600" b="1"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9" name="矩形 64"/>
            <p:cNvSpPr/>
            <p:nvPr/>
          </p:nvSpPr>
          <p:spPr>
            <a:xfrm>
              <a:off x="4370705" y="313055"/>
              <a:ext cx="857885" cy="6483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80" name="文本框 65"/>
            <p:cNvSpPr txBox="1"/>
            <p:nvPr/>
          </p:nvSpPr>
          <p:spPr>
            <a:xfrm>
              <a:off x="266065" y="69850"/>
              <a:ext cx="267335" cy="30480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R</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1" name="文本框 66"/>
            <p:cNvSpPr txBox="1"/>
            <p:nvPr/>
          </p:nvSpPr>
          <p:spPr>
            <a:xfrm>
              <a:off x="331470" y="198755"/>
              <a:ext cx="267970" cy="28575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G</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2" name="文本框 67"/>
            <p:cNvSpPr txBox="1"/>
            <p:nvPr/>
          </p:nvSpPr>
          <p:spPr>
            <a:xfrm>
              <a:off x="455930" y="313055"/>
              <a:ext cx="267970" cy="28575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B</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3" name="右箭头 69"/>
            <p:cNvSpPr/>
            <p:nvPr/>
          </p:nvSpPr>
          <p:spPr>
            <a:xfrm>
              <a:off x="3999230" y="541655"/>
              <a:ext cx="285750" cy="190500"/>
            </a:xfrm>
            <a:prstGeom prst="rightArrow">
              <a:avLst/>
            </a:prstGeom>
          </p:spPr>
          <p:style>
            <a:lnRef idx="2">
              <a:schemeClr val="dk1">
                <a:shade val="50000"/>
              </a:schemeClr>
            </a:lnRef>
            <a:fillRef idx="1">
              <a:schemeClr val="dk1"/>
            </a:fillRef>
            <a:effectRef idx="0">
              <a:schemeClr val="dk1"/>
            </a:effectRef>
            <a:fontRef idx="minor">
              <a:schemeClr val="lt1"/>
            </a:fontRef>
          </p:style>
        </p:sp>
        <p:cxnSp>
          <p:nvCxnSpPr>
            <p:cNvPr id="84" name="直接箭头连接符 70"/>
            <p:cNvCxnSpPr/>
            <p:nvPr/>
          </p:nvCxnSpPr>
          <p:spPr>
            <a:xfrm>
              <a:off x="4371340" y="339725"/>
              <a:ext cx="0" cy="8458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5" name="直接箭头连接符 71"/>
            <p:cNvCxnSpPr/>
            <p:nvPr/>
          </p:nvCxnSpPr>
          <p:spPr>
            <a:xfrm>
              <a:off x="4380865" y="327025"/>
              <a:ext cx="990600" cy="1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6" name="文本框 72"/>
            <p:cNvSpPr txBox="1"/>
            <p:nvPr/>
          </p:nvSpPr>
          <p:spPr>
            <a:xfrm>
              <a:off x="4332605" y="863600"/>
              <a:ext cx="248285" cy="37211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y</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7" name="文本框 73"/>
            <p:cNvSpPr txBox="1"/>
            <p:nvPr/>
          </p:nvSpPr>
          <p:spPr>
            <a:xfrm>
              <a:off x="5227320" y="255270"/>
              <a:ext cx="200660" cy="28638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x</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8" name="文本框 74"/>
            <p:cNvSpPr txBox="1"/>
            <p:nvPr/>
          </p:nvSpPr>
          <p:spPr>
            <a:xfrm>
              <a:off x="4189520" y="209470"/>
              <a:ext cx="248460" cy="256447"/>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O</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9" name="文本框 75"/>
            <p:cNvSpPr txBox="1"/>
            <p:nvPr/>
          </p:nvSpPr>
          <p:spPr>
            <a:xfrm>
              <a:off x="4494530" y="370205"/>
              <a:ext cx="581025" cy="54419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25000"/>
                </a:lnSpc>
              </a:pPr>
              <a:r>
                <a:rPr lang="en-US" altLang="zh-CN" sz="1600" b="1" kern="100">
                  <a:solidFill>
                    <a:schemeClr val="tx1"/>
                  </a:solidFill>
                  <a:latin typeface="Times New Roman" panose="02020603050405020304"/>
                  <a:ea typeface="宋体" panose="02010600030101010101" pitchFamily="2" charset="-122"/>
                  <a:cs typeface="Times New Roman" panose="02020603050405020304"/>
                  <a:sym typeface="Times New Roman" panose="02020603050405020304"/>
                </a:rPr>
                <a:t>像素矩  阵</a:t>
              </a:r>
              <a:endParaRPr lang="en-US" altLang="zh-CN" sz="1600" b="1" kern="100">
                <a:solidFill>
                  <a:schemeClr val="tx1"/>
                </a:solidFill>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90" name="右箭头 1"/>
            <p:cNvSpPr/>
            <p:nvPr/>
          </p:nvSpPr>
          <p:spPr>
            <a:xfrm>
              <a:off x="1294130" y="551180"/>
              <a:ext cx="285750" cy="190500"/>
            </a:xfrm>
            <a:prstGeom prst="rightArrow">
              <a:avLst/>
            </a:prstGeom>
          </p:spPr>
          <p:style>
            <a:lnRef idx="2">
              <a:schemeClr val="dk1">
                <a:shade val="50000"/>
              </a:schemeClr>
            </a:lnRef>
            <a:fillRef idx="1">
              <a:schemeClr val="dk1"/>
            </a:fillRef>
            <a:effectRef idx="0">
              <a:schemeClr val="dk1"/>
            </a:effectRef>
            <a:fontRef idx="minor">
              <a:schemeClr val="lt1"/>
            </a:fontRef>
          </p:style>
        </p:sp>
      </p:grpSp>
      <p:sp>
        <p:nvSpPr>
          <p:cNvPr id="91" name="文本框 90"/>
          <p:cNvSpPr txBox="1"/>
          <p:nvPr/>
        </p:nvSpPr>
        <p:spPr>
          <a:xfrm>
            <a:off x="790575" y="2138680"/>
            <a:ext cx="7564120" cy="730885"/>
          </a:xfrm>
          <a:prstGeom prst="rect">
            <a:avLst/>
          </a:prstGeom>
          <a:noFill/>
        </p:spPr>
        <p:txBody>
          <a:bodyPr wrap="square" rtlCol="0">
            <a:spAutoFit/>
          </a:bodyPr>
          <a:p>
            <a:pPr algn="l">
              <a:lnSpc>
                <a:spcPct val="130000"/>
              </a:lnSpc>
            </a:pPr>
            <a:r>
              <a:rPr lang="zh-CN" altLang="en-US" sz="1600" dirty="0" smtClean="0">
                <a:latin typeface="Arial" panose="020B0604020202020204" pitchFamily="34" charset="0"/>
                <a:ea typeface="微软雅黑" panose="020B0503020204020204" pitchFamily="34" charset="-122"/>
              </a:rPr>
              <a:t>对输入的原始视频进行预处理，具体包括将视频从RGB色彩空间当中转换到亮度值空间，也就是获取图像的灰度图</a:t>
            </a:r>
            <a:endParaRPr lang="zh-CN" altLang="en-US" sz="1600" dirty="0" smtClean="0">
              <a:latin typeface="Arial" panose="020B0604020202020204" pitchFamily="34" charset="0"/>
              <a:ea typeface="微软雅黑" panose="020B0503020204020204" pitchFamily="34" charset="-122"/>
            </a:endParaRPr>
          </a:p>
        </p:txBody>
      </p:sp>
      <p:sp>
        <p:nvSpPr>
          <p:cNvPr id="4" name="文本框 3"/>
          <p:cNvSpPr txBox="1"/>
          <p:nvPr/>
        </p:nvSpPr>
        <p:spPr>
          <a:xfrm>
            <a:off x="2275204" y="279400"/>
            <a:ext cx="27400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02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理论建模</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sp>
        <p:nvSpPr>
          <p:cNvPr id="71" name="文本框 70"/>
          <p:cNvSpPr txBox="1"/>
          <p:nvPr/>
        </p:nvSpPr>
        <p:spPr>
          <a:xfrm>
            <a:off x="717550" y="1644015"/>
            <a:ext cx="3611880" cy="368300"/>
          </a:xfrm>
          <a:prstGeom prst="rect">
            <a:avLst/>
          </a:prstGeom>
          <a:noFill/>
        </p:spPr>
        <p:txBody>
          <a:bodyPr wrap="none" rtlCol="0">
            <a:spAutoFit/>
          </a:bodyPr>
          <a:p>
            <a:r>
              <a:rPr lang="zh-CN" altLang="en-US" sz="1800" b="1">
                <a:latin typeface="微软雅黑" panose="020B0503020204020204" pitchFamily="34" charset="-122"/>
                <a:ea typeface="微软雅黑" panose="020B0503020204020204" pitchFamily="34" charset="-122"/>
              </a:rPr>
              <a:t>问题一建模：光流法提取前景目标</a:t>
            </a:r>
            <a:endParaRPr lang="zh-CN" altLang="en-US" sz="1800" b="1">
              <a:latin typeface="微软雅黑" panose="020B0503020204020204" pitchFamily="34" charset="-122"/>
              <a:ea typeface="微软雅黑" panose="020B0503020204020204" pitchFamily="34" charset="-122"/>
            </a:endParaRPr>
          </a:p>
        </p:txBody>
      </p:sp>
      <p:graphicFrame>
        <p:nvGraphicFramePr>
          <p:cNvPr id="4" name="对象 -2147482537"/>
          <p:cNvGraphicFramePr>
            <a:graphicFrameLocks noChangeAspect="1"/>
          </p:cNvGraphicFramePr>
          <p:nvPr/>
        </p:nvGraphicFramePr>
        <p:xfrm>
          <a:off x="2444115" y="2273935"/>
          <a:ext cx="5977255" cy="3089275"/>
        </p:xfrm>
        <a:graphic>
          <a:graphicData uri="http://schemas.openxmlformats.org/presentationml/2006/ole">
            <mc:AlternateContent xmlns:mc="http://schemas.openxmlformats.org/markup-compatibility/2006">
              <mc:Choice xmlns:v="urn:schemas-microsoft-com:vml" Requires="v">
                <p:oleObj spid="_x0000_s3076" name="" r:id="rId1" imgW="4914900" imgH="2540000" progId="Equation.KSEE3">
                  <p:embed/>
                </p:oleObj>
              </mc:Choice>
              <mc:Fallback>
                <p:oleObj name="" r:id="rId1" imgW="4914900" imgH="2540000" progId="Equation.KSEE3">
                  <p:embed/>
                  <p:pic>
                    <p:nvPicPr>
                      <p:cNvPr id="0" name="图片 3075"/>
                      <p:cNvPicPr/>
                      <p:nvPr/>
                    </p:nvPicPr>
                    <p:blipFill>
                      <a:blip r:embed="rId2"/>
                      <a:stretch>
                        <a:fillRect/>
                      </a:stretch>
                    </p:blipFill>
                    <p:spPr>
                      <a:xfrm>
                        <a:off x="2444115" y="2273935"/>
                        <a:ext cx="5977255" cy="3089275"/>
                      </a:xfrm>
                      <a:prstGeom prst="rect">
                        <a:avLst/>
                      </a:prstGeom>
                      <a:noFill/>
                      <a:ln w="38100">
                        <a:noFill/>
                        <a:miter/>
                      </a:ln>
                    </p:spPr>
                  </p:pic>
                </p:oleObj>
              </mc:Fallback>
            </mc:AlternateContent>
          </a:graphicData>
        </a:graphic>
      </p:graphicFrame>
      <p:pic>
        <p:nvPicPr>
          <p:cNvPr id="12" name="图片 12" descr="光流约束曲线"/>
          <p:cNvPicPr>
            <a:picLocks noChangeAspect="1"/>
          </p:cNvPicPr>
          <p:nvPr/>
        </p:nvPicPr>
        <p:blipFill>
          <a:blip r:embed="rId3"/>
          <a:stretch>
            <a:fillRect/>
          </a:stretch>
        </p:blipFill>
        <p:spPr>
          <a:xfrm>
            <a:off x="5725160" y="1481455"/>
            <a:ext cx="2696210" cy="2209800"/>
          </a:xfrm>
          <a:prstGeom prst="rect">
            <a:avLst/>
          </a:prstGeom>
        </p:spPr>
      </p:pic>
      <p:sp>
        <p:nvSpPr>
          <p:cNvPr id="5" name="文本框 4"/>
          <p:cNvSpPr txBox="1"/>
          <p:nvPr/>
        </p:nvSpPr>
        <p:spPr>
          <a:xfrm>
            <a:off x="869315" y="3195955"/>
            <a:ext cx="1461770" cy="1050925"/>
          </a:xfrm>
          <a:prstGeom prst="rect">
            <a:avLst/>
          </a:prstGeom>
          <a:noFill/>
        </p:spPr>
        <p:txBody>
          <a:bodyPr wrap="square" rtlCol="0" anchor="t">
            <a:spAutoFit/>
          </a:bodyPr>
          <a:p>
            <a:pPr>
              <a:lnSpc>
                <a:spcPct val="130000"/>
              </a:lnSpc>
            </a:pPr>
            <a:r>
              <a:rPr lang="zh-CN" altLang="en-US" sz="1600" dirty="0" smtClean="0">
                <a:latin typeface="Arial" panose="020B0604020202020204" pitchFamily="34" charset="0"/>
                <a:ea typeface="微软雅黑" panose="020B0503020204020204" pitchFamily="34" charset="-122"/>
              </a:rPr>
              <a:t>基于H-S光流法的前景目标提取模型</a:t>
            </a:r>
            <a:endParaRPr lang="zh-CN" altLang="en-US" sz="1600" dirty="0" smtClean="0">
              <a:latin typeface="Arial" panose="020B0604020202020204" pitchFamily="34" charset="0"/>
              <a:ea typeface="微软雅黑" panose="020B0503020204020204" pitchFamily="34" charset="-122"/>
            </a:endParaRPr>
          </a:p>
        </p:txBody>
      </p:sp>
      <p:sp>
        <p:nvSpPr>
          <p:cNvPr id="6" name="文本框 5"/>
          <p:cNvSpPr txBox="1"/>
          <p:nvPr/>
        </p:nvSpPr>
        <p:spPr>
          <a:xfrm>
            <a:off x="2275204" y="279400"/>
            <a:ext cx="27400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02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理论建模</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sp>
        <p:nvSpPr>
          <p:cNvPr id="71" name="文本框 70"/>
          <p:cNvSpPr txBox="1"/>
          <p:nvPr/>
        </p:nvSpPr>
        <p:spPr>
          <a:xfrm>
            <a:off x="717550" y="1644015"/>
            <a:ext cx="4297680" cy="368300"/>
          </a:xfrm>
          <a:prstGeom prst="rect">
            <a:avLst/>
          </a:prstGeom>
          <a:noFill/>
        </p:spPr>
        <p:txBody>
          <a:bodyPr wrap="none" rtlCol="0">
            <a:spAutoFit/>
          </a:bodyPr>
          <a:p>
            <a:r>
              <a:rPr lang="zh-CN" altLang="en-US" sz="1800" b="1">
                <a:latin typeface="微软雅黑" panose="020B0503020204020204" pitchFamily="34" charset="-122"/>
                <a:ea typeface="微软雅黑" panose="020B0503020204020204" pitchFamily="34" charset="-122"/>
              </a:rPr>
              <a:t>问题一建模：高斯混合模型提取前景目标</a:t>
            </a:r>
            <a:endParaRPr lang="zh-CN" altLang="en-US" sz="1800" b="1">
              <a:latin typeface="微软雅黑" panose="020B0503020204020204" pitchFamily="34" charset="-122"/>
              <a:ea typeface="微软雅黑" panose="020B0503020204020204" pitchFamily="34" charset="-122"/>
            </a:endParaRPr>
          </a:p>
        </p:txBody>
      </p:sp>
      <p:sp>
        <p:nvSpPr>
          <p:cNvPr id="5" name="文本框 4"/>
          <p:cNvSpPr txBox="1"/>
          <p:nvPr/>
        </p:nvSpPr>
        <p:spPr>
          <a:xfrm>
            <a:off x="875030" y="2285365"/>
            <a:ext cx="1461770" cy="410845"/>
          </a:xfrm>
          <a:prstGeom prst="rect">
            <a:avLst/>
          </a:prstGeom>
          <a:noFill/>
        </p:spPr>
        <p:txBody>
          <a:bodyPr wrap="square" rtlCol="0" anchor="t">
            <a:spAutoFit/>
          </a:bodyPr>
          <a:p>
            <a:pPr>
              <a:lnSpc>
                <a:spcPct val="130000"/>
              </a:lnSpc>
            </a:pPr>
            <a:r>
              <a:rPr lang="zh-CN" altLang="en-US" sz="1600" b="1" dirty="0" smtClean="0">
                <a:latin typeface="Arial" panose="020B0604020202020204" pitchFamily="34" charset="0"/>
                <a:ea typeface="微软雅黑" panose="020B0503020204020204" pitchFamily="34" charset="-122"/>
              </a:rPr>
              <a:t>单高斯模型</a:t>
            </a:r>
            <a:endParaRPr lang="zh-CN" altLang="en-US" sz="1600" b="1" dirty="0" smtClean="0">
              <a:latin typeface="Arial" panose="020B0604020202020204" pitchFamily="34" charset="0"/>
              <a:ea typeface="微软雅黑" panose="020B0503020204020204" pitchFamily="34" charset="-122"/>
            </a:endParaRPr>
          </a:p>
        </p:txBody>
      </p:sp>
      <p:graphicFrame>
        <p:nvGraphicFramePr>
          <p:cNvPr id="4" name="对象 -2147482521"/>
          <p:cNvGraphicFramePr>
            <a:graphicFrameLocks noChangeAspect="1"/>
          </p:cNvGraphicFramePr>
          <p:nvPr/>
        </p:nvGraphicFramePr>
        <p:xfrm>
          <a:off x="3389630" y="4021455"/>
          <a:ext cx="5710555" cy="1223645"/>
        </p:xfrm>
        <a:graphic>
          <a:graphicData uri="http://schemas.openxmlformats.org/presentationml/2006/ole">
            <mc:AlternateContent xmlns:mc="http://schemas.openxmlformats.org/markup-compatibility/2006">
              <mc:Choice xmlns:v="urn:schemas-microsoft-com:vml" Requires="v">
                <p:oleObj spid="_x0000_s7" name="" r:id="rId1" imgW="3784600" imgH="812800" progId="Equation.3">
                  <p:embed/>
                </p:oleObj>
              </mc:Choice>
              <mc:Fallback>
                <p:oleObj name="" r:id="rId1" imgW="3784600" imgH="812800" progId="Equation.3">
                  <p:embed/>
                  <p:pic>
                    <p:nvPicPr>
                      <p:cNvPr id="0" name="图片 6"/>
                      <p:cNvPicPr/>
                      <p:nvPr/>
                    </p:nvPicPr>
                    <p:blipFill>
                      <a:blip r:embed="rId2"/>
                      <a:stretch>
                        <a:fillRect/>
                      </a:stretch>
                    </p:blipFill>
                    <p:spPr>
                      <a:xfrm>
                        <a:off x="3389630" y="4021455"/>
                        <a:ext cx="5710555" cy="1223645"/>
                      </a:xfrm>
                      <a:prstGeom prst="rect">
                        <a:avLst/>
                      </a:prstGeom>
                      <a:noFill/>
                      <a:ln w="38100">
                        <a:noFill/>
                        <a:miter/>
                      </a:ln>
                    </p:spPr>
                  </p:pic>
                </p:oleObj>
              </mc:Fallback>
            </mc:AlternateContent>
          </a:graphicData>
        </a:graphic>
      </p:graphicFrame>
      <p:graphicFrame>
        <p:nvGraphicFramePr>
          <p:cNvPr id="6" name="对象 -2147482531"/>
          <p:cNvGraphicFramePr>
            <a:graphicFrameLocks noChangeAspect="1"/>
          </p:cNvGraphicFramePr>
          <p:nvPr/>
        </p:nvGraphicFramePr>
        <p:xfrm>
          <a:off x="542290" y="3596005"/>
          <a:ext cx="2128520" cy="1018540"/>
        </p:xfrm>
        <a:graphic>
          <a:graphicData uri="http://schemas.openxmlformats.org/presentationml/2006/ole">
            <mc:AlternateContent xmlns:mc="http://schemas.openxmlformats.org/markup-compatibility/2006">
              <mc:Choice xmlns:v="urn:schemas-microsoft-com:vml" Requires="v">
                <p:oleObj spid="_x0000_s8" name="" r:id="rId3" imgW="1485900" imgH="711200" progId="Equation.KSEE3">
                  <p:embed/>
                </p:oleObj>
              </mc:Choice>
              <mc:Fallback>
                <p:oleObj name="" r:id="rId3" imgW="1485900" imgH="711200" progId="Equation.KSEE3">
                  <p:embed/>
                  <p:pic>
                    <p:nvPicPr>
                      <p:cNvPr id="0" name="图片 7"/>
                      <p:cNvPicPr/>
                      <p:nvPr/>
                    </p:nvPicPr>
                    <p:blipFill>
                      <a:blip r:embed="rId4"/>
                      <a:stretch>
                        <a:fillRect/>
                      </a:stretch>
                    </p:blipFill>
                    <p:spPr>
                      <a:xfrm>
                        <a:off x="542290" y="3596005"/>
                        <a:ext cx="2128520" cy="1018540"/>
                      </a:xfrm>
                      <a:prstGeom prst="rect">
                        <a:avLst/>
                      </a:prstGeom>
                      <a:noFill/>
                      <a:ln w="38100">
                        <a:noFill/>
                        <a:miter/>
                      </a:ln>
                    </p:spPr>
                  </p:pic>
                </p:oleObj>
              </mc:Fallback>
            </mc:AlternateContent>
          </a:graphicData>
        </a:graphic>
      </p:graphicFrame>
      <p:graphicFrame>
        <p:nvGraphicFramePr>
          <p:cNvPr id="9" name="对象 -2147482525"/>
          <p:cNvGraphicFramePr>
            <a:graphicFrameLocks noChangeAspect="1"/>
          </p:cNvGraphicFramePr>
          <p:nvPr/>
        </p:nvGraphicFramePr>
        <p:xfrm>
          <a:off x="3183255" y="2285365"/>
          <a:ext cx="5332095" cy="764540"/>
        </p:xfrm>
        <a:graphic>
          <a:graphicData uri="http://schemas.openxmlformats.org/presentationml/2006/ole">
            <mc:AlternateContent xmlns:mc="http://schemas.openxmlformats.org/markup-compatibility/2006">
              <mc:Choice xmlns:v="urn:schemas-microsoft-com:vml" Requires="v">
                <p:oleObj spid="_x0000_s10" name="" r:id="rId5" imgW="3695700" imgH="508000" progId="Equation.3">
                  <p:embed/>
                </p:oleObj>
              </mc:Choice>
              <mc:Fallback>
                <p:oleObj name="" r:id="rId5" imgW="3695700" imgH="508000" progId="Equation.3">
                  <p:embed/>
                  <p:pic>
                    <p:nvPicPr>
                      <p:cNvPr id="0" name="图片 8"/>
                      <p:cNvPicPr/>
                      <p:nvPr/>
                    </p:nvPicPr>
                    <p:blipFill>
                      <a:blip r:embed="rId6"/>
                      <a:stretch>
                        <a:fillRect/>
                      </a:stretch>
                    </p:blipFill>
                    <p:spPr>
                      <a:xfrm>
                        <a:off x="3183255" y="2285365"/>
                        <a:ext cx="5332095" cy="764540"/>
                      </a:xfrm>
                      <a:prstGeom prst="rect">
                        <a:avLst/>
                      </a:prstGeom>
                      <a:noFill/>
                      <a:ln w="38100">
                        <a:noFill/>
                        <a:miter/>
                      </a:ln>
                    </p:spPr>
                  </p:pic>
                </p:oleObj>
              </mc:Fallback>
            </mc:AlternateContent>
          </a:graphicData>
        </a:graphic>
      </p:graphicFrame>
      <p:sp>
        <p:nvSpPr>
          <p:cNvPr id="11" name="圆角右箭头 10"/>
          <p:cNvSpPr/>
          <p:nvPr/>
        </p:nvSpPr>
        <p:spPr>
          <a:xfrm>
            <a:off x="2087245" y="2430145"/>
            <a:ext cx="1095375" cy="998220"/>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3" name="下箭头 12"/>
          <p:cNvSpPr/>
          <p:nvPr/>
        </p:nvSpPr>
        <p:spPr>
          <a:xfrm>
            <a:off x="5276850" y="3141345"/>
            <a:ext cx="527685" cy="81534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298450" y="3428365"/>
            <a:ext cx="2615565" cy="1353820"/>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182620" y="2074545"/>
            <a:ext cx="5333365" cy="1066165"/>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264535" y="3956685"/>
            <a:ext cx="5835015" cy="1353820"/>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614045" y="4782185"/>
            <a:ext cx="1619250" cy="410845"/>
          </a:xfrm>
          <a:prstGeom prst="rect">
            <a:avLst/>
          </a:prstGeom>
          <a:noFill/>
        </p:spPr>
        <p:txBody>
          <a:bodyPr wrap="square" rtlCol="0" anchor="t">
            <a:spAutoFit/>
          </a:bodyPr>
          <a:p>
            <a:pPr>
              <a:lnSpc>
                <a:spcPct val="130000"/>
              </a:lnSpc>
            </a:pPr>
            <a:r>
              <a:rPr lang="en-US" altLang="zh-CN" sz="1600" dirty="0" smtClean="0">
                <a:latin typeface="Arial" panose="020B0604020202020204" pitchFamily="34" charset="0"/>
                <a:ea typeface="微软雅黑" panose="020B0503020204020204" pitchFamily="34" charset="-122"/>
              </a:rPr>
              <a:t>1</a:t>
            </a:r>
            <a:r>
              <a:rPr lang="zh-CN" altLang="en-US" sz="1600" dirty="0" smtClean="0">
                <a:latin typeface="Arial" panose="020B0604020202020204" pitchFamily="34" charset="0"/>
                <a:ea typeface="微软雅黑" panose="020B0503020204020204" pitchFamily="34" charset="-122"/>
              </a:rPr>
              <a:t>、初始化模型</a:t>
            </a:r>
            <a:endParaRPr lang="zh-CN" altLang="en-US" sz="1600" dirty="0" smtClean="0">
              <a:latin typeface="Arial" panose="020B0604020202020204" pitchFamily="34" charset="0"/>
              <a:ea typeface="微软雅黑" panose="020B0503020204020204" pitchFamily="34" charset="-122"/>
            </a:endParaRPr>
          </a:p>
        </p:txBody>
      </p:sp>
      <p:sp>
        <p:nvSpPr>
          <p:cNvPr id="18" name="文本框 17"/>
          <p:cNvSpPr txBox="1"/>
          <p:nvPr/>
        </p:nvSpPr>
        <p:spPr>
          <a:xfrm>
            <a:off x="6207125" y="1663700"/>
            <a:ext cx="2089150" cy="410845"/>
          </a:xfrm>
          <a:prstGeom prst="rect">
            <a:avLst/>
          </a:prstGeom>
          <a:noFill/>
        </p:spPr>
        <p:txBody>
          <a:bodyPr wrap="square" rtlCol="0" anchor="t">
            <a:spAutoFit/>
          </a:bodyPr>
          <a:p>
            <a:pPr>
              <a:lnSpc>
                <a:spcPct val="130000"/>
              </a:lnSpc>
            </a:pPr>
            <a:r>
              <a:rPr lang="en-US" altLang="zh-CN" sz="1600" dirty="0" smtClean="0">
                <a:latin typeface="Arial" panose="020B0604020202020204" pitchFamily="34" charset="0"/>
                <a:ea typeface="微软雅黑" panose="020B0503020204020204" pitchFamily="34" charset="-122"/>
              </a:rPr>
              <a:t>2</a:t>
            </a:r>
            <a:r>
              <a:rPr lang="zh-CN" altLang="en-US" sz="1600" dirty="0" smtClean="0">
                <a:latin typeface="Arial" panose="020B0604020202020204" pitchFamily="34" charset="0"/>
                <a:ea typeface="微软雅黑" panose="020B0503020204020204" pitchFamily="34" charset="-122"/>
              </a:rPr>
              <a:t>、更新像素</a:t>
            </a:r>
            <a:endParaRPr lang="zh-CN" altLang="en-US" sz="1600" dirty="0" smtClean="0">
              <a:latin typeface="Arial" panose="020B0604020202020204" pitchFamily="34" charset="0"/>
              <a:ea typeface="微软雅黑" panose="020B0503020204020204" pitchFamily="34" charset="-122"/>
            </a:endParaRPr>
          </a:p>
        </p:txBody>
      </p:sp>
      <p:sp>
        <p:nvSpPr>
          <p:cNvPr id="19" name="文本框 18"/>
          <p:cNvSpPr txBox="1"/>
          <p:nvPr/>
        </p:nvSpPr>
        <p:spPr>
          <a:xfrm>
            <a:off x="6305550" y="3545840"/>
            <a:ext cx="1619250" cy="410845"/>
          </a:xfrm>
          <a:prstGeom prst="rect">
            <a:avLst/>
          </a:prstGeom>
          <a:noFill/>
        </p:spPr>
        <p:txBody>
          <a:bodyPr wrap="square" rtlCol="0" anchor="t">
            <a:spAutoFit/>
          </a:bodyPr>
          <a:p>
            <a:pPr>
              <a:lnSpc>
                <a:spcPct val="130000"/>
              </a:lnSpc>
            </a:pPr>
            <a:r>
              <a:rPr lang="en-US" altLang="zh-CN" sz="1600" dirty="0" smtClean="0">
                <a:latin typeface="Arial" panose="020B0604020202020204" pitchFamily="34" charset="0"/>
                <a:ea typeface="微软雅黑" panose="020B0503020204020204" pitchFamily="34" charset="-122"/>
              </a:rPr>
              <a:t>3</a:t>
            </a:r>
            <a:r>
              <a:rPr lang="zh-CN" altLang="en-US" sz="1600" dirty="0" smtClean="0">
                <a:latin typeface="Arial" panose="020B0604020202020204" pitchFamily="34" charset="0"/>
                <a:ea typeface="微软雅黑" panose="020B0503020204020204" pitchFamily="34" charset="-122"/>
              </a:rPr>
              <a:t>、更新模型</a:t>
            </a:r>
            <a:endParaRPr lang="zh-CN" altLang="en-US" sz="1600" dirty="0" smtClean="0">
              <a:latin typeface="Arial" panose="020B0604020202020204" pitchFamily="34" charset="0"/>
              <a:ea typeface="微软雅黑" panose="020B0503020204020204" pitchFamily="34" charset="-122"/>
            </a:endParaRPr>
          </a:p>
        </p:txBody>
      </p:sp>
      <p:sp>
        <p:nvSpPr>
          <p:cNvPr id="20" name="上弧形箭头 19"/>
          <p:cNvSpPr/>
          <p:nvPr/>
        </p:nvSpPr>
        <p:spPr>
          <a:xfrm rot="15360000">
            <a:off x="3803015" y="3314065"/>
            <a:ext cx="869315" cy="454025"/>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2" name="文本框 11"/>
          <p:cNvSpPr txBox="1"/>
          <p:nvPr/>
        </p:nvSpPr>
        <p:spPr>
          <a:xfrm>
            <a:off x="2275204" y="279400"/>
            <a:ext cx="27400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02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理论建模</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sp>
        <p:nvSpPr>
          <p:cNvPr id="71" name="文本框 70"/>
          <p:cNvSpPr txBox="1"/>
          <p:nvPr/>
        </p:nvSpPr>
        <p:spPr>
          <a:xfrm>
            <a:off x="717550" y="1644015"/>
            <a:ext cx="4297680" cy="368300"/>
          </a:xfrm>
          <a:prstGeom prst="rect">
            <a:avLst/>
          </a:prstGeom>
          <a:noFill/>
        </p:spPr>
        <p:txBody>
          <a:bodyPr wrap="none" rtlCol="0">
            <a:spAutoFit/>
          </a:bodyPr>
          <a:p>
            <a:r>
              <a:rPr lang="zh-CN" altLang="en-US" sz="1800" b="1">
                <a:latin typeface="微软雅黑" panose="020B0503020204020204" pitchFamily="34" charset="-122"/>
                <a:ea typeface="微软雅黑" panose="020B0503020204020204" pitchFamily="34" charset="-122"/>
              </a:rPr>
              <a:t>问题一建模：高斯混合模型提取前景目标</a:t>
            </a:r>
            <a:endParaRPr lang="zh-CN" altLang="en-US" sz="1800" b="1">
              <a:latin typeface="微软雅黑" panose="020B0503020204020204" pitchFamily="34" charset="-122"/>
              <a:ea typeface="微软雅黑" panose="020B0503020204020204" pitchFamily="34" charset="-122"/>
            </a:endParaRPr>
          </a:p>
        </p:txBody>
      </p:sp>
      <p:sp>
        <p:nvSpPr>
          <p:cNvPr id="12" name="文本框 11"/>
          <p:cNvSpPr txBox="1"/>
          <p:nvPr/>
        </p:nvSpPr>
        <p:spPr>
          <a:xfrm>
            <a:off x="928370" y="2195195"/>
            <a:ext cx="7587615" cy="730885"/>
          </a:xfrm>
          <a:prstGeom prst="rect">
            <a:avLst/>
          </a:prstGeom>
          <a:noFill/>
        </p:spPr>
        <p:txBody>
          <a:bodyPr wrap="square" rtlCol="0">
            <a:spAutoFit/>
          </a:bodyPr>
          <a:p>
            <a:pPr>
              <a:lnSpc>
                <a:spcPct val="130000"/>
              </a:lnSpc>
            </a:pPr>
            <a:r>
              <a:rPr lang="zh-CN" altLang="en-US" sz="1600" b="1" dirty="0" smtClean="0">
                <a:latin typeface="Arial" panose="020B0604020202020204" pitchFamily="34" charset="0"/>
                <a:ea typeface="微软雅黑" panose="020B0503020204020204" pitchFamily="34" charset="-122"/>
              </a:rPr>
              <a:t>高斯混合模型</a:t>
            </a:r>
            <a:r>
              <a:rPr lang="zh-CN" altLang="en-US" sz="1600" dirty="0" smtClean="0">
                <a:latin typeface="Arial" panose="020B0604020202020204" pitchFamily="34" charset="0"/>
                <a:ea typeface="微软雅黑" panose="020B0503020204020204" pitchFamily="34" charset="-122"/>
              </a:rPr>
              <a:t>(GMM)的基本思想是把</a:t>
            </a:r>
            <a:r>
              <a:rPr lang="zh-CN" altLang="en-US" sz="1600" b="1" dirty="0" smtClean="0">
                <a:latin typeface="Arial" panose="020B0604020202020204" pitchFamily="34" charset="0"/>
                <a:ea typeface="微软雅黑" panose="020B0503020204020204" pitchFamily="34" charset="-122"/>
              </a:rPr>
              <a:t>多个单高斯模型</a:t>
            </a:r>
            <a:r>
              <a:rPr lang="zh-CN" altLang="en-US" sz="1600" dirty="0" smtClean="0">
                <a:latin typeface="Arial" panose="020B0604020202020204" pitchFamily="34" charset="0"/>
                <a:ea typeface="微软雅黑" panose="020B0503020204020204" pitchFamily="34" charset="-122"/>
              </a:rPr>
              <a:t>的线性组合作为一个像素位置的模型，使得模型在多模态背景中具有鲁棒性。</a:t>
            </a:r>
            <a:endParaRPr lang="zh-CN" altLang="en-US" sz="1600" dirty="0" smtClean="0">
              <a:latin typeface="Arial" panose="020B0604020202020204" pitchFamily="34" charset="0"/>
              <a:ea typeface="微软雅黑" panose="020B0503020204020204" pitchFamily="34" charset="-122"/>
            </a:endParaRPr>
          </a:p>
        </p:txBody>
      </p:sp>
      <p:graphicFrame>
        <p:nvGraphicFramePr>
          <p:cNvPr id="4" name="对象 -2147482519"/>
          <p:cNvGraphicFramePr>
            <a:graphicFrameLocks noChangeAspect="1"/>
          </p:cNvGraphicFramePr>
          <p:nvPr/>
        </p:nvGraphicFramePr>
        <p:xfrm>
          <a:off x="1012190" y="3103245"/>
          <a:ext cx="4322445" cy="377190"/>
        </p:xfrm>
        <a:graphic>
          <a:graphicData uri="http://schemas.openxmlformats.org/presentationml/2006/ole">
            <mc:AlternateContent xmlns:mc="http://schemas.openxmlformats.org/markup-compatibility/2006">
              <mc:Choice xmlns:v="urn:schemas-microsoft-com:vml" Requires="v">
                <p:oleObj spid="_x0000_s3076" name="" r:id="rId1" imgW="2730500" imgH="241300" progId="Equation.3">
                  <p:embed/>
                </p:oleObj>
              </mc:Choice>
              <mc:Fallback>
                <p:oleObj name="" r:id="rId1" imgW="2730500" imgH="241300" progId="Equation.3">
                  <p:embed/>
                  <p:pic>
                    <p:nvPicPr>
                      <p:cNvPr id="0" name="图片 3075"/>
                      <p:cNvPicPr/>
                      <p:nvPr/>
                    </p:nvPicPr>
                    <p:blipFill>
                      <a:blip r:embed="rId2"/>
                      <a:stretch>
                        <a:fillRect/>
                      </a:stretch>
                    </p:blipFill>
                    <p:spPr>
                      <a:xfrm>
                        <a:off x="1012190" y="3103245"/>
                        <a:ext cx="4322445" cy="377190"/>
                      </a:xfrm>
                      <a:prstGeom prst="rect">
                        <a:avLst/>
                      </a:prstGeom>
                      <a:noFill/>
                      <a:ln w="38100">
                        <a:noFill/>
                        <a:miter/>
                      </a:ln>
                    </p:spPr>
                  </p:pic>
                </p:oleObj>
              </mc:Fallback>
            </mc:AlternateContent>
          </a:graphicData>
        </a:graphic>
      </p:graphicFrame>
      <p:graphicFrame>
        <p:nvGraphicFramePr>
          <p:cNvPr id="5" name="对象 -2147482518"/>
          <p:cNvGraphicFramePr>
            <a:graphicFrameLocks noChangeAspect="1"/>
          </p:cNvGraphicFramePr>
          <p:nvPr/>
        </p:nvGraphicFramePr>
        <p:xfrm>
          <a:off x="5579745" y="3103245"/>
          <a:ext cx="1835150" cy="376555"/>
        </p:xfrm>
        <a:graphic>
          <a:graphicData uri="http://schemas.openxmlformats.org/presentationml/2006/ole">
            <mc:AlternateContent xmlns:mc="http://schemas.openxmlformats.org/markup-compatibility/2006">
              <mc:Choice xmlns:v="urn:schemas-microsoft-com:vml" Requires="v">
                <p:oleObj spid="_x0000_s21" name="" r:id="rId3" imgW="990600" imgH="203200" progId="Equation.KSEE3">
                  <p:embed/>
                </p:oleObj>
              </mc:Choice>
              <mc:Fallback>
                <p:oleObj name="" r:id="rId3" imgW="990600" imgH="203200" progId="Equation.KSEE3">
                  <p:embed/>
                  <p:pic>
                    <p:nvPicPr>
                      <p:cNvPr id="0" name="图片 20"/>
                      <p:cNvPicPr/>
                      <p:nvPr/>
                    </p:nvPicPr>
                    <p:blipFill>
                      <a:blip r:embed="rId4"/>
                      <a:stretch>
                        <a:fillRect/>
                      </a:stretch>
                    </p:blipFill>
                    <p:spPr>
                      <a:xfrm>
                        <a:off x="5579745" y="3103245"/>
                        <a:ext cx="1835150" cy="376555"/>
                      </a:xfrm>
                      <a:prstGeom prst="rect">
                        <a:avLst/>
                      </a:prstGeom>
                      <a:noFill/>
                      <a:ln w="38100">
                        <a:noFill/>
                        <a:miter/>
                      </a:ln>
                    </p:spPr>
                  </p:pic>
                </p:oleObj>
              </mc:Fallback>
            </mc:AlternateContent>
          </a:graphicData>
        </a:graphic>
      </p:graphicFrame>
      <p:graphicFrame>
        <p:nvGraphicFramePr>
          <p:cNvPr id="6" name="对象 -2147482516"/>
          <p:cNvGraphicFramePr>
            <a:graphicFrameLocks noChangeAspect="1"/>
          </p:cNvGraphicFramePr>
          <p:nvPr/>
        </p:nvGraphicFramePr>
        <p:xfrm>
          <a:off x="1012190" y="3479800"/>
          <a:ext cx="1539240" cy="629920"/>
        </p:xfrm>
        <a:graphic>
          <a:graphicData uri="http://schemas.openxmlformats.org/presentationml/2006/ole">
            <mc:AlternateContent xmlns:mc="http://schemas.openxmlformats.org/markup-compatibility/2006">
              <mc:Choice xmlns:v="urn:schemas-microsoft-com:vml" Requires="v">
                <p:oleObj spid="_x0000_s22" name="" r:id="rId5" imgW="1041400" imgH="431800" progId="Equation.3">
                  <p:embed/>
                </p:oleObj>
              </mc:Choice>
              <mc:Fallback>
                <p:oleObj name="" r:id="rId5" imgW="1041400" imgH="431800" progId="Equation.3">
                  <p:embed/>
                  <p:pic>
                    <p:nvPicPr>
                      <p:cNvPr id="0" name="图片 21"/>
                      <p:cNvPicPr/>
                      <p:nvPr/>
                    </p:nvPicPr>
                    <p:blipFill>
                      <a:blip r:embed="rId6"/>
                      <a:stretch>
                        <a:fillRect/>
                      </a:stretch>
                    </p:blipFill>
                    <p:spPr>
                      <a:xfrm>
                        <a:off x="1012190" y="3479800"/>
                        <a:ext cx="1539240" cy="629920"/>
                      </a:xfrm>
                      <a:prstGeom prst="rect">
                        <a:avLst/>
                      </a:prstGeom>
                      <a:noFill/>
                      <a:ln w="38100">
                        <a:noFill/>
                        <a:miter/>
                      </a:ln>
                    </p:spPr>
                  </p:pic>
                </p:oleObj>
              </mc:Fallback>
            </mc:AlternateContent>
          </a:graphicData>
        </a:graphic>
      </p:graphicFrame>
      <p:graphicFrame>
        <p:nvGraphicFramePr>
          <p:cNvPr id="23" name="对象 -2147482525"/>
          <p:cNvGraphicFramePr>
            <a:graphicFrameLocks noChangeAspect="1"/>
          </p:cNvGraphicFramePr>
          <p:nvPr/>
        </p:nvGraphicFramePr>
        <p:xfrm>
          <a:off x="2747645" y="4109720"/>
          <a:ext cx="5332095" cy="764540"/>
        </p:xfrm>
        <a:graphic>
          <a:graphicData uri="http://schemas.openxmlformats.org/presentationml/2006/ole">
            <mc:AlternateContent xmlns:mc="http://schemas.openxmlformats.org/markup-compatibility/2006">
              <mc:Choice xmlns:v="urn:schemas-microsoft-com:vml" Requires="v">
                <p:oleObj spid="_x0000_s24" name="" r:id="rId7" imgW="3695700" imgH="508000" progId="Equation.3">
                  <p:embed/>
                </p:oleObj>
              </mc:Choice>
              <mc:Fallback>
                <p:oleObj name="" r:id="rId7" imgW="3695700" imgH="508000" progId="Equation.3">
                  <p:embed/>
                  <p:pic>
                    <p:nvPicPr>
                      <p:cNvPr id="0" name="图片 8"/>
                      <p:cNvPicPr/>
                      <p:nvPr/>
                    </p:nvPicPr>
                    <p:blipFill>
                      <a:blip r:embed="rId8"/>
                      <a:stretch>
                        <a:fillRect/>
                      </a:stretch>
                    </p:blipFill>
                    <p:spPr>
                      <a:xfrm>
                        <a:off x="2747645" y="4109720"/>
                        <a:ext cx="5332095" cy="764540"/>
                      </a:xfrm>
                      <a:prstGeom prst="rect">
                        <a:avLst/>
                      </a:prstGeom>
                      <a:noFill/>
                      <a:ln w="38100">
                        <a:noFill/>
                        <a:miter/>
                      </a:ln>
                    </p:spPr>
                  </p:pic>
                </p:oleObj>
              </mc:Fallback>
            </mc:AlternateContent>
          </a:graphicData>
        </a:graphic>
      </p:graphicFrame>
      <p:sp>
        <p:nvSpPr>
          <p:cNvPr id="25" name="上箭头 24"/>
          <p:cNvSpPr/>
          <p:nvPr/>
        </p:nvSpPr>
        <p:spPr>
          <a:xfrm rot="7680000">
            <a:off x="3035935" y="3537585"/>
            <a:ext cx="274955" cy="81470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09245" y="3094355"/>
            <a:ext cx="783590" cy="1489075"/>
          </a:xfrm>
          <a:prstGeom prst="rect">
            <a:avLst/>
          </a:prstGeom>
          <a:noFill/>
        </p:spPr>
        <p:txBody>
          <a:bodyPr wrap="square" rtlCol="0" anchor="t">
            <a:spAutoFit/>
          </a:bodyPr>
          <a:p>
            <a:pPr>
              <a:lnSpc>
                <a:spcPct val="130000"/>
              </a:lnSpc>
            </a:pPr>
            <a:r>
              <a:rPr lang="en-US" altLang="zh-CN" dirty="0" smtClean="0">
                <a:latin typeface="Arial" panose="020B0604020202020204" pitchFamily="34" charset="0"/>
                <a:ea typeface="微软雅黑" panose="020B0503020204020204" pitchFamily="34" charset="-122"/>
              </a:rPr>
              <a:t>1</a:t>
            </a:r>
            <a:r>
              <a:rPr lang="zh-CN" altLang="en-US" dirty="0" smtClean="0">
                <a:latin typeface="Arial" panose="020B0604020202020204" pitchFamily="34" charset="0"/>
                <a:ea typeface="微软雅黑" panose="020B0503020204020204" pitchFamily="34" charset="-122"/>
              </a:rPr>
              <a:t>、任意像素点的高斯混合模型</a:t>
            </a:r>
            <a:endParaRPr lang="zh-CN" altLang="en-US" dirty="0" smtClean="0">
              <a:latin typeface="Arial" panose="020B0604020202020204" pitchFamily="34" charset="0"/>
              <a:ea typeface="微软雅黑" panose="020B0503020204020204" pitchFamily="34" charset="-122"/>
            </a:endParaRPr>
          </a:p>
        </p:txBody>
      </p:sp>
      <p:sp>
        <p:nvSpPr>
          <p:cNvPr id="27" name="文本框 26"/>
          <p:cNvSpPr txBox="1"/>
          <p:nvPr/>
        </p:nvSpPr>
        <p:spPr>
          <a:xfrm>
            <a:off x="7731760" y="3806190"/>
            <a:ext cx="783590" cy="929640"/>
          </a:xfrm>
          <a:prstGeom prst="rect">
            <a:avLst/>
          </a:prstGeom>
          <a:noFill/>
        </p:spPr>
        <p:txBody>
          <a:bodyPr wrap="square" rtlCol="0" anchor="t">
            <a:spAutoFit/>
          </a:bodyPr>
          <a:p>
            <a:pPr>
              <a:lnSpc>
                <a:spcPct val="130000"/>
              </a:lnSpc>
            </a:pPr>
            <a:r>
              <a:rPr lang="en-US" altLang="zh-CN" dirty="0" smtClean="0">
                <a:latin typeface="Arial" panose="020B0604020202020204" pitchFamily="34" charset="0"/>
                <a:ea typeface="微软雅黑" panose="020B0503020204020204" pitchFamily="34" charset="-122"/>
              </a:rPr>
              <a:t>2</a:t>
            </a:r>
            <a:r>
              <a:rPr lang="zh-CN" altLang="en-US" dirty="0" smtClean="0">
                <a:latin typeface="Arial" panose="020B0604020202020204" pitchFamily="34" charset="0"/>
                <a:ea typeface="微软雅黑" panose="020B0503020204020204" pitchFamily="34" charset="-122"/>
              </a:rPr>
              <a:t>、判断是否为背景</a:t>
            </a:r>
            <a:endParaRPr lang="zh-CN" altLang="en-US" dirty="0" smtClean="0">
              <a:latin typeface="Arial" panose="020B0604020202020204" pitchFamily="34" charset="0"/>
              <a:ea typeface="微软雅黑" panose="020B0503020204020204" pitchFamily="34" charset="-122"/>
            </a:endParaRPr>
          </a:p>
        </p:txBody>
      </p:sp>
      <p:graphicFrame>
        <p:nvGraphicFramePr>
          <p:cNvPr id="7" name="对象 -2147482511"/>
          <p:cNvGraphicFramePr>
            <a:graphicFrameLocks noChangeAspect="1"/>
          </p:cNvGraphicFramePr>
          <p:nvPr/>
        </p:nvGraphicFramePr>
        <p:xfrm>
          <a:off x="2240280" y="5128260"/>
          <a:ext cx="5938520" cy="320040"/>
        </p:xfrm>
        <a:graphic>
          <a:graphicData uri="http://schemas.openxmlformats.org/presentationml/2006/ole">
            <mc:AlternateContent xmlns:mc="http://schemas.openxmlformats.org/markup-compatibility/2006">
              <mc:Choice xmlns:v="urn:schemas-microsoft-com:vml" Requires="v">
                <p:oleObj spid="_x0000_s28" name="" r:id="rId9" imgW="4241800" imgH="228600" progId="Equation.KSEE3">
                  <p:embed/>
                </p:oleObj>
              </mc:Choice>
              <mc:Fallback>
                <p:oleObj name="" r:id="rId9" imgW="4241800" imgH="228600" progId="Equation.KSEE3">
                  <p:embed/>
                  <p:pic>
                    <p:nvPicPr>
                      <p:cNvPr id="0" name="图片 27"/>
                      <p:cNvPicPr/>
                      <p:nvPr/>
                    </p:nvPicPr>
                    <p:blipFill>
                      <a:blip r:embed="rId10"/>
                      <a:stretch>
                        <a:fillRect/>
                      </a:stretch>
                    </p:blipFill>
                    <p:spPr>
                      <a:xfrm>
                        <a:off x="2240280" y="5128260"/>
                        <a:ext cx="5938520" cy="320040"/>
                      </a:xfrm>
                      <a:prstGeom prst="rect">
                        <a:avLst/>
                      </a:prstGeom>
                      <a:noFill/>
                      <a:ln w="38100">
                        <a:noFill/>
                        <a:miter/>
                      </a:ln>
                    </p:spPr>
                  </p:pic>
                </p:oleObj>
              </mc:Fallback>
            </mc:AlternateContent>
          </a:graphicData>
        </a:graphic>
      </p:graphicFrame>
      <p:sp>
        <p:nvSpPr>
          <p:cNvPr id="29" name="上箭头 28"/>
          <p:cNvSpPr/>
          <p:nvPr/>
        </p:nvSpPr>
        <p:spPr>
          <a:xfrm rot="14340000">
            <a:off x="3134995" y="4502150"/>
            <a:ext cx="274955" cy="81470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092835" y="5077460"/>
            <a:ext cx="1080770" cy="650240"/>
          </a:xfrm>
          <a:prstGeom prst="rect">
            <a:avLst/>
          </a:prstGeom>
          <a:noFill/>
        </p:spPr>
        <p:txBody>
          <a:bodyPr wrap="square" rtlCol="0" anchor="t">
            <a:spAutoFit/>
          </a:bodyPr>
          <a:p>
            <a:pPr>
              <a:lnSpc>
                <a:spcPct val="130000"/>
              </a:lnSpc>
            </a:pPr>
            <a:r>
              <a:rPr lang="en-US" altLang="zh-CN" dirty="0" smtClean="0">
                <a:latin typeface="Arial" panose="020B0604020202020204" pitchFamily="34" charset="0"/>
                <a:ea typeface="微软雅黑" panose="020B0503020204020204" pitchFamily="34" charset="-122"/>
              </a:rPr>
              <a:t>3</a:t>
            </a:r>
            <a:r>
              <a:rPr lang="zh-CN" altLang="en-US" dirty="0" smtClean="0">
                <a:latin typeface="Arial" panose="020B0604020202020204" pitchFamily="34" charset="0"/>
                <a:ea typeface="微软雅黑" panose="020B0503020204020204" pitchFamily="34" charset="-122"/>
              </a:rPr>
              <a:t>、权重修正</a:t>
            </a:r>
            <a:endParaRPr lang="zh-CN" altLang="en-US" dirty="0" smtClean="0">
              <a:latin typeface="Arial" panose="020B0604020202020204" pitchFamily="34" charset="0"/>
              <a:ea typeface="微软雅黑" panose="020B0503020204020204" pitchFamily="34" charset="-122"/>
            </a:endParaRPr>
          </a:p>
        </p:txBody>
      </p:sp>
      <p:sp>
        <p:nvSpPr>
          <p:cNvPr id="8" name="文本框 7"/>
          <p:cNvSpPr txBox="1"/>
          <p:nvPr/>
        </p:nvSpPr>
        <p:spPr>
          <a:xfrm>
            <a:off x="2275204" y="279400"/>
            <a:ext cx="27400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02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理论建模</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sp>
        <p:nvSpPr>
          <p:cNvPr id="71" name="文本框 70"/>
          <p:cNvSpPr txBox="1"/>
          <p:nvPr/>
        </p:nvSpPr>
        <p:spPr>
          <a:xfrm>
            <a:off x="717550" y="1644015"/>
            <a:ext cx="4297680" cy="368300"/>
          </a:xfrm>
          <a:prstGeom prst="rect">
            <a:avLst/>
          </a:prstGeom>
          <a:noFill/>
        </p:spPr>
        <p:txBody>
          <a:bodyPr wrap="none" rtlCol="0">
            <a:spAutoFit/>
          </a:bodyPr>
          <a:p>
            <a:r>
              <a:rPr lang="zh-CN" altLang="en-US" sz="1800" b="1">
                <a:latin typeface="微软雅黑" panose="020B0503020204020204" pitchFamily="34" charset="-122"/>
                <a:ea typeface="微软雅黑" panose="020B0503020204020204" pitchFamily="34" charset="-122"/>
              </a:rPr>
              <a:t>问题一建模：高斯混合模型提取前景目标</a:t>
            </a:r>
            <a:endParaRPr lang="zh-CN" altLang="en-US" sz="1800" b="1">
              <a:latin typeface="微软雅黑" panose="020B0503020204020204" pitchFamily="34" charset="-122"/>
              <a:ea typeface="微软雅黑" panose="020B0503020204020204" pitchFamily="34" charset="-122"/>
            </a:endParaRPr>
          </a:p>
        </p:txBody>
      </p:sp>
      <p:sp>
        <p:nvSpPr>
          <p:cNvPr id="27" name="文本框 26"/>
          <p:cNvSpPr txBox="1"/>
          <p:nvPr/>
        </p:nvSpPr>
        <p:spPr>
          <a:xfrm>
            <a:off x="5116195" y="3079750"/>
            <a:ext cx="783590" cy="929640"/>
          </a:xfrm>
          <a:prstGeom prst="rect">
            <a:avLst/>
          </a:prstGeom>
          <a:noFill/>
        </p:spPr>
        <p:txBody>
          <a:bodyPr wrap="square" rtlCol="0" anchor="t">
            <a:spAutoFit/>
          </a:bodyPr>
          <a:p>
            <a:pPr>
              <a:lnSpc>
                <a:spcPct val="130000"/>
              </a:lnSpc>
            </a:pPr>
            <a:r>
              <a:rPr lang="en-US" altLang="zh-CN" dirty="0" smtClean="0">
                <a:latin typeface="Arial" panose="020B0604020202020204" pitchFamily="34" charset="0"/>
                <a:ea typeface="微软雅黑" panose="020B0503020204020204" pitchFamily="34" charset="-122"/>
              </a:rPr>
              <a:t>4</a:t>
            </a:r>
            <a:r>
              <a:rPr lang="zh-CN" altLang="en-US" dirty="0" smtClean="0">
                <a:latin typeface="Arial" panose="020B0604020202020204" pitchFamily="34" charset="0"/>
                <a:ea typeface="微软雅黑" panose="020B0503020204020204" pitchFamily="34" charset="-122"/>
              </a:rPr>
              <a:t>、权重归一化</a:t>
            </a:r>
            <a:endParaRPr lang="zh-CN" altLang="en-US" dirty="0" smtClean="0">
              <a:latin typeface="Arial" panose="020B0604020202020204" pitchFamily="34" charset="0"/>
              <a:ea typeface="微软雅黑" panose="020B0503020204020204" pitchFamily="34" charset="-122"/>
            </a:endParaRPr>
          </a:p>
        </p:txBody>
      </p:sp>
      <p:graphicFrame>
        <p:nvGraphicFramePr>
          <p:cNvPr id="7" name="对象 -2147482511"/>
          <p:cNvGraphicFramePr>
            <a:graphicFrameLocks noChangeAspect="1"/>
          </p:cNvGraphicFramePr>
          <p:nvPr/>
        </p:nvGraphicFramePr>
        <p:xfrm>
          <a:off x="1793240" y="2179320"/>
          <a:ext cx="5938520" cy="320040"/>
        </p:xfrm>
        <a:graphic>
          <a:graphicData uri="http://schemas.openxmlformats.org/presentationml/2006/ole">
            <mc:AlternateContent xmlns:mc="http://schemas.openxmlformats.org/markup-compatibility/2006">
              <mc:Choice xmlns:v="urn:schemas-microsoft-com:vml" Requires="v">
                <p:oleObj spid="_x0000_s28" name="" r:id="rId1" imgW="4241800" imgH="228600" progId="Equation.KSEE3">
                  <p:embed/>
                </p:oleObj>
              </mc:Choice>
              <mc:Fallback>
                <p:oleObj name="" r:id="rId1" imgW="4241800" imgH="228600" progId="Equation.KSEE3">
                  <p:embed/>
                  <p:pic>
                    <p:nvPicPr>
                      <p:cNvPr id="0" name="图片 27"/>
                      <p:cNvPicPr/>
                      <p:nvPr/>
                    </p:nvPicPr>
                    <p:blipFill>
                      <a:blip r:embed="rId2"/>
                      <a:stretch>
                        <a:fillRect/>
                      </a:stretch>
                    </p:blipFill>
                    <p:spPr>
                      <a:xfrm>
                        <a:off x="1793240" y="2179320"/>
                        <a:ext cx="5938520" cy="320040"/>
                      </a:xfrm>
                      <a:prstGeom prst="rect">
                        <a:avLst/>
                      </a:prstGeom>
                      <a:noFill/>
                      <a:ln w="38100">
                        <a:noFill/>
                        <a:miter/>
                      </a:ln>
                    </p:spPr>
                  </p:pic>
                </p:oleObj>
              </mc:Fallback>
            </mc:AlternateContent>
          </a:graphicData>
        </a:graphic>
      </p:graphicFrame>
      <p:sp>
        <p:nvSpPr>
          <p:cNvPr id="29" name="上箭头 28"/>
          <p:cNvSpPr/>
          <p:nvPr/>
        </p:nvSpPr>
        <p:spPr>
          <a:xfrm rot="14340000">
            <a:off x="2832735" y="2419350"/>
            <a:ext cx="274955" cy="81470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382270" y="2179320"/>
            <a:ext cx="1217930" cy="370840"/>
          </a:xfrm>
          <a:prstGeom prst="rect">
            <a:avLst/>
          </a:prstGeom>
          <a:noFill/>
        </p:spPr>
        <p:txBody>
          <a:bodyPr wrap="square" rtlCol="0" anchor="t">
            <a:spAutoFit/>
          </a:bodyPr>
          <a:p>
            <a:pPr>
              <a:lnSpc>
                <a:spcPct val="130000"/>
              </a:lnSpc>
            </a:pPr>
            <a:r>
              <a:rPr lang="en-US" altLang="zh-CN" dirty="0" smtClean="0">
                <a:latin typeface="Arial" panose="020B0604020202020204" pitchFamily="34" charset="0"/>
                <a:ea typeface="微软雅黑" panose="020B0503020204020204" pitchFamily="34" charset="-122"/>
              </a:rPr>
              <a:t>3</a:t>
            </a:r>
            <a:r>
              <a:rPr lang="zh-CN" altLang="en-US" dirty="0" smtClean="0">
                <a:latin typeface="Arial" panose="020B0604020202020204" pitchFamily="34" charset="0"/>
                <a:ea typeface="微软雅黑" panose="020B0503020204020204" pitchFamily="34" charset="-122"/>
              </a:rPr>
              <a:t>、权重修正</a:t>
            </a:r>
            <a:endParaRPr lang="zh-CN" altLang="en-US" dirty="0" smtClean="0">
              <a:latin typeface="Arial" panose="020B0604020202020204" pitchFamily="34" charset="0"/>
              <a:ea typeface="微软雅黑" panose="020B0503020204020204" pitchFamily="34" charset="-122"/>
            </a:endParaRPr>
          </a:p>
        </p:txBody>
      </p:sp>
      <p:graphicFrame>
        <p:nvGraphicFramePr>
          <p:cNvPr id="4" name="对象 -2147482509"/>
          <p:cNvGraphicFramePr>
            <a:graphicFrameLocks noChangeAspect="1"/>
          </p:cNvGraphicFramePr>
          <p:nvPr/>
        </p:nvGraphicFramePr>
        <p:xfrm>
          <a:off x="1804670" y="3154680"/>
          <a:ext cx="3210560" cy="780415"/>
        </p:xfrm>
        <a:graphic>
          <a:graphicData uri="http://schemas.openxmlformats.org/presentationml/2006/ole">
            <mc:AlternateContent xmlns:mc="http://schemas.openxmlformats.org/markup-compatibility/2006">
              <mc:Choice xmlns:v="urn:schemas-microsoft-com:vml" Requires="v">
                <p:oleObj spid="_x0000_s8" name="" r:id="rId3" imgW="2552700" imgH="622300" progId="Equation.3">
                  <p:embed/>
                </p:oleObj>
              </mc:Choice>
              <mc:Fallback>
                <p:oleObj name="" r:id="rId3" imgW="2552700" imgH="622300" progId="Equation.3">
                  <p:embed/>
                  <p:pic>
                    <p:nvPicPr>
                      <p:cNvPr id="0" name="图片 7"/>
                      <p:cNvPicPr/>
                      <p:nvPr/>
                    </p:nvPicPr>
                    <p:blipFill>
                      <a:blip r:embed="rId4"/>
                      <a:stretch>
                        <a:fillRect/>
                      </a:stretch>
                    </p:blipFill>
                    <p:spPr>
                      <a:xfrm>
                        <a:off x="1804670" y="3154680"/>
                        <a:ext cx="3210560" cy="780415"/>
                      </a:xfrm>
                      <a:prstGeom prst="rect">
                        <a:avLst/>
                      </a:prstGeom>
                      <a:noFill/>
                      <a:ln w="38100">
                        <a:noFill/>
                        <a:miter/>
                      </a:ln>
                    </p:spPr>
                  </p:pic>
                </p:oleObj>
              </mc:Fallback>
            </mc:AlternateContent>
          </a:graphicData>
        </a:graphic>
      </p:graphicFrame>
      <p:graphicFrame>
        <p:nvGraphicFramePr>
          <p:cNvPr id="5" name="对象 -2147482508"/>
          <p:cNvGraphicFramePr>
            <a:graphicFrameLocks noChangeAspect="1"/>
          </p:cNvGraphicFramePr>
          <p:nvPr/>
        </p:nvGraphicFramePr>
        <p:xfrm>
          <a:off x="1108075" y="4199890"/>
          <a:ext cx="2026285" cy="615315"/>
        </p:xfrm>
        <a:graphic>
          <a:graphicData uri="http://schemas.openxmlformats.org/presentationml/2006/ole">
            <mc:AlternateContent xmlns:mc="http://schemas.openxmlformats.org/markup-compatibility/2006">
              <mc:Choice xmlns:v="urn:schemas-microsoft-com:vml" Requires="v">
                <p:oleObj spid="_x0000_s9" name="" r:id="rId5" imgW="1422400" imgH="431800" progId="Equation.KSEE3">
                  <p:embed/>
                </p:oleObj>
              </mc:Choice>
              <mc:Fallback>
                <p:oleObj name="" r:id="rId5" imgW="1422400" imgH="431800" progId="Equation.KSEE3">
                  <p:embed/>
                  <p:pic>
                    <p:nvPicPr>
                      <p:cNvPr id="0" name="图片 8"/>
                      <p:cNvPicPr/>
                      <p:nvPr/>
                    </p:nvPicPr>
                    <p:blipFill>
                      <a:blip r:embed="rId6"/>
                      <a:stretch>
                        <a:fillRect/>
                      </a:stretch>
                    </p:blipFill>
                    <p:spPr>
                      <a:xfrm>
                        <a:off x="1108075" y="4199890"/>
                        <a:ext cx="2026285" cy="615315"/>
                      </a:xfrm>
                      <a:prstGeom prst="rect">
                        <a:avLst/>
                      </a:prstGeom>
                      <a:noFill/>
                      <a:ln w="38100">
                        <a:noFill/>
                        <a:miter/>
                      </a:ln>
                    </p:spPr>
                  </p:pic>
                </p:oleObj>
              </mc:Fallback>
            </mc:AlternateContent>
          </a:graphicData>
        </a:graphic>
      </p:graphicFrame>
      <p:sp>
        <p:nvSpPr>
          <p:cNvPr id="10" name="上箭头 9"/>
          <p:cNvSpPr/>
          <p:nvPr/>
        </p:nvSpPr>
        <p:spPr>
          <a:xfrm rot="14340000">
            <a:off x="2075815" y="3556000"/>
            <a:ext cx="274955" cy="81470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324485" y="4043045"/>
            <a:ext cx="783590" cy="1209675"/>
          </a:xfrm>
          <a:prstGeom prst="rect">
            <a:avLst/>
          </a:prstGeom>
          <a:noFill/>
        </p:spPr>
        <p:txBody>
          <a:bodyPr wrap="square" rtlCol="0" anchor="t">
            <a:spAutoFit/>
          </a:bodyPr>
          <a:p>
            <a:pPr>
              <a:lnSpc>
                <a:spcPct val="130000"/>
              </a:lnSpc>
            </a:pPr>
            <a:r>
              <a:rPr lang="en-US" altLang="zh-CN" dirty="0" smtClean="0">
                <a:latin typeface="Arial" panose="020B0604020202020204" pitchFamily="34" charset="0"/>
                <a:ea typeface="微软雅黑" panose="020B0503020204020204" pitchFamily="34" charset="-122"/>
              </a:rPr>
              <a:t>5</a:t>
            </a:r>
            <a:r>
              <a:rPr lang="zh-CN" altLang="en-US" dirty="0" smtClean="0">
                <a:latin typeface="Arial" panose="020B0604020202020204" pitchFamily="34" charset="0"/>
                <a:ea typeface="微软雅黑" panose="020B0503020204020204" pitchFamily="34" charset="-122"/>
              </a:rPr>
              <a:t>、多个单高斯模型更新</a:t>
            </a:r>
            <a:endParaRPr lang="zh-CN" altLang="en-US" dirty="0" smtClean="0">
              <a:latin typeface="Arial" panose="020B0604020202020204" pitchFamily="34" charset="0"/>
              <a:ea typeface="微软雅黑" panose="020B0503020204020204" pitchFamily="34" charset="-122"/>
            </a:endParaRPr>
          </a:p>
        </p:txBody>
      </p:sp>
      <p:graphicFrame>
        <p:nvGraphicFramePr>
          <p:cNvPr id="6" name="对象 -2147482505"/>
          <p:cNvGraphicFramePr>
            <a:graphicFrameLocks noChangeAspect="1"/>
          </p:cNvGraphicFramePr>
          <p:nvPr/>
        </p:nvGraphicFramePr>
        <p:xfrm>
          <a:off x="4057650" y="4502785"/>
          <a:ext cx="4810125" cy="628650"/>
        </p:xfrm>
        <a:graphic>
          <a:graphicData uri="http://schemas.openxmlformats.org/presentationml/2006/ole">
            <mc:AlternateContent xmlns:mc="http://schemas.openxmlformats.org/markup-compatibility/2006">
              <mc:Choice xmlns:v="urn:schemas-microsoft-com:vml" Requires="v">
                <p:oleObj spid="_x0000_s13" name="" r:id="rId7" imgW="3670300" imgH="482600" progId="Equation.3">
                  <p:embed/>
                </p:oleObj>
              </mc:Choice>
              <mc:Fallback>
                <p:oleObj name="" r:id="rId7" imgW="3670300" imgH="482600" progId="Equation.3">
                  <p:embed/>
                  <p:pic>
                    <p:nvPicPr>
                      <p:cNvPr id="0" name="图片 12"/>
                      <p:cNvPicPr/>
                      <p:nvPr/>
                    </p:nvPicPr>
                    <p:blipFill>
                      <a:blip r:embed="rId8"/>
                      <a:stretch>
                        <a:fillRect/>
                      </a:stretch>
                    </p:blipFill>
                    <p:spPr>
                      <a:xfrm>
                        <a:off x="4057650" y="4502785"/>
                        <a:ext cx="4810125" cy="628650"/>
                      </a:xfrm>
                      <a:prstGeom prst="rect">
                        <a:avLst/>
                      </a:prstGeom>
                      <a:noFill/>
                      <a:ln w="38100">
                        <a:noFill/>
                        <a:miter/>
                      </a:ln>
                    </p:spPr>
                  </p:pic>
                </p:oleObj>
              </mc:Fallback>
            </mc:AlternateContent>
          </a:graphicData>
        </a:graphic>
      </p:graphicFrame>
      <p:sp>
        <p:nvSpPr>
          <p:cNvPr id="14" name="上箭头 13"/>
          <p:cNvSpPr/>
          <p:nvPr/>
        </p:nvSpPr>
        <p:spPr>
          <a:xfrm rot="5400000">
            <a:off x="3410585" y="4409440"/>
            <a:ext cx="274955" cy="81470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5446395" y="5131435"/>
            <a:ext cx="2399665" cy="370840"/>
          </a:xfrm>
          <a:prstGeom prst="rect">
            <a:avLst/>
          </a:prstGeom>
          <a:noFill/>
        </p:spPr>
        <p:txBody>
          <a:bodyPr wrap="square" rtlCol="0" anchor="t">
            <a:spAutoFit/>
          </a:bodyPr>
          <a:p>
            <a:pPr>
              <a:lnSpc>
                <a:spcPct val="130000"/>
              </a:lnSpc>
            </a:pPr>
            <a:r>
              <a:rPr lang="en-US" altLang="zh-CN" dirty="0" smtClean="0">
                <a:latin typeface="Arial" panose="020B0604020202020204" pitchFamily="34" charset="0"/>
                <a:ea typeface="微软雅黑" panose="020B0503020204020204" pitchFamily="34" charset="-122"/>
              </a:rPr>
              <a:t>6</a:t>
            </a:r>
            <a:r>
              <a:rPr lang="zh-CN" altLang="en-US" dirty="0" smtClean="0">
                <a:latin typeface="Arial" panose="020B0604020202020204" pitchFamily="34" charset="0"/>
                <a:ea typeface="微软雅黑" panose="020B0503020204020204" pitchFamily="34" charset="-122"/>
              </a:rPr>
              <a:t>、获取前景目标</a:t>
            </a:r>
            <a:endParaRPr lang="zh-CN" altLang="en-US" dirty="0" smtClean="0">
              <a:latin typeface="Arial" panose="020B0604020202020204" pitchFamily="34" charset="0"/>
              <a:ea typeface="微软雅黑" panose="020B0503020204020204" pitchFamily="34" charset="-122"/>
            </a:endParaRPr>
          </a:p>
        </p:txBody>
      </p:sp>
      <p:sp>
        <p:nvSpPr>
          <p:cNvPr id="12" name="文本框 11"/>
          <p:cNvSpPr txBox="1"/>
          <p:nvPr/>
        </p:nvSpPr>
        <p:spPr>
          <a:xfrm>
            <a:off x="2275204" y="279400"/>
            <a:ext cx="27400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02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理论建模</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sp>
        <p:nvSpPr>
          <p:cNvPr id="71" name="文本框 70"/>
          <p:cNvSpPr txBox="1"/>
          <p:nvPr/>
        </p:nvSpPr>
        <p:spPr>
          <a:xfrm>
            <a:off x="717550" y="1644015"/>
            <a:ext cx="4069080" cy="368300"/>
          </a:xfrm>
          <a:prstGeom prst="rect">
            <a:avLst/>
          </a:prstGeom>
          <a:noFill/>
        </p:spPr>
        <p:txBody>
          <a:bodyPr wrap="none" rtlCol="0">
            <a:spAutoFit/>
          </a:bodyPr>
          <a:p>
            <a:pPr algn="l"/>
            <a:r>
              <a:rPr lang="zh-CN" altLang="en-US" sz="1800" b="1">
                <a:latin typeface="微软雅黑" panose="020B0503020204020204" pitchFamily="34" charset="-122"/>
                <a:ea typeface="微软雅黑" panose="020B0503020204020204" pitchFamily="34" charset="-122"/>
              </a:rPr>
              <a:t>问题二建模：确定视频前景目标帧标号</a:t>
            </a:r>
            <a:endParaRPr lang="zh-CN" altLang="en-US" sz="1800" b="1">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1"/>
          <a:stretch>
            <a:fillRect/>
          </a:stretch>
        </p:blipFill>
        <p:spPr>
          <a:xfrm>
            <a:off x="462915" y="2012315"/>
            <a:ext cx="5756910" cy="3185795"/>
          </a:xfrm>
          <a:prstGeom prst="rect">
            <a:avLst/>
          </a:prstGeom>
        </p:spPr>
      </p:pic>
      <p:pic>
        <p:nvPicPr>
          <p:cNvPr id="212" name="图片 208"/>
          <p:cNvPicPr>
            <a:picLocks noChangeAspect="1"/>
          </p:cNvPicPr>
          <p:nvPr/>
        </p:nvPicPr>
        <p:blipFill>
          <a:blip r:embed="rId2"/>
          <a:stretch>
            <a:fillRect/>
          </a:stretch>
        </p:blipFill>
        <p:spPr>
          <a:xfrm>
            <a:off x="6457950" y="2903220"/>
            <a:ext cx="2440305" cy="1657350"/>
          </a:xfrm>
          <a:prstGeom prst="rect">
            <a:avLst/>
          </a:prstGeom>
          <a:noFill/>
          <a:ln w="9525">
            <a:noFill/>
          </a:ln>
        </p:spPr>
      </p:pic>
      <p:sp>
        <p:nvSpPr>
          <p:cNvPr id="4" name="文本框 3"/>
          <p:cNvSpPr txBox="1"/>
          <p:nvPr/>
        </p:nvSpPr>
        <p:spPr>
          <a:xfrm>
            <a:off x="2275204" y="279400"/>
            <a:ext cx="27400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02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理论建模</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sp>
        <p:nvSpPr>
          <p:cNvPr id="71" name="文本框 70"/>
          <p:cNvSpPr txBox="1"/>
          <p:nvPr/>
        </p:nvSpPr>
        <p:spPr>
          <a:xfrm>
            <a:off x="717550" y="1644015"/>
            <a:ext cx="4069080" cy="368300"/>
          </a:xfrm>
          <a:prstGeom prst="rect">
            <a:avLst/>
          </a:prstGeom>
          <a:noFill/>
        </p:spPr>
        <p:txBody>
          <a:bodyPr wrap="none" rtlCol="0">
            <a:spAutoFit/>
          </a:bodyPr>
          <a:p>
            <a:pPr algn="l"/>
            <a:r>
              <a:rPr lang="zh-CN" altLang="en-US" sz="1800" b="1">
                <a:latin typeface="微软雅黑" panose="020B0503020204020204" pitchFamily="34" charset="-122"/>
                <a:ea typeface="微软雅黑" panose="020B0503020204020204" pitchFamily="34" charset="-122"/>
              </a:rPr>
              <a:t>问题二建模：确定视频前景目标帧标号</a:t>
            </a:r>
            <a:endParaRPr lang="zh-CN" altLang="en-US" sz="1800" b="1">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451610" y="2012315"/>
            <a:ext cx="6508115" cy="3483610"/>
          </a:xfrm>
          <a:prstGeom prst="rect">
            <a:avLst/>
          </a:prstGeom>
        </p:spPr>
      </p:pic>
      <p:sp>
        <p:nvSpPr>
          <p:cNvPr id="4" name="文本框 3"/>
          <p:cNvSpPr txBox="1"/>
          <p:nvPr/>
        </p:nvSpPr>
        <p:spPr>
          <a:xfrm>
            <a:off x="2275204" y="279400"/>
            <a:ext cx="27400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02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理论建模</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sp>
        <p:nvSpPr>
          <p:cNvPr id="71" name="文本框 70"/>
          <p:cNvSpPr txBox="1"/>
          <p:nvPr/>
        </p:nvSpPr>
        <p:spPr>
          <a:xfrm>
            <a:off x="717550" y="1644015"/>
            <a:ext cx="3840480" cy="368300"/>
          </a:xfrm>
          <a:prstGeom prst="rect">
            <a:avLst/>
          </a:prstGeom>
          <a:noFill/>
        </p:spPr>
        <p:txBody>
          <a:bodyPr wrap="none" rtlCol="0">
            <a:spAutoFit/>
          </a:bodyPr>
          <a:p>
            <a:pPr algn="l"/>
            <a:r>
              <a:rPr lang="zh-CN" altLang="en-US" sz="1800" b="1">
                <a:latin typeface="微软雅黑" panose="020B0503020204020204" pitchFamily="34" charset="-122"/>
                <a:ea typeface="微软雅黑" panose="020B0503020204020204" pitchFamily="34" charset="-122"/>
              </a:rPr>
              <a:t>问题三建模：动态背景视频前景提取</a:t>
            </a:r>
            <a:endParaRPr lang="zh-CN" altLang="en-US" sz="1800" b="1">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2559685" y="2012315"/>
            <a:ext cx="5864225" cy="3741420"/>
          </a:xfrm>
          <a:prstGeom prst="rect">
            <a:avLst/>
          </a:prstGeom>
        </p:spPr>
      </p:pic>
      <p:sp>
        <p:nvSpPr>
          <p:cNvPr id="8" name="文本框 7"/>
          <p:cNvSpPr txBox="1"/>
          <p:nvPr/>
        </p:nvSpPr>
        <p:spPr>
          <a:xfrm>
            <a:off x="859790" y="3341370"/>
            <a:ext cx="1097280" cy="450850"/>
          </a:xfrm>
          <a:prstGeom prst="rect">
            <a:avLst/>
          </a:prstGeom>
          <a:noFill/>
        </p:spPr>
        <p:txBody>
          <a:bodyPr wrap="none" rtlCol="0">
            <a:spAutoFit/>
          </a:bodyPr>
          <a:p>
            <a:pPr>
              <a:lnSpc>
                <a:spcPct val="130000"/>
              </a:lnSpc>
            </a:pPr>
            <a:r>
              <a:rPr lang="zh-CN" altLang="en-US" sz="1800" dirty="0" smtClean="0">
                <a:solidFill>
                  <a:schemeClr val="tx1"/>
                </a:solidFill>
                <a:latin typeface="Arial" panose="020B0604020202020204" pitchFamily="34" charset="0"/>
                <a:ea typeface="微软雅黑" panose="020B0503020204020204" pitchFamily="34" charset="-122"/>
              </a:rPr>
              <a:t>小波变换</a:t>
            </a:r>
            <a:endParaRPr lang="zh-CN" altLang="en-US" sz="1800" dirty="0" smtClean="0">
              <a:solidFill>
                <a:schemeClr val="tx1"/>
              </a:solidFill>
              <a:latin typeface="Arial" panose="020B0604020202020204" pitchFamily="34" charset="0"/>
              <a:ea typeface="微软雅黑" panose="020B0503020204020204" pitchFamily="34" charset="-122"/>
            </a:endParaRPr>
          </a:p>
        </p:txBody>
      </p:sp>
      <p:sp>
        <p:nvSpPr>
          <p:cNvPr id="4" name="文本框 3"/>
          <p:cNvSpPr txBox="1"/>
          <p:nvPr/>
        </p:nvSpPr>
        <p:spPr>
          <a:xfrm>
            <a:off x="2275204" y="279400"/>
            <a:ext cx="27400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02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理论建模</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sp>
        <p:nvSpPr>
          <p:cNvPr id="71" name="文本框 70"/>
          <p:cNvSpPr txBox="1"/>
          <p:nvPr/>
        </p:nvSpPr>
        <p:spPr>
          <a:xfrm>
            <a:off x="717550" y="1644015"/>
            <a:ext cx="3840480" cy="368300"/>
          </a:xfrm>
          <a:prstGeom prst="rect">
            <a:avLst/>
          </a:prstGeom>
          <a:noFill/>
        </p:spPr>
        <p:txBody>
          <a:bodyPr wrap="none" rtlCol="0">
            <a:spAutoFit/>
          </a:bodyPr>
          <a:p>
            <a:pPr algn="l"/>
            <a:r>
              <a:rPr lang="zh-CN" altLang="en-US" sz="1800" b="1">
                <a:latin typeface="微软雅黑" panose="020B0503020204020204" pitchFamily="34" charset="-122"/>
                <a:ea typeface="微软雅黑" panose="020B0503020204020204" pitchFamily="34" charset="-122"/>
              </a:rPr>
              <a:t>问题三建模：动态背景视频前景提取</a:t>
            </a:r>
            <a:endParaRPr lang="zh-CN" altLang="en-US" sz="1800" b="1">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206115" y="3359150"/>
            <a:ext cx="6564630" cy="1893570"/>
          </a:xfrm>
          <a:prstGeom prst="rect">
            <a:avLst/>
          </a:prstGeom>
        </p:spPr>
      </p:pic>
      <p:pic>
        <p:nvPicPr>
          <p:cNvPr id="6" name="图片 5"/>
          <p:cNvPicPr>
            <a:picLocks noChangeAspect="1"/>
          </p:cNvPicPr>
          <p:nvPr/>
        </p:nvPicPr>
        <p:blipFill>
          <a:blip r:embed="rId2"/>
          <a:stretch>
            <a:fillRect/>
          </a:stretch>
        </p:blipFill>
        <p:spPr>
          <a:xfrm>
            <a:off x="3806825" y="2012950"/>
            <a:ext cx="5641340" cy="1226820"/>
          </a:xfrm>
          <a:prstGeom prst="rect">
            <a:avLst/>
          </a:prstGeom>
        </p:spPr>
      </p:pic>
      <p:sp>
        <p:nvSpPr>
          <p:cNvPr id="5" name="文本框 4"/>
          <p:cNvSpPr txBox="1"/>
          <p:nvPr/>
        </p:nvSpPr>
        <p:spPr>
          <a:xfrm>
            <a:off x="717550" y="2244725"/>
            <a:ext cx="4399280" cy="1050925"/>
          </a:xfrm>
          <a:prstGeom prst="rect">
            <a:avLst/>
          </a:prstGeom>
          <a:noFill/>
        </p:spPr>
        <p:txBody>
          <a:bodyPr wrap="square" rtlCol="0" anchor="t">
            <a:spAutoFit/>
          </a:bodyPr>
          <a:p>
            <a:pPr>
              <a:lnSpc>
                <a:spcPct val="130000"/>
              </a:lnSpc>
            </a:pPr>
            <a:r>
              <a:rPr lang="zh-CN" altLang="en-US" sz="1600" dirty="0" smtClean="0">
                <a:latin typeface="Arial" panose="020B0604020202020204" pitchFamily="34" charset="0"/>
                <a:ea typeface="微软雅黑" panose="020B0503020204020204" pitchFamily="34" charset="-122"/>
              </a:rPr>
              <a:t>小波变换将图像分解到高频和低频两个频带，原始图像分解成4个分辨率为原始图像1/4尺寸的自带区域</a:t>
            </a:r>
            <a:endParaRPr lang="zh-CN" altLang="en-US" sz="1600" dirty="0" smtClean="0">
              <a:latin typeface="Arial" panose="020B0604020202020204" pitchFamily="34" charset="0"/>
              <a:ea typeface="微软雅黑" panose="020B0503020204020204" pitchFamily="34" charset="-122"/>
            </a:endParaRPr>
          </a:p>
        </p:txBody>
      </p:sp>
      <p:sp>
        <p:nvSpPr>
          <p:cNvPr id="7" name="文本框 6"/>
          <p:cNvSpPr txBox="1"/>
          <p:nvPr/>
        </p:nvSpPr>
        <p:spPr>
          <a:xfrm>
            <a:off x="717550" y="3543300"/>
            <a:ext cx="2540000" cy="1370965"/>
          </a:xfrm>
          <a:prstGeom prst="rect">
            <a:avLst/>
          </a:prstGeom>
          <a:noFill/>
        </p:spPr>
        <p:txBody>
          <a:bodyPr wrap="square" rtlCol="0" anchor="t">
            <a:spAutoFit/>
          </a:bodyPr>
          <a:p>
            <a:pPr>
              <a:lnSpc>
                <a:spcPct val="130000"/>
              </a:lnSpc>
            </a:pPr>
            <a:r>
              <a:rPr lang="zh-CN" altLang="en-US" sz="1600" dirty="0" smtClean="0">
                <a:latin typeface="Arial" panose="020B0604020202020204" pitchFamily="34" charset="0"/>
                <a:ea typeface="微软雅黑" panose="020B0503020204020204" pitchFamily="34" charset="-122"/>
              </a:rPr>
              <a:t>对混合高斯模型前景目标掩模图像和H-S光流法前景目标掩模图像分别进行3层小波变换</a:t>
            </a:r>
            <a:endParaRPr lang="zh-CN" altLang="en-US" sz="1600" dirty="0" smtClean="0">
              <a:latin typeface="Arial" panose="020B0604020202020204" pitchFamily="34" charset="0"/>
              <a:ea typeface="微软雅黑" panose="020B0503020204020204" pitchFamily="34" charset="-122"/>
            </a:endParaRPr>
          </a:p>
        </p:txBody>
      </p:sp>
      <p:sp>
        <p:nvSpPr>
          <p:cNvPr id="8" name="文本框 7"/>
          <p:cNvSpPr txBox="1"/>
          <p:nvPr/>
        </p:nvSpPr>
        <p:spPr>
          <a:xfrm>
            <a:off x="2275204" y="279400"/>
            <a:ext cx="27400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02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理论建模</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sp>
        <p:nvSpPr>
          <p:cNvPr id="5" name="文本框 4"/>
          <p:cNvSpPr txBox="1"/>
          <p:nvPr/>
        </p:nvSpPr>
        <p:spPr>
          <a:xfrm>
            <a:off x="2275204" y="279400"/>
            <a:ext cx="30448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03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问题一求解</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pic>
        <p:nvPicPr>
          <p:cNvPr id="116" name="图片 116" descr="10"/>
          <p:cNvPicPr>
            <a:picLocks noChangeAspect="1"/>
          </p:cNvPicPr>
          <p:nvPr/>
        </p:nvPicPr>
        <p:blipFill>
          <a:blip r:embed="rId1"/>
          <a:stretch>
            <a:fillRect/>
          </a:stretch>
        </p:blipFill>
        <p:spPr>
          <a:xfrm>
            <a:off x="512763" y="1859915"/>
            <a:ext cx="1329055" cy="1079500"/>
          </a:xfrm>
          <a:prstGeom prst="rect">
            <a:avLst/>
          </a:prstGeom>
        </p:spPr>
      </p:pic>
      <p:pic>
        <p:nvPicPr>
          <p:cNvPr id="118" name="图片 118" descr="10"/>
          <p:cNvPicPr>
            <a:picLocks noChangeAspect="1"/>
          </p:cNvPicPr>
          <p:nvPr/>
        </p:nvPicPr>
        <p:blipFill>
          <a:blip r:embed="rId2"/>
          <a:stretch>
            <a:fillRect/>
          </a:stretch>
        </p:blipFill>
        <p:spPr>
          <a:xfrm>
            <a:off x="512763" y="3299460"/>
            <a:ext cx="1329055" cy="1079500"/>
          </a:xfrm>
          <a:prstGeom prst="rect">
            <a:avLst/>
          </a:prstGeom>
        </p:spPr>
      </p:pic>
      <p:pic>
        <p:nvPicPr>
          <p:cNvPr id="119" name="图片 119" descr="10"/>
          <p:cNvPicPr>
            <a:picLocks noChangeAspect="1"/>
          </p:cNvPicPr>
          <p:nvPr/>
        </p:nvPicPr>
        <p:blipFill>
          <a:blip r:embed="rId3"/>
          <a:stretch>
            <a:fillRect/>
          </a:stretch>
        </p:blipFill>
        <p:spPr>
          <a:xfrm>
            <a:off x="512763" y="4739005"/>
            <a:ext cx="1329055" cy="1079500"/>
          </a:xfrm>
          <a:prstGeom prst="rect">
            <a:avLst/>
          </a:prstGeom>
        </p:spPr>
      </p:pic>
      <p:pic>
        <p:nvPicPr>
          <p:cNvPr id="120" name="图片 120" descr="10"/>
          <p:cNvPicPr>
            <a:picLocks noChangeAspect="1"/>
          </p:cNvPicPr>
          <p:nvPr/>
        </p:nvPicPr>
        <p:blipFill>
          <a:blip r:embed="rId4"/>
          <a:stretch>
            <a:fillRect/>
          </a:stretch>
        </p:blipFill>
        <p:spPr>
          <a:xfrm>
            <a:off x="2275205" y="1852295"/>
            <a:ext cx="1329690" cy="1091565"/>
          </a:xfrm>
          <a:prstGeom prst="rect">
            <a:avLst/>
          </a:prstGeom>
        </p:spPr>
      </p:pic>
      <p:pic>
        <p:nvPicPr>
          <p:cNvPr id="124" name="图片 124" descr="10"/>
          <p:cNvPicPr>
            <a:picLocks noChangeAspect="1"/>
          </p:cNvPicPr>
          <p:nvPr/>
        </p:nvPicPr>
        <p:blipFill>
          <a:blip r:embed="rId5"/>
          <a:stretch>
            <a:fillRect/>
          </a:stretch>
        </p:blipFill>
        <p:spPr>
          <a:xfrm>
            <a:off x="3990975" y="1859915"/>
            <a:ext cx="1329055" cy="1038860"/>
          </a:xfrm>
          <a:prstGeom prst="rect">
            <a:avLst/>
          </a:prstGeom>
        </p:spPr>
      </p:pic>
      <p:pic>
        <p:nvPicPr>
          <p:cNvPr id="128" name="图片 128" descr="10"/>
          <p:cNvPicPr>
            <a:picLocks noChangeAspect="1"/>
          </p:cNvPicPr>
          <p:nvPr/>
        </p:nvPicPr>
        <p:blipFill>
          <a:blip r:embed="rId6"/>
          <a:stretch>
            <a:fillRect/>
          </a:stretch>
        </p:blipFill>
        <p:spPr>
          <a:xfrm>
            <a:off x="5702300" y="1860550"/>
            <a:ext cx="1328420" cy="1038225"/>
          </a:xfrm>
          <a:prstGeom prst="rect">
            <a:avLst/>
          </a:prstGeom>
        </p:spPr>
      </p:pic>
      <p:pic>
        <p:nvPicPr>
          <p:cNvPr id="132" name="图片 132" descr="10"/>
          <p:cNvPicPr>
            <a:picLocks noChangeAspect="1"/>
          </p:cNvPicPr>
          <p:nvPr/>
        </p:nvPicPr>
        <p:blipFill>
          <a:blip r:embed="rId7"/>
          <a:stretch>
            <a:fillRect/>
          </a:stretch>
        </p:blipFill>
        <p:spPr>
          <a:xfrm>
            <a:off x="7426643" y="1868170"/>
            <a:ext cx="1329055" cy="1062990"/>
          </a:xfrm>
          <a:prstGeom prst="rect">
            <a:avLst/>
          </a:prstGeom>
        </p:spPr>
      </p:pic>
      <p:pic>
        <p:nvPicPr>
          <p:cNvPr id="122" name="图片 122" descr="10"/>
          <p:cNvPicPr>
            <a:picLocks noChangeAspect="1"/>
          </p:cNvPicPr>
          <p:nvPr/>
        </p:nvPicPr>
        <p:blipFill>
          <a:blip r:embed="rId8"/>
          <a:stretch>
            <a:fillRect/>
          </a:stretch>
        </p:blipFill>
        <p:spPr>
          <a:xfrm>
            <a:off x="2275205" y="3290888"/>
            <a:ext cx="1329690" cy="1087755"/>
          </a:xfrm>
          <a:prstGeom prst="rect">
            <a:avLst/>
          </a:prstGeom>
        </p:spPr>
      </p:pic>
      <p:pic>
        <p:nvPicPr>
          <p:cNvPr id="126" name="图片 126" descr="10"/>
          <p:cNvPicPr>
            <a:picLocks noChangeAspect="1"/>
          </p:cNvPicPr>
          <p:nvPr/>
        </p:nvPicPr>
        <p:blipFill>
          <a:blip r:embed="rId9"/>
          <a:stretch>
            <a:fillRect/>
          </a:stretch>
        </p:blipFill>
        <p:spPr>
          <a:xfrm>
            <a:off x="3990975" y="3299460"/>
            <a:ext cx="1329055" cy="1079500"/>
          </a:xfrm>
          <a:prstGeom prst="rect">
            <a:avLst/>
          </a:prstGeom>
        </p:spPr>
      </p:pic>
      <p:pic>
        <p:nvPicPr>
          <p:cNvPr id="130" name="图片 130" descr="10"/>
          <p:cNvPicPr>
            <a:picLocks noChangeAspect="1"/>
          </p:cNvPicPr>
          <p:nvPr/>
        </p:nvPicPr>
        <p:blipFill>
          <a:blip r:embed="rId10"/>
          <a:stretch>
            <a:fillRect/>
          </a:stretch>
        </p:blipFill>
        <p:spPr>
          <a:xfrm>
            <a:off x="5702300" y="3299460"/>
            <a:ext cx="1328420" cy="1079500"/>
          </a:xfrm>
          <a:prstGeom prst="rect">
            <a:avLst/>
          </a:prstGeom>
        </p:spPr>
      </p:pic>
      <p:pic>
        <p:nvPicPr>
          <p:cNvPr id="134" name="图片 134" descr="10"/>
          <p:cNvPicPr>
            <a:picLocks noChangeAspect="1"/>
          </p:cNvPicPr>
          <p:nvPr/>
        </p:nvPicPr>
        <p:blipFill>
          <a:blip r:embed="rId11"/>
          <a:stretch>
            <a:fillRect/>
          </a:stretch>
        </p:blipFill>
        <p:spPr>
          <a:xfrm>
            <a:off x="7426960" y="3291840"/>
            <a:ext cx="1329055" cy="1087120"/>
          </a:xfrm>
          <a:prstGeom prst="rect">
            <a:avLst/>
          </a:prstGeom>
        </p:spPr>
      </p:pic>
      <p:pic>
        <p:nvPicPr>
          <p:cNvPr id="123" name="图片 123" descr="10"/>
          <p:cNvPicPr>
            <a:picLocks noChangeAspect="1"/>
          </p:cNvPicPr>
          <p:nvPr/>
        </p:nvPicPr>
        <p:blipFill>
          <a:blip r:embed="rId12"/>
          <a:stretch>
            <a:fillRect/>
          </a:stretch>
        </p:blipFill>
        <p:spPr>
          <a:xfrm>
            <a:off x="2275205" y="4730433"/>
            <a:ext cx="1329690" cy="1087755"/>
          </a:xfrm>
          <a:prstGeom prst="rect">
            <a:avLst/>
          </a:prstGeom>
        </p:spPr>
      </p:pic>
      <p:pic>
        <p:nvPicPr>
          <p:cNvPr id="127" name="图片 127" descr="11"/>
          <p:cNvPicPr>
            <a:picLocks noChangeAspect="1"/>
          </p:cNvPicPr>
          <p:nvPr/>
        </p:nvPicPr>
        <p:blipFill>
          <a:blip r:embed="rId13"/>
          <a:stretch>
            <a:fillRect/>
          </a:stretch>
        </p:blipFill>
        <p:spPr>
          <a:xfrm>
            <a:off x="3990975" y="4739005"/>
            <a:ext cx="1329055" cy="1079500"/>
          </a:xfrm>
          <a:prstGeom prst="rect">
            <a:avLst/>
          </a:prstGeom>
        </p:spPr>
      </p:pic>
      <p:pic>
        <p:nvPicPr>
          <p:cNvPr id="131" name="图片 131" descr="10"/>
          <p:cNvPicPr>
            <a:picLocks noChangeAspect="1"/>
          </p:cNvPicPr>
          <p:nvPr/>
        </p:nvPicPr>
        <p:blipFill>
          <a:blip r:embed="rId14"/>
          <a:stretch>
            <a:fillRect/>
          </a:stretch>
        </p:blipFill>
        <p:spPr>
          <a:xfrm>
            <a:off x="5702300" y="4739005"/>
            <a:ext cx="1328420" cy="1079500"/>
          </a:xfrm>
          <a:prstGeom prst="rect">
            <a:avLst/>
          </a:prstGeom>
        </p:spPr>
      </p:pic>
      <p:pic>
        <p:nvPicPr>
          <p:cNvPr id="135" name="图片 135" descr="10"/>
          <p:cNvPicPr>
            <a:picLocks noChangeAspect="1"/>
          </p:cNvPicPr>
          <p:nvPr/>
        </p:nvPicPr>
        <p:blipFill>
          <a:blip r:embed="rId15"/>
          <a:stretch>
            <a:fillRect/>
          </a:stretch>
        </p:blipFill>
        <p:spPr>
          <a:xfrm>
            <a:off x="7426643" y="4747260"/>
            <a:ext cx="1329055" cy="1062990"/>
          </a:xfrm>
          <a:prstGeom prst="rect">
            <a:avLst/>
          </a:prstGeom>
        </p:spPr>
      </p:pic>
      <p:sp>
        <p:nvSpPr>
          <p:cNvPr id="6" name="文本框 5"/>
          <p:cNvSpPr txBox="1"/>
          <p:nvPr/>
        </p:nvSpPr>
        <p:spPr>
          <a:xfrm>
            <a:off x="533400" y="973455"/>
            <a:ext cx="8243570" cy="730885"/>
          </a:xfrm>
          <a:prstGeom prst="rect">
            <a:avLst/>
          </a:prstGeom>
          <a:noFill/>
        </p:spPr>
        <p:txBody>
          <a:bodyPr wrap="square" rtlCol="0" anchor="t">
            <a:spAutoFit/>
          </a:bodyPr>
          <a:p>
            <a:pPr>
              <a:lnSpc>
                <a:spcPct val="130000"/>
              </a:lnSpc>
            </a:pPr>
            <a:r>
              <a:rPr lang="en-US" altLang="zh-CN" sz="1600" dirty="0" smtClean="0">
                <a:latin typeface="Arial" panose="020B0604020202020204" pitchFamily="34" charset="0"/>
                <a:ea typeface="微软雅黑" panose="020B0503020204020204" pitchFamily="34" charset="-122"/>
              </a:rPr>
              <a:t>      </a:t>
            </a:r>
            <a:r>
              <a:rPr lang="zh-CN" altLang="en-US" sz="1600" dirty="0" smtClean="0">
                <a:latin typeface="Arial" panose="020B0604020202020204" pitchFamily="34" charset="0"/>
                <a:ea typeface="微软雅黑" panose="020B0503020204020204" pitchFamily="34" charset="-122"/>
              </a:rPr>
              <a:t>高斯混合模型和光流法对附件2的文件夹不带晃动-静态背景里面的五组视频进行实验，效果如下图</a:t>
            </a:r>
            <a:endParaRPr lang="zh-CN" altLang="en-US" sz="1600" dirty="0" smtClean="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email"/>
          <a:srcRect/>
          <a:stretch>
            <a:fillRect/>
          </a:stretch>
        </p:blipFill>
        <p:spPr bwMode="auto">
          <a:xfrm>
            <a:off x="0" y="857250"/>
            <a:ext cx="3529013" cy="3780235"/>
          </a:xfrm>
          <a:prstGeom prst="rect">
            <a:avLst/>
          </a:prstGeom>
          <a:noFill/>
          <a:ln w="9525">
            <a:noFill/>
            <a:miter lim="800000"/>
            <a:headEnd/>
            <a:tailEnd/>
          </a:ln>
        </p:spPr>
      </p:pic>
      <p:sp>
        <p:nvSpPr>
          <p:cNvPr id="8" name="矩形 7"/>
          <p:cNvSpPr/>
          <p:nvPr/>
        </p:nvSpPr>
        <p:spPr>
          <a:xfrm>
            <a:off x="322971" y="1332263"/>
            <a:ext cx="1631315" cy="560705"/>
          </a:xfrm>
          <a:prstGeom prst="rect">
            <a:avLst/>
          </a:prstGeom>
        </p:spPr>
        <p:txBody>
          <a:bodyPr wrap="none" lIns="68580" tIns="34290" rIns="68580" bIns="34290">
            <a:spAutoFit/>
          </a:bodyPr>
          <a:lstStyle/>
          <a:p>
            <a:r>
              <a:rPr lang="en-US" altLang="zh-CN" sz="3200" b="1" dirty="0">
                <a:solidFill>
                  <a:schemeClr val="accent5">
                    <a:lumMod val="50000"/>
                  </a:schemeClr>
                </a:solidFill>
                <a:latin typeface="Broadway" panose="04040905080B02020502" pitchFamily="82" charset="0"/>
                <a:cs typeface="Aharoni" panose="02010803020104030203" pitchFamily="2" charset="-79"/>
              </a:rPr>
              <a:t>CONTENTS</a:t>
            </a:r>
            <a:endParaRPr lang="zh-CN" altLang="en-US" sz="3200" b="1" dirty="0">
              <a:solidFill>
                <a:schemeClr val="accent5">
                  <a:lumMod val="50000"/>
                </a:schemeClr>
              </a:solidFill>
              <a:latin typeface="Broadway" panose="04040905080B02020502" pitchFamily="82" charset="0"/>
              <a:cs typeface="Aharoni" panose="02010803020104030203" pitchFamily="2" charset="-79"/>
            </a:endParaRPr>
          </a:p>
        </p:txBody>
      </p:sp>
      <p:sp>
        <p:nvSpPr>
          <p:cNvPr id="9" name="文本框 8"/>
          <p:cNvSpPr txBox="1"/>
          <p:nvPr/>
        </p:nvSpPr>
        <p:spPr>
          <a:xfrm>
            <a:off x="3176353" y="1571876"/>
            <a:ext cx="2287905" cy="488315"/>
          </a:xfrm>
          <a:prstGeom prst="rect">
            <a:avLst/>
          </a:prstGeom>
          <a:noFill/>
        </p:spPr>
        <p:txBody>
          <a:bodyPr wrap="none" lIns="68580" tIns="34290" rIns="68580" bIns="34290" rtlCol="0">
            <a:spAutoFit/>
          </a:bodyPr>
          <a:lstStyle/>
          <a:p>
            <a:pPr>
              <a:lnSpc>
                <a:spcPct val="130000"/>
              </a:lnSpc>
            </a:pPr>
            <a:r>
              <a:rPr lang="en-US" altLang="zh-CN" sz="2100" dirty="0">
                <a:solidFill>
                  <a:schemeClr val="tx1">
                    <a:lumMod val="75000"/>
                    <a:lumOff val="25000"/>
                  </a:schemeClr>
                </a:solidFill>
                <a:latin typeface="Arial Rounded MT Bold" panose="020F0704030504030204" pitchFamily="34" charset="0"/>
                <a:ea typeface="+mj-ea"/>
                <a:cs typeface="Aharoni" panose="02010803020104030203" pitchFamily="2" charset="-79"/>
              </a:rPr>
              <a:t>Part 01 I </a:t>
            </a:r>
            <a:r>
              <a:rPr lang="zh-CN" altLang="en-US" sz="2100" dirty="0">
                <a:solidFill>
                  <a:schemeClr val="tx1">
                    <a:lumMod val="75000"/>
                    <a:lumOff val="25000"/>
                  </a:schemeClr>
                </a:solidFill>
                <a:latin typeface="Arial Rounded MT Bold" panose="020F0704030504030204" pitchFamily="34" charset="0"/>
                <a:ea typeface="+mj-ea"/>
                <a:cs typeface="Aharoni" panose="02010803020104030203" pitchFamily="2" charset="-79"/>
              </a:rPr>
              <a:t>问题分析</a:t>
            </a:r>
            <a:endParaRPr lang="en-US" altLang="zh-CN" sz="2100" dirty="0">
              <a:solidFill>
                <a:schemeClr val="tx1">
                  <a:lumMod val="75000"/>
                  <a:lumOff val="25000"/>
                </a:schemeClr>
              </a:solidFill>
              <a:latin typeface="Arial Rounded MT Bold" panose="020F0704030504030204" pitchFamily="34" charset="0"/>
              <a:ea typeface="+mj-ea"/>
              <a:cs typeface="Aharoni" panose="02010803020104030203" pitchFamily="2" charset="-79"/>
            </a:endParaRPr>
          </a:p>
        </p:txBody>
      </p:sp>
      <p:sp>
        <p:nvSpPr>
          <p:cNvPr id="10" name="文本框 9"/>
          <p:cNvSpPr txBox="1"/>
          <p:nvPr/>
        </p:nvSpPr>
        <p:spPr>
          <a:xfrm>
            <a:off x="3176353" y="2240059"/>
            <a:ext cx="2287905" cy="488315"/>
          </a:xfrm>
          <a:prstGeom prst="rect">
            <a:avLst/>
          </a:prstGeom>
          <a:noFill/>
        </p:spPr>
        <p:txBody>
          <a:bodyPr wrap="none" lIns="68580" tIns="34290" rIns="68580" bIns="34290" rtlCol="0">
            <a:spAutoFit/>
          </a:bodyPr>
          <a:lstStyle/>
          <a:p>
            <a:pPr>
              <a:lnSpc>
                <a:spcPct val="130000"/>
              </a:lnSpc>
            </a:pPr>
            <a:r>
              <a:rPr lang="en-US" altLang="zh-CN" sz="2100" dirty="0">
                <a:solidFill>
                  <a:schemeClr val="tx1">
                    <a:lumMod val="75000"/>
                    <a:lumOff val="25000"/>
                  </a:schemeClr>
                </a:solidFill>
                <a:latin typeface="Arial Rounded MT Bold" panose="020F0704030504030204" pitchFamily="34" charset="0"/>
                <a:ea typeface="+mj-ea"/>
                <a:cs typeface="Aharoni" panose="02010803020104030203" pitchFamily="2" charset="-79"/>
              </a:rPr>
              <a:t>Part 02 I </a:t>
            </a:r>
            <a:r>
              <a:rPr lang="zh-CN" altLang="en-US" sz="2100" dirty="0">
                <a:solidFill>
                  <a:schemeClr val="tx1">
                    <a:lumMod val="75000"/>
                    <a:lumOff val="25000"/>
                  </a:schemeClr>
                </a:solidFill>
                <a:latin typeface="Arial Rounded MT Bold" panose="020F0704030504030204" pitchFamily="34" charset="0"/>
                <a:ea typeface="+mj-ea"/>
                <a:cs typeface="Aharoni" panose="02010803020104030203" pitchFamily="2" charset="-79"/>
              </a:rPr>
              <a:t>理论建模</a:t>
            </a:r>
            <a:endParaRPr lang="zh-CN" altLang="en-US" sz="2100" dirty="0">
              <a:solidFill>
                <a:schemeClr val="tx1">
                  <a:lumMod val="75000"/>
                  <a:lumOff val="25000"/>
                </a:schemeClr>
              </a:solidFill>
              <a:latin typeface="Arial Rounded MT Bold" panose="020F0704030504030204" pitchFamily="34" charset="0"/>
              <a:ea typeface="+mj-ea"/>
              <a:cs typeface="Aharoni" panose="02010803020104030203" pitchFamily="2" charset="-79"/>
            </a:endParaRPr>
          </a:p>
        </p:txBody>
      </p:sp>
      <p:sp>
        <p:nvSpPr>
          <p:cNvPr id="11" name="文本框 10"/>
          <p:cNvSpPr txBox="1"/>
          <p:nvPr/>
        </p:nvSpPr>
        <p:spPr>
          <a:xfrm>
            <a:off x="3176353" y="2891391"/>
            <a:ext cx="2554605" cy="488315"/>
          </a:xfrm>
          <a:prstGeom prst="rect">
            <a:avLst/>
          </a:prstGeom>
          <a:noFill/>
        </p:spPr>
        <p:txBody>
          <a:bodyPr wrap="none" lIns="68580" tIns="34290" rIns="68580" bIns="34290" rtlCol="0">
            <a:spAutoFit/>
          </a:bodyPr>
          <a:lstStyle/>
          <a:p>
            <a:pPr>
              <a:lnSpc>
                <a:spcPct val="130000"/>
              </a:lnSpc>
            </a:pPr>
            <a:r>
              <a:rPr lang="en-US" altLang="zh-CN" sz="2100" dirty="0">
                <a:solidFill>
                  <a:schemeClr val="tx1">
                    <a:lumMod val="75000"/>
                    <a:lumOff val="25000"/>
                  </a:schemeClr>
                </a:solidFill>
                <a:latin typeface="Arial Rounded MT Bold" panose="020F0704030504030204" pitchFamily="34" charset="0"/>
                <a:ea typeface="+mj-ea"/>
                <a:cs typeface="Aharoni" panose="02010803020104030203" pitchFamily="2" charset="-79"/>
              </a:rPr>
              <a:t>Part 03 I </a:t>
            </a:r>
            <a:r>
              <a:rPr lang="zh-CN" altLang="en-US" sz="2100" dirty="0">
                <a:solidFill>
                  <a:schemeClr val="tx1">
                    <a:lumMod val="75000"/>
                    <a:lumOff val="25000"/>
                  </a:schemeClr>
                </a:solidFill>
                <a:latin typeface="Arial Rounded MT Bold" panose="020F0704030504030204" pitchFamily="34" charset="0"/>
                <a:ea typeface="+mj-ea"/>
                <a:cs typeface="Aharoni" panose="02010803020104030203" pitchFamily="2" charset="-79"/>
              </a:rPr>
              <a:t>问题一求解</a:t>
            </a:r>
            <a:endParaRPr lang="zh-CN" altLang="en-US" sz="2100" dirty="0">
              <a:solidFill>
                <a:schemeClr val="tx1">
                  <a:lumMod val="75000"/>
                  <a:lumOff val="25000"/>
                </a:schemeClr>
              </a:solidFill>
              <a:latin typeface="Arial Rounded MT Bold" panose="020F0704030504030204" pitchFamily="34" charset="0"/>
              <a:ea typeface="+mj-ea"/>
              <a:cs typeface="Aharoni" panose="02010803020104030203" pitchFamily="2" charset="-79"/>
            </a:endParaRPr>
          </a:p>
        </p:txBody>
      </p:sp>
      <p:sp>
        <p:nvSpPr>
          <p:cNvPr id="12" name="文本框 11"/>
          <p:cNvSpPr txBox="1"/>
          <p:nvPr/>
        </p:nvSpPr>
        <p:spPr>
          <a:xfrm>
            <a:off x="3176353" y="3574459"/>
            <a:ext cx="2554605" cy="488315"/>
          </a:xfrm>
          <a:prstGeom prst="rect">
            <a:avLst/>
          </a:prstGeom>
          <a:noFill/>
        </p:spPr>
        <p:txBody>
          <a:bodyPr wrap="none" lIns="68580" tIns="34290" rIns="68580" bIns="34290" rtlCol="0">
            <a:spAutoFit/>
          </a:bodyPr>
          <a:lstStyle/>
          <a:p>
            <a:pPr>
              <a:lnSpc>
                <a:spcPct val="130000"/>
              </a:lnSpc>
            </a:pPr>
            <a:r>
              <a:rPr lang="en-US" altLang="zh-CN" sz="2100" dirty="0">
                <a:solidFill>
                  <a:schemeClr val="tx1">
                    <a:lumMod val="75000"/>
                    <a:lumOff val="25000"/>
                  </a:schemeClr>
                </a:solidFill>
                <a:latin typeface="Arial Rounded MT Bold" panose="020F0704030504030204" pitchFamily="34" charset="0"/>
                <a:ea typeface="+mj-ea"/>
                <a:cs typeface="Aharoni" panose="02010803020104030203" pitchFamily="2" charset="-79"/>
              </a:rPr>
              <a:t>Part 04 I </a:t>
            </a:r>
            <a:r>
              <a:rPr lang="zh-CN" altLang="en-US" sz="2100" dirty="0">
                <a:solidFill>
                  <a:schemeClr val="tx1">
                    <a:lumMod val="75000"/>
                    <a:lumOff val="25000"/>
                  </a:schemeClr>
                </a:solidFill>
                <a:latin typeface="Arial Rounded MT Bold" panose="020F0704030504030204" pitchFamily="34" charset="0"/>
                <a:ea typeface="+mj-ea"/>
                <a:cs typeface="Aharoni" panose="02010803020104030203" pitchFamily="2" charset="-79"/>
              </a:rPr>
              <a:t>问题二求解</a:t>
            </a:r>
            <a:endParaRPr lang="zh-CN" altLang="en-US" sz="2100" dirty="0">
              <a:solidFill>
                <a:schemeClr val="tx1">
                  <a:lumMod val="75000"/>
                  <a:lumOff val="25000"/>
                </a:schemeClr>
              </a:solidFill>
              <a:latin typeface="Arial Rounded MT Bold" panose="020F0704030504030204" pitchFamily="34" charset="0"/>
              <a:ea typeface="+mj-ea"/>
              <a:cs typeface="Aharoni" panose="02010803020104030203" pitchFamily="2" charset="-79"/>
            </a:endParaRPr>
          </a:p>
        </p:txBody>
      </p:sp>
      <p:sp>
        <p:nvSpPr>
          <p:cNvPr id="13" name="文本框 12"/>
          <p:cNvSpPr txBox="1"/>
          <p:nvPr/>
        </p:nvSpPr>
        <p:spPr>
          <a:xfrm>
            <a:off x="3172921" y="4293446"/>
            <a:ext cx="2554605" cy="488315"/>
          </a:xfrm>
          <a:prstGeom prst="rect">
            <a:avLst/>
          </a:prstGeom>
          <a:noFill/>
        </p:spPr>
        <p:txBody>
          <a:bodyPr wrap="none" lIns="68580" tIns="34290" rIns="68580" bIns="34290" rtlCol="0">
            <a:spAutoFit/>
          </a:bodyPr>
          <a:lstStyle/>
          <a:p>
            <a:pPr>
              <a:lnSpc>
                <a:spcPct val="130000"/>
              </a:lnSpc>
            </a:pPr>
            <a:r>
              <a:rPr lang="en-US" altLang="zh-CN" sz="2100" dirty="0">
                <a:solidFill>
                  <a:schemeClr val="tx1">
                    <a:lumMod val="75000"/>
                    <a:lumOff val="25000"/>
                  </a:schemeClr>
                </a:solidFill>
                <a:latin typeface="Arial Rounded MT Bold" panose="020F0704030504030204" pitchFamily="34" charset="0"/>
                <a:ea typeface="+mj-ea"/>
                <a:cs typeface="Aharoni" panose="02010803020104030203" pitchFamily="2" charset="-79"/>
              </a:rPr>
              <a:t>Part 05 I </a:t>
            </a:r>
            <a:r>
              <a:rPr lang="zh-CN" altLang="en-US" sz="2100" dirty="0">
                <a:solidFill>
                  <a:schemeClr val="tx1">
                    <a:lumMod val="75000"/>
                    <a:lumOff val="25000"/>
                  </a:schemeClr>
                </a:solidFill>
                <a:latin typeface="Arial Rounded MT Bold" panose="020F0704030504030204" pitchFamily="34" charset="0"/>
                <a:ea typeface="+mj-ea"/>
                <a:cs typeface="Aharoni" panose="02010803020104030203" pitchFamily="2" charset="-79"/>
              </a:rPr>
              <a:t>问题三求解</a:t>
            </a:r>
            <a:endParaRPr lang="zh-CN" altLang="en-US" sz="2100" dirty="0">
              <a:solidFill>
                <a:schemeClr val="tx1">
                  <a:lumMod val="75000"/>
                  <a:lumOff val="25000"/>
                </a:schemeClr>
              </a:solidFill>
              <a:latin typeface="Arial Rounded MT Bold" panose="020F0704030504030204" pitchFamily="34" charset="0"/>
              <a:ea typeface="+mj-ea"/>
              <a:cs typeface="Aharoni" panose="02010803020104030203" pitchFamily="2" charset="-79"/>
            </a:endParaRPr>
          </a:p>
        </p:txBody>
      </p:sp>
      <p:cxnSp>
        <p:nvCxnSpPr>
          <p:cNvPr id="3" name="Straight Connector 2"/>
          <p:cNvCxnSpPr/>
          <p:nvPr/>
        </p:nvCxnSpPr>
        <p:spPr>
          <a:xfrm>
            <a:off x="3016332" y="1332263"/>
            <a:ext cx="35626" cy="4096987"/>
          </a:xfrm>
          <a:prstGeom prst="line">
            <a:avLst/>
          </a:prstGeom>
          <a:ln>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6" name="文本框 15"/>
          <p:cNvSpPr txBox="1"/>
          <p:nvPr/>
        </p:nvSpPr>
        <p:spPr>
          <a:xfrm>
            <a:off x="3176096" y="4941146"/>
            <a:ext cx="2554605" cy="488315"/>
          </a:xfrm>
          <a:prstGeom prst="rect">
            <a:avLst/>
          </a:prstGeom>
          <a:noFill/>
        </p:spPr>
        <p:txBody>
          <a:bodyPr wrap="none" lIns="68580" tIns="34290" rIns="68580" bIns="34290" rtlCol="0">
            <a:spAutoFit/>
          </a:bodyPr>
          <a:p>
            <a:pPr>
              <a:lnSpc>
                <a:spcPct val="130000"/>
              </a:lnSpc>
            </a:pPr>
            <a:r>
              <a:rPr lang="en-US" altLang="zh-CN" sz="2100" dirty="0">
                <a:solidFill>
                  <a:schemeClr val="tx1">
                    <a:lumMod val="75000"/>
                    <a:lumOff val="25000"/>
                  </a:schemeClr>
                </a:solidFill>
                <a:latin typeface="Arial Rounded MT Bold" panose="020F0704030504030204" pitchFamily="34" charset="0"/>
                <a:ea typeface="+mj-ea"/>
                <a:cs typeface="Aharoni" panose="02010803020104030203" pitchFamily="2" charset="-79"/>
              </a:rPr>
              <a:t>Part 06 I </a:t>
            </a:r>
            <a:r>
              <a:rPr lang="zh-CN" altLang="en-US" sz="2100" dirty="0">
                <a:solidFill>
                  <a:schemeClr val="tx1">
                    <a:lumMod val="75000"/>
                    <a:lumOff val="25000"/>
                  </a:schemeClr>
                </a:solidFill>
                <a:latin typeface="Arial Rounded MT Bold" panose="020F0704030504030204" pitchFamily="34" charset="0"/>
                <a:ea typeface="+mj-ea"/>
                <a:cs typeface="Aharoni" panose="02010803020104030203" pitchFamily="2" charset="-79"/>
              </a:rPr>
              <a:t>总结与评价</a:t>
            </a:r>
            <a:endParaRPr lang="zh-CN" altLang="en-US" sz="2100" dirty="0">
              <a:solidFill>
                <a:schemeClr val="tx1">
                  <a:lumMod val="75000"/>
                  <a:lumOff val="25000"/>
                </a:schemeClr>
              </a:solidFill>
              <a:latin typeface="Arial Rounded MT Bold" panose="020F0704030504030204" pitchFamily="34" charset="0"/>
              <a:ea typeface="+mj-ea"/>
              <a:cs typeface="Aharoni" panose="02010803020104030203" pitchFamily="2" charset="-79"/>
            </a:endParaRPr>
          </a:p>
        </p:txBody>
      </p:sp>
      <p:sp>
        <p:nvSpPr>
          <p:cNvPr id="17" name="笑脸 16"/>
          <p:cNvSpPr/>
          <p:nvPr/>
        </p:nvSpPr>
        <p:spPr>
          <a:xfrm>
            <a:off x="6550025" y="4907915"/>
            <a:ext cx="516255" cy="504825"/>
          </a:xfrm>
          <a:prstGeom prst="smileyFace">
            <a:avLst/>
          </a:prstGeom>
          <a:noFill/>
          <a:ln>
            <a:solidFill>
              <a:srgbClr val="00B050"/>
            </a:solidFill>
          </a:ln>
          <a:extLst>
            <a:ext uri="{909E8E84-426E-40DD-AFC4-6F175D3DCCD1}">
              <a14:hiddenFill xmlns:a14="http://schemas.microsoft.com/office/drawing/2010/main">
                <a:solidFill>
                  <a:schemeClr val="accent4"/>
                </a:solidFill>
              </a14:hiddenFill>
            </a:ext>
          </a:ex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8" name="笑脸 17"/>
          <p:cNvSpPr/>
          <p:nvPr/>
        </p:nvSpPr>
        <p:spPr>
          <a:xfrm>
            <a:off x="7520940" y="4907915"/>
            <a:ext cx="516255" cy="504825"/>
          </a:xfrm>
          <a:prstGeom prst="smileyFace">
            <a:avLst/>
          </a:prstGeom>
          <a:noFill/>
          <a:ln>
            <a:solidFill>
              <a:srgbClr val="00B050"/>
            </a:solidFill>
          </a:ln>
          <a:extLst>
            <a:ext uri="{909E8E84-426E-40DD-AFC4-6F175D3DCCD1}">
              <a14:hiddenFill xmlns:a14="http://schemas.microsoft.com/office/drawing/2010/main">
                <a:solidFill>
                  <a:schemeClr val="accent4"/>
                </a:solidFill>
              </a14:hiddenFill>
            </a:ext>
          </a:ex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0" name="笑脸 19"/>
          <p:cNvSpPr/>
          <p:nvPr/>
        </p:nvSpPr>
        <p:spPr>
          <a:xfrm>
            <a:off x="8341360" y="4907915"/>
            <a:ext cx="516255" cy="504825"/>
          </a:xfrm>
          <a:prstGeom prst="smileyFace">
            <a:avLst/>
          </a:prstGeom>
          <a:noFill/>
          <a:ln>
            <a:solidFill>
              <a:srgbClr val="00B050"/>
            </a:solidFill>
          </a:ln>
          <a:extLst>
            <a:ext uri="{909E8E84-426E-40DD-AFC4-6F175D3DCCD1}">
              <a14:hiddenFill xmlns:a14="http://schemas.microsoft.com/office/drawing/2010/main">
                <a:solidFill>
                  <a:schemeClr val="accent4"/>
                </a:solidFill>
              </a14:hiddenFill>
            </a:ext>
          </a:ex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2" name="灯片编号占位符 21"/>
          <p:cNvSpPr>
            <a:spLocks noGrp="1"/>
          </p:cNvSpPr>
          <p:nvPr>
            <p:ph type="sldNum" sz="quarter" idx="12"/>
          </p:nvPr>
        </p:nvSpPr>
        <p:spPr/>
        <p:txBody>
          <a:bodyPr/>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sp>
        <p:nvSpPr>
          <p:cNvPr id="3" name="文本框 2"/>
          <p:cNvSpPr txBox="1"/>
          <p:nvPr/>
        </p:nvSpPr>
        <p:spPr>
          <a:xfrm>
            <a:off x="2275204" y="279400"/>
            <a:ext cx="30448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03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问题一求解</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pic>
        <p:nvPicPr>
          <p:cNvPr id="178" name="图片 178" descr="10"/>
          <p:cNvPicPr>
            <a:picLocks noChangeAspect="1"/>
          </p:cNvPicPr>
          <p:nvPr/>
        </p:nvPicPr>
        <p:blipFill>
          <a:blip r:embed="rId1"/>
          <a:stretch>
            <a:fillRect/>
          </a:stretch>
        </p:blipFill>
        <p:spPr>
          <a:xfrm>
            <a:off x="415608" y="1400175"/>
            <a:ext cx="1329055" cy="1079500"/>
          </a:xfrm>
          <a:prstGeom prst="rect">
            <a:avLst/>
          </a:prstGeom>
        </p:spPr>
      </p:pic>
      <p:pic>
        <p:nvPicPr>
          <p:cNvPr id="179" name="图片 179" descr="airport"/>
          <p:cNvPicPr>
            <a:picLocks noChangeAspect="1"/>
          </p:cNvPicPr>
          <p:nvPr/>
        </p:nvPicPr>
        <p:blipFill>
          <a:blip r:embed="rId2"/>
          <a:stretch>
            <a:fillRect/>
          </a:stretch>
        </p:blipFill>
        <p:spPr>
          <a:xfrm>
            <a:off x="415608" y="2696845"/>
            <a:ext cx="1329055" cy="1079500"/>
          </a:xfrm>
          <a:prstGeom prst="rect">
            <a:avLst/>
          </a:prstGeom>
        </p:spPr>
      </p:pic>
      <p:pic>
        <p:nvPicPr>
          <p:cNvPr id="180" name="图片 180" descr="airport"/>
          <p:cNvPicPr>
            <a:picLocks noChangeAspect="1"/>
          </p:cNvPicPr>
          <p:nvPr/>
        </p:nvPicPr>
        <p:blipFill>
          <a:blip r:embed="rId3"/>
          <a:stretch>
            <a:fillRect/>
          </a:stretch>
        </p:blipFill>
        <p:spPr>
          <a:xfrm>
            <a:off x="415608" y="5276850"/>
            <a:ext cx="1329055" cy="1079500"/>
          </a:xfrm>
          <a:prstGeom prst="rect">
            <a:avLst/>
          </a:prstGeom>
        </p:spPr>
      </p:pic>
      <p:pic>
        <p:nvPicPr>
          <p:cNvPr id="181" name="图片 181" descr="10"/>
          <p:cNvPicPr>
            <a:picLocks noChangeAspect="1"/>
          </p:cNvPicPr>
          <p:nvPr/>
        </p:nvPicPr>
        <p:blipFill>
          <a:blip r:embed="rId4"/>
          <a:stretch>
            <a:fillRect/>
          </a:stretch>
        </p:blipFill>
        <p:spPr>
          <a:xfrm>
            <a:off x="2150110" y="1399858"/>
            <a:ext cx="1329690" cy="1087755"/>
          </a:xfrm>
          <a:prstGeom prst="rect">
            <a:avLst/>
          </a:prstGeom>
        </p:spPr>
      </p:pic>
      <p:pic>
        <p:nvPicPr>
          <p:cNvPr id="184" name="图片 184" descr="10"/>
          <p:cNvPicPr>
            <a:picLocks noChangeAspect="1"/>
          </p:cNvPicPr>
          <p:nvPr/>
        </p:nvPicPr>
        <p:blipFill>
          <a:blip r:embed="rId5"/>
          <a:stretch>
            <a:fillRect/>
          </a:stretch>
        </p:blipFill>
        <p:spPr>
          <a:xfrm>
            <a:off x="3907155" y="1407795"/>
            <a:ext cx="1329055" cy="1080135"/>
          </a:xfrm>
          <a:prstGeom prst="rect">
            <a:avLst/>
          </a:prstGeom>
        </p:spPr>
      </p:pic>
      <p:pic>
        <p:nvPicPr>
          <p:cNvPr id="187" name="图片 187" descr="10"/>
          <p:cNvPicPr>
            <a:picLocks noChangeAspect="1"/>
          </p:cNvPicPr>
          <p:nvPr/>
        </p:nvPicPr>
        <p:blipFill>
          <a:blip r:embed="rId6"/>
          <a:stretch>
            <a:fillRect/>
          </a:stretch>
        </p:blipFill>
        <p:spPr>
          <a:xfrm>
            <a:off x="5674360" y="1396365"/>
            <a:ext cx="1328420" cy="1083310"/>
          </a:xfrm>
          <a:prstGeom prst="rect">
            <a:avLst/>
          </a:prstGeom>
        </p:spPr>
      </p:pic>
      <p:pic>
        <p:nvPicPr>
          <p:cNvPr id="190" name="图片 190" descr="10"/>
          <p:cNvPicPr>
            <a:picLocks noChangeAspect="1"/>
          </p:cNvPicPr>
          <p:nvPr/>
        </p:nvPicPr>
        <p:blipFill>
          <a:blip r:embed="rId7"/>
          <a:stretch>
            <a:fillRect/>
          </a:stretch>
        </p:blipFill>
        <p:spPr>
          <a:xfrm>
            <a:off x="7440930" y="1396365"/>
            <a:ext cx="1329055" cy="1082675"/>
          </a:xfrm>
          <a:prstGeom prst="rect">
            <a:avLst/>
          </a:prstGeom>
        </p:spPr>
      </p:pic>
      <p:pic>
        <p:nvPicPr>
          <p:cNvPr id="182" name="图片 182" descr="hall"/>
          <p:cNvPicPr>
            <a:picLocks noChangeAspect="1"/>
          </p:cNvPicPr>
          <p:nvPr/>
        </p:nvPicPr>
        <p:blipFill>
          <a:blip r:embed="rId8"/>
          <a:stretch>
            <a:fillRect/>
          </a:stretch>
        </p:blipFill>
        <p:spPr>
          <a:xfrm>
            <a:off x="2150110" y="2696528"/>
            <a:ext cx="1329690" cy="1087755"/>
          </a:xfrm>
          <a:prstGeom prst="rect">
            <a:avLst/>
          </a:prstGeom>
        </p:spPr>
      </p:pic>
      <p:pic>
        <p:nvPicPr>
          <p:cNvPr id="185" name="图片 185" descr="office"/>
          <p:cNvPicPr>
            <a:picLocks noChangeAspect="1"/>
          </p:cNvPicPr>
          <p:nvPr/>
        </p:nvPicPr>
        <p:blipFill>
          <a:blip r:embed="rId9"/>
          <a:stretch>
            <a:fillRect/>
          </a:stretch>
        </p:blipFill>
        <p:spPr>
          <a:xfrm>
            <a:off x="3907790" y="2696845"/>
            <a:ext cx="1329055" cy="1079500"/>
          </a:xfrm>
          <a:prstGeom prst="rect">
            <a:avLst/>
          </a:prstGeom>
        </p:spPr>
      </p:pic>
      <p:pic>
        <p:nvPicPr>
          <p:cNvPr id="188" name="图片 188" descr="pedestrian"/>
          <p:cNvPicPr>
            <a:picLocks noChangeAspect="1"/>
          </p:cNvPicPr>
          <p:nvPr/>
        </p:nvPicPr>
        <p:blipFill>
          <a:blip r:embed="rId10"/>
          <a:stretch>
            <a:fillRect/>
          </a:stretch>
        </p:blipFill>
        <p:spPr>
          <a:xfrm>
            <a:off x="5674360" y="2705100"/>
            <a:ext cx="1328420" cy="1079500"/>
          </a:xfrm>
          <a:prstGeom prst="rect">
            <a:avLst/>
          </a:prstGeom>
        </p:spPr>
      </p:pic>
      <p:pic>
        <p:nvPicPr>
          <p:cNvPr id="191" name="图片 191" descr="smoke"/>
          <p:cNvPicPr>
            <a:picLocks noChangeAspect="1"/>
          </p:cNvPicPr>
          <p:nvPr/>
        </p:nvPicPr>
        <p:blipFill>
          <a:blip r:embed="rId11"/>
          <a:stretch>
            <a:fillRect/>
          </a:stretch>
        </p:blipFill>
        <p:spPr>
          <a:xfrm>
            <a:off x="7440930" y="2705100"/>
            <a:ext cx="1329055" cy="1080135"/>
          </a:xfrm>
          <a:prstGeom prst="rect">
            <a:avLst/>
          </a:prstGeom>
        </p:spPr>
      </p:pic>
      <p:pic>
        <p:nvPicPr>
          <p:cNvPr id="183" name="图片 183" descr="hall"/>
          <p:cNvPicPr>
            <a:picLocks noChangeAspect="1"/>
          </p:cNvPicPr>
          <p:nvPr/>
        </p:nvPicPr>
        <p:blipFill>
          <a:blip r:embed="rId12"/>
          <a:stretch>
            <a:fillRect/>
          </a:stretch>
        </p:blipFill>
        <p:spPr>
          <a:xfrm>
            <a:off x="2150110" y="5276533"/>
            <a:ext cx="1329690" cy="1087755"/>
          </a:xfrm>
          <a:prstGeom prst="rect">
            <a:avLst/>
          </a:prstGeom>
        </p:spPr>
      </p:pic>
      <p:pic>
        <p:nvPicPr>
          <p:cNvPr id="193" name="图片 193" descr="20"/>
          <p:cNvPicPr>
            <a:picLocks noChangeAspect="1"/>
          </p:cNvPicPr>
          <p:nvPr/>
        </p:nvPicPr>
        <p:blipFill>
          <a:blip r:embed="rId13"/>
          <a:stretch>
            <a:fillRect/>
          </a:stretch>
        </p:blipFill>
        <p:spPr>
          <a:xfrm>
            <a:off x="415608" y="3993515"/>
            <a:ext cx="1329055" cy="1079500"/>
          </a:xfrm>
          <a:prstGeom prst="rect">
            <a:avLst/>
          </a:prstGeom>
        </p:spPr>
      </p:pic>
      <p:pic>
        <p:nvPicPr>
          <p:cNvPr id="194" name="图片 194" descr="20"/>
          <p:cNvPicPr>
            <a:picLocks noChangeAspect="1"/>
          </p:cNvPicPr>
          <p:nvPr/>
        </p:nvPicPr>
        <p:blipFill>
          <a:blip r:embed="rId14"/>
          <a:stretch>
            <a:fillRect/>
          </a:stretch>
        </p:blipFill>
        <p:spPr>
          <a:xfrm>
            <a:off x="2150110" y="3993198"/>
            <a:ext cx="1329690" cy="1087755"/>
          </a:xfrm>
          <a:prstGeom prst="rect">
            <a:avLst/>
          </a:prstGeom>
        </p:spPr>
      </p:pic>
      <p:pic>
        <p:nvPicPr>
          <p:cNvPr id="195" name="图片 195" descr="20"/>
          <p:cNvPicPr>
            <a:picLocks noChangeAspect="1"/>
          </p:cNvPicPr>
          <p:nvPr/>
        </p:nvPicPr>
        <p:blipFill>
          <a:blip r:embed="rId15"/>
          <a:stretch>
            <a:fillRect/>
          </a:stretch>
        </p:blipFill>
        <p:spPr>
          <a:xfrm>
            <a:off x="3907790" y="3993515"/>
            <a:ext cx="1329055" cy="1087755"/>
          </a:xfrm>
          <a:prstGeom prst="rect">
            <a:avLst/>
          </a:prstGeom>
        </p:spPr>
      </p:pic>
      <p:pic>
        <p:nvPicPr>
          <p:cNvPr id="186" name="图片 186" descr="office"/>
          <p:cNvPicPr>
            <a:picLocks noChangeAspect="1"/>
          </p:cNvPicPr>
          <p:nvPr/>
        </p:nvPicPr>
        <p:blipFill>
          <a:blip r:embed="rId16"/>
          <a:stretch>
            <a:fillRect/>
          </a:stretch>
        </p:blipFill>
        <p:spPr>
          <a:xfrm>
            <a:off x="3907155" y="5276850"/>
            <a:ext cx="1329055" cy="1079500"/>
          </a:xfrm>
          <a:prstGeom prst="rect">
            <a:avLst/>
          </a:prstGeom>
        </p:spPr>
      </p:pic>
      <p:pic>
        <p:nvPicPr>
          <p:cNvPr id="196" name="图片 196" descr="20"/>
          <p:cNvPicPr>
            <a:picLocks noChangeAspect="1"/>
          </p:cNvPicPr>
          <p:nvPr/>
        </p:nvPicPr>
        <p:blipFill>
          <a:blip r:embed="rId17"/>
          <a:stretch>
            <a:fillRect/>
          </a:stretch>
        </p:blipFill>
        <p:spPr>
          <a:xfrm>
            <a:off x="5674360" y="3993515"/>
            <a:ext cx="1328420" cy="1079500"/>
          </a:xfrm>
          <a:prstGeom prst="rect">
            <a:avLst/>
          </a:prstGeom>
        </p:spPr>
      </p:pic>
      <p:pic>
        <p:nvPicPr>
          <p:cNvPr id="197" name="图片 197" descr="20"/>
          <p:cNvPicPr>
            <a:picLocks noChangeAspect="1"/>
          </p:cNvPicPr>
          <p:nvPr/>
        </p:nvPicPr>
        <p:blipFill>
          <a:blip r:embed="rId18"/>
          <a:stretch>
            <a:fillRect/>
          </a:stretch>
        </p:blipFill>
        <p:spPr>
          <a:xfrm>
            <a:off x="7440930" y="3993515"/>
            <a:ext cx="1329055" cy="1087120"/>
          </a:xfrm>
          <a:prstGeom prst="rect">
            <a:avLst/>
          </a:prstGeom>
        </p:spPr>
      </p:pic>
      <p:pic>
        <p:nvPicPr>
          <p:cNvPr id="189" name="图片 189" descr="pedestrian"/>
          <p:cNvPicPr>
            <a:picLocks noChangeAspect="1"/>
          </p:cNvPicPr>
          <p:nvPr/>
        </p:nvPicPr>
        <p:blipFill>
          <a:blip r:embed="rId19"/>
          <a:stretch>
            <a:fillRect/>
          </a:stretch>
        </p:blipFill>
        <p:spPr>
          <a:xfrm>
            <a:off x="5674360" y="5276850"/>
            <a:ext cx="1328420" cy="1079500"/>
          </a:xfrm>
          <a:prstGeom prst="rect">
            <a:avLst/>
          </a:prstGeom>
        </p:spPr>
      </p:pic>
      <p:pic>
        <p:nvPicPr>
          <p:cNvPr id="192" name="图片 192" descr="smoke"/>
          <p:cNvPicPr>
            <a:picLocks noChangeAspect="1"/>
          </p:cNvPicPr>
          <p:nvPr/>
        </p:nvPicPr>
        <p:blipFill>
          <a:blip r:embed="rId20"/>
          <a:stretch>
            <a:fillRect/>
          </a:stretch>
        </p:blipFill>
        <p:spPr>
          <a:xfrm>
            <a:off x="7440930" y="5276850"/>
            <a:ext cx="1329055" cy="1087120"/>
          </a:xfrm>
          <a:prstGeom prst="rect">
            <a:avLst/>
          </a:prstGeom>
        </p:spPr>
      </p:pic>
      <p:sp>
        <p:nvSpPr>
          <p:cNvPr id="4" name="文本框 3"/>
          <p:cNvSpPr txBox="1"/>
          <p:nvPr/>
        </p:nvSpPr>
        <p:spPr>
          <a:xfrm>
            <a:off x="735965" y="827405"/>
            <a:ext cx="6449060" cy="410845"/>
          </a:xfrm>
          <a:prstGeom prst="rect">
            <a:avLst/>
          </a:prstGeom>
          <a:noFill/>
        </p:spPr>
        <p:txBody>
          <a:bodyPr wrap="square" rtlCol="0" anchor="t">
            <a:spAutoFit/>
          </a:bodyPr>
          <a:p>
            <a:pPr>
              <a:lnSpc>
                <a:spcPct val="130000"/>
              </a:lnSpc>
            </a:pPr>
            <a:r>
              <a:rPr lang="zh-CN" altLang="en-US" sz="1600" dirty="0" smtClean="0">
                <a:latin typeface="Arial" panose="020B0604020202020204" pitchFamily="34" charset="0"/>
                <a:ea typeface="微软雅黑" panose="020B0503020204020204" pitchFamily="34" charset="-122"/>
              </a:rPr>
              <a:t>分别使用了优化后的中值滤波和数学形态学处理，效果如下</a:t>
            </a:r>
            <a:endParaRPr lang="zh-CN" altLang="en-US" sz="1600" dirty="0" smtClean="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pic>
        <p:nvPicPr>
          <p:cNvPr id="115" name="图片 115" descr="输出结果1"/>
          <p:cNvPicPr>
            <a:picLocks noChangeAspect="1"/>
          </p:cNvPicPr>
          <p:nvPr/>
        </p:nvPicPr>
        <p:blipFill>
          <a:blip r:embed="rId1"/>
          <a:stretch>
            <a:fillRect/>
          </a:stretch>
        </p:blipFill>
        <p:spPr>
          <a:xfrm>
            <a:off x="1200150" y="1242695"/>
            <a:ext cx="6900545" cy="4399280"/>
          </a:xfrm>
          <a:prstGeom prst="rect">
            <a:avLst/>
          </a:prstGeom>
        </p:spPr>
      </p:pic>
      <p:sp>
        <p:nvSpPr>
          <p:cNvPr id="5" name="文本框 4"/>
          <p:cNvSpPr txBox="1"/>
          <p:nvPr/>
        </p:nvSpPr>
        <p:spPr>
          <a:xfrm>
            <a:off x="2275204" y="279400"/>
            <a:ext cx="30448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03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问题一求解</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3379470" y="1212850"/>
            <a:ext cx="5904230" cy="4880610"/>
          </a:xfrm>
          <a:prstGeom prst="rect">
            <a:avLst/>
          </a:prstGeom>
        </p:spPr>
      </p:pic>
      <p:sp>
        <p:nvSpPr>
          <p:cNvPr id="5" name="文本框 4"/>
          <p:cNvSpPr txBox="1"/>
          <p:nvPr/>
        </p:nvSpPr>
        <p:spPr>
          <a:xfrm>
            <a:off x="2275204" y="279400"/>
            <a:ext cx="30448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04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问题二求解</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58495" y="1481455"/>
            <a:ext cx="2540000" cy="1889760"/>
          </a:xfrm>
          <a:prstGeom prst="rect">
            <a:avLst/>
          </a:prstGeom>
          <a:noFill/>
        </p:spPr>
        <p:txBody>
          <a:bodyPr wrap="square" rtlCol="0" anchor="t">
            <a:spAutoFit/>
          </a:bodyPr>
          <a:p>
            <a:pPr>
              <a:lnSpc>
                <a:spcPct val="130000"/>
              </a:lnSpc>
            </a:pPr>
            <a:r>
              <a:rPr lang="en-US" altLang="zh-CN" sz="1800" dirty="0" smtClean="0">
                <a:latin typeface="Arial" panose="020B0604020202020204" pitchFamily="34" charset="0"/>
                <a:ea typeface="微软雅黑" panose="020B0503020204020204" pitchFamily="34" charset="-122"/>
              </a:rPr>
              <a:t>      </a:t>
            </a:r>
            <a:r>
              <a:rPr lang="zh-CN" altLang="en-US" sz="1800" dirty="0" smtClean="0">
                <a:latin typeface="Arial" panose="020B0604020202020204" pitchFamily="34" charset="0"/>
                <a:ea typeface="微软雅黑" panose="020B0503020204020204" pitchFamily="34" charset="-122"/>
              </a:rPr>
              <a:t>campus、escalator、fountain、 hall、lobby、office、overpass包含这8个视频的显著前景目标的视频帧标号</a:t>
            </a:r>
            <a:endParaRPr lang="zh-CN" altLang="en-US" sz="1800" dirty="0" smtClean="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pic>
        <p:nvPicPr>
          <p:cNvPr id="4" name="图片 3"/>
          <p:cNvPicPr>
            <a:picLocks noChangeAspect="1"/>
          </p:cNvPicPr>
          <p:nvPr/>
        </p:nvPicPr>
        <p:blipFill>
          <a:blip r:embed="rId1"/>
          <a:stretch>
            <a:fillRect/>
          </a:stretch>
        </p:blipFill>
        <p:spPr>
          <a:xfrm>
            <a:off x="1753235" y="2364105"/>
            <a:ext cx="7230745" cy="3492500"/>
          </a:xfrm>
          <a:prstGeom prst="rect">
            <a:avLst/>
          </a:prstGeom>
        </p:spPr>
      </p:pic>
      <p:sp>
        <p:nvSpPr>
          <p:cNvPr id="7" name="文本框 6"/>
          <p:cNvSpPr txBox="1"/>
          <p:nvPr/>
        </p:nvSpPr>
        <p:spPr>
          <a:xfrm>
            <a:off x="2275204" y="279400"/>
            <a:ext cx="30448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04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问题二求解</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4375" y="1311910"/>
            <a:ext cx="7297420" cy="810260"/>
          </a:xfrm>
          <a:prstGeom prst="rect">
            <a:avLst/>
          </a:prstGeom>
          <a:noFill/>
        </p:spPr>
        <p:txBody>
          <a:bodyPr wrap="square" rtlCol="0" anchor="t">
            <a:spAutoFit/>
          </a:bodyPr>
          <a:p>
            <a:pPr>
              <a:lnSpc>
                <a:spcPct val="130000"/>
              </a:lnSpc>
            </a:pPr>
            <a:r>
              <a:rPr lang="en-US" altLang="zh-CN" sz="1800" dirty="0" smtClean="0">
                <a:latin typeface="Arial" panose="020B0604020202020204" pitchFamily="34" charset="0"/>
                <a:ea typeface="微软雅黑" panose="020B0503020204020204" pitchFamily="34" charset="-122"/>
              </a:rPr>
              <a:t>       </a:t>
            </a:r>
            <a:r>
              <a:rPr lang="zh-CN" altLang="en-US" sz="1800" dirty="0" smtClean="0">
                <a:latin typeface="Arial" panose="020B0604020202020204" pitchFamily="34" charset="0"/>
                <a:ea typeface="微软雅黑" panose="020B0503020204020204" pitchFamily="34" charset="-122"/>
              </a:rPr>
              <a:t>campus、escalator、fountain、 hall、lobby、office、overpass包含这8个视频的显著前景目标的视频帧标号</a:t>
            </a:r>
            <a:endParaRPr lang="zh-CN" altLang="en-US" sz="1800" dirty="0" smtClean="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pic>
        <p:nvPicPr>
          <p:cNvPr id="4" name="图片 3"/>
          <p:cNvPicPr>
            <a:picLocks noChangeAspect="1"/>
          </p:cNvPicPr>
          <p:nvPr/>
        </p:nvPicPr>
        <p:blipFill>
          <a:blip r:embed="rId1"/>
          <a:stretch>
            <a:fillRect/>
          </a:stretch>
        </p:blipFill>
        <p:spPr>
          <a:xfrm>
            <a:off x="4773295" y="1195070"/>
            <a:ext cx="4455795" cy="4703445"/>
          </a:xfrm>
          <a:prstGeom prst="rect">
            <a:avLst/>
          </a:prstGeom>
        </p:spPr>
      </p:pic>
      <p:sp>
        <p:nvSpPr>
          <p:cNvPr id="5" name="文本框 4"/>
          <p:cNvSpPr txBox="1"/>
          <p:nvPr/>
        </p:nvSpPr>
        <p:spPr>
          <a:xfrm>
            <a:off x="1600200" y="2298065"/>
            <a:ext cx="2540000" cy="2249170"/>
          </a:xfrm>
          <a:prstGeom prst="rect">
            <a:avLst/>
          </a:prstGeom>
          <a:noFill/>
        </p:spPr>
        <p:txBody>
          <a:bodyPr wrap="square" rtlCol="0" anchor="t">
            <a:spAutoFit/>
          </a:bodyPr>
          <a:p>
            <a:pPr>
              <a:lnSpc>
                <a:spcPct val="130000"/>
              </a:lnSpc>
            </a:pPr>
            <a:r>
              <a:rPr lang="zh-CN" altLang="en-US" sz="1800" dirty="0" smtClean="0">
                <a:latin typeface="Arial" panose="020B0604020202020204" pitchFamily="34" charset="0"/>
                <a:ea typeface="微软雅黑" panose="020B0503020204020204" pitchFamily="34" charset="-122"/>
              </a:rPr>
              <a:t>观察19-30帧前景掩模图像，可以发现，水波已经很好被滤除掉，整个前景掩模图像只有人，说明该模型对动态背景具有较高的鲁棒性。</a:t>
            </a:r>
            <a:endParaRPr lang="zh-CN" altLang="en-US" sz="1800" dirty="0" smtClean="0">
              <a:latin typeface="Arial" panose="020B0604020202020204" pitchFamily="34" charset="0"/>
              <a:ea typeface="微软雅黑" panose="020B0503020204020204" pitchFamily="34" charset="-122"/>
            </a:endParaRPr>
          </a:p>
        </p:txBody>
      </p:sp>
      <p:sp>
        <p:nvSpPr>
          <p:cNvPr id="6" name="文本框 5"/>
          <p:cNvSpPr txBox="1"/>
          <p:nvPr/>
        </p:nvSpPr>
        <p:spPr>
          <a:xfrm>
            <a:off x="2275204" y="279400"/>
            <a:ext cx="30448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05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问题三求解</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sp>
        <p:nvSpPr>
          <p:cNvPr id="115" name="文本框 114"/>
          <p:cNvSpPr txBox="1"/>
          <p:nvPr/>
        </p:nvSpPr>
        <p:spPr>
          <a:xfrm>
            <a:off x="1600200" y="1905635"/>
            <a:ext cx="6272530" cy="2861310"/>
          </a:xfrm>
          <a:prstGeom prst="rect">
            <a:avLst/>
          </a:prstGeom>
          <a:noFill/>
          <a:ln w="9525">
            <a:noFill/>
          </a:ln>
        </p:spPr>
        <p:txBody>
          <a:bodyPr wrap="square">
            <a:spAutoFit/>
          </a:bodyPr>
          <a:p>
            <a:pPr marL="457200" indent="-457200"/>
            <a:r>
              <a:rPr lang="zh-CN" altLang="en-US" sz="1800" b="1">
                <a:latin typeface="宋体" panose="02010600030101010101" pitchFamily="2" charset="-122"/>
                <a:ea typeface="宋体" panose="02010600030101010101" pitchFamily="2" charset="-122"/>
                <a:cs typeface="宋体" panose="02010600030101010101" pitchFamily="2" charset="-122"/>
              </a:rPr>
              <a:t>模型优点</a:t>
            </a:r>
            <a:endParaRPr lang="zh-CN" altLang="en-US" sz="1800" b="0">
              <a:latin typeface="Wingdings" panose="05000000000000000000" charset="0"/>
              <a:cs typeface="Wingdings" panose="05000000000000000000" charset="0"/>
            </a:endParaRPr>
          </a:p>
          <a:p>
            <a:pPr marL="457200" indent="-457200"/>
            <a:r>
              <a:rPr lang="en-US" altLang="zh-CN" sz="1800" b="0">
                <a:latin typeface="Wingdings" panose="05000000000000000000" charset="0"/>
                <a:cs typeface="Wingdings" panose="05000000000000000000" charset="0"/>
              </a:rPr>
              <a:t>Ø </a:t>
            </a:r>
            <a:r>
              <a:rPr lang="zh-CN" altLang="en-US" sz="1800" b="0">
                <a:latin typeface="宋体" panose="02010600030101010101" pitchFamily="2" charset="-122"/>
                <a:ea typeface="宋体" panose="02010600030101010101" pitchFamily="2" charset="-122"/>
                <a:cs typeface="宋体" panose="02010600030101010101" pitchFamily="2" charset="-122"/>
              </a:rPr>
              <a:t>模型容易移植；</a:t>
            </a:r>
            <a:endParaRPr lang="zh-CN" altLang="en-US" sz="1800" b="0">
              <a:latin typeface="Wingdings" panose="05000000000000000000" charset="0"/>
              <a:cs typeface="Wingdings" panose="05000000000000000000" charset="0"/>
            </a:endParaRPr>
          </a:p>
          <a:p>
            <a:pPr marL="457200" indent="-457200"/>
            <a:r>
              <a:rPr lang="en-US" altLang="zh-CN" sz="1800" b="0">
                <a:latin typeface="Wingdings" panose="05000000000000000000" charset="0"/>
                <a:cs typeface="Wingdings" panose="05000000000000000000" charset="0"/>
              </a:rPr>
              <a:t>Ø </a:t>
            </a:r>
            <a:r>
              <a:rPr lang="zh-CN" altLang="en-US" sz="1800" b="0">
                <a:latin typeface="宋体" panose="02010600030101010101" pitchFamily="2" charset="-122"/>
                <a:ea typeface="宋体" panose="02010600030101010101" pitchFamily="2" charset="-122"/>
                <a:cs typeface="宋体" panose="02010600030101010101" pitchFamily="2" charset="-122"/>
              </a:rPr>
              <a:t>能够在不知道场景任何信息的情况下，检测出运动的前景目标；</a:t>
            </a:r>
            <a:endParaRPr lang="zh-CN" altLang="en-US" sz="1800" b="0">
              <a:latin typeface="Wingdings" panose="05000000000000000000" charset="0"/>
              <a:cs typeface="Wingdings" panose="05000000000000000000" charset="0"/>
            </a:endParaRPr>
          </a:p>
          <a:p>
            <a:pPr marL="457200" indent="-457200"/>
            <a:r>
              <a:rPr lang="en-US" altLang="zh-CN" sz="1800" b="0">
                <a:latin typeface="Wingdings" panose="05000000000000000000" charset="0"/>
                <a:cs typeface="Wingdings" panose="05000000000000000000" charset="0"/>
              </a:rPr>
              <a:t>Ø </a:t>
            </a:r>
            <a:r>
              <a:rPr lang="zh-CN" altLang="en-US" sz="1800" b="0">
                <a:latin typeface="宋体" panose="02010600030101010101" pitchFamily="2" charset="-122"/>
                <a:ea typeface="宋体" panose="02010600030101010101" pitchFamily="2" charset="-122"/>
                <a:cs typeface="宋体" panose="02010600030101010101" pitchFamily="2" charset="-122"/>
              </a:rPr>
              <a:t>弥补了混合高斯算法的边缘模糊问题。</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marL="457200" indent="-457200"/>
            <a:r>
              <a:rPr lang="zh-CN" altLang="en-US" sz="1800" b="1">
                <a:latin typeface="宋体" panose="02010600030101010101" pitchFamily="2" charset="-122"/>
                <a:ea typeface="宋体" panose="02010600030101010101" pitchFamily="2" charset="-122"/>
                <a:cs typeface="宋体" panose="02010600030101010101" pitchFamily="2" charset="-122"/>
              </a:rPr>
              <a:t>模型缺点</a:t>
            </a:r>
            <a:endParaRPr lang="zh-CN" altLang="en-US" sz="1800" b="0">
              <a:latin typeface="Wingdings" panose="05000000000000000000" charset="0"/>
              <a:cs typeface="Wingdings" panose="05000000000000000000" charset="0"/>
            </a:endParaRPr>
          </a:p>
          <a:p>
            <a:pPr marL="457200" indent="-457200"/>
            <a:r>
              <a:rPr lang="en-US" altLang="zh-CN" sz="1800" b="0">
                <a:latin typeface="Wingdings" panose="05000000000000000000" charset="0"/>
                <a:cs typeface="Wingdings" panose="05000000000000000000" charset="0"/>
              </a:rPr>
              <a:t>Ø </a:t>
            </a:r>
            <a:r>
              <a:rPr lang="zh-CN" altLang="en-US" sz="1800" b="0">
                <a:latin typeface="宋体" panose="02010600030101010101" pitchFamily="2" charset="-122"/>
                <a:ea typeface="宋体" panose="02010600030101010101" pitchFamily="2" charset="-122"/>
                <a:cs typeface="宋体" panose="02010600030101010101" pitchFamily="2" charset="-122"/>
              </a:rPr>
              <a:t>所需的运算量大，容易受到噪声干燥，不利于实时处理；</a:t>
            </a:r>
            <a:endParaRPr lang="zh-CN" altLang="en-US" sz="1800" b="0">
              <a:latin typeface="Wingdings" panose="05000000000000000000" charset="0"/>
              <a:cs typeface="Wingdings" panose="05000000000000000000" charset="0"/>
            </a:endParaRPr>
          </a:p>
          <a:p>
            <a:pPr marL="457200" indent="-457200"/>
            <a:r>
              <a:rPr lang="en-US" altLang="zh-CN" sz="1800" b="0">
                <a:latin typeface="Wingdings" panose="05000000000000000000" charset="0"/>
                <a:cs typeface="Wingdings" panose="05000000000000000000" charset="0"/>
              </a:rPr>
              <a:t>Ø </a:t>
            </a:r>
            <a:r>
              <a:rPr lang="zh-CN" altLang="en-US" sz="1800" b="0">
                <a:latin typeface="宋体" panose="02010600030101010101" pitchFamily="2" charset="-122"/>
                <a:ea typeface="宋体" panose="02010600030101010101" pitchFamily="2" charset="-122"/>
                <a:cs typeface="宋体" panose="02010600030101010101" pitchFamily="2" charset="-122"/>
              </a:rPr>
              <a:t>容易受到光线等因素的影响，在光线突变时，会降低目标检测的准确性；</a:t>
            </a:r>
            <a:endParaRPr lang="zh-CN" altLang="en-US" sz="1800" b="0">
              <a:latin typeface="Wingdings" panose="05000000000000000000" charset="0"/>
              <a:cs typeface="Wingdings" panose="05000000000000000000" charset="0"/>
            </a:endParaRPr>
          </a:p>
          <a:p>
            <a:pPr marL="457200" indent="-457200"/>
            <a:r>
              <a:rPr lang="en-US" altLang="zh-CN" sz="1800" b="0">
                <a:latin typeface="Wingdings" panose="05000000000000000000" charset="0"/>
                <a:cs typeface="Wingdings" panose="05000000000000000000" charset="0"/>
              </a:rPr>
              <a:t>Ø </a:t>
            </a:r>
            <a:r>
              <a:rPr lang="zh-CN" altLang="en-US" sz="1800" b="0">
                <a:latin typeface="宋体" panose="02010600030101010101" pitchFamily="2" charset="-122"/>
                <a:ea typeface="宋体" panose="02010600030101010101" pitchFamily="2" charset="-122"/>
                <a:cs typeface="宋体" panose="02010600030101010101" pitchFamily="2" charset="-122"/>
              </a:rPr>
              <a:t>目标移动速度太快时，很难精准提取出待检测目标。</a:t>
            </a:r>
            <a:endParaRPr lang="zh-CN" altLang="en-US" sz="1800"/>
          </a:p>
        </p:txBody>
      </p:sp>
      <p:sp>
        <p:nvSpPr>
          <p:cNvPr id="6" name="文本框 5"/>
          <p:cNvSpPr txBox="1"/>
          <p:nvPr/>
        </p:nvSpPr>
        <p:spPr>
          <a:xfrm>
            <a:off x="2275204" y="279400"/>
            <a:ext cx="30448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06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总结与评价</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p>
            <a:fld id="{1560C19B-5D28-4838-8C85-B60248FB9BF2}" type="slidenum">
              <a:rPr lang="zh-CN" altLang="en-US" smtClean="0"/>
            </a:fld>
            <a:endParaRPr lang="zh-CN" altLang="en-US"/>
          </a:p>
        </p:txBody>
      </p:sp>
      <p:sp>
        <p:nvSpPr>
          <p:cNvPr id="4" name="文本框 3"/>
          <p:cNvSpPr txBox="1"/>
          <p:nvPr/>
        </p:nvSpPr>
        <p:spPr>
          <a:xfrm>
            <a:off x="1600200" y="2004695"/>
            <a:ext cx="6101080" cy="2584450"/>
          </a:xfrm>
          <a:prstGeom prst="rect">
            <a:avLst/>
          </a:prstGeom>
          <a:noFill/>
          <a:ln w="9525">
            <a:noFill/>
          </a:ln>
        </p:spPr>
        <p:txBody>
          <a:bodyPr wrap="square">
            <a:spAutoFit/>
          </a:bodyPr>
          <a:p>
            <a:pPr indent="304800"/>
            <a:r>
              <a:rPr lang="zh-CN" altLang="en-US" sz="1800" b="0">
                <a:latin typeface="宋体" panose="02010600030101010101" pitchFamily="2" charset="-122"/>
                <a:ea typeface="宋体" panose="02010600030101010101" pitchFamily="2" charset="-122"/>
                <a:cs typeface="宋体" panose="02010600030101010101" pitchFamily="2" charset="-122"/>
              </a:rPr>
              <a:t>本模型的应用可以推广到图像匹配</a:t>
            </a:r>
            <a:r>
              <a:rPr lang="zh-CN" altLang="en-US" sz="1800" b="0">
                <a:latin typeface="宋体" panose="02010600030101010101" pitchFamily="2" charset="-122"/>
                <a:ea typeface="宋体" panose="02010600030101010101" pitchFamily="2" charset="-122"/>
                <a:cs typeface="宋体" panose="02010600030101010101" pitchFamily="2" charset="-122"/>
              </a:rPr>
              <a:t>和融合领域，并且在背景建模这一领域可以进一步扩展，进行背景目标的跟踪和定位研究。利用本文构建的模型，我们甚至可以进行定位，例如基于可见光通信的动态</a:t>
            </a:r>
            <a:r>
              <a:rPr lang="en-US" altLang="zh-CN" sz="1800" b="0">
                <a:latin typeface="宋体" panose="02010600030101010101" pitchFamily="2" charset="-122"/>
                <a:ea typeface="宋体" panose="02010600030101010101" pitchFamily="2" charset="-122"/>
                <a:cs typeface="宋体" panose="02010600030101010101" pitchFamily="2" charset="-122"/>
              </a:rPr>
              <a:t>LED</a:t>
            </a:r>
            <a:r>
              <a:rPr lang="zh-CN" altLang="en-US" sz="1800" b="0">
                <a:latin typeface="宋体" panose="02010600030101010101" pitchFamily="2" charset="-122"/>
                <a:ea typeface="宋体" panose="02010600030101010101" pitchFamily="2" charset="-122"/>
                <a:cs typeface="宋体" panose="02010600030101010101" pitchFamily="2" charset="-122"/>
              </a:rPr>
              <a:t>追踪。    现阶段的前景目标提取模型局限于当前的帧提取，但实际的实时应用中，往往需要我们对前景目标的运动进行预测，因此，我们提出一种基于卡尔曼滤波的视频前景目标跟踪模型，在实现视频前景目标提取的基础上，实现视频前景目标的跟踪，使得模型更加适合在实际场景中使用。</a:t>
            </a:r>
            <a:endParaRPr lang="zh-CN" altLang="en-US" sz="1800"/>
          </a:p>
        </p:txBody>
      </p:sp>
      <p:sp>
        <p:nvSpPr>
          <p:cNvPr id="6" name="文本框 5"/>
          <p:cNvSpPr txBox="1"/>
          <p:nvPr/>
        </p:nvSpPr>
        <p:spPr>
          <a:xfrm>
            <a:off x="2275204" y="279400"/>
            <a:ext cx="30448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06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总结与评价</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email">
            <a:duotone>
              <a:schemeClr val="accent2">
                <a:shade val="45000"/>
                <a:satMod val="135000"/>
              </a:schemeClr>
              <a:prstClr val="white"/>
            </a:duotone>
          </a:blip>
          <a:srcRect r="42032"/>
          <a:stretch>
            <a:fillRect/>
          </a:stretch>
        </p:blipFill>
        <p:spPr>
          <a:xfrm flipH="1">
            <a:off x="5576206" y="1299402"/>
            <a:ext cx="5392982" cy="4327812"/>
          </a:xfrm>
          <a:custGeom>
            <a:avLst/>
            <a:gdLst>
              <a:gd name="connsiteX0" fmla="*/ 7190642 w 7190642"/>
              <a:gd name="connsiteY0" fmla="*/ 0 h 5770416"/>
              <a:gd name="connsiteX1" fmla="*/ 0 w 7190642"/>
              <a:gd name="connsiteY1" fmla="*/ 0 h 5770416"/>
              <a:gd name="connsiteX2" fmla="*/ 0 w 7190642"/>
              <a:gd name="connsiteY2" fmla="*/ 1803599 h 5770416"/>
              <a:gd name="connsiteX3" fmla="*/ 2580541 w 7190642"/>
              <a:gd name="connsiteY3" fmla="*/ 2703393 h 5770416"/>
              <a:gd name="connsiteX4" fmla="*/ 2790091 w 7190642"/>
              <a:gd name="connsiteY4" fmla="*/ 3312993 h 5770416"/>
              <a:gd name="connsiteX5" fmla="*/ 2694841 w 7190642"/>
              <a:gd name="connsiteY5" fmla="*/ 5198943 h 5770416"/>
              <a:gd name="connsiteX6" fmla="*/ 866041 w 7190642"/>
              <a:gd name="connsiteY6" fmla="*/ 5503743 h 5770416"/>
              <a:gd name="connsiteX7" fmla="*/ 0 w 7190642"/>
              <a:gd name="connsiteY7" fmla="*/ 2710063 h 5770416"/>
              <a:gd name="connsiteX8" fmla="*/ 0 w 7190642"/>
              <a:gd name="connsiteY8" fmla="*/ 5770416 h 5770416"/>
              <a:gd name="connsiteX9" fmla="*/ 7190642 w 7190642"/>
              <a:gd name="connsiteY9" fmla="*/ 5770416 h 5770416"/>
              <a:gd name="connsiteX10" fmla="*/ 7190642 w 7190642"/>
              <a:gd name="connsiteY10" fmla="*/ 4572637 h 5770416"/>
              <a:gd name="connsiteX11" fmla="*/ 5457091 w 7190642"/>
              <a:gd name="connsiteY11" fmla="*/ 4885458 h 5770416"/>
              <a:gd name="connsiteX12" fmla="*/ 5590441 w 7190642"/>
              <a:gd name="connsiteY12" fmla="*/ 4504458 h 5770416"/>
              <a:gd name="connsiteX13" fmla="*/ 6009541 w 7190642"/>
              <a:gd name="connsiteY13" fmla="*/ 4066308 h 5770416"/>
              <a:gd name="connsiteX14" fmla="*/ 6352441 w 7190642"/>
              <a:gd name="connsiteY14" fmla="*/ 3894858 h 5770416"/>
              <a:gd name="connsiteX15" fmla="*/ 7190642 w 7190642"/>
              <a:gd name="connsiteY15" fmla="*/ 3006365 h 577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90642" h="5770416">
                <a:moveTo>
                  <a:pt x="7190642" y="0"/>
                </a:moveTo>
                <a:lnTo>
                  <a:pt x="0" y="0"/>
                </a:lnTo>
                <a:lnTo>
                  <a:pt x="0" y="1803599"/>
                </a:lnTo>
                <a:lnTo>
                  <a:pt x="2580541" y="2703393"/>
                </a:lnTo>
                <a:lnTo>
                  <a:pt x="2790091" y="3312993"/>
                </a:lnTo>
                <a:lnTo>
                  <a:pt x="2694841" y="5198943"/>
                </a:lnTo>
                <a:lnTo>
                  <a:pt x="866041" y="5503743"/>
                </a:lnTo>
                <a:lnTo>
                  <a:pt x="0" y="2710063"/>
                </a:lnTo>
                <a:lnTo>
                  <a:pt x="0" y="5770416"/>
                </a:lnTo>
                <a:lnTo>
                  <a:pt x="7190642" y="5770416"/>
                </a:lnTo>
                <a:lnTo>
                  <a:pt x="7190642" y="4572637"/>
                </a:lnTo>
                <a:lnTo>
                  <a:pt x="5457091" y="4885458"/>
                </a:lnTo>
                <a:lnTo>
                  <a:pt x="5590441" y="4504458"/>
                </a:lnTo>
                <a:lnTo>
                  <a:pt x="6009541" y="4066308"/>
                </a:lnTo>
                <a:lnTo>
                  <a:pt x="6352441" y="3894858"/>
                </a:lnTo>
                <a:lnTo>
                  <a:pt x="7190642" y="3006365"/>
                </a:lnTo>
                <a:close/>
              </a:path>
            </a:pathLst>
          </a:custGeom>
        </p:spPr>
      </p:pic>
      <p:sp>
        <p:nvSpPr>
          <p:cNvPr id="10" name="矩形 9"/>
          <p:cNvSpPr/>
          <p:nvPr/>
        </p:nvSpPr>
        <p:spPr>
          <a:xfrm rot="16200000">
            <a:off x="2200275" y="662630"/>
            <a:ext cx="2085975" cy="6486525"/>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文本框 8"/>
          <p:cNvSpPr txBox="1"/>
          <p:nvPr/>
        </p:nvSpPr>
        <p:spPr>
          <a:xfrm>
            <a:off x="1093544" y="3051297"/>
            <a:ext cx="3947160" cy="1508760"/>
          </a:xfrm>
          <a:prstGeom prst="rect">
            <a:avLst/>
          </a:prstGeom>
          <a:noFill/>
        </p:spPr>
        <p:txBody>
          <a:bodyPr wrap="none" lIns="68580" tIns="34290" rIns="68580" bIns="34290" rtlCol="0">
            <a:spAutoFit/>
          </a:bodyPr>
          <a:lstStyle/>
          <a:p>
            <a:pPr>
              <a:lnSpc>
                <a:spcPct val="130000"/>
              </a:lnSpc>
            </a:pPr>
            <a:r>
              <a:rPr lang="en-US" altLang="zh-CN" sz="7200" b="1" dirty="0">
                <a:solidFill>
                  <a:schemeClr val="accent5">
                    <a:lumMod val="50000"/>
                  </a:schemeClr>
                </a:solidFill>
                <a:latin typeface="Arial Rounded MT Bold" panose="020F0704030504030204" pitchFamily="34" charset="0"/>
                <a:ea typeface="微软雅黑" panose="020B0503020204020204" pitchFamily="34" charset="-122"/>
              </a:rPr>
              <a:t>THANKS</a:t>
            </a:r>
            <a:endParaRPr lang="zh-CN" altLang="en-US" sz="7200" b="1" dirty="0">
              <a:solidFill>
                <a:schemeClr val="accent5">
                  <a:lumMod val="50000"/>
                </a:schemeClr>
              </a:solidFill>
              <a:latin typeface="Arial Rounded MT Bold" panose="020F0704030504030204" pitchFamily="34" charset="0"/>
              <a:ea typeface="微软雅黑" panose="020B0503020204020204" pitchFamily="34" charset="-122"/>
            </a:endParaRPr>
          </a:p>
        </p:txBody>
      </p:sp>
      <p:sp>
        <p:nvSpPr>
          <p:cNvPr id="11" name="矩形 10"/>
          <p:cNvSpPr/>
          <p:nvPr/>
        </p:nvSpPr>
        <p:spPr>
          <a:xfrm>
            <a:off x="147348" y="2069034"/>
            <a:ext cx="581352" cy="314325"/>
          </a:xfrm>
          <a:prstGeom prst="rect">
            <a:avLst/>
          </a:prstGeom>
        </p:spPr>
        <p:txBody>
          <a:bodyPr wrap="square" lIns="68580" tIns="34290" rIns="68580" bIns="34290">
            <a:spAutoFit/>
          </a:bodyPr>
          <a:lstStyle/>
          <a:p>
            <a:pPr>
              <a:defRPr/>
            </a:pPr>
            <a:r>
              <a:rPr lang="en-US" altLang="zh-CN" sz="100" kern="0" dirty="0">
                <a:solidFill>
                  <a:sysClr val="window" lastClr="FFFFFF"/>
                </a:solidFill>
              </a:rPr>
              <a:t>PPT</a:t>
            </a:r>
            <a:r>
              <a:rPr lang="zh-CN" altLang="en-US" sz="100" kern="0" dirty="0">
                <a:solidFill>
                  <a:sysClr val="window" lastClr="FFFFFF"/>
                </a:solidFill>
              </a:rPr>
              <a:t>模板下载：</a:t>
            </a:r>
            <a:r>
              <a:rPr lang="en-US" altLang="zh-CN" sz="100" kern="0" dirty="0">
                <a:solidFill>
                  <a:sysClr val="window" lastClr="FFFFFF"/>
                </a:solidFill>
              </a:rPr>
              <a:t>www.1ppt.com/moban/     </a:t>
            </a:r>
            <a:r>
              <a:rPr lang="zh-CN" altLang="en-US" sz="100" kern="0" dirty="0">
                <a:solidFill>
                  <a:sysClr val="window" lastClr="FFFFFF"/>
                </a:solidFill>
              </a:rPr>
              <a:t>行业</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www.1ppt.com/hangye/ </a:t>
            </a:r>
            <a:endParaRPr lang="en-US" altLang="zh-CN" sz="100" kern="0" dirty="0">
              <a:solidFill>
                <a:sysClr val="window" lastClr="FFFFFF"/>
              </a:solidFill>
            </a:endParaRPr>
          </a:p>
          <a:p>
            <a:pPr>
              <a:defRPr/>
            </a:pPr>
            <a:r>
              <a:rPr lang="zh-CN" altLang="en-US" sz="100" kern="0" dirty="0">
                <a:solidFill>
                  <a:sysClr val="window" lastClr="FFFFFF"/>
                </a:solidFill>
              </a:rPr>
              <a:t>节日</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www.1ppt.com/jieri/           PPT</a:t>
            </a:r>
            <a:r>
              <a:rPr lang="zh-CN" altLang="en-US" sz="100" kern="0" dirty="0">
                <a:solidFill>
                  <a:sysClr val="window" lastClr="FFFFFF"/>
                </a:solidFill>
              </a:rPr>
              <a:t>素材下载：</a:t>
            </a:r>
            <a:r>
              <a:rPr lang="en-US" altLang="zh-CN" sz="100" kern="0" dirty="0">
                <a:solidFill>
                  <a:sysClr val="window" lastClr="FFFFFF"/>
                </a:solidFill>
              </a:rPr>
              <a:t>www.1ppt.com/sucai/</a:t>
            </a:r>
            <a:endParaRPr lang="en-US" altLang="zh-CN" sz="100" kern="0" dirty="0">
              <a:solidFill>
                <a:sysClr val="window" lastClr="FFFFFF"/>
              </a:solidFill>
            </a:endParaRPr>
          </a:p>
          <a:p>
            <a:pPr>
              <a:defRPr/>
            </a:pPr>
            <a:r>
              <a:rPr lang="en-US" altLang="zh-CN" sz="100" kern="0" dirty="0">
                <a:solidFill>
                  <a:sysClr val="window" lastClr="FFFFFF"/>
                </a:solidFill>
              </a:rPr>
              <a:t>PPT</a:t>
            </a:r>
            <a:r>
              <a:rPr lang="zh-CN" altLang="en-US" sz="100" kern="0" dirty="0">
                <a:solidFill>
                  <a:sysClr val="window" lastClr="FFFFFF"/>
                </a:solidFill>
              </a:rPr>
              <a:t>背景图片：</a:t>
            </a:r>
            <a:r>
              <a:rPr lang="en-US" altLang="zh-CN" sz="100" kern="0" dirty="0">
                <a:solidFill>
                  <a:sysClr val="window" lastClr="FFFFFF"/>
                </a:solidFill>
              </a:rPr>
              <a:t>www.1ppt.com/beijing/      PPT</a:t>
            </a:r>
            <a:r>
              <a:rPr lang="zh-CN" altLang="en-US" sz="100" kern="0" dirty="0">
                <a:solidFill>
                  <a:sysClr val="window" lastClr="FFFFFF"/>
                </a:solidFill>
              </a:rPr>
              <a:t>图表下载：</a:t>
            </a:r>
            <a:r>
              <a:rPr lang="en-US" altLang="zh-CN" sz="100" kern="0" dirty="0">
                <a:solidFill>
                  <a:sysClr val="window" lastClr="FFFFFF"/>
                </a:solidFill>
              </a:rPr>
              <a:t>www.1ppt.com/tubiao/      </a:t>
            </a:r>
            <a:endParaRPr lang="en-US" altLang="zh-CN" sz="100" kern="0" dirty="0">
              <a:solidFill>
                <a:sysClr val="window" lastClr="FFFFFF"/>
              </a:solidFill>
            </a:endParaRPr>
          </a:p>
          <a:p>
            <a:pPr>
              <a:defRPr/>
            </a:pPr>
            <a:r>
              <a:rPr lang="zh-CN" altLang="en-US" sz="100" kern="0" dirty="0">
                <a:solidFill>
                  <a:sysClr val="window" lastClr="FFFFFF"/>
                </a:solidFill>
              </a:rPr>
              <a:t>优秀</a:t>
            </a: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endParaRPr lang="en-US" altLang="zh-CN" sz="100" kern="0" dirty="0">
              <a:solidFill>
                <a:sysClr val="window" lastClr="FFFFFF"/>
              </a:solidFill>
            </a:endParaRPr>
          </a:p>
          <a:p>
            <a:pPr>
              <a:defRPr/>
            </a:pPr>
            <a:r>
              <a:rPr lang="en-US" altLang="zh-CN" sz="100" kern="0" dirty="0">
                <a:solidFill>
                  <a:sysClr val="window" lastClr="FFFFFF"/>
                </a:solidFill>
              </a:rPr>
              <a:t>Word</a:t>
            </a:r>
            <a:r>
              <a:rPr lang="zh-CN" altLang="en-US" sz="100" kern="0" dirty="0">
                <a:solidFill>
                  <a:sysClr val="window" lastClr="FFFFFF"/>
                </a:solidFill>
              </a:rPr>
              <a:t>教程： </a:t>
            </a:r>
            <a:r>
              <a:rPr lang="en-US" altLang="zh-CN" sz="100" kern="0" dirty="0">
                <a:solidFill>
                  <a:sysClr val="window" lastClr="FFFFFF"/>
                </a:solidFill>
              </a:rPr>
              <a:t>www.1ppt.com/word/              Excel</a:t>
            </a:r>
            <a:r>
              <a:rPr lang="zh-CN" altLang="en-US" sz="100" kern="0" dirty="0">
                <a:solidFill>
                  <a:sysClr val="window" lastClr="FFFFFF"/>
                </a:solidFill>
              </a:rPr>
              <a:t>教程：</a:t>
            </a:r>
            <a:r>
              <a:rPr lang="en-US" altLang="zh-CN" sz="100" kern="0" dirty="0">
                <a:solidFill>
                  <a:sysClr val="window" lastClr="FFFFFF"/>
                </a:solidFill>
              </a:rPr>
              <a:t>www.1ppt.com/excel/  </a:t>
            </a:r>
            <a:endParaRPr lang="en-US" altLang="zh-CN" sz="100" kern="0" dirty="0">
              <a:solidFill>
                <a:sysClr val="window" lastClr="FFFFFF"/>
              </a:solidFill>
            </a:endParaRPr>
          </a:p>
          <a:p>
            <a:pPr>
              <a:defRPr/>
            </a:pPr>
            <a:r>
              <a:rPr lang="zh-CN" altLang="en-US" sz="100" kern="0" dirty="0">
                <a:solidFill>
                  <a:sysClr val="window" lastClr="FFFFFF"/>
                </a:solidFill>
              </a:rPr>
              <a:t>资料下载：</a:t>
            </a:r>
            <a:r>
              <a:rPr lang="en-US" altLang="zh-CN" sz="100" kern="0" dirty="0">
                <a:solidFill>
                  <a:sysClr val="window" lastClr="FFFFFF"/>
                </a:solidFill>
              </a:rPr>
              <a:t>www.1ppt.com/ziliao/                PPT</a:t>
            </a:r>
            <a:r>
              <a:rPr lang="zh-CN" altLang="en-US" sz="100" kern="0" dirty="0">
                <a:solidFill>
                  <a:sysClr val="window" lastClr="FFFFFF"/>
                </a:solidFill>
              </a:rPr>
              <a:t>课件下载：</a:t>
            </a:r>
            <a:r>
              <a:rPr lang="en-US" altLang="zh-CN" sz="100" kern="0" dirty="0">
                <a:solidFill>
                  <a:sysClr val="window" lastClr="FFFFFF"/>
                </a:solidFill>
              </a:rPr>
              <a:t>www.1ppt.com/kejian/ </a:t>
            </a:r>
            <a:endParaRPr lang="en-US" altLang="zh-CN" sz="100" kern="0" dirty="0">
              <a:solidFill>
                <a:sysClr val="window" lastClr="FFFFFF"/>
              </a:solidFill>
            </a:endParaRPr>
          </a:p>
          <a:p>
            <a:pPr>
              <a:defRPr/>
            </a:pPr>
            <a:r>
              <a:rPr lang="zh-CN" altLang="en-US" sz="100" kern="0" dirty="0">
                <a:solidFill>
                  <a:sysClr val="window" lastClr="FFFFFF"/>
                </a:solidFill>
              </a:rPr>
              <a:t>范文下载：</a:t>
            </a:r>
            <a:r>
              <a:rPr lang="en-US" altLang="zh-CN" sz="100" kern="0" dirty="0">
                <a:solidFill>
                  <a:sysClr val="window" lastClr="FFFFFF"/>
                </a:solidFill>
              </a:rPr>
              <a:t>www.1ppt.com/fanwen/             </a:t>
            </a:r>
            <a:r>
              <a:rPr lang="zh-CN" altLang="en-US" sz="100" kern="0" dirty="0">
                <a:solidFill>
                  <a:sysClr val="window" lastClr="FFFFFF"/>
                </a:solidFill>
              </a:rPr>
              <a:t>试卷下载：</a:t>
            </a:r>
            <a:r>
              <a:rPr lang="en-US" altLang="zh-CN" sz="100" kern="0" dirty="0">
                <a:solidFill>
                  <a:sysClr val="window" lastClr="FFFFFF"/>
                </a:solidFill>
              </a:rPr>
              <a:t>www.1ppt.com/shiti/  </a:t>
            </a:r>
            <a:endParaRPr lang="en-US" altLang="zh-CN" sz="100" kern="0" dirty="0">
              <a:solidFill>
                <a:sysClr val="window" lastClr="FFFFFF"/>
              </a:solidFill>
            </a:endParaRPr>
          </a:p>
          <a:p>
            <a:pPr>
              <a:defRPr/>
            </a:pPr>
            <a:r>
              <a:rPr lang="zh-CN" altLang="en-US" sz="100" kern="0" dirty="0">
                <a:solidFill>
                  <a:sysClr val="window" lastClr="FFFFFF"/>
                </a:solidFill>
              </a:rPr>
              <a:t>教案下载：</a:t>
            </a:r>
            <a:r>
              <a:rPr lang="en-US" altLang="zh-CN" sz="100" kern="0" dirty="0">
                <a:solidFill>
                  <a:sysClr val="window" lastClr="FFFFFF"/>
                </a:solidFill>
              </a:rPr>
              <a:t>www.1ppt.com/jiaoan/        PPT</a:t>
            </a:r>
            <a:r>
              <a:rPr lang="zh-CN" altLang="en-US" sz="100" kern="0" dirty="0">
                <a:solidFill>
                  <a:sysClr val="window" lastClr="FFFFFF"/>
                </a:solidFill>
              </a:rPr>
              <a:t>论坛：</a:t>
            </a:r>
            <a:r>
              <a:rPr lang="en-US" altLang="zh-CN" sz="100" kern="0" dirty="0">
                <a:solidFill>
                  <a:sysClr val="window" lastClr="FFFFFF"/>
                </a:solidFill>
              </a:rPr>
              <a:t>www.1ppt.cn</a:t>
            </a:r>
            <a:endParaRPr lang="en-US" altLang="zh-CN" sz="100" kern="0" dirty="0">
              <a:solidFill>
                <a:sysClr val="window" lastClr="FFFFFF"/>
              </a:solidFill>
            </a:endParaRPr>
          </a:p>
          <a:p>
            <a:pPr>
              <a:defRPr/>
            </a:pPr>
            <a:r>
              <a:rPr lang="en-US" altLang="zh-CN" sz="100" kern="0" dirty="0">
                <a:solidFill>
                  <a:sysClr val="window" lastClr="FFFFFF"/>
                </a:solidFill>
              </a:rPr>
              <a:t> </a:t>
            </a:r>
            <a:endParaRPr lang="zh-CN" altLang="en-US" sz="100" kern="0" dirty="0">
              <a:solidFill>
                <a:sysClr val="window" lastClr="FFFFFF"/>
              </a:solidFill>
            </a:endParaRPr>
          </a:p>
        </p:txBody>
      </p:sp>
    </p:spTree>
  </p:cSld>
  <p:clrMapOvr>
    <a:masterClrMapping/>
  </p:clrMapOvr>
  <mc:AlternateContent xmlns:mc="http://schemas.openxmlformats.org/markup-compatibility/2006">
    <mc:Choice xmlns:p14="http://schemas.microsoft.com/office/powerpoint/2010/main" Requires="p14">
      <p:transition p14:dur="9" advTm="0"/>
    </mc:Choice>
    <mc:Fallback>
      <p:transition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75204" y="279400"/>
            <a:ext cx="2740025" cy="548005"/>
          </a:xfrm>
          <a:prstGeom prst="rect">
            <a:avLst/>
          </a:prstGeom>
          <a:noFill/>
        </p:spPr>
        <p:txBody>
          <a:bodyPr wrap="none" lIns="68580" tIns="34290" rIns="68580" bIns="34290" rtlCol="0">
            <a:spAutoFit/>
          </a:bodyPr>
          <a:lstStyle/>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01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问题分析</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12" name="Rectangle 5"/>
          <p:cNvSpPr/>
          <p:nvPr/>
        </p:nvSpPr>
        <p:spPr bwMode="auto">
          <a:xfrm>
            <a:off x="717550" y="4251325"/>
            <a:ext cx="7655560" cy="92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fontAlgn="base">
              <a:lnSpc>
                <a:spcPct val="150000"/>
              </a:lnSpc>
              <a:spcBef>
                <a:spcPct val="0"/>
              </a:spcBef>
              <a:spcAft>
                <a:spcPct val="0"/>
              </a:spcAft>
            </a:pPr>
            <a:r>
              <a:rPr lang="en-US" altLang="zh-CN" sz="1600" dirty="0">
                <a:solidFill>
                  <a:schemeClr val="tx1"/>
                </a:solidFill>
                <a:latin typeface="Arial Rounded MT Bold" panose="020F0704030504030204" pitchFamily="34" charset="0"/>
                <a:ea typeface="+mj-ea"/>
                <a:sym typeface="Gill Sans" charset="0"/>
              </a:rPr>
              <a:t>问题一要求我们建立一个能够提取静态背景的视频的前景目标的数学模型。这个模型的输入是一个原始视频，输出是前景目标视频</a:t>
            </a:r>
            <a:r>
              <a:rPr lang="zh-CN" altLang="en-US" sz="1600" dirty="0">
                <a:solidFill>
                  <a:schemeClr val="tx1"/>
                </a:solidFill>
                <a:latin typeface="Arial Rounded MT Bold" panose="020F0704030504030204" pitchFamily="34" charset="0"/>
                <a:ea typeface="+mj-ea"/>
                <a:sym typeface="Gill Sans" charset="0"/>
              </a:rPr>
              <a:t>。</a:t>
            </a:r>
            <a:endParaRPr lang="zh-CN" altLang="en-US" sz="1600" dirty="0">
              <a:solidFill>
                <a:schemeClr val="tx1"/>
              </a:solidFill>
              <a:latin typeface="Arial Rounded MT Bold" panose="020F0704030504030204" pitchFamily="34" charset="0"/>
              <a:ea typeface="+mj-ea"/>
              <a:sym typeface="Gill Sans" charset="0"/>
            </a:endParaRPr>
          </a:p>
        </p:txBody>
      </p:sp>
      <p:sp>
        <p:nvSpPr>
          <p:cNvPr id="11" name="文本框 10"/>
          <p:cNvSpPr txBox="1"/>
          <p:nvPr/>
        </p:nvSpPr>
        <p:spPr>
          <a:xfrm>
            <a:off x="717550" y="1644015"/>
            <a:ext cx="4297680" cy="368300"/>
          </a:xfrm>
          <a:prstGeom prst="rect">
            <a:avLst/>
          </a:prstGeom>
          <a:noFill/>
        </p:spPr>
        <p:txBody>
          <a:bodyPr wrap="none" rtlCol="0">
            <a:spAutoFit/>
          </a:bodyPr>
          <a:p>
            <a:r>
              <a:rPr lang="zh-CN" altLang="en-US" sz="1800" b="1">
                <a:latin typeface="微软雅黑" panose="020B0503020204020204" pitchFamily="34" charset="-122"/>
                <a:ea typeface="微软雅黑" panose="020B0503020204020204" pitchFamily="34" charset="-122"/>
              </a:rPr>
              <a:t>问题一分析：静态背景视频前景目标提取</a:t>
            </a:r>
            <a:endParaRPr lang="zh-CN" altLang="en-US" sz="1800" b="1">
              <a:latin typeface="微软雅黑" panose="020B0503020204020204" pitchFamily="34" charset="-122"/>
              <a:ea typeface="微软雅黑" panose="020B0503020204020204" pitchFamily="34" charset="-122"/>
            </a:endParaRPr>
          </a:p>
        </p:txBody>
      </p:sp>
      <p:grpSp>
        <p:nvGrpSpPr>
          <p:cNvPr id="13" name="画布 13"/>
          <p:cNvGrpSpPr/>
          <p:nvPr/>
        </p:nvGrpSpPr>
        <p:grpSpPr>
          <a:xfrm>
            <a:off x="1802130" y="2133918"/>
            <a:ext cx="5486400" cy="1910715"/>
            <a:chOff x="0" y="0"/>
            <a:chExt cx="5486400" cy="1910715"/>
          </a:xfrm>
        </p:grpSpPr>
        <p:sp>
          <p:nvSpPr>
            <p:cNvPr id="2" name="画布 13"/>
            <p:cNvSpPr/>
            <p:nvPr/>
          </p:nvSpPr>
          <p:spPr>
            <a:xfrm>
              <a:off x="0" y="0"/>
              <a:ext cx="5486400" cy="1910715"/>
            </a:xfrm>
          </p:spPr>
        </p:sp>
        <p:sp>
          <p:nvSpPr>
            <p:cNvPr id="14" name="流程图: 可选过程 14"/>
            <p:cNvSpPr/>
            <p:nvPr/>
          </p:nvSpPr>
          <p:spPr>
            <a:xfrm>
              <a:off x="1904365" y="155575"/>
              <a:ext cx="1704975" cy="1400175"/>
            </a:xfrm>
            <a:prstGeom prst="flowChartAlternateProcess">
              <a:avLst/>
            </a:prstGeom>
            <a:ln w="28575">
              <a:solidFill>
                <a:srgbClr val="0070C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0000"/>
                </a:lnSpc>
              </a:pPr>
              <a:r>
                <a:rPr lang="en-US" altLang="zh-CN" sz="1400" b="1" kern="100">
                  <a:latin typeface="Times New Roman" panose="02020603050405020304"/>
                  <a:ea typeface="宋体" panose="02010600030101010101" pitchFamily="2" charset="-122"/>
                  <a:cs typeface="Times New Roman" panose="02020603050405020304"/>
                  <a:sym typeface="Times New Roman" panose="02020603050405020304"/>
                </a:rPr>
                <a:t>静态背景的视频的前景目标提取模型</a:t>
              </a:r>
              <a:endParaRPr lang="en-US" altLang="zh-CN" sz="1400" b="1" kern="100">
                <a:latin typeface="Times New Roman" panose="02020603050405020304"/>
                <a:ea typeface="宋体" panose="02010600030101010101" pitchFamily="2" charset="-122"/>
                <a:cs typeface="Times New Roman" panose="02020603050405020304"/>
                <a:sym typeface="Times New Roman" panose="02020603050405020304"/>
              </a:endParaRPr>
            </a:p>
          </p:txBody>
        </p:sp>
        <p:pic>
          <p:nvPicPr>
            <p:cNvPr id="15" name="图片 15" descr="input"/>
            <p:cNvPicPr>
              <a:picLocks noChangeAspect="1"/>
            </p:cNvPicPr>
            <p:nvPr/>
          </p:nvPicPr>
          <p:blipFill>
            <a:blip r:embed="rId1"/>
            <a:stretch>
              <a:fillRect/>
            </a:stretch>
          </p:blipFill>
          <p:spPr>
            <a:xfrm>
              <a:off x="161925" y="330200"/>
              <a:ext cx="1356995" cy="1064895"/>
            </a:xfrm>
            <a:prstGeom prst="rect">
              <a:avLst/>
            </a:prstGeom>
          </p:spPr>
        </p:pic>
        <p:pic>
          <p:nvPicPr>
            <p:cNvPr id="16" name="图片 16" descr="output"/>
            <p:cNvPicPr>
              <a:picLocks noChangeAspect="1"/>
            </p:cNvPicPr>
            <p:nvPr/>
          </p:nvPicPr>
          <p:blipFill>
            <a:blip r:embed="rId2"/>
            <a:stretch>
              <a:fillRect/>
            </a:stretch>
          </p:blipFill>
          <p:spPr>
            <a:xfrm>
              <a:off x="4025900" y="320675"/>
              <a:ext cx="1390650" cy="1064895"/>
            </a:xfrm>
            <a:prstGeom prst="rect">
              <a:avLst/>
            </a:prstGeom>
          </p:spPr>
        </p:pic>
        <p:cxnSp>
          <p:nvCxnSpPr>
            <p:cNvPr id="17" name="直接箭头连接符 17"/>
            <p:cNvCxnSpPr>
              <a:stCxn id="15" idx="3"/>
              <a:endCxn id="14" idx="1"/>
            </p:cNvCxnSpPr>
            <p:nvPr/>
          </p:nvCxnSpPr>
          <p:spPr>
            <a:xfrm flipV="1">
              <a:off x="1518920" y="855980"/>
              <a:ext cx="385445" cy="698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8"/>
            <p:cNvCxnSpPr>
              <a:stCxn id="14" idx="3"/>
              <a:endCxn id="16" idx="1"/>
            </p:cNvCxnSpPr>
            <p:nvPr/>
          </p:nvCxnSpPr>
          <p:spPr>
            <a:xfrm flipV="1">
              <a:off x="3609340" y="853440"/>
              <a:ext cx="416560" cy="254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9"/>
            <p:cNvSpPr txBox="1"/>
            <p:nvPr/>
          </p:nvSpPr>
          <p:spPr>
            <a:xfrm>
              <a:off x="313690" y="1469390"/>
              <a:ext cx="1040130" cy="39878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algn="just">
                <a:lnSpc>
                  <a:spcPct val="125000"/>
                </a:lnSpc>
              </a:pPr>
              <a:r>
                <a:rPr lang="en-US" altLang="zh-CN" sz="1600" b="1" kern="100">
                  <a:latin typeface="Times New Roman" panose="02020603050405020304"/>
                  <a:ea typeface="宋体" panose="02010600030101010101" pitchFamily="2" charset="-122"/>
                  <a:cs typeface="Times New Roman" panose="02020603050405020304"/>
                  <a:sym typeface="Times New Roman" panose="02020603050405020304"/>
                </a:rPr>
                <a:t>原始视频</a:t>
              </a:r>
              <a:endParaRPr lang="en-US" altLang="zh-CN" sz="1600" b="1"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0" name="文本框 20"/>
            <p:cNvSpPr txBox="1"/>
            <p:nvPr/>
          </p:nvSpPr>
          <p:spPr>
            <a:xfrm>
              <a:off x="4201160" y="1520825"/>
              <a:ext cx="1040130" cy="38989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00000"/>
                </a:lnSpc>
              </a:pPr>
              <a:r>
                <a:rPr lang="en-US" altLang="zh-CN" sz="1600" b="1" kern="100">
                  <a:latin typeface="Times New Roman" panose="02020603050405020304"/>
                  <a:ea typeface="宋体" panose="02010600030101010101" pitchFamily="2" charset="-122"/>
                  <a:cs typeface="Times New Roman" panose="02020603050405020304"/>
                  <a:sym typeface="Times New Roman" panose="02020603050405020304"/>
                </a:rPr>
                <a:t>前景视频</a:t>
              </a:r>
              <a:endParaRPr lang="en-US" altLang="zh-CN" sz="1600" b="1"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sp>
        <p:nvSpPr>
          <p:cNvPr id="4" name="灯片编号占位符 3"/>
          <p:cNvSpPr>
            <a:spLocks noGrp="1"/>
          </p:cNvSpPr>
          <p:nvPr>
            <p:ph type="sldNum" sz="quarter" idx="12"/>
          </p:nvPr>
        </p:nvSpPr>
        <p:spPr/>
        <p:txBody>
          <a:bodyPr/>
          <a:p>
            <a:fld id="{1560C19B-5D28-4838-8C85-B60248FB9B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7550" y="1644015"/>
            <a:ext cx="4297680" cy="368300"/>
          </a:xfrm>
          <a:prstGeom prst="rect">
            <a:avLst/>
          </a:prstGeom>
          <a:noFill/>
        </p:spPr>
        <p:txBody>
          <a:bodyPr wrap="none" rtlCol="0">
            <a:spAutoFit/>
          </a:bodyPr>
          <a:p>
            <a:r>
              <a:rPr lang="zh-CN" altLang="en-US" sz="1800" b="1">
                <a:latin typeface="微软雅黑" panose="020B0503020204020204" pitchFamily="34" charset="-122"/>
                <a:ea typeface="微软雅黑" panose="020B0503020204020204" pitchFamily="34" charset="-122"/>
              </a:rPr>
              <a:t>问题一分析：静态背景视频前景目标提取</a:t>
            </a:r>
            <a:endParaRPr lang="zh-CN" altLang="en-US" sz="1800" b="1">
              <a:latin typeface="微软雅黑" panose="020B0503020204020204" pitchFamily="34" charset="-122"/>
              <a:ea typeface="微软雅黑" panose="020B0503020204020204" pitchFamily="34" charset="-122"/>
            </a:endParaRPr>
          </a:p>
        </p:txBody>
      </p:sp>
      <p:grpSp>
        <p:nvGrpSpPr>
          <p:cNvPr id="25" name="画布 25"/>
          <p:cNvGrpSpPr/>
          <p:nvPr/>
        </p:nvGrpSpPr>
        <p:grpSpPr>
          <a:xfrm>
            <a:off x="1176020" y="2218690"/>
            <a:ext cx="6756400" cy="3009265"/>
            <a:chOff x="0" y="0"/>
            <a:chExt cx="5781040" cy="2263140"/>
          </a:xfrm>
        </p:grpSpPr>
        <p:sp>
          <p:nvSpPr>
            <p:cNvPr id="5" name="画布 25"/>
            <p:cNvSpPr/>
            <p:nvPr/>
          </p:nvSpPr>
          <p:spPr>
            <a:xfrm>
              <a:off x="0" y="0"/>
              <a:ext cx="5781040" cy="2263140"/>
            </a:xfrm>
          </p:spPr>
          <p:style>
            <a:lnRef idx="2">
              <a:schemeClr val="accent1">
                <a:shade val="50000"/>
              </a:schemeClr>
            </a:lnRef>
            <a:fillRef idx="1">
              <a:schemeClr val="accent1"/>
            </a:fillRef>
            <a:effectRef idx="0">
              <a:schemeClr val="accent1"/>
            </a:effectRef>
            <a:fontRef idx="minor">
              <a:schemeClr val="lt1"/>
            </a:fontRef>
          </p:style>
        </p:sp>
        <p:sp>
          <p:nvSpPr>
            <p:cNvPr id="26" name="流程图: 过程 26"/>
            <p:cNvSpPr/>
            <p:nvPr/>
          </p:nvSpPr>
          <p:spPr>
            <a:xfrm>
              <a:off x="114300" y="529590"/>
              <a:ext cx="324485" cy="11125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输入视频</a:t>
              </a:r>
              <a:endPar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7" name="流程图: 过程 27"/>
            <p:cNvSpPr/>
            <p:nvPr/>
          </p:nvSpPr>
          <p:spPr>
            <a:xfrm>
              <a:off x="779780" y="47625"/>
              <a:ext cx="304800" cy="20847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获取RGB图像</a:t>
              </a:r>
              <a:endPar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8" name="流程图: 过程 28"/>
            <p:cNvSpPr/>
            <p:nvPr/>
          </p:nvSpPr>
          <p:spPr>
            <a:xfrm>
              <a:off x="1379855" y="46355"/>
              <a:ext cx="372110" cy="2095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转换为灰度值图像</a:t>
              </a:r>
              <a:endPar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9" name="流程图: 过程 29"/>
            <p:cNvSpPr/>
            <p:nvPr/>
          </p:nvSpPr>
          <p:spPr>
            <a:xfrm>
              <a:off x="2105025" y="1303655"/>
              <a:ext cx="1115060" cy="7048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0000"/>
                </a:lnSpc>
              </a:pPr>
              <a:r>
                <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基于GMM的前景目标提取模型</a:t>
              </a:r>
              <a:endPar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30" name="流程图: 过程 30"/>
            <p:cNvSpPr/>
            <p:nvPr/>
          </p:nvSpPr>
          <p:spPr>
            <a:xfrm>
              <a:off x="2105025" y="160655"/>
              <a:ext cx="1113790" cy="714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0000"/>
                </a:lnSpc>
              </a:pPr>
              <a:r>
                <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基于H-S光流法的前景目标提取模型</a:t>
              </a:r>
              <a:endPar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31" name="流程图: 过程 31"/>
            <p:cNvSpPr/>
            <p:nvPr/>
          </p:nvSpPr>
          <p:spPr>
            <a:xfrm>
              <a:off x="3456305" y="27305"/>
              <a:ext cx="372110" cy="2095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数学形态学处理</a:t>
              </a:r>
              <a:endPar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32" name="流程图: 过程 32"/>
            <p:cNvSpPr/>
            <p:nvPr/>
          </p:nvSpPr>
          <p:spPr>
            <a:xfrm>
              <a:off x="4065905" y="19050"/>
              <a:ext cx="372110" cy="2095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获取前景目标图像</a:t>
              </a:r>
              <a:endPar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33" name="流程图: 过程 33"/>
            <p:cNvSpPr/>
            <p:nvPr/>
          </p:nvSpPr>
          <p:spPr>
            <a:xfrm>
              <a:off x="4694555" y="17780"/>
              <a:ext cx="372110" cy="2095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进行中值滤波</a:t>
              </a:r>
              <a:endPar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35" name="直接箭头连接符 35"/>
            <p:cNvCxnSpPr>
              <a:stCxn id="26" idx="3"/>
              <a:endCxn id="27" idx="1"/>
            </p:cNvCxnSpPr>
            <p:nvPr/>
          </p:nvCxnSpPr>
          <p:spPr>
            <a:xfrm>
              <a:off x="438785" y="1085850"/>
              <a:ext cx="340995" cy="4445"/>
            </a:xfrm>
            <a:prstGeom prst="straightConnector1">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6" name="直接箭头连接符 36"/>
            <p:cNvCxnSpPr>
              <a:stCxn id="27" idx="3"/>
              <a:endCxn id="28" idx="1"/>
            </p:cNvCxnSpPr>
            <p:nvPr/>
          </p:nvCxnSpPr>
          <p:spPr>
            <a:xfrm>
              <a:off x="1084580" y="1090295"/>
              <a:ext cx="295275" cy="3810"/>
            </a:xfrm>
            <a:prstGeom prst="straightConnector1">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7" name="肘形连接符 37"/>
            <p:cNvCxnSpPr>
              <a:stCxn id="28" idx="3"/>
              <a:endCxn id="30" idx="1"/>
            </p:cNvCxnSpPr>
            <p:nvPr/>
          </p:nvCxnSpPr>
          <p:spPr>
            <a:xfrm flipV="1">
              <a:off x="1751965" y="518160"/>
              <a:ext cx="353060" cy="575945"/>
            </a:xfrm>
            <a:prstGeom prst="bentConnector3">
              <a:avLst>
                <a:gd name="adj1" fmla="val 50000"/>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肘形连接符 38"/>
            <p:cNvCxnSpPr>
              <a:stCxn id="28" idx="3"/>
              <a:endCxn id="29" idx="1"/>
            </p:cNvCxnSpPr>
            <p:nvPr/>
          </p:nvCxnSpPr>
          <p:spPr>
            <a:xfrm>
              <a:off x="1751965" y="1094105"/>
              <a:ext cx="353060" cy="561975"/>
            </a:xfrm>
            <a:prstGeom prst="bentConnector3">
              <a:avLst>
                <a:gd name="adj1" fmla="val 50000"/>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9" name="肘形连接符 39"/>
            <p:cNvCxnSpPr>
              <a:stCxn id="30" idx="3"/>
              <a:endCxn id="31" idx="1"/>
            </p:cNvCxnSpPr>
            <p:nvPr/>
          </p:nvCxnSpPr>
          <p:spPr>
            <a:xfrm>
              <a:off x="3218815" y="518160"/>
              <a:ext cx="237490" cy="556895"/>
            </a:xfrm>
            <a:prstGeom prst="bentConnector3">
              <a:avLst>
                <a:gd name="adj1" fmla="val 50000"/>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0" name="肘形连接符 40"/>
            <p:cNvCxnSpPr>
              <a:stCxn id="29" idx="3"/>
              <a:endCxn id="31" idx="1"/>
            </p:cNvCxnSpPr>
            <p:nvPr/>
          </p:nvCxnSpPr>
          <p:spPr>
            <a:xfrm flipV="1">
              <a:off x="3220085" y="1075055"/>
              <a:ext cx="236220" cy="581025"/>
            </a:xfrm>
            <a:prstGeom prst="bentConnector3">
              <a:avLst>
                <a:gd name="adj1" fmla="val 50000"/>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1" name="直接箭头连接符 41"/>
            <p:cNvCxnSpPr>
              <a:stCxn id="31" idx="3"/>
              <a:endCxn id="32" idx="1"/>
            </p:cNvCxnSpPr>
            <p:nvPr/>
          </p:nvCxnSpPr>
          <p:spPr>
            <a:xfrm flipV="1">
              <a:off x="3828415" y="1066800"/>
              <a:ext cx="237490" cy="8255"/>
            </a:xfrm>
            <a:prstGeom prst="straightConnector1">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2" name="直接箭头连接符 42"/>
            <p:cNvCxnSpPr>
              <a:stCxn id="32" idx="3"/>
              <a:endCxn id="33" idx="1"/>
            </p:cNvCxnSpPr>
            <p:nvPr/>
          </p:nvCxnSpPr>
          <p:spPr>
            <a:xfrm flipV="1">
              <a:off x="4438015" y="1065530"/>
              <a:ext cx="256540" cy="1270"/>
            </a:xfrm>
            <a:prstGeom prst="straightConnector1">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3" name="流程图: 过程 43"/>
            <p:cNvSpPr/>
            <p:nvPr/>
          </p:nvSpPr>
          <p:spPr>
            <a:xfrm>
              <a:off x="5342255" y="27305"/>
              <a:ext cx="372110" cy="2095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输出前景目标视频</a:t>
              </a:r>
              <a:endParaRPr lang="en-US" altLang="zh-CN" sz="1600" b="1" kern="1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44" name="直接箭头连接符 44"/>
            <p:cNvCxnSpPr>
              <a:stCxn id="33" idx="3"/>
              <a:endCxn id="33" idx="3"/>
            </p:cNvCxnSpPr>
            <p:nvPr/>
          </p:nvCxnSpPr>
          <p:spPr>
            <a:xfrm>
              <a:off x="5066665" y="1065530"/>
              <a:ext cx="0" cy="0"/>
            </a:xfrm>
            <a:prstGeom prst="straightConnector1">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7" name="直接箭头连接符 47"/>
            <p:cNvCxnSpPr>
              <a:stCxn id="33" idx="3"/>
              <a:endCxn id="43" idx="1"/>
            </p:cNvCxnSpPr>
            <p:nvPr/>
          </p:nvCxnSpPr>
          <p:spPr>
            <a:xfrm>
              <a:off x="5066665" y="1065530"/>
              <a:ext cx="275590" cy="9525"/>
            </a:xfrm>
            <a:prstGeom prst="straightConnector1">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
        <p:nvSpPr>
          <p:cNvPr id="6" name="灯片编号占位符 5"/>
          <p:cNvSpPr>
            <a:spLocks noGrp="1"/>
          </p:cNvSpPr>
          <p:nvPr>
            <p:ph type="sldNum" sz="quarter" idx="12"/>
          </p:nvPr>
        </p:nvSpPr>
        <p:spPr/>
        <p:txBody>
          <a:bodyPr/>
          <a:p>
            <a:fld id="{1560C19B-5D28-4838-8C85-B60248FB9BF2}" type="slidenum">
              <a:rPr lang="zh-CN" altLang="en-US" smtClean="0"/>
            </a:fld>
            <a:endParaRPr lang="zh-CN" altLang="en-US"/>
          </a:p>
        </p:txBody>
      </p:sp>
      <p:sp>
        <p:nvSpPr>
          <p:cNvPr id="2" name="文本框 1"/>
          <p:cNvSpPr txBox="1"/>
          <p:nvPr/>
        </p:nvSpPr>
        <p:spPr>
          <a:xfrm>
            <a:off x="2275204" y="279400"/>
            <a:ext cx="2740025" cy="548005"/>
          </a:xfrm>
          <a:prstGeom prst="rect">
            <a:avLst/>
          </a:prstGeom>
          <a:noFill/>
        </p:spPr>
        <p:txBody>
          <a:bodyPr wrap="none" lIns="68580" tIns="34290" rIns="68580" bIns="34290" rtlCol="0">
            <a:spAutoFit/>
          </a:bodyPr>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01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问题分析</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p:nvPr/>
        </p:nvSpPr>
        <p:spPr bwMode="auto">
          <a:xfrm>
            <a:off x="717550" y="4251325"/>
            <a:ext cx="7655560" cy="92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fontAlgn="base">
              <a:lnSpc>
                <a:spcPct val="150000"/>
              </a:lnSpc>
              <a:spcBef>
                <a:spcPct val="0"/>
              </a:spcBef>
              <a:spcAft>
                <a:spcPct val="0"/>
              </a:spcAft>
            </a:pPr>
            <a:r>
              <a:rPr lang="en-US" altLang="zh-CN" sz="1600" dirty="0">
                <a:solidFill>
                  <a:schemeClr val="tx1"/>
                </a:solidFill>
                <a:latin typeface="Arial Rounded MT Bold" panose="020F0704030504030204" pitchFamily="34" charset="0"/>
                <a:ea typeface="+mj-ea"/>
                <a:sym typeface="Gill Sans" charset="0"/>
              </a:rPr>
              <a:t>问题</a:t>
            </a:r>
            <a:r>
              <a:rPr lang="zh-CN" altLang="en-US" sz="1600" dirty="0">
                <a:solidFill>
                  <a:schemeClr val="tx1"/>
                </a:solidFill>
                <a:latin typeface="Arial Rounded MT Bold" panose="020F0704030504030204" pitchFamily="34" charset="0"/>
                <a:ea typeface="+mj-ea"/>
                <a:sym typeface="Gill Sans" charset="0"/>
              </a:rPr>
              <a:t>二</a:t>
            </a:r>
            <a:r>
              <a:rPr lang="en-US" altLang="zh-CN" sz="1600" dirty="0">
                <a:solidFill>
                  <a:schemeClr val="tx1"/>
                </a:solidFill>
                <a:latin typeface="Arial Rounded MT Bold" panose="020F0704030504030204" pitchFamily="34" charset="0"/>
                <a:ea typeface="+mj-ea"/>
                <a:sym typeface="Gill Sans" charset="0"/>
              </a:rPr>
              <a:t>要求我们建立一个能够输出静态背景的视频的前景目标对应帧标号的数学模型。我们将问题二的数学模型的输入设置为前景掩模视频Mk，输出是一个二维的帧标号矩阵Q</a:t>
            </a:r>
            <a:r>
              <a:rPr lang="zh-CN" altLang="en-US" sz="1600" dirty="0">
                <a:solidFill>
                  <a:schemeClr val="tx1"/>
                </a:solidFill>
                <a:latin typeface="Arial Rounded MT Bold" panose="020F0704030504030204" pitchFamily="34" charset="0"/>
                <a:ea typeface="+mj-ea"/>
                <a:sym typeface="Gill Sans" charset="0"/>
              </a:rPr>
              <a:t>。</a:t>
            </a:r>
            <a:endParaRPr lang="zh-CN" altLang="en-US" sz="1600" dirty="0">
              <a:solidFill>
                <a:schemeClr val="tx1"/>
              </a:solidFill>
              <a:latin typeface="Arial Rounded MT Bold" panose="020F0704030504030204" pitchFamily="34" charset="0"/>
              <a:ea typeface="+mj-ea"/>
              <a:sym typeface="Gill Sans" charset="0"/>
            </a:endParaRPr>
          </a:p>
        </p:txBody>
      </p:sp>
      <p:sp>
        <p:nvSpPr>
          <p:cNvPr id="11" name="文本框 10"/>
          <p:cNvSpPr txBox="1"/>
          <p:nvPr/>
        </p:nvSpPr>
        <p:spPr>
          <a:xfrm>
            <a:off x="717550" y="1644015"/>
            <a:ext cx="4069080" cy="368300"/>
          </a:xfrm>
          <a:prstGeom prst="rect">
            <a:avLst/>
          </a:prstGeom>
          <a:noFill/>
        </p:spPr>
        <p:txBody>
          <a:bodyPr wrap="none" rtlCol="0">
            <a:spAutoFit/>
          </a:bodyPr>
          <a:p>
            <a:pPr algn="l"/>
            <a:r>
              <a:rPr lang="zh-CN" altLang="en-US" sz="1800" b="1">
                <a:latin typeface="微软雅黑" panose="020B0503020204020204" pitchFamily="34" charset="-122"/>
                <a:ea typeface="微软雅黑" panose="020B0503020204020204" pitchFamily="34" charset="-122"/>
              </a:rPr>
              <a:t>问题二分析：</a:t>
            </a:r>
            <a:r>
              <a:rPr lang="zh-CN" altLang="en-US" sz="1800" b="1">
                <a:latin typeface="微软雅黑" panose="020B0503020204020204" pitchFamily="34" charset="-122"/>
                <a:ea typeface="微软雅黑" panose="020B0503020204020204" pitchFamily="34" charset="-122"/>
                <a:sym typeface="+mn-ea"/>
              </a:rPr>
              <a:t>确定视频前景目标帧标号</a:t>
            </a:r>
            <a:endParaRPr lang="zh-CN" altLang="en-US" sz="1800" b="1">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p>
            <a:fld id="{1560C19B-5D28-4838-8C85-B60248FB9BF2}" type="slidenum">
              <a:rPr lang="zh-CN" altLang="en-US" smtClean="0"/>
            </a:fld>
            <a:endParaRPr lang="zh-CN" altLang="en-US"/>
          </a:p>
        </p:txBody>
      </p:sp>
      <p:grpSp>
        <p:nvGrpSpPr>
          <p:cNvPr id="5" name="画布 2"/>
          <p:cNvGrpSpPr/>
          <p:nvPr/>
        </p:nvGrpSpPr>
        <p:grpSpPr>
          <a:xfrm>
            <a:off x="1828800" y="2192973"/>
            <a:ext cx="5486400" cy="1877695"/>
            <a:chOff x="0" y="0"/>
            <a:chExt cx="5486400" cy="1877695"/>
          </a:xfrm>
        </p:grpSpPr>
        <p:sp>
          <p:nvSpPr>
            <p:cNvPr id="6" name="画布 2"/>
            <p:cNvSpPr/>
            <p:nvPr/>
          </p:nvSpPr>
          <p:spPr>
            <a:xfrm>
              <a:off x="0" y="0"/>
              <a:ext cx="5486400" cy="1877695"/>
            </a:xfrm>
          </p:spPr>
        </p:sp>
        <p:sp>
          <p:nvSpPr>
            <p:cNvPr id="7" name="流程图: 可选过程 14"/>
            <p:cNvSpPr/>
            <p:nvPr/>
          </p:nvSpPr>
          <p:spPr>
            <a:xfrm>
              <a:off x="1904365" y="155575"/>
              <a:ext cx="1704975" cy="1400175"/>
            </a:xfrm>
            <a:prstGeom prst="flowChartAlternateProcess">
              <a:avLst/>
            </a:prstGeom>
            <a:ln w="28575">
              <a:solidFill>
                <a:srgbClr val="0070C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0000"/>
                </a:lnSpc>
              </a:pPr>
              <a:r>
                <a:rPr lang="en-US" altLang="zh-CN" sz="1400" b="1" kern="100">
                  <a:latin typeface="Times New Roman" panose="02020603050405020304"/>
                  <a:ea typeface="宋体" panose="02010600030101010101" pitchFamily="2" charset="-122"/>
                  <a:cs typeface="Times New Roman" panose="02020603050405020304"/>
                  <a:sym typeface="Times New Roman" panose="02020603050405020304"/>
                </a:rPr>
                <a:t>前景目标在视频中出现的帧标号确定模型</a:t>
              </a:r>
              <a:endParaRPr lang="en-US" altLang="zh-CN" sz="1400" b="1" kern="100">
                <a:latin typeface="Times New Roman" panose="02020603050405020304"/>
                <a:ea typeface="宋体" panose="02010600030101010101" pitchFamily="2" charset="-122"/>
                <a:cs typeface="Times New Roman" panose="02020603050405020304"/>
                <a:sym typeface="Times New Roman" panose="02020603050405020304"/>
              </a:endParaRPr>
            </a:p>
          </p:txBody>
        </p:sp>
        <p:pic>
          <p:nvPicPr>
            <p:cNvPr id="8" name="图片 15" descr="C:\Users\hechenhui\Desktop\mask.pngmask"/>
            <p:cNvPicPr/>
            <p:nvPr/>
          </p:nvPicPr>
          <p:blipFill>
            <a:blip r:embed="rId1"/>
            <a:srcRect/>
            <a:stretch>
              <a:fillRect/>
            </a:stretch>
          </p:blipFill>
          <p:spPr>
            <a:xfrm>
              <a:off x="161925" y="319405"/>
              <a:ext cx="1389380" cy="1065530"/>
            </a:xfrm>
            <a:prstGeom prst="rect">
              <a:avLst/>
            </a:prstGeom>
          </p:spPr>
        </p:pic>
        <p:cxnSp>
          <p:nvCxnSpPr>
            <p:cNvPr id="10" name="直接箭头连接符 17"/>
            <p:cNvCxnSpPr/>
            <p:nvPr/>
          </p:nvCxnSpPr>
          <p:spPr>
            <a:xfrm>
              <a:off x="1551305" y="852170"/>
              <a:ext cx="353060" cy="381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18"/>
            <p:cNvCxnSpPr/>
            <p:nvPr/>
          </p:nvCxnSpPr>
          <p:spPr>
            <a:xfrm flipV="1">
              <a:off x="3609340" y="853440"/>
              <a:ext cx="416560" cy="254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19"/>
            <p:cNvSpPr txBox="1"/>
            <p:nvPr/>
          </p:nvSpPr>
          <p:spPr>
            <a:xfrm>
              <a:off x="313690" y="1469390"/>
              <a:ext cx="1109980" cy="39878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algn="just">
                <a:lnSpc>
                  <a:spcPct val="125000"/>
                </a:lnSpc>
              </a:pPr>
              <a:r>
                <a:rPr lang="en-US" altLang="zh-CN" sz="1600" b="1"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掩模视频</a:t>
              </a:r>
              <a:endParaRPr lang="en-US" altLang="zh-CN" sz="16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23" name="文本框 20"/>
            <p:cNvSpPr txBox="1"/>
            <p:nvPr/>
          </p:nvSpPr>
          <p:spPr>
            <a:xfrm>
              <a:off x="4081145" y="282575"/>
              <a:ext cx="1160780" cy="1163955"/>
            </a:xfrm>
            <a:prstGeom prst="rect">
              <a:avLst/>
            </a:prstGeom>
            <a:solidFill>
              <a:schemeClr val="lt1"/>
            </a:solidFill>
            <a:ln w="38100">
              <a:solidFill>
                <a:srgbClr val="0070C0"/>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00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a:p>
              <a:pPr algn="ctr">
                <a:lnSpc>
                  <a:spcPct val="100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a:p>
              <a:pPr algn="ctr">
                <a:lnSpc>
                  <a:spcPct val="100000"/>
                </a:lnSpc>
              </a:pPr>
              <a:r>
                <a:rPr lang="en-US" altLang="zh-CN" sz="18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帧标号数组Q</a:t>
              </a:r>
              <a:endParaRPr lang="en-US" altLang="zh-CN" sz="18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grpSp>
      <p:sp>
        <p:nvSpPr>
          <p:cNvPr id="2" name="文本框 1"/>
          <p:cNvSpPr txBox="1"/>
          <p:nvPr/>
        </p:nvSpPr>
        <p:spPr>
          <a:xfrm>
            <a:off x="2275204" y="279400"/>
            <a:ext cx="2740025" cy="548005"/>
          </a:xfrm>
          <a:prstGeom prst="rect">
            <a:avLst/>
          </a:prstGeom>
          <a:noFill/>
        </p:spPr>
        <p:txBody>
          <a:bodyPr wrap="none" lIns="68580" tIns="34290" rIns="68580" bIns="34290" rtlCol="0">
            <a:spAutoFit/>
          </a:bodyPr>
          <a:lstStyle/>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01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问题分析</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17550" y="1644015"/>
            <a:ext cx="4069080" cy="368300"/>
          </a:xfrm>
          <a:prstGeom prst="rect">
            <a:avLst/>
          </a:prstGeom>
          <a:noFill/>
        </p:spPr>
        <p:txBody>
          <a:bodyPr wrap="none" rtlCol="0">
            <a:spAutoFit/>
          </a:bodyPr>
          <a:p>
            <a:pPr algn="l"/>
            <a:r>
              <a:rPr lang="zh-CN" altLang="en-US" sz="1800" b="1">
                <a:latin typeface="微软雅黑" panose="020B0503020204020204" pitchFamily="34" charset="-122"/>
                <a:ea typeface="微软雅黑" panose="020B0503020204020204" pitchFamily="34" charset="-122"/>
              </a:rPr>
              <a:t>问题二分析：</a:t>
            </a:r>
            <a:r>
              <a:rPr lang="zh-CN" altLang="en-US" sz="1800" b="1">
                <a:latin typeface="微软雅黑" panose="020B0503020204020204" pitchFamily="34" charset="-122"/>
                <a:ea typeface="微软雅黑" panose="020B0503020204020204" pitchFamily="34" charset="-122"/>
                <a:sym typeface="+mn-ea"/>
              </a:rPr>
              <a:t>确定视频前景目标帧标号</a:t>
            </a:r>
            <a:endParaRPr lang="zh-CN" altLang="en-US" sz="1800" b="1">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p>
            <a:fld id="{1560C19B-5D28-4838-8C85-B60248FB9BF2}" type="slidenum">
              <a:rPr lang="zh-CN" altLang="en-US" smtClean="0"/>
            </a:fld>
            <a:endParaRPr lang="zh-CN" altLang="en-US"/>
          </a:p>
        </p:txBody>
      </p:sp>
      <p:grpSp>
        <p:nvGrpSpPr>
          <p:cNvPr id="141" name="画布 141"/>
          <p:cNvGrpSpPr/>
          <p:nvPr/>
        </p:nvGrpSpPr>
        <p:grpSpPr>
          <a:xfrm>
            <a:off x="3503930" y="1481455"/>
            <a:ext cx="5302250" cy="4142740"/>
            <a:chOff x="0" y="0"/>
            <a:chExt cx="5486400" cy="3842385"/>
          </a:xfrm>
        </p:grpSpPr>
        <p:sp>
          <p:nvSpPr>
            <p:cNvPr id="2" name="画布 141"/>
            <p:cNvSpPr/>
            <p:nvPr/>
          </p:nvSpPr>
          <p:spPr>
            <a:xfrm>
              <a:off x="0" y="0"/>
              <a:ext cx="5486400" cy="3842385"/>
            </a:xfrm>
          </p:spPr>
          <p:style>
            <a:lnRef idx="2">
              <a:schemeClr val="accent1">
                <a:shade val="50000"/>
              </a:schemeClr>
            </a:lnRef>
            <a:fillRef idx="1">
              <a:schemeClr val="accent1"/>
            </a:fillRef>
            <a:effectRef idx="0">
              <a:schemeClr val="accent1"/>
            </a:effectRef>
            <a:fontRef idx="minor">
              <a:schemeClr val="lt1"/>
            </a:fontRef>
          </p:style>
        </p:sp>
        <p:sp>
          <p:nvSpPr>
            <p:cNvPr id="142" name="流程图: 过程 142"/>
            <p:cNvSpPr/>
            <p:nvPr/>
          </p:nvSpPr>
          <p:spPr>
            <a:xfrm>
              <a:off x="1828165" y="89535"/>
              <a:ext cx="1305560" cy="342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b="1" kern="100">
                  <a:latin typeface="Times New Roman" panose="02020603050405020304"/>
                  <a:ea typeface="宋体" panose="02010600030101010101" pitchFamily="2" charset="-122"/>
                  <a:cs typeface="Times New Roman" panose="02020603050405020304"/>
                  <a:sym typeface="Times New Roman" panose="02020603050405020304"/>
                </a:rPr>
                <a:t>输入掩模视频</a:t>
              </a:r>
              <a:endParaRPr lang="en-US" altLang="zh-CN" b="1"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43" name="流程图: 过程 143"/>
            <p:cNvSpPr/>
            <p:nvPr/>
          </p:nvSpPr>
          <p:spPr>
            <a:xfrm>
              <a:off x="1304252" y="629011"/>
              <a:ext cx="2362109" cy="5165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b="1" kern="100">
                  <a:latin typeface="Times New Roman" panose="02020603050405020304"/>
                  <a:ea typeface="宋体" panose="02010600030101010101" pitchFamily="2" charset="-122"/>
                  <a:cs typeface="Times New Roman" panose="02020603050405020304"/>
                  <a:sym typeface="Times New Roman" panose="02020603050405020304"/>
                </a:rPr>
                <a:t>计算所有帧图像的白像素点个数</a:t>
              </a:r>
              <a:endParaRPr lang="en-US" altLang="zh-CN" b="1"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98" name="流程图: 过程 198"/>
            <p:cNvSpPr/>
            <p:nvPr/>
          </p:nvSpPr>
          <p:spPr>
            <a:xfrm>
              <a:off x="1151815" y="1341654"/>
              <a:ext cx="2689979" cy="4205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b="1" kern="100">
                  <a:latin typeface="Times New Roman" panose="02020603050405020304"/>
                  <a:ea typeface="宋体" panose="02010600030101010101" pitchFamily="2" charset="-122"/>
                  <a:cs typeface="Times New Roman" panose="02020603050405020304"/>
                  <a:sym typeface="Times New Roman" panose="02020603050405020304"/>
                </a:rPr>
                <a:t>初始化前景目标帧判断阈值</a:t>
              </a:r>
              <a:endParaRPr lang="en-US" altLang="zh-CN" b="1"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99" name="流程图: 过程 199"/>
            <p:cNvSpPr/>
            <p:nvPr/>
          </p:nvSpPr>
          <p:spPr>
            <a:xfrm>
              <a:off x="1294396" y="1997757"/>
              <a:ext cx="2400218" cy="4800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b="1" kern="100">
                  <a:latin typeface="Times New Roman" panose="02020603050405020304"/>
                  <a:ea typeface="宋体" panose="02010600030101010101" pitchFamily="2" charset="-122"/>
                  <a:cs typeface="Times New Roman" panose="02020603050405020304"/>
                  <a:sym typeface="Times New Roman" panose="02020603050405020304"/>
                </a:rPr>
                <a:t>判断第i帧图像是否包含前景</a:t>
              </a:r>
              <a:endParaRPr lang="en-US" altLang="zh-CN" b="1"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00" name="流程图: 过程 200"/>
            <p:cNvSpPr/>
            <p:nvPr/>
          </p:nvSpPr>
          <p:spPr>
            <a:xfrm>
              <a:off x="4133215" y="1541780"/>
              <a:ext cx="1209675" cy="12128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b="1" kern="100">
                  <a:latin typeface="Times New Roman" panose="02020603050405020304"/>
                  <a:ea typeface="宋体" panose="02010600030101010101" pitchFamily="2" charset="-122"/>
                  <a:cs typeface="Times New Roman" panose="02020603050405020304"/>
                  <a:sym typeface="Times New Roman" panose="02020603050405020304"/>
                </a:rPr>
                <a:t>用第i帧图像的像素点个数更新判断阈值为</a:t>
              </a:r>
              <a:endParaRPr lang="en-US" altLang="zh-CN" b="1"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01" name="流程图: 过程 201"/>
            <p:cNvSpPr/>
            <p:nvPr/>
          </p:nvSpPr>
          <p:spPr>
            <a:xfrm>
              <a:off x="1846580" y="3361055"/>
              <a:ext cx="1305560" cy="342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b="1" kern="100">
                  <a:latin typeface="Times New Roman" panose="02020603050405020304"/>
                  <a:ea typeface="宋体" panose="02010600030101010101" pitchFamily="2" charset="-122"/>
                  <a:cs typeface="Times New Roman" panose="02020603050405020304"/>
                  <a:sym typeface="Times New Roman" panose="02020603050405020304"/>
                </a:rPr>
                <a:t>输出Q</a:t>
              </a:r>
              <a:endParaRPr lang="en-US" altLang="zh-CN" b="1"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02" name="流程图: 过程 202"/>
            <p:cNvSpPr/>
            <p:nvPr/>
          </p:nvSpPr>
          <p:spPr>
            <a:xfrm>
              <a:off x="4227830" y="751205"/>
              <a:ext cx="1020445" cy="5340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b="1" kern="100">
                  <a:latin typeface="Times New Roman" panose="02020603050405020304"/>
                  <a:ea typeface="宋体" panose="02010600030101010101" pitchFamily="2" charset="-122"/>
                  <a:cs typeface="Times New Roman" panose="02020603050405020304"/>
                  <a:sym typeface="Times New Roman" panose="02020603050405020304"/>
                </a:rPr>
                <a:t>将i保存到Q中</a:t>
              </a:r>
              <a:endParaRPr lang="en-US" altLang="zh-CN" b="1"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03" name="流程图: 过程 203"/>
            <p:cNvSpPr/>
            <p:nvPr/>
          </p:nvSpPr>
          <p:spPr>
            <a:xfrm>
              <a:off x="1294130" y="2713355"/>
              <a:ext cx="2400300" cy="3727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b="1" kern="100">
                  <a:latin typeface="Times New Roman" panose="02020603050405020304"/>
                  <a:ea typeface="宋体" panose="02010600030101010101" pitchFamily="2" charset="-122"/>
                  <a:cs typeface="Times New Roman" panose="02020603050405020304"/>
                  <a:sym typeface="Times New Roman" panose="02020603050405020304"/>
                </a:rPr>
                <a:t>判断是否为最后一帧</a:t>
              </a:r>
              <a:endParaRPr lang="en-US" altLang="zh-CN" b="1"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206" name="直接箭头连接符 206"/>
            <p:cNvCxnSpPr/>
            <p:nvPr/>
          </p:nvCxnSpPr>
          <p:spPr>
            <a:xfrm>
              <a:off x="2471420" y="432435"/>
              <a:ext cx="4445" cy="280670"/>
            </a:xfrm>
            <a:prstGeom prst="straightConnector1">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7" name="直接箭头连接符 207"/>
            <p:cNvCxnSpPr>
              <a:stCxn id="143" idx="2"/>
              <a:endCxn id="198" idx="0"/>
            </p:cNvCxnSpPr>
            <p:nvPr/>
          </p:nvCxnSpPr>
          <p:spPr>
            <a:xfrm>
              <a:off x="2485390" y="1145269"/>
              <a:ext cx="11170" cy="196124"/>
            </a:xfrm>
            <a:prstGeom prst="straightConnector1">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0" name="直接箭头连接符 210"/>
            <p:cNvCxnSpPr>
              <a:stCxn id="198" idx="2"/>
              <a:endCxn id="199" idx="0"/>
            </p:cNvCxnSpPr>
            <p:nvPr/>
          </p:nvCxnSpPr>
          <p:spPr>
            <a:xfrm flipH="1">
              <a:off x="2494937" y="1762125"/>
              <a:ext cx="1971" cy="235585"/>
            </a:xfrm>
            <a:prstGeom prst="straightConnector1">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3" name="直接箭头连接符 213"/>
            <p:cNvCxnSpPr/>
            <p:nvPr/>
          </p:nvCxnSpPr>
          <p:spPr>
            <a:xfrm>
              <a:off x="2484755" y="2419350"/>
              <a:ext cx="0" cy="294005"/>
            </a:xfrm>
            <a:prstGeom prst="straightConnector1">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5" name="肘形连接符 215"/>
            <p:cNvCxnSpPr>
              <a:stCxn id="199" idx="3"/>
              <a:endCxn id="202" idx="0"/>
            </p:cNvCxnSpPr>
            <p:nvPr/>
          </p:nvCxnSpPr>
          <p:spPr>
            <a:xfrm flipV="1">
              <a:off x="3694614" y="750926"/>
              <a:ext cx="1044059" cy="1487128"/>
            </a:xfrm>
            <a:prstGeom prst="bentConnector4">
              <a:avLst>
                <a:gd name="adj1" fmla="val 25551"/>
                <a:gd name="adj2" fmla="val 114851"/>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6" name="直接箭头连接符 216"/>
            <p:cNvCxnSpPr>
              <a:stCxn id="202" idx="2"/>
              <a:endCxn id="200" idx="0"/>
            </p:cNvCxnSpPr>
            <p:nvPr/>
          </p:nvCxnSpPr>
          <p:spPr>
            <a:xfrm>
              <a:off x="4738370" y="1285240"/>
              <a:ext cx="0" cy="256540"/>
            </a:xfrm>
            <a:prstGeom prst="straightConnector1">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7" name="肘形连接符 217"/>
            <p:cNvCxnSpPr>
              <a:stCxn id="200" idx="2"/>
              <a:endCxn id="203" idx="3"/>
            </p:cNvCxnSpPr>
            <p:nvPr/>
          </p:nvCxnSpPr>
          <p:spPr>
            <a:xfrm rot="5400000">
              <a:off x="4143693" y="2305368"/>
              <a:ext cx="145415" cy="1043940"/>
            </a:xfrm>
            <a:prstGeom prst="bentConnector2">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8" name="直接箭头连接符 218"/>
            <p:cNvCxnSpPr>
              <a:stCxn id="203" idx="2"/>
              <a:endCxn id="201" idx="0"/>
            </p:cNvCxnSpPr>
            <p:nvPr/>
          </p:nvCxnSpPr>
          <p:spPr>
            <a:xfrm>
              <a:off x="2494280" y="3086100"/>
              <a:ext cx="5080" cy="274955"/>
            </a:xfrm>
            <a:prstGeom prst="straightConnector1">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19" name="流程图: 过程 219"/>
            <p:cNvSpPr/>
            <p:nvPr/>
          </p:nvSpPr>
          <p:spPr>
            <a:xfrm>
              <a:off x="151130" y="2389505"/>
              <a:ext cx="659130" cy="342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b="1" kern="100">
                  <a:latin typeface="Times New Roman" panose="02020603050405020304"/>
                  <a:ea typeface="宋体" panose="02010600030101010101" pitchFamily="2" charset="-122"/>
                  <a:cs typeface="Times New Roman" panose="02020603050405020304"/>
                  <a:sym typeface="Times New Roman" panose="02020603050405020304"/>
                </a:rPr>
                <a:t>i=i+1</a:t>
              </a:r>
              <a:endParaRPr lang="en-US" altLang="zh-CN" b="1"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220" name="肘形连接符 220"/>
            <p:cNvCxnSpPr/>
            <p:nvPr/>
          </p:nvCxnSpPr>
          <p:spPr>
            <a:xfrm rot="10800000">
              <a:off x="470535" y="2732405"/>
              <a:ext cx="813435" cy="167640"/>
            </a:xfrm>
            <a:prstGeom prst="bentConnector2">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21" name="肘形连接符 221"/>
            <p:cNvCxnSpPr>
              <a:stCxn id="219" idx="0"/>
              <a:endCxn id="199" idx="1"/>
            </p:cNvCxnSpPr>
            <p:nvPr/>
          </p:nvCxnSpPr>
          <p:spPr>
            <a:xfrm rot="16200000">
              <a:off x="811998" y="1907019"/>
              <a:ext cx="151363" cy="813433"/>
            </a:xfrm>
            <a:prstGeom prst="bentConnector2">
              <a:avLst/>
            </a:prstGeom>
            <a:ln>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2" name="文本框 222"/>
            <p:cNvSpPr txBox="1"/>
            <p:nvPr/>
          </p:nvSpPr>
          <p:spPr>
            <a:xfrm>
              <a:off x="857250" y="2938780"/>
              <a:ext cx="294640" cy="3422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25000"/>
                </a:lnSpc>
              </a:pPr>
              <a:r>
                <a:rPr lang="en-US" altLang="zh-CN" sz="1200" b="1" kern="100">
                  <a:solidFill>
                    <a:schemeClr val="tx1"/>
                  </a:solidFill>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b="1" kern="100">
                <a:solidFill>
                  <a:schemeClr val="tx1"/>
                </a:solidFill>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23" name="文本框 223"/>
            <p:cNvSpPr txBox="1"/>
            <p:nvPr/>
          </p:nvSpPr>
          <p:spPr>
            <a:xfrm>
              <a:off x="3684905" y="1856105"/>
              <a:ext cx="294640" cy="3422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25000"/>
                </a:lnSpc>
              </a:pPr>
              <a:r>
                <a:rPr lang="en-US" altLang="zh-CN" sz="1200" b="1" kern="100">
                  <a:solidFill>
                    <a:schemeClr val="tx1"/>
                  </a:solidFill>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b="1" kern="100">
                <a:solidFill>
                  <a:schemeClr val="tx1"/>
                </a:solidFill>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24" name="文本框 224"/>
            <p:cNvSpPr txBox="1"/>
            <p:nvPr/>
          </p:nvSpPr>
          <p:spPr>
            <a:xfrm>
              <a:off x="2541905" y="2389505"/>
              <a:ext cx="294640" cy="3422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25000"/>
                </a:lnSpc>
              </a:pPr>
              <a:r>
                <a:rPr lang="en-US" altLang="zh-CN" sz="1200" b="1" kern="100">
                  <a:solidFill>
                    <a:schemeClr val="tx1"/>
                  </a:solidFill>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b="1" kern="100">
                <a:solidFill>
                  <a:schemeClr val="tx1"/>
                </a:solidFill>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26" name="文本框 226"/>
            <p:cNvSpPr txBox="1"/>
            <p:nvPr/>
          </p:nvSpPr>
          <p:spPr>
            <a:xfrm>
              <a:off x="2560955" y="3075305"/>
              <a:ext cx="294640" cy="3422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25000"/>
                </a:lnSpc>
              </a:pPr>
              <a:r>
                <a:rPr lang="en-US" altLang="zh-CN" sz="1200" b="1" kern="100">
                  <a:solidFill>
                    <a:schemeClr val="tx1"/>
                  </a:solidFill>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b="1" kern="100">
                <a:solidFill>
                  <a:schemeClr val="tx1"/>
                </a:solidFill>
                <a:latin typeface="Times New Roman" panose="02020603050405020304"/>
                <a:ea typeface="宋体" panose="02010600030101010101" pitchFamily="2" charset="-122"/>
                <a:cs typeface="Times New Roman" panose="02020603050405020304"/>
                <a:sym typeface="Times New Roman" panose="02020603050405020304"/>
              </a:endParaRPr>
            </a:p>
          </p:txBody>
        </p:sp>
      </p:grpSp>
      <p:sp>
        <p:nvSpPr>
          <p:cNvPr id="13" name="文本框 12"/>
          <p:cNvSpPr txBox="1"/>
          <p:nvPr/>
        </p:nvSpPr>
        <p:spPr>
          <a:xfrm>
            <a:off x="756920" y="2628900"/>
            <a:ext cx="2747010" cy="2331085"/>
          </a:xfrm>
          <a:prstGeom prst="rect">
            <a:avLst/>
          </a:prstGeom>
          <a:noFill/>
        </p:spPr>
        <p:txBody>
          <a:bodyPr wrap="square" rtlCol="0">
            <a:spAutoFit/>
          </a:bodyPr>
          <a:p>
            <a:pPr algn="l">
              <a:lnSpc>
                <a:spcPct val="130000"/>
              </a:lnSpc>
            </a:pPr>
            <a:r>
              <a:rPr lang="zh-CN" altLang="en-US" sz="1600" dirty="0" smtClean="0">
                <a:solidFill>
                  <a:schemeClr val="tx1"/>
                </a:solidFill>
                <a:latin typeface="Arial" panose="020B0604020202020204" pitchFamily="34" charset="0"/>
                <a:ea typeface="微软雅黑" panose="020B0503020204020204" pitchFamily="34" charset="-122"/>
              </a:rPr>
              <a:t>建立一个对应求解关系：对输入的视频的每一帧图像，判断其是否存在前景。设定适当的阈值，将每一帧图像的像素个数和阈值比较，即可求取含显著前景目标的视频帧标号。</a:t>
            </a:r>
            <a:endParaRPr lang="zh-CN" altLang="en-US" sz="1600" dirty="0" smtClean="0">
              <a:solidFill>
                <a:schemeClr val="tx1"/>
              </a:solidFill>
              <a:latin typeface="Arial" panose="020B0604020202020204" pitchFamily="34" charset="0"/>
              <a:ea typeface="微软雅黑" panose="020B0503020204020204" pitchFamily="34" charset="-122"/>
            </a:endParaRPr>
          </a:p>
        </p:txBody>
      </p:sp>
      <p:sp>
        <p:nvSpPr>
          <p:cNvPr id="5" name="文本框 4"/>
          <p:cNvSpPr txBox="1"/>
          <p:nvPr/>
        </p:nvSpPr>
        <p:spPr>
          <a:xfrm>
            <a:off x="2275204" y="279400"/>
            <a:ext cx="2740025" cy="548005"/>
          </a:xfrm>
          <a:prstGeom prst="rect">
            <a:avLst/>
          </a:prstGeom>
          <a:noFill/>
        </p:spPr>
        <p:txBody>
          <a:bodyPr wrap="none" lIns="68580" tIns="34290" rIns="68580" bIns="34290" rtlCol="0">
            <a:spAutoFit/>
          </a:bodyPr>
          <a:lstStyle/>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01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问题分析</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17550" y="1644015"/>
            <a:ext cx="4069080" cy="368300"/>
          </a:xfrm>
          <a:prstGeom prst="rect">
            <a:avLst/>
          </a:prstGeom>
          <a:noFill/>
        </p:spPr>
        <p:txBody>
          <a:bodyPr wrap="none" rtlCol="0">
            <a:spAutoFit/>
          </a:bodyPr>
          <a:p>
            <a:pPr algn="l"/>
            <a:r>
              <a:rPr lang="zh-CN" altLang="en-US" sz="1800" b="1">
                <a:latin typeface="微软雅黑" panose="020B0503020204020204" pitchFamily="34" charset="-122"/>
                <a:ea typeface="微软雅黑" panose="020B0503020204020204" pitchFamily="34" charset="-122"/>
              </a:rPr>
              <a:t>问题二分析：</a:t>
            </a:r>
            <a:r>
              <a:rPr lang="zh-CN" altLang="en-US" sz="1800" b="1">
                <a:latin typeface="微软雅黑" panose="020B0503020204020204" pitchFamily="34" charset="-122"/>
                <a:ea typeface="微软雅黑" panose="020B0503020204020204" pitchFamily="34" charset="-122"/>
                <a:sym typeface="+mn-ea"/>
              </a:rPr>
              <a:t>确定视频前景目标帧标号</a:t>
            </a:r>
            <a:endParaRPr lang="zh-CN" altLang="en-US" sz="1800" b="1">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p>
            <a:fld id="{1560C19B-5D28-4838-8C85-B60248FB9BF2}" type="slidenum">
              <a:rPr lang="zh-CN" altLang="en-US" smtClean="0"/>
            </a:fld>
            <a:endParaRPr lang="zh-CN" altLang="en-US"/>
          </a:p>
        </p:txBody>
      </p:sp>
      <p:pic>
        <p:nvPicPr>
          <p:cNvPr id="209" name="图片 206"/>
          <p:cNvPicPr>
            <a:picLocks noChangeAspect="1"/>
          </p:cNvPicPr>
          <p:nvPr/>
        </p:nvPicPr>
        <p:blipFill>
          <a:blip r:embed="rId1"/>
          <a:stretch>
            <a:fillRect/>
          </a:stretch>
        </p:blipFill>
        <p:spPr>
          <a:xfrm>
            <a:off x="139065" y="2082800"/>
            <a:ext cx="4358640" cy="2968625"/>
          </a:xfrm>
          <a:prstGeom prst="rect">
            <a:avLst/>
          </a:prstGeom>
          <a:noFill/>
          <a:ln w="9525">
            <a:noFill/>
          </a:ln>
        </p:spPr>
      </p:pic>
      <p:pic>
        <p:nvPicPr>
          <p:cNvPr id="212" name="图片 208"/>
          <p:cNvPicPr>
            <a:picLocks noChangeAspect="1"/>
          </p:cNvPicPr>
          <p:nvPr/>
        </p:nvPicPr>
        <p:blipFill>
          <a:blip r:embed="rId2"/>
          <a:stretch>
            <a:fillRect/>
          </a:stretch>
        </p:blipFill>
        <p:spPr>
          <a:xfrm>
            <a:off x="4497705" y="2082800"/>
            <a:ext cx="4330700" cy="2940685"/>
          </a:xfrm>
          <a:prstGeom prst="rect">
            <a:avLst/>
          </a:prstGeom>
          <a:noFill/>
          <a:ln w="9525">
            <a:noFill/>
          </a:ln>
        </p:spPr>
      </p:pic>
      <p:sp>
        <p:nvSpPr>
          <p:cNvPr id="2" name="上箭头 1"/>
          <p:cNvSpPr/>
          <p:nvPr/>
        </p:nvSpPr>
        <p:spPr>
          <a:xfrm rot="11460000">
            <a:off x="6117590" y="3197860"/>
            <a:ext cx="262255" cy="1327150"/>
          </a:xfrm>
          <a:prstGeom prst="upArrow">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多文档 12"/>
          <p:cNvSpPr/>
          <p:nvPr/>
        </p:nvSpPr>
        <p:spPr>
          <a:xfrm>
            <a:off x="6228715" y="2155190"/>
            <a:ext cx="1721485" cy="1066165"/>
          </a:xfrm>
          <a:prstGeom prst="flowChartMultidocumen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b="1">
                <a:solidFill>
                  <a:srgbClr val="FF0000"/>
                </a:solidFill>
              </a:rPr>
              <a:t>阈值位置</a:t>
            </a:r>
            <a:endParaRPr lang="zh-CN" altLang="en-US" sz="1600" b="1">
              <a:solidFill>
                <a:srgbClr val="FF0000"/>
              </a:solidFill>
            </a:endParaRPr>
          </a:p>
        </p:txBody>
      </p:sp>
      <p:sp>
        <p:nvSpPr>
          <p:cNvPr id="14" name="文本框 13"/>
          <p:cNvSpPr txBox="1"/>
          <p:nvPr/>
        </p:nvSpPr>
        <p:spPr>
          <a:xfrm>
            <a:off x="717550" y="5051425"/>
            <a:ext cx="3480435" cy="410845"/>
          </a:xfrm>
          <a:prstGeom prst="rect">
            <a:avLst/>
          </a:prstGeom>
          <a:noFill/>
        </p:spPr>
        <p:txBody>
          <a:bodyPr wrap="none" rtlCol="0">
            <a:spAutoFit/>
          </a:bodyPr>
          <a:p>
            <a:pPr algn="l">
              <a:lnSpc>
                <a:spcPct val="130000"/>
              </a:lnSpc>
            </a:pPr>
            <a:r>
              <a:rPr lang="zh-CN" altLang="en-US" sz="1600" dirty="0" smtClean="0">
                <a:latin typeface="Arial" panose="020B0604020202020204" pitchFamily="34" charset="0"/>
                <a:ea typeface="微软雅黑" panose="020B0503020204020204" pitchFamily="34" charset="-122"/>
              </a:rPr>
              <a:t>以campus文件夹的input.avi视频为例</a:t>
            </a:r>
            <a:endParaRPr lang="zh-CN" altLang="en-US" sz="1600" dirty="0" smtClean="0">
              <a:latin typeface="Arial" panose="020B0604020202020204" pitchFamily="34" charset="0"/>
              <a:ea typeface="微软雅黑" panose="020B0503020204020204" pitchFamily="34" charset="-122"/>
            </a:endParaRPr>
          </a:p>
        </p:txBody>
      </p:sp>
      <p:sp>
        <p:nvSpPr>
          <p:cNvPr id="5" name="文本框 4"/>
          <p:cNvSpPr txBox="1"/>
          <p:nvPr/>
        </p:nvSpPr>
        <p:spPr>
          <a:xfrm>
            <a:off x="2275204" y="279400"/>
            <a:ext cx="2740025" cy="548005"/>
          </a:xfrm>
          <a:prstGeom prst="rect">
            <a:avLst/>
          </a:prstGeom>
          <a:noFill/>
        </p:spPr>
        <p:txBody>
          <a:bodyPr wrap="none" lIns="68580" tIns="34290" rIns="68580" bIns="34290" rtlCol="0">
            <a:spAutoFit/>
          </a:bodyPr>
          <a:lstStyle/>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01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问题分析</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17550" y="1644015"/>
            <a:ext cx="4297680" cy="368300"/>
          </a:xfrm>
          <a:prstGeom prst="rect">
            <a:avLst/>
          </a:prstGeom>
          <a:noFill/>
        </p:spPr>
        <p:txBody>
          <a:bodyPr wrap="none" rtlCol="0">
            <a:spAutoFit/>
          </a:bodyPr>
          <a:p>
            <a:pPr algn="l"/>
            <a:r>
              <a:rPr lang="zh-CN" altLang="en-US" sz="1800" b="1">
                <a:latin typeface="微软雅黑" panose="020B0503020204020204" pitchFamily="34" charset="-122"/>
                <a:ea typeface="微软雅黑" panose="020B0503020204020204" pitchFamily="34" charset="-122"/>
              </a:rPr>
              <a:t>问题三分析：</a:t>
            </a:r>
            <a:r>
              <a:rPr lang="zh-CN" altLang="en-US" sz="1800" b="1">
                <a:latin typeface="微软雅黑" panose="020B0503020204020204" pitchFamily="34" charset="-122"/>
                <a:ea typeface="微软雅黑" panose="020B0503020204020204" pitchFamily="34" charset="-122"/>
                <a:sym typeface="+mn-ea"/>
              </a:rPr>
              <a:t>动态背景视频前景目标提取</a:t>
            </a:r>
            <a:endParaRPr lang="zh-CN" altLang="en-US" sz="1800" b="1">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2"/>
          </p:nvPr>
        </p:nvSpPr>
        <p:spPr/>
        <p:txBody>
          <a:bodyPr/>
          <a:p>
            <a:fld id="{1560C19B-5D28-4838-8C85-B60248FB9BF2}" type="slidenum">
              <a:rPr lang="zh-CN" altLang="en-US" smtClean="0"/>
            </a:fld>
            <a:endParaRPr lang="zh-CN" altLang="en-US"/>
          </a:p>
        </p:txBody>
      </p:sp>
      <p:sp>
        <p:nvSpPr>
          <p:cNvPr id="2" name="文本框 1"/>
          <p:cNvSpPr txBox="1"/>
          <p:nvPr/>
        </p:nvSpPr>
        <p:spPr>
          <a:xfrm>
            <a:off x="900430" y="2341245"/>
            <a:ext cx="7289165" cy="1050925"/>
          </a:xfrm>
          <a:prstGeom prst="rect">
            <a:avLst/>
          </a:prstGeom>
          <a:noFill/>
        </p:spPr>
        <p:txBody>
          <a:bodyPr wrap="square" rtlCol="0">
            <a:spAutoFit/>
          </a:bodyPr>
          <a:p>
            <a:pPr algn="l">
              <a:lnSpc>
                <a:spcPct val="130000"/>
              </a:lnSpc>
            </a:pPr>
            <a:r>
              <a:rPr lang="zh-CN" altLang="en-US" sz="1600" dirty="0" smtClean="0">
                <a:latin typeface="微软雅黑" panose="020B0503020204020204" pitchFamily="34" charset="-122"/>
                <a:ea typeface="微软雅黑" panose="020B0503020204020204" pitchFamily="34" charset="-122"/>
              </a:rPr>
              <a:t>问题三要求我们对包含动态背景信息的视频信息设计有效的前景目标提取方案。和静态背景不同的是，动态背景会给前景目标提取后的图像带来噪声，而且这种噪声难以通过简单的滤波器滤除。</a:t>
            </a:r>
            <a:endParaRPr lang="zh-CN" altLang="en-US" sz="1600" dirty="0" smtClean="0">
              <a:latin typeface="微软雅黑" panose="020B0503020204020204" pitchFamily="34" charset="-122"/>
              <a:ea typeface="微软雅黑" panose="020B0503020204020204" pitchFamily="34" charset="-122"/>
            </a:endParaRPr>
          </a:p>
        </p:txBody>
      </p:sp>
      <p:pic>
        <p:nvPicPr>
          <p:cNvPr id="13" name="图片 12" descr="22"/>
          <p:cNvPicPr>
            <a:picLocks noChangeAspect="1"/>
          </p:cNvPicPr>
          <p:nvPr/>
        </p:nvPicPr>
        <p:blipFill>
          <a:blip r:embed="rId1"/>
          <a:stretch>
            <a:fillRect/>
          </a:stretch>
        </p:blipFill>
        <p:spPr>
          <a:xfrm>
            <a:off x="1056640" y="3690620"/>
            <a:ext cx="1524000" cy="1219200"/>
          </a:xfrm>
          <a:prstGeom prst="rect">
            <a:avLst/>
          </a:prstGeom>
        </p:spPr>
      </p:pic>
      <p:pic>
        <p:nvPicPr>
          <p:cNvPr id="14" name="图片 13" descr="22"/>
          <p:cNvPicPr>
            <a:picLocks noChangeAspect="1"/>
          </p:cNvPicPr>
          <p:nvPr/>
        </p:nvPicPr>
        <p:blipFill>
          <a:blip r:embed="rId2"/>
          <a:stretch>
            <a:fillRect/>
          </a:stretch>
        </p:blipFill>
        <p:spPr>
          <a:xfrm>
            <a:off x="2961005" y="3690620"/>
            <a:ext cx="1524000" cy="1219200"/>
          </a:xfrm>
          <a:prstGeom prst="rect">
            <a:avLst/>
          </a:prstGeom>
        </p:spPr>
      </p:pic>
      <p:pic>
        <p:nvPicPr>
          <p:cNvPr id="15" name="图片 14" descr="23"/>
          <p:cNvPicPr>
            <a:picLocks noChangeAspect="1"/>
          </p:cNvPicPr>
          <p:nvPr/>
        </p:nvPicPr>
        <p:blipFill>
          <a:blip r:embed="rId3"/>
          <a:stretch>
            <a:fillRect/>
          </a:stretch>
        </p:blipFill>
        <p:spPr>
          <a:xfrm>
            <a:off x="6838950" y="3690620"/>
            <a:ext cx="1524000" cy="1219200"/>
          </a:xfrm>
          <a:prstGeom prst="rect">
            <a:avLst/>
          </a:prstGeom>
        </p:spPr>
      </p:pic>
      <p:pic>
        <p:nvPicPr>
          <p:cNvPr id="16" name="图片 15" descr="23"/>
          <p:cNvPicPr>
            <a:picLocks noChangeAspect="1"/>
          </p:cNvPicPr>
          <p:nvPr/>
        </p:nvPicPr>
        <p:blipFill>
          <a:blip r:embed="rId4"/>
          <a:stretch>
            <a:fillRect/>
          </a:stretch>
        </p:blipFill>
        <p:spPr>
          <a:xfrm>
            <a:off x="4933950" y="3690620"/>
            <a:ext cx="1524000" cy="1219200"/>
          </a:xfrm>
          <a:prstGeom prst="rect">
            <a:avLst/>
          </a:prstGeom>
        </p:spPr>
      </p:pic>
      <p:sp>
        <p:nvSpPr>
          <p:cNvPr id="17" name="右箭头 16"/>
          <p:cNvSpPr/>
          <p:nvPr/>
        </p:nvSpPr>
        <p:spPr>
          <a:xfrm>
            <a:off x="2614930" y="4242435"/>
            <a:ext cx="332740" cy="20701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a:off x="6506210" y="4242435"/>
            <a:ext cx="332740" cy="20701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上箭头 25"/>
          <p:cNvSpPr/>
          <p:nvPr/>
        </p:nvSpPr>
        <p:spPr>
          <a:xfrm rot="19260000">
            <a:off x="4572000" y="4238625"/>
            <a:ext cx="267335" cy="159766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上箭头 26"/>
          <p:cNvSpPr/>
          <p:nvPr/>
        </p:nvSpPr>
        <p:spPr>
          <a:xfrm rot="3600000">
            <a:off x="7454265" y="4361180"/>
            <a:ext cx="207645" cy="99568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5127625" y="5068570"/>
            <a:ext cx="2110740" cy="67691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b="1">
                <a:solidFill>
                  <a:srgbClr val="FF0000"/>
                </a:solidFill>
                <a:latin typeface="微软雅黑" panose="020B0503020204020204" pitchFamily="34" charset="-122"/>
                <a:ea typeface="微软雅黑" panose="020B0503020204020204" pitchFamily="34" charset="-122"/>
              </a:rPr>
              <a:t>水波造成的噪声</a:t>
            </a:r>
            <a:endParaRPr lang="zh-CN" altLang="en-US" sz="1600" b="1">
              <a:solidFill>
                <a:srgbClr val="FF0000"/>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560445" y="4070350"/>
            <a:ext cx="779780" cy="449580"/>
          </a:xfrm>
          <a:prstGeom prst="round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圆角矩形 28"/>
          <p:cNvSpPr/>
          <p:nvPr/>
        </p:nvSpPr>
        <p:spPr>
          <a:xfrm>
            <a:off x="7508240" y="3999865"/>
            <a:ext cx="779780" cy="598170"/>
          </a:xfrm>
          <a:prstGeom prst="round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2275204" y="279400"/>
            <a:ext cx="2740025" cy="548005"/>
          </a:xfrm>
          <a:prstGeom prst="rect">
            <a:avLst/>
          </a:prstGeom>
          <a:noFill/>
        </p:spPr>
        <p:txBody>
          <a:bodyPr wrap="none" lIns="68580" tIns="34290" rIns="68580" bIns="34290" rtlCol="0">
            <a:spAutoFit/>
          </a:bodyPr>
          <a:lstStyle/>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01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问题分析</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17550" y="1644015"/>
            <a:ext cx="4297680" cy="368300"/>
          </a:xfrm>
          <a:prstGeom prst="rect">
            <a:avLst/>
          </a:prstGeom>
          <a:noFill/>
        </p:spPr>
        <p:txBody>
          <a:bodyPr wrap="none" rtlCol="0">
            <a:spAutoFit/>
          </a:bodyPr>
          <a:p>
            <a:pPr algn="l"/>
            <a:r>
              <a:rPr lang="zh-CN" altLang="en-US" sz="1800" b="1">
                <a:latin typeface="微软雅黑" panose="020B0503020204020204" pitchFamily="34" charset="-122"/>
                <a:ea typeface="微软雅黑" panose="020B0503020204020204" pitchFamily="34" charset="-122"/>
              </a:rPr>
              <a:t>问题三分析：</a:t>
            </a:r>
            <a:r>
              <a:rPr lang="zh-CN" altLang="en-US" sz="1800" b="1">
                <a:latin typeface="微软雅黑" panose="020B0503020204020204" pitchFamily="34" charset="-122"/>
                <a:ea typeface="微软雅黑" panose="020B0503020204020204" pitchFamily="34" charset="-122"/>
                <a:sym typeface="+mn-ea"/>
              </a:rPr>
              <a:t>动态背景视频前景目标提取</a:t>
            </a:r>
            <a:endParaRPr lang="zh-CN" altLang="en-US" sz="1800" b="1">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2"/>
          </p:nvPr>
        </p:nvSpPr>
        <p:spPr/>
        <p:txBody>
          <a:bodyPr/>
          <a:p>
            <a:fld id="{1560C19B-5D28-4838-8C85-B60248FB9BF2}" type="slidenum">
              <a:rPr lang="zh-CN" altLang="en-US" smtClean="0"/>
            </a:fld>
            <a:endParaRPr lang="zh-CN" altLang="en-US"/>
          </a:p>
        </p:txBody>
      </p:sp>
      <p:grpSp>
        <p:nvGrpSpPr>
          <p:cNvPr id="227" name="画布 227"/>
          <p:cNvGrpSpPr/>
          <p:nvPr/>
        </p:nvGrpSpPr>
        <p:grpSpPr>
          <a:xfrm>
            <a:off x="2053590" y="2466975"/>
            <a:ext cx="6461760" cy="2686685"/>
            <a:chOff x="0" y="0"/>
            <a:chExt cx="5486400" cy="2205355"/>
          </a:xfrm>
        </p:grpSpPr>
        <p:sp>
          <p:nvSpPr>
            <p:cNvPr id="5" name="画布 227"/>
            <p:cNvSpPr/>
            <p:nvPr/>
          </p:nvSpPr>
          <p:spPr>
            <a:xfrm>
              <a:off x="0" y="0"/>
              <a:ext cx="5486400" cy="2205355"/>
            </a:xfrm>
            <a:ln>
              <a:solidFill>
                <a:schemeClr val="tx1"/>
              </a:solidFill>
            </a:ln>
          </p:spPr>
        </p:sp>
        <p:sp>
          <p:nvSpPr>
            <p:cNvPr id="230" name="文本框 230"/>
            <p:cNvSpPr txBox="1"/>
            <p:nvPr/>
          </p:nvSpPr>
          <p:spPr>
            <a:xfrm>
              <a:off x="84647" y="1216568"/>
              <a:ext cx="1028700" cy="83815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25000"/>
                </a:lnSpc>
              </a:pPr>
              <a:r>
                <a:rPr lang="en-US" altLang="zh-CN" b="1"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H-S光流法得到的前景掩模</a:t>
              </a:r>
              <a:endParaRPr lang="en-US" altLang="zh-CN" b="1" kern="10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231" name="文本框 231"/>
            <p:cNvSpPr txBox="1"/>
            <p:nvPr/>
          </p:nvSpPr>
          <p:spPr>
            <a:xfrm>
              <a:off x="84455" y="141605"/>
              <a:ext cx="1037590" cy="79057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25000"/>
                </a:lnSpc>
              </a:pPr>
              <a:r>
                <a:rPr lang="en-US" altLang="zh-CN" b="1"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高斯混合模型得到的前景掩模</a:t>
              </a:r>
              <a:endParaRPr lang="en-US" altLang="zh-CN" b="1" kern="10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pic>
          <p:nvPicPr>
            <p:cNvPr id="232" name="图片 232" descr="40"/>
            <p:cNvPicPr>
              <a:picLocks noChangeAspect="1"/>
            </p:cNvPicPr>
            <p:nvPr/>
          </p:nvPicPr>
          <p:blipFill>
            <a:blip r:embed="rId1"/>
            <a:stretch>
              <a:fillRect/>
            </a:stretch>
          </p:blipFill>
          <p:spPr>
            <a:xfrm>
              <a:off x="1189355" y="1151255"/>
              <a:ext cx="1165860" cy="932815"/>
            </a:xfrm>
            <a:prstGeom prst="rect">
              <a:avLst/>
            </a:prstGeom>
          </p:spPr>
        </p:pic>
        <p:pic>
          <p:nvPicPr>
            <p:cNvPr id="233" name="图片 233" descr="40"/>
            <p:cNvPicPr>
              <a:picLocks noChangeAspect="1"/>
            </p:cNvPicPr>
            <p:nvPr/>
          </p:nvPicPr>
          <p:blipFill>
            <a:blip r:embed="rId2"/>
            <a:stretch>
              <a:fillRect/>
            </a:stretch>
          </p:blipFill>
          <p:spPr>
            <a:xfrm>
              <a:off x="1170305" y="93980"/>
              <a:ext cx="1201420" cy="961390"/>
            </a:xfrm>
            <a:prstGeom prst="rect">
              <a:avLst/>
            </a:prstGeom>
          </p:spPr>
        </p:pic>
        <p:sp>
          <p:nvSpPr>
            <p:cNvPr id="234" name="矩形 234"/>
            <p:cNvSpPr/>
            <p:nvPr/>
          </p:nvSpPr>
          <p:spPr>
            <a:xfrm>
              <a:off x="4352290" y="584200"/>
              <a:ext cx="1038225" cy="102870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600" b="1" kern="100">
                  <a:latin typeface="Times New Roman" panose="02020603050405020304"/>
                  <a:ea typeface="宋体" panose="02010600030101010101" pitchFamily="2" charset="-122"/>
                  <a:cs typeface="Times New Roman" panose="02020603050405020304"/>
                  <a:sym typeface="Times New Roman" panose="02020603050405020304"/>
                </a:rPr>
                <a:t>融合后的前景掩模</a:t>
              </a:r>
              <a:endParaRPr lang="en-US" altLang="zh-CN" sz="1600" b="1"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35" name="圆角矩形 235"/>
            <p:cNvSpPr/>
            <p:nvPr/>
          </p:nvSpPr>
          <p:spPr>
            <a:xfrm>
              <a:off x="2885440" y="774065"/>
              <a:ext cx="952500" cy="66738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600" b="1" kern="100">
                  <a:latin typeface="Times New Roman" panose="02020603050405020304"/>
                  <a:ea typeface="宋体" panose="02010600030101010101" pitchFamily="2" charset="-122"/>
                  <a:cs typeface="Times New Roman" panose="02020603050405020304"/>
                  <a:sym typeface="Times New Roman" panose="02020603050405020304"/>
                </a:rPr>
                <a:t>图像融合算法</a:t>
              </a:r>
              <a:endParaRPr lang="en-US" altLang="zh-CN" sz="1600" b="1"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238" name="肘形连接符 238"/>
            <p:cNvCxnSpPr>
              <a:stCxn id="233" idx="3"/>
              <a:endCxn id="235" idx="0"/>
            </p:cNvCxnSpPr>
            <p:nvPr/>
          </p:nvCxnSpPr>
          <p:spPr>
            <a:xfrm>
              <a:off x="2371725" y="574675"/>
              <a:ext cx="989965" cy="19939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0" name="肘形连接符 240"/>
            <p:cNvCxnSpPr>
              <a:stCxn id="232" idx="3"/>
              <a:endCxn id="235" idx="2"/>
            </p:cNvCxnSpPr>
            <p:nvPr/>
          </p:nvCxnSpPr>
          <p:spPr>
            <a:xfrm flipV="1">
              <a:off x="2355215" y="1441450"/>
              <a:ext cx="1006475" cy="17653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4" name="直接箭头连接符 244"/>
            <p:cNvCxnSpPr>
              <a:stCxn id="235" idx="3"/>
              <a:endCxn id="234" idx="1"/>
            </p:cNvCxnSpPr>
            <p:nvPr/>
          </p:nvCxnSpPr>
          <p:spPr>
            <a:xfrm flipV="1">
              <a:off x="3837940" y="1098550"/>
              <a:ext cx="514350" cy="95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6" name="下箭头 5"/>
          <p:cNvSpPr/>
          <p:nvPr/>
        </p:nvSpPr>
        <p:spPr>
          <a:xfrm rot="3900000">
            <a:off x="5128895" y="1325245"/>
            <a:ext cx="191135" cy="208788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下箭头 6"/>
          <p:cNvSpPr/>
          <p:nvPr/>
        </p:nvSpPr>
        <p:spPr>
          <a:xfrm rot="6780000">
            <a:off x="5030470" y="3771900"/>
            <a:ext cx="191135" cy="222059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6093460" y="1622425"/>
            <a:ext cx="1778000" cy="91821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b="1">
                <a:solidFill>
                  <a:schemeClr val="tx1"/>
                </a:solidFill>
                <a:latin typeface="微软雅黑" panose="020B0503020204020204" pitchFamily="34" charset="-122"/>
                <a:ea typeface="微软雅黑" panose="020B0503020204020204" pitchFamily="34" charset="-122"/>
              </a:rPr>
              <a:t>人物变形</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6093460" y="4847590"/>
            <a:ext cx="1778000" cy="91821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b="1">
                <a:solidFill>
                  <a:schemeClr val="tx1"/>
                </a:solidFill>
                <a:latin typeface="微软雅黑" panose="020B0503020204020204" pitchFamily="34" charset="-122"/>
                <a:ea typeface="微软雅黑" panose="020B0503020204020204" pitchFamily="34" charset="-122"/>
              </a:rPr>
              <a:t>孔洞较大</a:t>
            </a:r>
            <a:endParaRPr lang="zh-CN" altLang="en-US" sz="1600" b="1">
              <a:solidFill>
                <a:schemeClr val="tx1"/>
              </a:solidFill>
              <a:latin typeface="微软雅黑" panose="020B0503020204020204" pitchFamily="34" charset="-122"/>
              <a:ea typeface="微软雅黑" panose="020B0503020204020204" pitchFamily="34" charset="-122"/>
            </a:endParaRPr>
          </a:p>
        </p:txBody>
      </p:sp>
      <p:pic>
        <p:nvPicPr>
          <p:cNvPr id="12" name="图片 11" descr="41"/>
          <p:cNvPicPr>
            <a:picLocks noChangeAspect="1"/>
          </p:cNvPicPr>
          <p:nvPr/>
        </p:nvPicPr>
        <p:blipFill>
          <a:blip r:embed="rId3"/>
          <a:stretch>
            <a:fillRect/>
          </a:stretch>
        </p:blipFill>
        <p:spPr>
          <a:xfrm>
            <a:off x="328930" y="3195955"/>
            <a:ext cx="1524000" cy="1219200"/>
          </a:xfrm>
          <a:prstGeom prst="rect">
            <a:avLst/>
          </a:prstGeom>
        </p:spPr>
      </p:pic>
      <p:sp>
        <p:nvSpPr>
          <p:cNvPr id="2" name="文本框 1"/>
          <p:cNvSpPr txBox="1"/>
          <p:nvPr/>
        </p:nvSpPr>
        <p:spPr>
          <a:xfrm>
            <a:off x="2275204" y="279400"/>
            <a:ext cx="2740025" cy="548005"/>
          </a:xfrm>
          <a:prstGeom prst="rect">
            <a:avLst/>
          </a:prstGeom>
          <a:noFill/>
        </p:spPr>
        <p:txBody>
          <a:bodyPr wrap="none" lIns="68580" tIns="34290" rIns="68580" bIns="34290" rtlCol="0">
            <a:spAutoFit/>
          </a:bodyPr>
          <a:lstStyle/>
          <a:p>
            <a:pPr algn="l">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Part 01 |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Aharoni" panose="02010803020104030203" pitchFamily="2" charset="-79"/>
                <a:sym typeface="+mn-ea"/>
              </a:rPr>
              <a:t>问题分析</a:t>
            </a:r>
            <a:endParaRPr lang="zh-CN" altLang="en-US" sz="24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500" advTm="0"/>
    </mc:Choice>
    <mc:Fallback>
      <p:transition advTm="0"/>
    </mc:Fallback>
  </mc:AlternateContent>
  <p:timing>
    <p:tnLst>
      <p:par>
        <p:cTn id="1" dur="indefinite" restart="never" nodeType="tmRoot"/>
      </p:par>
    </p:tnLst>
  </p:timing>
</p:sld>
</file>

<file path=ppt/theme/theme1.xml><?xml version="1.0" encoding="utf-8"?>
<a:theme xmlns:a="http://schemas.openxmlformats.org/drawingml/2006/main" name="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4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5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6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7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8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9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0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1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2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3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95PPT模板 www.95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A000120140929A68KPBG</Template>
  <TotalTime>0</TotalTime>
  <Words>2940</Words>
  <Application>WPS 演示</Application>
  <PresentationFormat>全屏显示(16:9)</PresentationFormat>
  <Paragraphs>323</Paragraphs>
  <Slides>27</Slides>
  <Notes>29</Notes>
  <HiddenSlides>0</HiddenSlides>
  <MMClips>1</MMClips>
  <ScaleCrop>false</ScaleCrop>
  <HeadingPairs>
    <vt:vector size="8" baseType="variant">
      <vt:variant>
        <vt:lpstr>已用的字体</vt:lpstr>
      </vt:variant>
      <vt:variant>
        <vt:i4>16</vt:i4>
      </vt:variant>
      <vt:variant>
        <vt:lpstr>主题</vt:lpstr>
      </vt:variant>
      <vt:variant>
        <vt:i4>23</vt:i4>
      </vt:variant>
      <vt:variant>
        <vt:lpstr>嵌入 OLE 服务器</vt:lpstr>
      </vt:variant>
      <vt:variant>
        <vt:i4>13</vt:i4>
      </vt:variant>
      <vt:variant>
        <vt:lpstr>幻灯片标题</vt:lpstr>
      </vt:variant>
      <vt:variant>
        <vt:i4>27</vt:i4>
      </vt:variant>
    </vt:vector>
  </HeadingPairs>
  <TitlesOfParts>
    <vt:vector size="79" baseType="lpstr">
      <vt:lpstr>Arial</vt:lpstr>
      <vt:lpstr>宋体</vt:lpstr>
      <vt:lpstr>Wingdings</vt:lpstr>
      <vt:lpstr>微软雅黑</vt:lpstr>
      <vt:lpstr>Arial Black</vt:lpstr>
      <vt:lpstr>幼圆</vt:lpstr>
      <vt:lpstr>Aharoni</vt:lpstr>
      <vt:lpstr>Broadway</vt:lpstr>
      <vt:lpstr>Arial Rounded MT Bold</vt:lpstr>
      <vt:lpstr>Gill Sans</vt:lpstr>
      <vt:lpstr>Times New Roman</vt:lpstr>
      <vt:lpstr>Arial Unicode MS</vt:lpstr>
      <vt:lpstr>Calibri</vt:lpstr>
      <vt:lpstr>Wingdings</vt:lpstr>
      <vt:lpstr>华文仿宋</vt:lpstr>
      <vt:lpstr>Gill Sans MT</vt:lpstr>
      <vt:lpstr>95PPT模板 www.95ppt.com</vt:lpstr>
      <vt:lpstr>1_95PPT模板 www.95ppt.com</vt:lpstr>
      <vt:lpstr>2_95PPT模板 www.95ppt.com</vt:lpstr>
      <vt:lpstr>3_95PPT模板 www.95ppt.com</vt:lpstr>
      <vt:lpstr>4_95PPT模板 www.95ppt.com</vt:lpstr>
      <vt:lpstr>5_95PPT模板 www.95ppt.com</vt:lpstr>
      <vt:lpstr>6_95PPT模板 www.95ppt.com</vt:lpstr>
      <vt:lpstr>7_95PPT模板 www.95ppt.com</vt:lpstr>
      <vt:lpstr>8_95PPT模板 www.95ppt.com</vt:lpstr>
      <vt:lpstr>9_95PPT模板 www.95ppt.com</vt:lpstr>
      <vt:lpstr>10_95PPT模板 www.95ppt.com</vt:lpstr>
      <vt:lpstr>11_95PPT模板 www.95ppt.com</vt:lpstr>
      <vt:lpstr>12_95PPT模板 www.95ppt.com</vt:lpstr>
      <vt:lpstr>14_95PPT模板 www.95ppt.com</vt:lpstr>
      <vt:lpstr>15_95PPT模板 www.95ppt.com</vt:lpstr>
      <vt:lpstr>16_95PPT模板 www.95ppt.com</vt:lpstr>
      <vt:lpstr>17_95PPT模板 www.95ppt.com</vt:lpstr>
      <vt:lpstr>18_95PPT模板 www.95ppt.com</vt:lpstr>
      <vt:lpstr>19_95PPT模板 www.95ppt.com</vt:lpstr>
      <vt:lpstr>20_95PPT模板 www.95ppt.com</vt:lpstr>
      <vt:lpstr>21_95PPT模板 www.95ppt.com</vt:lpstr>
      <vt:lpstr>22_95PPT模板 www.95ppt.com</vt:lpstr>
      <vt:lpstr>23_95PPT模板 www.95ppt.com</vt:lpstr>
      <vt:lpstr>Equation.KSEE3</vt:lpstr>
      <vt:lpstr>Equation.KSEE3</vt:lpstr>
      <vt:lpstr>Equation.3</vt:lpstr>
      <vt:lpstr>Equation.KSEE3</vt:lpstr>
      <vt:lpstr>Equation.3</vt:lpstr>
      <vt:lpstr>Equation.3</vt:lpstr>
      <vt:lpstr>Equation.KSEE3</vt:lpstr>
      <vt:lpstr>Equation.3</vt:lpstr>
      <vt:lpstr>Equation.3</vt:lpstr>
      <vt:lpstr>Equation.KSEE3</vt:lpstr>
      <vt:lpstr>Equation.3</vt:lpstr>
      <vt:lpstr>Equation.3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数理大赛答辩PPT</dc:title>
  <dc:creator>陈艺荣</dc:creator>
  <cp:lastModifiedBy>陈艺荣</cp:lastModifiedBy>
  <cp:revision>228</cp:revision>
  <dcterms:created xsi:type="dcterms:W3CDTF">2015-06-24T14:18:00Z</dcterms:created>
  <dcterms:modified xsi:type="dcterms:W3CDTF">2017-12-01T14:28:11Z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