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8" r:id="rId4"/>
    <p:sldId id="406" r:id="rId5"/>
    <p:sldId id="260" r:id="rId6"/>
    <p:sldId id="372" r:id="rId7"/>
    <p:sldId id="405" r:id="rId8"/>
    <p:sldId id="369" r:id="rId9"/>
    <p:sldId id="410" r:id="rId10"/>
    <p:sldId id="407" r:id="rId11"/>
    <p:sldId id="411" r:id="rId12"/>
    <p:sldId id="414" r:id="rId13"/>
    <p:sldId id="412" r:id="rId14"/>
    <p:sldId id="413" r:id="rId15"/>
    <p:sldId id="408" r:id="rId16"/>
    <p:sldId id="417" r:id="rId17"/>
    <p:sldId id="421" r:id="rId18"/>
    <p:sldId id="422" r:id="rId19"/>
    <p:sldId id="423" r:id="rId20"/>
    <p:sldId id="400" r:id="rId21"/>
    <p:sldId id="283" r:id="rId22"/>
  </p:sldIdLst>
  <p:sldSz cx="9144000" cy="6858000" type="screen4x3"/>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94660"/>
  </p:normalViewPr>
  <p:slideViewPr>
    <p:cSldViewPr snapToGrid="0">
      <p:cViewPr varScale="1">
        <p:scale>
          <a:sx n="113" d="100"/>
          <a:sy n="113" d="100"/>
        </p:scale>
        <p:origin x="114" y="126"/>
      </p:cViewPr>
      <p:guideLst>
        <p:guide orient="horz" pos="221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数字信号处理技术</a:t>
            </a:r>
            <a:endParaRPr lang="zh-CN" altLang="en-US"/>
          </a:p>
          <a:p>
            <a:r>
              <a:rPr lang="zh-CN" altLang="en-US"/>
              <a:t>在汽车检测跟踪方面的应用</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en-US" altLang="zh-CN" smtClean="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65127"/>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7"/>
            <a:ext cx="5800725"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数字信号处理技术</a:t>
            </a:r>
            <a:endParaRPr lang="zh-CN" altLang="en-US"/>
          </a:p>
          <a:p>
            <a:r>
              <a:rPr lang="zh-CN" altLang="en-US"/>
              <a:t>在汽车检测跟踪方面的应用</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2"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数字信号处理技术在汽车检测跟踪方面的应用</a:t>
            </a:r>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2"/>
            <a:ext cx="20574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1">
              <a:rPr lang="zh-CN" altLang="en-US" smtClean="0"/>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r>
              <a:rPr lang="zh-CN" altLang="en-US"/>
              <a:t>数字信号处理技术</a:t>
            </a:r>
            <a:endParaRPr lang="zh-CN" altLang="en-US"/>
          </a:p>
          <a:p>
            <a:r>
              <a:rPr lang="zh-CN" altLang="en-US"/>
              <a:t>在汽车检测跟踪方面的应用</a:t>
            </a:r>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hyperlink" Target="http://www.cnblogs.com/rocbomb/p/3795719.html" TargetMode="External"/><Relationship Id="rId2" Type="http://schemas.openxmlformats.org/officeDocument/2006/relationships/image" Target="../media/image16.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7.bin"/><Relationship Id="rId7" Type="http://schemas.openxmlformats.org/officeDocument/2006/relationships/image" Target="../media/image22.wmf"/><Relationship Id="rId6" Type="http://schemas.openxmlformats.org/officeDocument/2006/relationships/oleObject" Target="../embeddings/oleObject6.bin"/><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hyperlink" Target="http://www.cnblogs.com/rocbomb/p/3795719.html" TargetMode="Externa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microsoft.com/office/2007/relationships/media" Target="file:///G:\2&#22823;&#19977;&#19978;&#23398;&#20064;&#36164;&#26009;\&#25968;&#23383;&#20449;&#21495;&#22788;&#29702;\&#29702;&#35770;&#35838;\&#35838;&#22530;&#23637;&#31034;PPT\DSP&#25216;&#26415;&#22312;&#20132;&#36890;&#27773;&#36710;&#26816;&#27979;&#36319;&#36394;&#26041;&#38754;&#30340;&#24212;&#29992;\&#32467;&#26524;&#28436;&#31034;_DSP&#25216;&#26415;&#22312;&#20132;&#36890;&#27773;&#36710;&#26816;&#27979;&#36319;&#36394;&#26041;&#38754;&#30340;&#24212;&#29992;-&#20309;&#26216;&#26198;&#12289;&#21608;&#27901;&#37995;&#12289;&#38472;&#33402;&#33635;.avi" TargetMode="External"/><Relationship Id="rId2" Type="http://schemas.openxmlformats.org/officeDocument/2006/relationships/video" Target="file:///G:\2&#22823;&#19977;&#19978;&#23398;&#20064;&#36164;&#26009;\&#25968;&#23383;&#20449;&#21495;&#22788;&#29702;\&#29702;&#35770;&#35838;\&#35838;&#22530;&#23637;&#31034;PPT\DSP&#25216;&#26415;&#22312;&#20132;&#36890;&#27773;&#36710;&#26816;&#27979;&#36319;&#36394;&#26041;&#38754;&#30340;&#24212;&#29992;\&#32467;&#26524;&#28436;&#31034;_DSP&#25216;&#26415;&#22312;&#20132;&#36890;&#27773;&#36710;&#26816;&#27979;&#36319;&#36394;&#26041;&#38754;&#30340;&#24212;&#29992;-&#20309;&#26216;&#26198;&#12289;&#21608;&#27901;&#37995;&#12289;&#38472;&#33402;&#33635;.avi" TargetMode="Externa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vision.middlebury.edu/flow/floweval-ijcv2011.pdf" TargetMode="External"/><Relationship Id="rId7" Type="http://schemas.openxmlformats.org/officeDocument/2006/relationships/hyperlink" Target="http://vision.middlebury.edu/flow/submit/" TargetMode="External"/><Relationship Id="rId6" Type="http://schemas.openxmlformats.org/officeDocument/2006/relationships/hyperlink" Target="http://blog.csdn.net/xbinworld/article/details/50650319" TargetMode="External"/><Relationship Id="rId5" Type="http://schemas.openxmlformats.org/officeDocument/2006/relationships/hyperlink" Target="http://blog.csdn.net/jinxinsummer/article/details/77345035" TargetMode="External"/><Relationship Id="rId4" Type="http://schemas.openxmlformats.org/officeDocument/2006/relationships/hyperlink" Target="http://blog.csdn.net/carson2005/article/details/7581642?readlog" TargetMode="External"/><Relationship Id="rId3" Type="http://schemas.openxmlformats.org/officeDocument/2006/relationships/hyperlink" Target="http://www.cnblogs.com/rocbomb/p/3795719.html" TargetMode="External"/><Relationship Id="rId2" Type="http://schemas.openxmlformats.org/officeDocument/2006/relationships/hyperlink" Target="http://blog.163.com/zhaowei0425%40126/blog/static/4758603020110945939568/&#13;" TargetMode="Externa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slideLayout" Target="../slideLayouts/slideLayout2.xml"/><Relationship Id="rId10" Type="http://schemas.openxmlformats.org/officeDocument/2006/relationships/tags" Target="../tags/tag9.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hyperlink" Target="http://blog.sina.com.cn/s/blog_15f0112800102wip9.html" TargetMode="Externa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vision.middlebury.edu/flow/floweval-ijcv2011.pdf" TargetMode="Externa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log.csdn.net/carson2005/article/details/7581642?readlog" TargetMode="External"/><Relationship Id="rId2" Type="http://schemas.openxmlformats.org/officeDocument/2006/relationships/image" Target="../media/image10.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13.wmf"/><Relationship Id="rId7" Type="http://schemas.openxmlformats.org/officeDocument/2006/relationships/oleObject" Target="../embeddings/oleObject3.bin"/><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 Id="rId3" Type="http://schemas.openxmlformats.org/officeDocument/2006/relationships/oleObject" Target="../embeddings/oleObject1.bin"/><Relationship Id="rId2" Type="http://schemas.openxmlformats.org/officeDocument/2006/relationships/hyperlink" Target="http://blog.csdn.net/carson2005/article/details/7581642?readlog" TargetMode="Externa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5.wmf"/><Relationship Id="rId11" Type="http://schemas.openxmlformats.org/officeDocument/2006/relationships/oleObject" Target="../embeddings/oleObject5.bin"/><Relationship Id="rId10" Type="http://schemas.openxmlformats.org/officeDocument/2006/relationships/image" Target="../media/image14.wmf"/><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1" Type="http://schemas.openxmlformats.org/officeDocument/2006/relationships/slideLayout" Target="../slideLayouts/slideLayout2.xml"/><Relationship Id="rId10" Type="http://schemas.openxmlformats.org/officeDocument/2006/relationships/tags" Target="../tags/tag1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6413" y="3818804"/>
            <a:ext cx="9144000" cy="9256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rot="16200000">
            <a:off x="8524976" y="4157708"/>
            <a:ext cx="953603" cy="272512"/>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文本框 41"/>
          <p:cNvSpPr txBox="1"/>
          <p:nvPr/>
        </p:nvSpPr>
        <p:spPr>
          <a:xfrm>
            <a:off x="1554480" y="4940300"/>
            <a:ext cx="4560570" cy="1014730"/>
          </a:xfrm>
          <a:prstGeom prst="rect">
            <a:avLst/>
          </a:prstGeom>
          <a:noFill/>
        </p:spPr>
        <p:txBody>
          <a:bodyPr wrap="square" rtlCol="0">
            <a:spAutoFit/>
          </a:bodyPr>
          <a:lstStyle/>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制作成员：何晨晖 </a:t>
            </a:r>
            <a:r>
              <a:rPr lang="en-US" altLang="zh-CN"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15</a:t>
            </a: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电科卓越班</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                  周泽鑫</a:t>
            </a:r>
            <a:r>
              <a:rPr lang="zh-CN" altLang="en-US" sz="2000" b="1" dirty="0">
                <a:latin typeface="Arial" panose="020B0604020202020204" pitchFamily="34" charset="0"/>
                <a:ea typeface="微软雅黑" panose="020B0503020204020204" pitchFamily="34" charset="-122"/>
                <a:sym typeface="Arial" panose="020B0604020202020204" pitchFamily="34" charset="0"/>
              </a:rPr>
              <a:t> </a:t>
            </a:r>
            <a:r>
              <a:rPr lang="en-US" altLang="zh-CN" sz="2000" b="1" dirty="0">
                <a:latin typeface="Arial" panose="020B0604020202020204" pitchFamily="34" charset="0"/>
                <a:ea typeface="微软雅黑" panose="020B0503020204020204" pitchFamily="34" charset="-122"/>
                <a:sym typeface="Arial" panose="020B0604020202020204" pitchFamily="34" charset="0"/>
              </a:rPr>
              <a:t>15</a:t>
            </a:r>
            <a:r>
              <a:rPr lang="zh-CN" altLang="en-US" sz="2000" b="1" dirty="0">
                <a:latin typeface="Arial" panose="020B0604020202020204" pitchFamily="34" charset="0"/>
                <a:ea typeface="微软雅黑" panose="020B0503020204020204" pitchFamily="34" charset="-122"/>
                <a:sym typeface="Arial" panose="020B0604020202020204" pitchFamily="34" charset="0"/>
              </a:rPr>
              <a:t>电科卓越班</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                  陈艺荣</a:t>
            </a:r>
            <a:r>
              <a:rPr lang="zh-CN" altLang="en-US" sz="2000" b="1" dirty="0">
                <a:latin typeface="Arial" panose="020B0604020202020204" pitchFamily="34" charset="0"/>
                <a:ea typeface="微软雅黑" panose="020B0503020204020204" pitchFamily="34" charset="-122"/>
                <a:sym typeface="Arial" panose="020B0604020202020204" pitchFamily="34" charset="0"/>
              </a:rPr>
              <a:t> </a:t>
            </a:r>
            <a:r>
              <a:rPr lang="en-US" altLang="zh-CN" sz="2000" b="1" dirty="0">
                <a:latin typeface="Arial" panose="020B0604020202020204" pitchFamily="34" charset="0"/>
                <a:ea typeface="微软雅黑" panose="020B0503020204020204" pitchFamily="34" charset="-122"/>
                <a:sym typeface="Arial" panose="020B0604020202020204" pitchFamily="34" charset="0"/>
              </a:rPr>
              <a:t>15</a:t>
            </a:r>
            <a:r>
              <a:rPr lang="zh-CN" altLang="en-US" sz="2000" b="1" dirty="0">
                <a:latin typeface="Arial" panose="020B0604020202020204" pitchFamily="34" charset="0"/>
                <a:ea typeface="微软雅黑" panose="020B0503020204020204" pitchFamily="34" charset="-122"/>
                <a:sym typeface="Arial" panose="020B0604020202020204" pitchFamily="34" charset="0"/>
              </a:rPr>
              <a:t>电科卓越班</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文本框 47"/>
          <p:cNvSpPr txBox="1"/>
          <p:nvPr/>
        </p:nvSpPr>
        <p:spPr>
          <a:xfrm>
            <a:off x="2889250" y="1780540"/>
            <a:ext cx="5778500" cy="1729105"/>
          </a:xfrm>
          <a:prstGeom prst="rect">
            <a:avLst/>
          </a:prstGeom>
          <a:noFill/>
        </p:spPr>
        <p:txBody>
          <a:bodyPr wrap="square" lIns="68578" tIns="34289" rIns="68578" bIns="34289" rtlCol="0">
            <a:spAutoFit/>
          </a:bodyPr>
          <a:lstStyle/>
          <a:p>
            <a:pPr algn="l" fontAlgn="auto">
              <a:lnSpc>
                <a:spcPct val="150000"/>
              </a:lnSpc>
            </a:pPr>
            <a:r>
              <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rPr>
              <a:t>数字信号处理技术</a:t>
            </a:r>
            <a:endPar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gn="l" fontAlgn="auto">
              <a:lnSpc>
                <a:spcPct val="150000"/>
              </a:lnSpc>
            </a:pPr>
            <a:r>
              <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rPr>
              <a:t>在汽车检测跟踪方面的应用</a:t>
            </a:r>
            <a:endParaRPr lang="zh-CN" altLang="en-US" sz="3600" b="1"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圆角矩形 56"/>
          <p:cNvSpPr/>
          <p:nvPr/>
        </p:nvSpPr>
        <p:spPr>
          <a:xfrm rot="16200000" flipV="1">
            <a:off x="7897165" y="3812197"/>
            <a:ext cx="961559" cy="97511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96"/>
          <p:cNvSpPr/>
          <p:nvPr/>
        </p:nvSpPr>
        <p:spPr bwMode="auto">
          <a:xfrm>
            <a:off x="8027473" y="4036268"/>
            <a:ext cx="557117" cy="537453"/>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68577" tIns="34288" rIns="68577" bIns="34288" numCol="1" anchor="t" anchorCtr="0" compatLnSpc="1"/>
          <a:lstStyle/>
          <a:p>
            <a:endParaRPr lang="zh-CN" altLang="en-US" sz="1425">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554639" y="5955189"/>
            <a:ext cx="3819525" cy="398780"/>
          </a:xfrm>
          <a:prstGeom prst="rect">
            <a:avLst/>
          </a:prstGeom>
          <a:noFill/>
        </p:spPr>
        <p:txBody>
          <a:bodyPr wrap="square" rtlCol="0">
            <a:spAutoFit/>
          </a:bodyPr>
          <a:p>
            <a:pPr algn="just"/>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指导老师：薛    洋</a:t>
            </a:r>
            <a:endPar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页脚占位符 6"/>
          <p:cNvSpPr>
            <a:spLocks noGrp="1"/>
          </p:cNvSpPr>
          <p:nvPr>
            <p:ph type="ftr" sz="quarter" idx="11"/>
          </p:nvPr>
        </p:nvSpPr>
        <p:spPr/>
        <p:txBody>
          <a:bodyPr/>
          <a:p>
            <a:r>
              <a:rPr lang="zh-CN" altLang="en-US"/>
              <a:t>数字信号处理技术</a:t>
            </a:r>
            <a:endParaRPr lang="zh-CN" altLang="en-US"/>
          </a:p>
          <a:p>
            <a:r>
              <a:rPr lang="zh-CN" altLang="en-US"/>
              <a:t>在汽车检测跟踪方面的应用</a:t>
            </a:r>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p>
            <a:fld id="{888F8D02-9041-4C59-BC62-13DE0E5C6713}" type="slidenum">
              <a:rPr lang="zh-CN" altLang="en-US" smtClean="0"/>
            </a:fld>
            <a:endParaRPr lang="zh-CN" altLang="en-US"/>
          </a:p>
        </p:txBody>
      </p:sp>
      <p:pic>
        <p:nvPicPr>
          <p:cNvPr id="5" name="图片 4" descr="插图1"/>
          <p:cNvPicPr>
            <a:picLocks noChangeAspect="1"/>
          </p:cNvPicPr>
          <p:nvPr/>
        </p:nvPicPr>
        <p:blipFill>
          <a:blip r:embed="rId1"/>
          <a:stretch>
            <a:fillRect/>
          </a:stretch>
        </p:blipFill>
        <p:spPr>
          <a:xfrm>
            <a:off x="7146290" y="1567815"/>
            <a:ext cx="1898650" cy="1266190"/>
          </a:xfrm>
          <a:prstGeom prst="rect">
            <a:avLst/>
          </a:prstGeom>
          <a:effectLst>
            <a:outerShdw blurRad="50800" dist="50800" dir="5400000" algn="ctr" rotWithShape="0">
              <a:srgbClr val="000000">
                <a:alpha val="100000"/>
              </a:srgbClr>
            </a:outerShdw>
          </a:effectLst>
        </p:spPr>
      </p:pic>
      <p:pic>
        <p:nvPicPr>
          <p:cNvPr id="6" name="图片 5" descr="插图2"/>
          <p:cNvPicPr>
            <a:picLocks noChangeAspect="1"/>
          </p:cNvPicPr>
          <p:nvPr/>
        </p:nvPicPr>
        <p:blipFill>
          <a:blip r:embed="rId2"/>
          <a:stretch>
            <a:fillRect/>
          </a:stretch>
        </p:blipFill>
        <p:spPr>
          <a:xfrm>
            <a:off x="513080" y="10160"/>
            <a:ext cx="2654935" cy="1770380"/>
          </a:xfrm>
          <a:prstGeom prst="rect">
            <a:avLst/>
          </a:prstGeom>
        </p:spPr>
      </p:pic>
      <p:pic>
        <p:nvPicPr>
          <p:cNvPr id="12" name="图片 11" descr="插图4"/>
          <p:cNvPicPr>
            <a:picLocks noChangeAspect="1"/>
          </p:cNvPicPr>
          <p:nvPr/>
        </p:nvPicPr>
        <p:blipFill>
          <a:blip r:embed="rId3"/>
          <a:stretch>
            <a:fillRect/>
          </a:stretch>
        </p:blipFill>
        <p:spPr>
          <a:xfrm>
            <a:off x="6021070" y="442595"/>
            <a:ext cx="2006600" cy="1337945"/>
          </a:xfrm>
          <a:prstGeom prst="rect">
            <a:avLst/>
          </a:prstGeom>
        </p:spPr>
      </p:pic>
      <p:pic>
        <p:nvPicPr>
          <p:cNvPr id="14" name="图片 13" descr="插图5"/>
          <p:cNvPicPr>
            <a:picLocks noChangeAspect="1"/>
          </p:cNvPicPr>
          <p:nvPr/>
        </p:nvPicPr>
        <p:blipFill>
          <a:blip r:embed="rId4"/>
          <a:stretch>
            <a:fillRect/>
          </a:stretch>
        </p:blipFill>
        <p:spPr>
          <a:xfrm>
            <a:off x="3693795" y="168275"/>
            <a:ext cx="2100580" cy="1400175"/>
          </a:xfrm>
          <a:prstGeom prst="rect">
            <a:avLst/>
          </a:prstGeom>
        </p:spPr>
      </p:pic>
      <p:pic>
        <p:nvPicPr>
          <p:cNvPr id="15" name="图片 14" descr="插图3"/>
          <p:cNvPicPr>
            <a:picLocks noChangeAspect="1"/>
          </p:cNvPicPr>
          <p:nvPr/>
        </p:nvPicPr>
        <p:blipFill>
          <a:blip r:embed="rId5"/>
          <a:stretch>
            <a:fillRect/>
          </a:stretch>
        </p:blipFill>
        <p:spPr>
          <a:xfrm>
            <a:off x="174625" y="1938655"/>
            <a:ext cx="1785620" cy="1190625"/>
          </a:xfrm>
          <a:prstGeom prst="rect">
            <a:avLst/>
          </a:prstGeom>
        </p:spPr>
      </p:pic>
      <p:sp>
        <p:nvSpPr>
          <p:cNvPr id="16" name="矩形 15"/>
          <p:cNvSpPr/>
          <p:nvPr/>
        </p:nvSpPr>
        <p:spPr>
          <a:xfrm>
            <a:off x="271145" y="2113915"/>
            <a:ext cx="1697355" cy="779145"/>
          </a:xfrm>
          <a:prstGeom prst="rect">
            <a:avLst/>
          </a:prstGeom>
          <a:noFill/>
          <a:ln w="381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06425" y="346710"/>
            <a:ext cx="2562225" cy="1154430"/>
          </a:xfrm>
          <a:prstGeom prst="rect">
            <a:avLst/>
          </a:prstGeom>
          <a:noFill/>
          <a:ln w="381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3723005" y="167005"/>
            <a:ext cx="2071370" cy="1334135"/>
          </a:xfrm>
          <a:prstGeom prst="rect">
            <a:avLst/>
          </a:prstGeom>
          <a:noFill/>
          <a:ln w="381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235G35630-0_副本"/>
          <p:cNvPicPr>
            <a:picLocks noChangeAspect="1"/>
          </p:cNvPicPr>
          <p:nvPr/>
        </p:nvPicPr>
        <p:blipFill>
          <a:blip r:embed="rId6"/>
          <a:stretch>
            <a:fillRect/>
          </a:stretch>
        </p:blipFill>
        <p:spPr>
          <a:xfrm>
            <a:off x="8006080" y="10160"/>
            <a:ext cx="1131570" cy="1129030"/>
          </a:xfrm>
          <a:prstGeom prst="rect">
            <a:avLst/>
          </a:prstGeom>
          <a:solidFill>
            <a:schemeClr val="bg1">
              <a:alpha val="0"/>
            </a:schemeClr>
          </a:solidFill>
          <a:effectLst>
            <a:outerShdw dist="50800" dir="5400000" sx="94000" sy="94000" algn="ctr" rotWithShape="0">
              <a:srgbClr val="000000">
                <a:alpha val="4000"/>
              </a:srgbClr>
            </a:outerShdw>
            <a:softEdge rad="31750"/>
          </a:effectLst>
        </p:spPr>
      </p:pic>
      <p:sp>
        <p:nvSpPr>
          <p:cNvPr id="19" name="矩形 18"/>
          <p:cNvSpPr/>
          <p:nvPr/>
        </p:nvSpPr>
        <p:spPr>
          <a:xfrm>
            <a:off x="6115050" y="721995"/>
            <a:ext cx="1775460" cy="779145"/>
          </a:xfrm>
          <a:prstGeom prst="rect">
            <a:avLst/>
          </a:prstGeom>
          <a:noFill/>
          <a:ln w="381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7247255" y="1811655"/>
            <a:ext cx="1697355" cy="779145"/>
          </a:xfrm>
          <a:prstGeom prst="rect">
            <a:avLst/>
          </a:prstGeom>
          <a:noFill/>
          <a:ln w="381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2204720" y="1892300"/>
            <a:ext cx="588645" cy="1568450"/>
          </a:xfrm>
          <a:prstGeom prst="rect">
            <a:avLst/>
          </a:prstGeom>
          <a:noFill/>
        </p:spPr>
        <p:txBody>
          <a:bodyPr wrap="square" rtlCol="0">
            <a:spAutoFit/>
          </a:bodyPr>
          <a:p>
            <a:pPr algn="ctr"/>
            <a:r>
              <a:rPr lang="zh-CN" altLang="en-US" sz="3200" b="1">
                <a:solidFill>
                  <a:srgbClr val="0070C0"/>
                </a:solidFill>
                <a:latin typeface="微软雅黑" panose="020B0503020204020204" pitchFamily="34" charset="-122"/>
                <a:ea typeface="微软雅黑" panose="020B0503020204020204" pitchFamily="34" charset="-122"/>
              </a:rPr>
              <a:t>选题</a:t>
            </a:r>
            <a:r>
              <a:rPr lang="en-US" altLang="zh-CN" sz="3200" b="1">
                <a:solidFill>
                  <a:srgbClr val="0070C0"/>
                </a:solidFill>
                <a:latin typeface="微软雅黑" panose="020B0503020204020204" pitchFamily="34" charset="-122"/>
                <a:ea typeface="微软雅黑" panose="020B0503020204020204" pitchFamily="34" charset="-122"/>
              </a:rPr>
              <a:t>3</a:t>
            </a:r>
            <a:endParaRPr lang="en-US" altLang="zh-CN" sz="32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1" name="文本框 100"/>
          <p:cNvSpPr txBox="1"/>
          <p:nvPr/>
        </p:nvSpPr>
        <p:spPr>
          <a:xfrm>
            <a:off x="631825" y="1664970"/>
            <a:ext cx="7285990" cy="4184650"/>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1981年，Horn和Schunck根据同一个运动物体的光流场具有连续、平滑的特点, 提出一个附加约束条件，将光流场的整体平滑约束转换为一个变分的问题。它的能量方程如下：</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其中数据项表示灰度值守恒约束，平滑项表示光流平滑约束。</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根据Horn-Schunck能量方程，可以推导出离散的欧拉-拉格朗日方程如下：</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1825" y="855980"/>
            <a:ext cx="3007360" cy="398780"/>
          </a:xfrm>
          <a:prstGeom prst="rect">
            <a:avLst/>
          </a:prstGeom>
          <a:noFill/>
        </p:spPr>
        <p:txBody>
          <a:bodyPr wrap="none" rtlCol="0">
            <a:spAutoFit/>
          </a:bodyPr>
          <a:p>
            <a:r>
              <a:rPr lang="en-US" altLang="zh-CN" sz="2000" b="1"/>
              <a:t>Horn-Schunck </a:t>
            </a:r>
            <a:r>
              <a:rPr lang="zh-CN" altLang="en-US" sz="2000" b="1"/>
              <a:t>光流算法</a:t>
            </a:r>
            <a:endParaRPr lang="zh-CN" altLang="en-US" sz="2000" b="1"/>
          </a:p>
        </p:txBody>
      </p:sp>
      <p:pic>
        <p:nvPicPr>
          <p:cNvPr id="2" name="图片 1"/>
          <p:cNvPicPr>
            <a:picLocks noChangeAspect="1"/>
          </p:cNvPicPr>
          <p:nvPr/>
        </p:nvPicPr>
        <p:blipFill>
          <a:blip r:embed="rId2"/>
          <a:stretch>
            <a:fillRect/>
          </a:stretch>
        </p:blipFill>
        <p:spPr>
          <a:xfrm>
            <a:off x="2242185" y="2657475"/>
            <a:ext cx="4820920" cy="756920"/>
          </a:xfrm>
          <a:prstGeom prst="rect">
            <a:avLst/>
          </a:prstGeom>
        </p:spPr>
      </p:pic>
      <p:sp>
        <p:nvSpPr>
          <p:cNvPr id="8" name="文本框 7"/>
          <p:cNvSpPr txBox="1"/>
          <p:nvPr/>
        </p:nvSpPr>
        <p:spPr>
          <a:xfrm>
            <a:off x="895350" y="6054725"/>
            <a:ext cx="7514590" cy="337185"/>
          </a:xfrm>
          <a:prstGeom prst="rect">
            <a:avLst/>
          </a:prstGeom>
          <a:noFill/>
        </p:spPr>
        <p:txBody>
          <a:bodyPr wrap="square" rtlCol="0" anchor="t">
            <a:spAutoFit/>
          </a:bodyPr>
          <a:p>
            <a:r>
              <a:rPr lang="zh-CN" altLang="en-US" sz="1600">
                <a:latin typeface="Times New Roman" panose="02020603050405020304" charset="0"/>
              </a:rPr>
              <a:t>参考链接：</a:t>
            </a:r>
            <a:r>
              <a:rPr lang="zh-CN" altLang="en-US" sz="1600">
                <a:latin typeface="Times New Roman" panose="02020603050405020304" charset="0"/>
                <a:hlinkClick r:id="rId3"/>
              </a:rPr>
              <a:t>http://www.cnblogs.com/rocbomb/p/3795719.html</a:t>
            </a:r>
            <a:endParaRPr lang="zh-CN" altLang="en-US" sz="1600">
              <a:latin typeface="Times New Roman" panose="02020603050405020304" charset="0"/>
            </a:endParaRPr>
          </a:p>
        </p:txBody>
      </p:sp>
      <p:pic>
        <p:nvPicPr>
          <p:cNvPr id="3" name="图片 2"/>
          <p:cNvPicPr>
            <a:picLocks noChangeAspect="1"/>
          </p:cNvPicPr>
          <p:nvPr/>
        </p:nvPicPr>
        <p:blipFill>
          <a:blip r:embed="rId4"/>
          <a:stretch>
            <a:fillRect/>
          </a:stretch>
        </p:blipFill>
        <p:spPr>
          <a:xfrm>
            <a:off x="2242185" y="4197350"/>
            <a:ext cx="4963160" cy="827405"/>
          </a:xfrm>
          <a:prstGeom prst="rect">
            <a:avLst/>
          </a:prstGeom>
        </p:spPr>
      </p:pic>
      <p:pic>
        <p:nvPicPr>
          <p:cNvPr id="4" name="图片 3"/>
          <p:cNvPicPr>
            <a:picLocks noChangeAspect="1"/>
          </p:cNvPicPr>
          <p:nvPr/>
        </p:nvPicPr>
        <p:blipFill>
          <a:blip r:embed="rId5"/>
          <a:stretch>
            <a:fillRect/>
          </a:stretch>
        </p:blipFill>
        <p:spPr>
          <a:xfrm>
            <a:off x="2242185" y="5122545"/>
            <a:ext cx="4991735" cy="834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1" name="文本框 100"/>
          <p:cNvSpPr txBox="1"/>
          <p:nvPr/>
        </p:nvSpPr>
        <p:spPr>
          <a:xfrm>
            <a:off x="631825" y="1664970"/>
            <a:ext cx="7285990" cy="5793105"/>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根据上面的欧拉-拉格朗日方程，不难推导出迭代方程。这里选用收敛速度最快的超松弛算法（SOR），光流的初始值是             ，迭代方程如下：</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其中，  w是迭代的权重因子, k 是迭代的次数， </a:t>
            </a:r>
            <a:r>
              <a:rPr lang="zh-CN" altLang="en-US" b="0">
                <a:latin typeface="Arial" panose="020B0604020202020204" pitchFamily="34" charset="0"/>
                <a:ea typeface="微软雅黑" panose="020B0503020204020204" pitchFamily="34" charset="-122"/>
                <a:cs typeface="宋体" panose="02010600030101010101" pitchFamily="2" charset="-122"/>
              </a:rPr>
              <a:t>α</a:t>
            </a:r>
            <a:r>
              <a:rPr lang="zh-CN" altLang="en-US" b="0">
                <a:latin typeface="微软雅黑" panose="020B0503020204020204" pitchFamily="34" charset="-122"/>
                <a:ea typeface="微软雅黑" panose="020B0503020204020204" pitchFamily="34" charset="-122"/>
                <a:cs typeface="宋体" panose="02010600030101010101" pitchFamily="2" charset="-122"/>
              </a:rPr>
              <a:t>是光流的计算的权值，       表示第</a:t>
            </a:r>
            <a:r>
              <a:rPr lang="en-US" altLang="zh-CN" b="0">
                <a:latin typeface="微软雅黑" panose="020B0503020204020204" pitchFamily="34" charset="-122"/>
                <a:ea typeface="微软雅黑" panose="020B0503020204020204" pitchFamily="34" charset="-122"/>
                <a:cs typeface="宋体" panose="02010600030101010101" pitchFamily="2" charset="-122"/>
              </a:rPr>
              <a:t>i</a:t>
            </a:r>
            <a:r>
              <a:rPr lang="zh-CN" altLang="en-US" b="0">
                <a:latin typeface="微软雅黑" panose="020B0503020204020204" pitchFamily="34" charset="-122"/>
                <a:ea typeface="微软雅黑" panose="020B0503020204020204" pitchFamily="34" charset="-122"/>
                <a:cs typeface="宋体" panose="02010600030101010101" pitchFamily="2" charset="-122"/>
              </a:rPr>
              <a:t>个像素点的上和左的相邻像素点，        表示第</a:t>
            </a:r>
            <a:r>
              <a:rPr lang="en-US" altLang="zh-CN" b="0">
                <a:latin typeface="微软雅黑" panose="020B0503020204020204" pitchFamily="34" charset="-122"/>
                <a:ea typeface="微软雅黑" panose="020B0503020204020204" pitchFamily="34" charset="-122"/>
                <a:cs typeface="宋体" panose="02010600030101010101" pitchFamily="2" charset="-122"/>
              </a:rPr>
              <a:t>i</a:t>
            </a:r>
            <a:r>
              <a:rPr lang="zh-CN" altLang="en-US" b="0">
                <a:latin typeface="微软雅黑" panose="020B0503020204020204" pitchFamily="34" charset="-122"/>
                <a:ea typeface="微软雅黑" panose="020B0503020204020204" pitchFamily="34" charset="-122"/>
                <a:cs typeface="宋体" panose="02010600030101010101" pitchFamily="2" charset="-122"/>
              </a:rPr>
              <a:t>个像素点的下和右的相邻像素点。</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endParaRPr lang="zh-CN" altLang="en-US"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1825" y="855980"/>
            <a:ext cx="3007360" cy="398780"/>
          </a:xfrm>
          <a:prstGeom prst="rect">
            <a:avLst/>
          </a:prstGeom>
          <a:noFill/>
        </p:spPr>
        <p:txBody>
          <a:bodyPr wrap="none" rtlCol="0">
            <a:spAutoFit/>
          </a:bodyPr>
          <a:p>
            <a:r>
              <a:rPr lang="en-US" altLang="zh-CN" sz="2000" b="1"/>
              <a:t>Horn-Schunck </a:t>
            </a:r>
            <a:r>
              <a:rPr lang="zh-CN" altLang="en-US" sz="2000" b="1"/>
              <a:t>光流算法</a:t>
            </a:r>
            <a:endParaRPr lang="zh-CN" altLang="en-US" sz="2000" b="1"/>
          </a:p>
        </p:txBody>
      </p:sp>
      <p:sp>
        <p:nvSpPr>
          <p:cNvPr id="8" name="文本框 7"/>
          <p:cNvSpPr txBox="1"/>
          <p:nvPr/>
        </p:nvSpPr>
        <p:spPr>
          <a:xfrm>
            <a:off x="895350" y="6054725"/>
            <a:ext cx="7514590" cy="337185"/>
          </a:xfrm>
          <a:prstGeom prst="rect">
            <a:avLst/>
          </a:prstGeom>
          <a:noFill/>
        </p:spPr>
        <p:txBody>
          <a:bodyPr wrap="square" rtlCol="0" anchor="t">
            <a:spAutoFit/>
          </a:bodyPr>
          <a:p>
            <a:r>
              <a:rPr lang="zh-CN" altLang="en-US" sz="1600">
                <a:latin typeface="Times New Roman" panose="02020603050405020304" charset="0"/>
              </a:rPr>
              <a:t>参考链接：</a:t>
            </a:r>
            <a:r>
              <a:rPr lang="zh-CN" altLang="en-US" sz="1600">
                <a:latin typeface="Times New Roman" panose="02020603050405020304" charset="0"/>
                <a:hlinkClick r:id="rId2"/>
              </a:rPr>
              <a:t>http://www.cnblogs.com/rocbomb/p/3795719.html</a:t>
            </a:r>
            <a:endParaRPr lang="zh-CN" altLang="en-US" sz="1600">
              <a:latin typeface="Times New Roman" panose="02020603050405020304" charset="0"/>
            </a:endParaRPr>
          </a:p>
        </p:txBody>
      </p:sp>
      <p:pic>
        <p:nvPicPr>
          <p:cNvPr id="6" name="图片 5"/>
          <p:cNvPicPr>
            <a:picLocks noChangeAspect="1"/>
          </p:cNvPicPr>
          <p:nvPr/>
        </p:nvPicPr>
        <p:blipFill>
          <a:blip r:embed="rId3"/>
          <a:stretch>
            <a:fillRect/>
          </a:stretch>
        </p:blipFill>
        <p:spPr>
          <a:xfrm>
            <a:off x="6318250" y="2027555"/>
            <a:ext cx="953135" cy="241300"/>
          </a:xfrm>
          <a:prstGeom prst="rect">
            <a:avLst/>
          </a:prstGeom>
        </p:spPr>
      </p:pic>
      <p:pic>
        <p:nvPicPr>
          <p:cNvPr id="12" name="图片 11"/>
          <p:cNvPicPr>
            <a:picLocks noChangeAspect="1"/>
          </p:cNvPicPr>
          <p:nvPr/>
        </p:nvPicPr>
        <p:blipFill>
          <a:blip r:embed="rId4"/>
          <a:stretch>
            <a:fillRect/>
          </a:stretch>
        </p:blipFill>
        <p:spPr>
          <a:xfrm>
            <a:off x="1715135" y="2657475"/>
            <a:ext cx="5574030" cy="771525"/>
          </a:xfrm>
          <a:prstGeom prst="rect">
            <a:avLst/>
          </a:prstGeom>
        </p:spPr>
      </p:pic>
      <p:pic>
        <p:nvPicPr>
          <p:cNvPr id="13" name="图片 12"/>
          <p:cNvPicPr>
            <a:picLocks noChangeAspect="1"/>
          </p:cNvPicPr>
          <p:nvPr/>
        </p:nvPicPr>
        <p:blipFill>
          <a:blip r:embed="rId5"/>
          <a:stretch>
            <a:fillRect/>
          </a:stretch>
        </p:blipFill>
        <p:spPr>
          <a:xfrm>
            <a:off x="1715135" y="3554095"/>
            <a:ext cx="5574030" cy="748030"/>
          </a:xfrm>
          <a:prstGeom prst="rect">
            <a:avLst/>
          </a:prstGeom>
        </p:spPr>
      </p:pic>
      <p:graphicFrame>
        <p:nvGraphicFramePr>
          <p:cNvPr id="14" name="对象 13">
            <a:hlinkClick r:id="" action="ppaction://ole?verb="/>
          </p:cNvPr>
          <p:cNvGraphicFramePr>
            <a:graphicFrameLocks noChangeAspect="1"/>
          </p:cNvGraphicFramePr>
          <p:nvPr/>
        </p:nvGraphicFramePr>
        <p:xfrm>
          <a:off x="1366520" y="5178425"/>
          <a:ext cx="583565" cy="339090"/>
        </p:xfrm>
        <a:graphic>
          <a:graphicData uri="http://schemas.openxmlformats.org/presentationml/2006/ole">
            <mc:AlternateContent xmlns:mc="http://schemas.openxmlformats.org/markup-compatibility/2006">
              <mc:Choice xmlns:v="urn:schemas-microsoft-com:vml" Requires="v">
                <p:oleObj spid="_x0000_s2049" name="" r:id="rId6" imgW="393700" imgH="228600" progId="Equation.KSEE3">
                  <p:embed/>
                </p:oleObj>
              </mc:Choice>
              <mc:Fallback>
                <p:oleObj name="" r:id="rId6" imgW="393700" imgH="228600" progId="Equation.KSEE3">
                  <p:embed/>
                  <p:pic>
                    <p:nvPicPr>
                      <p:cNvPr id="0" name="图片 2048"/>
                      <p:cNvPicPr/>
                      <p:nvPr/>
                    </p:nvPicPr>
                    <p:blipFill>
                      <a:blip r:embed="rId7"/>
                      <a:stretch>
                        <a:fillRect/>
                      </a:stretch>
                    </p:blipFill>
                    <p:spPr>
                      <a:xfrm>
                        <a:off x="1366520" y="5178425"/>
                        <a:ext cx="583565" cy="33909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318250" y="5178425"/>
          <a:ext cx="583565" cy="339090"/>
        </p:xfrm>
        <a:graphic>
          <a:graphicData uri="http://schemas.openxmlformats.org/presentationml/2006/ole">
            <mc:AlternateContent xmlns:mc="http://schemas.openxmlformats.org/markup-compatibility/2006">
              <mc:Choice xmlns:v="urn:schemas-microsoft-com:vml" Requires="v">
                <p:oleObj spid="_x0000_s2" name="" r:id="rId8" imgW="393700" imgH="228600" progId="Equation.KSEE3">
                  <p:embed/>
                </p:oleObj>
              </mc:Choice>
              <mc:Fallback>
                <p:oleObj name="" r:id="rId8" imgW="393700" imgH="228600" progId="Equation.KSEE3">
                  <p:embed/>
                  <p:pic>
                    <p:nvPicPr>
                      <p:cNvPr id="0" name="图片 2048"/>
                      <p:cNvPicPr/>
                      <p:nvPr/>
                    </p:nvPicPr>
                    <p:blipFill>
                      <a:blip r:embed="rId9"/>
                      <a:stretch>
                        <a:fillRect/>
                      </a:stretch>
                    </p:blipFill>
                    <p:spPr>
                      <a:xfrm>
                        <a:off x="6318250" y="5178425"/>
                        <a:ext cx="583565" cy="3390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1" name="文本框 100"/>
          <p:cNvSpPr txBox="1"/>
          <p:nvPr/>
        </p:nvSpPr>
        <p:spPr>
          <a:xfrm>
            <a:off x="720090" y="3650615"/>
            <a:ext cx="7285990" cy="2430145"/>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光流法用于目标检测的原理：</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给图像中的每个像素点赋予一个速度矢量，这样就形成了一个运动矢量场。在某一特定时刻，图像上的点与三维物体上的点一一对应，这种对应关系可以通过投影来计算得到。根据各个像素点的速度矢量特征，可以对图像进行动态分析。如果图像中没有运动目标，则光流矢量在整个图像区域是连续变化的。当图像中有运动物体时，目标和背景存在着相对运动。运动物体所形成的速度矢量必然和背景的速度矢量有所不同，如此便可以计算出运动物体的位置。</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1825" y="855980"/>
            <a:ext cx="3230880" cy="398780"/>
          </a:xfrm>
          <a:prstGeom prst="rect">
            <a:avLst/>
          </a:prstGeom>
          <a:noFill/>
        </p:spPr>
        <p:txBody>
          <a:bodyPr wrap="none" rtlCol="0">
            <a:spAutoFit/>
          </a:bodyPr>
          <a:p>
            <a:r>
              <a:rPr lang="zh-CN" altLang="en-US" sz="2000" b="1"/>
              <a:t>光流法用于目标检测的原理</a:t>
            </a:r>
            <a:endParaRPr lang="zh-CN" altLang="en-US" sz="2000" b="1"/>
          </a:p>
        </p:txBody>
      </p:sp>
      <p:pic>
        <p:nvPicPr>
          <p:cNvPr id="2" name="图片 1" descr="插图9"/>
          <p:cNvPicPr>
            <a:picLocks noChangeAspect="1"/>
          </p:cNvPicPr>
          <p:nvPr/>
        </p:nvPicPr>
        <p:blipFill>
          <a:blip r:embed="rId2"/>
          <a:stretch>
            <a:fillRect/>
          </a:stretch>
        </p:blipFill>
        <p:spPr>
          <a:xfrm>
            <a:off x="1649730" y="1546860"/>
            <a:ext cx="5648960" cy="1981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1" name="文本框 100"/>
          <p:cNvSpPr txBox="1"/>
          <p:nvPr/>
        </p:nvSpPr>
        <p:spPr>
          <a:xfrm>
            <a:off x="631825" y="1664970"/>
            <a:ext cx="7285990" cy="4330700"/>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光流法用于目标跟踪的原理：</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marL="457200" indent="-457200">
              <a:lnSpc>
                <a:spcPct val="150000"/>
              </a:lnSpc>
              <a:buFont typeface="+mj-ea"/>
              <a:buAutoNum type="circleNumDbPlain"/>
            </a:pPr>
            <a:r>
              <a:rPr lang="zh-CN" altLang="en-US" b="0">
                <a:latin typeface="微软雅黑" panose="020B0503020204020204" pitchFamily="34" charset="-122"/>
                <a:ea typeface="微软雅黑" panose="020B0503020204020204" pitchFamily="34" charset="-122"/>
                <a:cs typeface="宋体" panose="02010600030101010101" pitchFamily="2" charset="-122"/>
              </a:rPr>
              <a:t>对一个连续的视频帧序列进行处理；</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marL="457200" indent="-457200">
              <a:lnSpc>
                <a:spcPct val="150000"/>
              </a:lnSpc>
              <a:buFont typeface="+mj-ea"/>
              <a:buAutoNum type="circleNumDbPlain"/>
            </a:pPr>
            <a:r>
              <a:rPr lang="zh-CN" altLang="en-US" b="0">
                <a:latin typeface="微软雅黑" panose="020B0503020204020204" pitchFamily="34" charset="-122"/>
                <a:ea typeface="微软雅黑" panose="020B0503020204020204" pitchFamily="34" charset="-122"/>
                <a:cs typeface="宋体" panose="02010600030101010101" pitchFamily="2" charset="-122"/>
              </a:rPr>
              <a:t>针对每一个视频序列，利用一定的目标检测方法，检测可能出现的前景目标；</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marL="457200" indent="-457200">
              <a:lnSpc>
                <a:spcPct val="150000"/>
              </a:lnSpc>
              <a:buFont typeface="+mj-ea"/>
              <a:buAutoNum type="circleNumDbPlain"/>
            </a:pPr>
            <a:r>
              <a:rPr lang="zh-CN" altLang="en-US" b="0">
                <a:latin typeface="微软雅黑" panose="020B0503020204020204" pitchFamily="34" charset="-122"/>
                <a:ea typeface="微软雅黑" panose="020B0503020204020204" pitchFamily="34" charset="-122"/>
                <a:cs typeface="宋体" panose="02010600030101010101" pitchFamily="2" charset="-122"/>
              </a:rPr>
              <a:t>如果某一帧出现了前景目标，找到其具有代表性的关键特征点（可以随机产生，也可以利用角点来做特征点）；</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marL="457200" indent="-457200">
              <a:lnSpc>
                <a:spcPct val="150000"/>
              </a:lnSpc>
              <a:buFont typeface="+mj-ea"/>
              <a:buAutoNum type="circleNumDbPlain"/>
            </a:pPr>
            <a:r>
              <a:rPr lang="zh-CN" altLang="en-US" b="0">
                <a:latin typeface="微软雅黑" panose="020B0503020204020204" pitchFamily="34" charset="-122"/>
                <a:ea typeface="微软雅黑" panose="020B0503020204020204" pitchFamily="34" charset="-122"/>
                <a:cs typeface="宋体" panose="02010600030101010101" pitchFamily="2" charset="-122"/>
              </a:rPr>
              <a:t>对之后的任意两个相邻视频帧而言，寻找上一帧中出现的关键特征点在当前帧中的最佳位置，从而得到前景目标在当前帧中的位置坐标；</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marL="457200" indent="-457200">
              <a:lnSpc>
                <a:spcPct val="150000"/>
              </a:lnSpc>
              <a:buFont typeface="+mj-ea"/>
              <a:buAutoNum type="circleNumDbPlain"/>
            </a:pPr>
            <a:r>
              <a:rPr lang="zh-CN" altLang="en-US" b="0">
                <a:latin typeface="微软雅黑" panose="020B0503020204020204" pitchFamily="34" charset="-122"/>
                <a:ea typeface="微软雅黑" panose="020B0503020204020204" pitchFamily="34" charset="-122"/>
                <a:cs typeface="宋体" panose="02010600030101010101" pitchFamily="2" charset="-122"/>
              </a:rPr>
              <a:t>如此迭代进行，便可实现目标的跟踪；</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1825" y="855980"/>
            <a:ext cx="3230880" cy="398780"/>
          </a:xfrm>
          <a:prstGeom prst="rect">
            <a:avLst/>
          </a:prstGeom>
          <a:noFill/>
        </p:spPr>
        <p:txBody>
          <a:bodyPr wrap="none" rtlCol="0">
            <a:spAutoFit/>
          </a:bodyPr>
          <a:p>
            <a:r>
              <a:rPr lang="zh-CN" altLang="en-US" sz="2000" b="1"/>
              <a:t>光流法用于目标跟踪的原理</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程序实现</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1825" y="855980"/>
            <a:ext cx="1706880" cy="398780"/>
          </a:xfrm>
          <a:prstGeom prst="rect">
            <a:avLst/>
          </a:prstGeom>
          <a:noFill/>
        </p:spPr>
        <p:txBody>
          <a:bodyPr wrap="none" rtlCol="0">
            <a:spAutoFit/>
          </a:bodyPr>
          <a:p>
            <a:r>
              <a:rPr lang="zh-CN" altLang="en-US" sz="2000" b="1"/>
              <a:t>程序设计框图</a:t>
            </a:r>
            <a:endParaRPr lang="zh-CN" altLang="en-US" sz="2000" b="1"/>
          </a:p>
        </p:txBody>
      </p:sp>
      <p:sp>
        <p:nvSpPr>
          <p:cNvPr id="4" name="矩形 3"/>
          <p:cNvSpPr/>
          <p:nvPr/>
        </p:nvSpPr>
        <p:spPr>
          <a:xfrm>
            <a:off x="3823335" y="1377950"/>
            <a:ext cx="1497330" cy="5359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视频序列</a:t>
            </a:r>
            <a:endParaRPr lang="zh-CN" altLang="en-US"/>
          </a:p>
        </p:txBody>
      </p:sp>
      <p:sp>
        <p:nvSpPr>
          <p:cNvPr id="2" name="矩形 1"/>
          <p:cNvSpPr/>
          <p:nvPr/>
        </p:nvSpPr>
        <p:spPr>
          <a:xfrm>
            <a:off x="3823335" y="2321560"/>
            <a:ext cx="1497330" cy="5359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光流计算</a:t>
            </a:r>
            <a:endParaRPr lang="zh-CN" altLang="en-US"/>
          </a:p>
        </p:txBody>
      </p:sp>
      <p:sp>
        <p:nvSpPr>
          <p:cNvPr id="3" name="矩形 2"/>
          <p:cNvSpPr/>
          <p:nvPr/>
        </p:nvSpPr>
        <p:spPr>
          <a:xfrm>
            <a:off x="937260" y="3372485"/>
            <a:ext cx="7268845" cy="17189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1504315" y="3938270"/>
            <a:ext cx="1199515" cy="49085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光流处理</a:t>
            </a:r>
            <a:endParaRPr lang="zh-CN" altLang="en-US"/>
          </a:p>
        </p:txBody>
      </p:sp>
      <p:sp>
        <p:nvSpPr>
          <p:cNvPr id="8" name="矩形 7"/>
          <p:cNvSpPr/>
          <p:nvPr/>
        </p:nvSpPr>
        <p:spPr>
          <a:xfrm>
            <a:off x="3029585" y="3938270"/>
            <a:ext cx="1201420" cy="49149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形态滤波</a:t>
            </a:r>
            <a:endParaRPr lang="zh-CN" altLang="en-US"/>
          </a:p>
        </p:txBody>
      </p:sp>
      <p:sp>
        <p:nvSpPr>
          <p:cNvPr id="12" name="矩形 11"/>
          <p:cNvSpPr/>
          <p:nvPr/>
        </p:nvSpPr>
        <p:spPr>
          <a:xfrm>
            <a:off x="4662805" y="3937635"/>
            <a:ext cx="1210945" cy="49149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区域连通</a:t>
            </a:r>
            <a:endParaRPr lang="zh-CN" altLang="en-US"/>
          </a:p>
        </p:txBody>
      </p:sp>
      <p:sp>
        <p:nvSpPr>
          <p:cNvPr id="13" name="矩形 12"/>
          <p:cNvSpPr/>
          <p:nvPr/>
        </p:nvSpPr>
        <p:spPr>
          <a:xfrm>
            <a:off x="6319520" y="3938270"/>
            <a:ext cx="1198880" cy="49149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分割提取</a:t>
            </a:r>
            <a:endParaRPr lang="zh-CN" altLang="en-US"/>
          </a:p>
        </p:txBody>
      </p:sp>
      <p:sp>
        <p:nvSpPr>
          <p:cNvPr id="14" name="矩形 13"/>
          <p:cNvSpPr/>
          <p:nvPr/>
        </p:nvSpPr>
        <p:spPr>
          <a:xfrm>
            <a:off x="3822700" y="5621020"/>
            <a:ext cx="1497330" cy="5359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运动目标</a:t>
            </a:r>
            <a:endParaRPr lang="zh-CN" altLang="en-US"/>
          </a:p>
        </p:txBody>
      </p:sp>
      <p:cxnSp>
        <p:nvCxnSpPr>
          <p:cNvPr id="15" name="直接箭头连接符 14"/>
          <p:cNvCxnSpPr>
            <a:stCxn id="4" idx="2"/>
            <a:endCxn id="2" idx="0"/>
          </p:cNvCxnSpPr>
          <p:nvPr/>
        </p:nvCxnSpPr>
        <p:spPr>
          <a:xfrm>
            <a:off x="4572000" y="1913890"/>
            <a:ext cx="0" cy="40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2"/>
            <a:endCxn id="3" idx="0"/>
          </p:cNvCxnSpPr>
          <p:nvPr/>
        </p:nvCxnSpPr>
        <p:spPr>
          <a:xfrm>
            <a:off x="4572000" y="2857500"/>
            <a:ext cx="0" cy="514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 idx="2"/>
            <a:endCxn id="14" idx="0"/>
          </p:cNvCxnSpPr>
          <p:nvPr/>
        </p:nvCxnSpPr>
        <p:spPr>
          <a:xfrm flipH="1">
            <a:off x="4571365" y="5091430"/>
            <a:ext cx="635" cy="529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8" idx="1"/>
          </p:cNvCxnSpPr>
          <p:nvPr/>
        </p:nvCxnSpPr>
        <p:spPr>
          <a:xfrm>
            <a:off x="2703830" y="4184015"/>
            <a:ext cx="3257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a:endCxn id="12" idx="1"/>
          </p:cNvCxnSpPr>
          <p:nvPr/>
        </p:nvCxnSpPr>
        <p:spPr>
          <a:xfrm flipV="1">
            <a:off x="4231005" y="4183380"/>
            <a:ext cx="43180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3"/>
            <a:endCxn id="13" idx="1"/>
          </p:cNvCxnSpPr>
          <p:nvPr/>
        </p:nvCxnSpPr>
        <p:spPr>
          <a:xfrm>
            <a:off x="5873750" y="4183380"/>
            <a:ext cx="44577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结果演示</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4</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pic>
        <p:nvPicPr>
          <p:cNvPr id="2" name="结果演示_DSP技术在交通汽车检测跟踪方面的应用-何晨晖、周泽鑫、陈艺荣">
            <a:hlinkClick r:id="" action="ppaction://media"/>
          </p:cNvPr>
          <p:cNvPicPr/>
          <p:nvPr>
            <a:videoFile r:link="rId2"/>
            <p:extLst>
              <p:ext uri="{DAA4B4D4-6D71-4841-9C94-3DE7FCFB9230}">
                <p14:media xmlns:p14="http://schemas.microsoft.com/office/powerpoint/2010/main" r:link="rId3"/>
              </p:ext>
            </p:extLst>
          </p:nvPr>
        </p:nvPicPr>
        <p:blipFill>
          <a:blip r:embed="rId4"/>
          <a:stretch>
            <a:fillRect/>
          </a:stretch>
        </p:blipFill>
        <p:spPr>
          <a:xfrm>
            <a:off x="0" y="858520"/>
            <a:ext cx="9144000" cy="5140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结果演示</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创意</a:t>
            </a:r>
            <a:r>
              <a:rPr lang="en-US" altLang="zh-CN" sz="2000">
                <a:latin typeface="微软雅黑" panose="020B0503020204020204" pitchFamily="34" charset="-122"/>
                <a:ea typeface="微软雅黑" panose="020B0503020204020204" pitchFamily="34" charset="-122"/>
              </a:rPr>
              <a:t>DSP</a:t>
            </a:r>
            <a:r>
              <a:rPr lang="zh-CN" altLang="en-US" sz="2000">
                <a:latin typeface="微软雅黑" panose="020B0503020204020204" pitchFamily="34" charset="-122"/>
                <a:ea typeface="微软雅黑" panose="020B0503020204020204" pitchFamily="34" charset="-122"/>
              </a:rPr>
              <a:t>课堂展示</a:t>
            </a:r>
            <a:endParaRPr lang="zh-CN" altLang="en-US" sz="2000">
              <a:latin typeface="微软雅黑" panose="020B0503020204020204" pitchFamily="34" charset="-122"/>
              <a:ea typeface="微软雅黑" panose="020B0503020204020204" pitchFamily="34" charset="-122"/>
            </a:endParaRPr>
          </a:p>
        </p:txBody>
      </p:sp>
      <p:pic>
        <p:nvPicPr>
          <p:cNvPr id="-2147482549" name="图片 114"/>
          <p:cNvPicPr>
            <a:picLocks noChangeAspect="1"/>
          </p:cNvPicPr>
          <p:nvPr/>
        </p:nvPicPr>
        <p:blipFill>
          <a:blip r:embed="rId2"/>
          <a:stretch>
            <a:fillRect/>
          </a:stretch>
        </p:blipFill>
        <p:spPr>
          <a:xfrm>
            <a:off x="1113155" y="2927985"/>
            <a:ext cx="6967855" cy="1306830"/>
          </a:xfrm>
          <a:prstGeom prst="rect">
            <a:avLst/>
          </a:prstGeom>
          <a:noFill/>
          <a:ln w="9525">
            <a:noFill/>
          </a:ln>
        </p:spPr>
      </p:pic>
      <p:pic>
        <p:nvPicPr>
          <p:cNvPr id="-2147482546" name="图片 117"/>
          <p:cNvPicPr>
            <a:picLocks noChangeAspect="1"/>
          </p:cNvPicPr>
          <p:nvPr/>
        </p:nvPicPr>
        <p:blipFill>
          <a:blip r:embed="rId3"/>
          <a:stretch>
            <a:fillRect/>
          </a:stretch>
        </p:blipFill>
        <p:spPr>
          <a:xfrm>
            <a:off x="1113790" y="1384935"/>
            <a:ext cx="6967220" cy="1306830"/>
          </a:xfrm>
          <a:prstGeom prst="rect">
            <a:avLst/>
          </a:prstGeom>
          <a:noFill/>
          <a:ln w="9525">
            <a:noFill/>
          </a:ln>
        </p:spPr>
      </p:pic>
      <p:pic>
        <p:nvPicPr>
          <p:cNvPr id="-2147482548" name="图片 115"/>
          <p:cNvPicPr>
            <a:picLocks noChangeAspect="1"/>
          </p:cNvPicPr>
          <p:nvPr/>
        </p:nvPicPr>
        <p:blipFill>
          <a:blip r:embed="rId4"/>
          <a:stretch>
            <a:fillRect/>
          </a:stretch>
        </p:blipFill>
        <p:spPr>
          <a:xfrm>
            <a:off x="1113155" y="4472305"/>
            <a:ext cx="6967855" cy="1306830"/>
          </a:xfrm>
          <a:prstGeom prst="rect">
            <a:avLst/>
          </a:prstGeom>
          <a:noFill/>
          <a:ln w="9525">
            <a:noFill/>
          </a:ln>
        </p:spPr>
      </p:pic>
      <p:sp>
        <p:nvSpPr>
          <p:cNvPr id="29" name="文本框 28"/>
          <p:cNvSpPr txBox="1"/>
          <p:nvPr/>
        </p:nvSpPr>
        <p:spPr>
          <a:xfrm>
            <a:off x="631825" y="855980"/>
            <a:ext cx="1198880" cy="398780"/>
          </a:xfrm>
          <a:prstGeom prst="rect">
            <a:avLst/>
          </a:prstGeom>
          <a:noFill/>
        </p:spPr>
        <p:txBody>
          <a:bodyPr wrap="none" rtlCol="0">
            <a:spAutoFit/>
          </a:bodyPr>
          <a:p>
            <a:r>
              <a:rPr lang="zh-CN" altLang="en-US" sz="2000" b="1"/>
              <a:t>错误情形</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结果演示</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创意</a:t>
            </a:r>
            <a:r>
              <a:rPr lang="en-US" altLang="zh-CN" sz="2000">
                <a:latin typeface="微软雅黑" panose="020B0503020204020204" pitchFamily="34" charset="-122"/>
                <a:ea typeface="微软雅黑" panose="020B0503020204020204" pitchFamily="34" charset="-122"/>
              </a:rPr>
              <a:t>DSP</a:t>
            </a:r>
            <a:r>
              <a:rPr lang="zh-CN" altLang="en-US" sz="2000">
                <a:latin typeface="微软雅黑" panose="020B0503020204020204" pitchFamily="34" charset="-122"/>
                <a:ea typeface="微软雅黑" panose="020B0503020204020204" pitchFamily="34" charset="-122"/>
              </a:rPr>
              <a:t>课堂展示</a:t>
            </a:r>
            <a:endParaRPr lang="zh-CN" altLang="en-US" sz="2000">
              <a:latin typeface="微软雅黑" panose="020B0503020204020204" pitchFamily="34" charset="-122"/>
              <a:ea typeface="微软雅黑" panose="020B0503020204020204" pitchFamily="34" charset="-122"/>
            </a:endParaRPr>
          </a:p>
        </p:txBody>
      </p:sp>
      <p:sp>
        <p:nvSpPr>
          <p:cNvPr id="29" name="文本框 28"/>
          <p:cNvSpPr txBox="1"/>
          <p:nvPr/>
        </p:nvSpPr>
        <p:spPr>
          <a:xfrm>
            <a:off x="631825" y="855980"/>
            <a:ext cx="1452880" cy="398780"/>
          </a:xfrm>
          <a:prstGeom prst="rect">
            <a:avLst/>
          </a:prstGeom>
          <a:noFill/>
        </p:spPr>
        <p:txBody>
          <a:bodyPr wrap="none" rtlCol="0">
            <a:spAutoFit/>
          </a:bodyPr>
          <a:p>
            <a:r>
              <a:rPr lang="zh-CN" altLang="en-US" sz="2000" b="1"/>
              <a:t>追踪准确率</a:t>
            </a:r>
            <a:endParaRPr lang="zh-CN" altLang="en-US" sz="2000" b="1"/>
          </a:p>
        </p:txBody>
      </p:sp>
      <p:sp>
        <p:nvSpPr>
          <p:cNvPr id="100" name="文本框 99"/>
          <p:cNvSpPr txBox="1"/>
          <p:nvPr/>
        </p:nvSpPr>
        <p:spPr>
          <a:xfrm>
            <a:off x="596265" y="1733232"/>
            <a:ext cx="5080000" cy="460375"/>
          </a:xfrm>
          <a:prstGeom prst="rect">
            <a:avLst/>
          </a:prstGeom>
          <a:noFill/>
          <a:ln w="9525">
            <a:noFill/>
          </a:ln>
        </p:spPr>
        <p:txBody>
          <a:bodyPr>
            <a:spAutoFit/>
          </a:bodyPr>
          <a:p>
            <a:pPr indent="0"/>
            <a:r>
              <a:rPr lang="zh-CN" altLang="en-US" sz="2400" b="0">
                <a:latin typeface="宋体" panose="02010600030101010101" pitchFamily="2" charset="-122"/>
                <a:ea typeface="宋体" panose="02010600030101010101" pitchFamily="2" charset="-122"/>
                <a:cs typeface="宋体" panose="02010600030101010101" pitchFamily="2" charset="-122"/>
              </a:rPr>
              <a:t>我们定义汽车追踪准确率为</a:t>
            </a:r>
            <a:endParaRPr lang="zh-CN" altLang="en-US" sz="2400"/>
          </a:p>
        </p:txBody>
      </p:sp>
      <p:pic>
        <p:nvPicPr>
          <p:cNvPr id="2" name="图片 1"/>
          <p:cNvPicPr/>
          <p:nvPr/>
        </p:nvPicPr>
        <p:blipFill>
          <a:blip r:embed="rId2"/>
          <a:stretch>
            <a:fillRect/>
          </a:stretch>
        </p:blipFill>
        <p:spPr>
          <a:xfrm>
            <a:off x="3360420" y="2472055"/>
            <a:ext cx="1918335" cy="799465"/>
          </a:xfrm>
          <a:prstGeom prst="rect">
            <a:avLst/>
          </a:prstGeom>
          <a:noFill/>
          <a:ln w="9525">
            <a:noFill/>
          </a:ln>
        </p:spPr>
      </p:pic>
      <p:pic>
        <p:nvPicPr>
          <p:cNvPr id="3" name="图片 2"/>
          <p:cNvPicPr/>
          <p:nvPr/>
        </p:nvPicPr>
        <p:blipFill>
          <a:blip r:embed="rId3"/>
          <a:stretch>
            <a:fillRect/>
          </a:stretch>
        </p:blipFill>
        <p:spPr>
          <a:xfrm>
            <a:off x="752475" y="3876675"/>
            <a:ext cx="1332865" cy="394970"/>
          </a:xfrm>
          <a:prstGeom prst="rect">
            <a:avLst/>
          </a:prstGeom>
          <a:noFill/>
          <a:ln w="9525">
            <a:noFill/>
          </a:ln>
        </p:spPr>
      </p:pic>
      <p:sp>
        <p:nvSpPr>
          <p:cNvPr id="102" name="文本框 101"/>
          <p:cNvSpPr txBox="1"/>
          <p:nvPr/>
        </p:nvSpPr>
        <p:spPr>
          <a:xfrm>
            <a:off x="632460" y="3876675"/>
            <a:ext cx="7373620" cy="1198880"/>
          </a:xfrm>
          <a:prstGeom prst="rect">
            <a:avLst/>
          </a:prstGeom>
          <a:noFill/>
          <a:ln w="9525">
            <a:noFill/>
          </a:ln>
        </p:spPr>
        <p:txBody>
          <a:bodyPr wrap="square">
            <a:spAutoFit/>
          </a:bodyPr>
          <a:p>
            <a:pPr indent="304800"/>
            <a:r>
              <a:rPr lang="en-US" altLang="zh-CN" sz="2400" b="0">
                <a:latin typeface="宋体" panose="02010600030101010101" pitchFamily="2" charset="-122"/>
                <a:ea typeface="宋体" panose="02010600030101010101" pitchFamily="2" charset="-122"/>
                <a:cs typeface="宋体" panose="02010600030101010101" pitchFamily="2" charset="-122"/>
              </a:rPr>
              <a:t>       </a:t>
            </a:r>
            <a:r>
              <a:rPr lang="zh-CN" altLang="en-US" sz="2400" b="0">
                <a:latin typeface="宋体" panose="02010600030101010101" pitchFamily="2" charset="-122"/>
                <a:ea typeface="宋体" panose="02010600030101010101" pitchFamily="2" charset="-122"/>
                <a:cs typeface="宋体" panose="02010600030101010101" pitchFamily="2" charset="-122"/>
              </a:rPr>
              <a:t>分别为测试视频帧数和存在错误的视频帧数。则在本次实验当中，追踪准确率为</a:t>
            </a:r>
            <a:r>
              <a:rPr lang="en-US" altLang="zh-CN" sz="2400" b="1">
                <a:latin typeface="宋体" panose="02010600030101010101" pitchFamily="2" charset="-122"/>
                <a:ea typeface="宋体" panose="02010600030101010101" pitchFamily="2" charset="-122"/>
                <a:cs typeface="宋体" panose="02010600030101010101" pitchFamily="2" charset="-122"/>
              </a:rPr>
              <a:t>92.73%</a:t>
            </a:r>
            <a:r>
              <a:rPr lang="zh-CN" altLang="en-US" sz="2400" b="0">
                <a:latin typeface="宋体" panose="02010600030101010101" pitchFamily="2" charset="-122"/>
                <a:ea typeface="宋体" panose="02010600030101010101" pitchFamily="2" charset="-122"/>
                <a:cs typeface="宋体" panose="02010600030101010101" pitchFamily="2" charset="-122"/>
              </a:rPr>
              <a:t>，准确率较高。说明光流法用于汽车检测追踪是可行的。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参考文献</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3</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创意</a:t>
            </a:r>
            <a:r>
              <a:rPr lang="en-US" altLang="zh-CN" sz="2000">
                <a:latin typeface="微软雅黑" panose="020B0503020204020204" pitchFamily="34" charset="-122"/>
                <a:ea typeface="微软雅黑" panose="020B0503020204020204" pitchFamily="34" charset="-122"/>
              </a:rPr>
              <a:t>DSP</a:t>
            </a:r>
            <a:r>
              <a:rPr lang="zh-CN" altLang="en-US" sz="2000">
                <a:latin typeface="微软雅黑" panose="020B0503020204020204" pitchFamily="34" charset="-122"/>
                <a:ea typeface="微软雅黑" panose="020B0503020204020204" pitchFamily="34" charset="-122"/>
              </a:rPr>
              <a:t>课堂展示</a:t>
            </a:r>
            <a:endParaRPr lang="zh-CN" altLang="en-US" sz="2000">
              <a:latin typeface="微软雅黑" panose="020B0503020204020204" pitchFamily="34" charset="-122"/>
              <a:ea typeface="微软雅黑" panose="020B0503020204020204" pitchFamily="34" charset="-122"/>
            </a:endParaRPr>
          </a:p>
        </p:txBody>
      </p:sp>
      <p:sp>
        <p:nvSpPr>
          <p:cNvPr id="102" name="文本框 101"/>
          <p:cNvSpPr txBox="1"/>
          <p:nvPr/>
        </p:nvSpPr>
        <p:spPr>
          <a:xfrm>
            <a:off x="280035" y="836295"/>
            <a:ext cx="8583930" cy="5400675"/>
          </a:xfrm>
          <a:prstGeom prst="rect">
            <a:avLst/>
          </a:prstGeom>
          <a:noFill/>
          <a:ln w="9525">
            <a:noFill/>
          </a:ln>
        </p:spPr>
        <p:txBody>
          <a:bodyPr wrap="square">
            <a:spAutoFit/>
          </a:bodyPr>
          <a:p>
            <a:pPr indent="0"/>
            <a:r>
              <a:rPr lang="en-US" altLang="zh-CN" sz="1500" b="0" baseline="30000">
                <a:latin typeface="Times New Roman" panose="02020603050405020304" charset="0"/>
                <a:cs typeface="Times New Roman" panose="02020603050405020304" charset="0"/>
              </a:rPr>
              <a:t>[1]</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王建功</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数字图像处理技术用于智能交通</a:t>
            </a:r>
            <a:r>
              <a:rPr lang="en-US" altLang="zh-CN" sz="1500" b="0">
                <a:latin typeface="Times New Roman" panose="02020603050405020304" charset="0"/>
                <a:cs typeface="Times New Roman" panose="02020603050405020304" charset="0"/>
              </a:rPr>
              <a:t>[J].</a:t>
            </a:r>
            <a:r>
              <a:rPr lang="zh-CN" altLang="en-US" sz="1500" b="0">
                <a:latin typeface="宋体" panose="02010600030101010101" pitchFamily="2" charset="-122"/>
                <a:ea typeface="宋体" panose="02010600030101010101" pitchFamily="2" charset="-122"/>
                <a:cs typeface="宋体" panose="02010600030101010101" pitchFamily="2" charset="-122"/>
              </a:rPr>
              <a:t>电子技术与软件工程</a:t>
            </a:r>
            <a:r>
              <a:rPr lang="en-US" altLang="zh-CN" sz="1500" b="0">
                <a:latin typeface="Times New Roman" panose="02020603050405020304" charset="0"/>
                <a:cs typeface="Times New Roman" panose="02020603050405020304" charset="0"/>
              </a:rPr>
              <a:t>, 2017 (09) :69.</a:t>
            </a:r>
            <a:r>
              <a:rPr lang="en-US" altLang="zh-CN" sz="1500" b="0" baseline="30000">
                <a:latin typeface="Times New Roman" panose="02020603050405020304" charset="0"/>
                <a:cs typeface="Times New Roman" panose="02020603050405020304" charset="0"/>
              </a:rPr>
              <a:t>[2]</a:t>
            </a:r>
            <a:r>
              <a:rPr lang="en-US" altLang="zh-CN" sz="1500" b="0">
                <a:latin typeface="Times New Roman" panose="02020603050405020304" charset="0"/>
                <a:cs typeface="Times New Roman" panose="02020603050405020304" charset="0"/>
              </a:rPr>
              <a:t> </a:t>
            </a:r>
            <a:r>
              <a:rPr lang="en-US" altLang="zh-CN" sz="1500" b="0">
                <a:latin typeface="宋体" panose="02010600030101010101" pitchFamily="2" charset="-122"/>
                <a:ea typeface="宋体" panose="02010600030101010101" pitchFamily="2" charset="-122"/>
                <a:cs typeface="宋体" panose="02010600030101010101" pitchFamily="2" charset="-122"/>
              </a:rPr>
              <a:t>《</a:t>
            </a:r>
            <a:r>
              <a:rPr lang="zh-CN" altLang="en-US" sz="1500" b="0">
                <a:latin typeface="宋体" panose="02010600030101010101" pitchFamily="2" charset="-122"/>
                <a:ea typeface="宋体" panose="02010600030101010101" pitchFamily="2" charset="-122"/>
                <a:cs typeface="宋体" panose="02010600030101010101" pitchFamily="2" charset="-122"/>
              </a:rPr>
              <a:t>中国公路学报</a:t>
            </a:r>
            <a:r>
              <a:rPr lang="en-US" altLang="zh-CN" sz="1500" b="0">
                <a:latin typeface="宋体" panose="02010600030101010101" pitchFamily="2" charset="-122"/>
                <a:ea typeface="宋体" panose="02010600030101010101" pitchFamily="2" charset="-122"/>
                <a:cs typeface="宋体" panose="02010600030101010101" pitchFamily="2" charset="-122"/>
              </a:rPr>
              <a:t>》</a:t>
            </a:r>
            <a:r>
              <a:rPr lang="zh-CN" altLang="en-US" sz="1500" b="0">
                <a:latin typeface="宋体" panose="02010600030101010101" pitchFamily="2" charset="-122"/>
                <a:ea typeface="宋体" panose="02010600030101010101" pitchFamily="2" charset="-122"/>
                <a:cs typeface="宋体" panose="02010600030101010101" pitchFamily="2" charset="-122"/>
              </a:rPr>
              <a:t>编辑部</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中国交通工程学术研究综述</a:t>
            </a:r>
            <a:r>
              <a:rPr lang="en-US" altLang="zh-CN" sz="1500" b="0">
                <a:latin typeface="Times New Roman" panose="02020603050405020304" charset="0"/>
                <a:cs typeface="Times New Roman" panose="02020603050405020304" charset="0"/>
              </a:rPr>
              <a:t>·2016[J]. </a:t>
            </a:r>
            <a:r>
              <a:rPr lang="zh-CN" altLang="en-US" sz="1500" b="0">
                <a:latin typeface="宋体" panose="02010600030101010101" pitchFamily="2" charset="-122"/>
                <a:ea typeface="宋体" panose="02010600030101010101" pitchFamily="2" charset="-122"/>
                <a:cs typeface="宋体" panose="02010600030101010101" pitchFamily="2" charset="-122"/>
              </a:rPr>
              <a:t>中国公路学报</a:t>
            </a:r>
            <a:r>
              <a:rPr lang="en-US" altLang="zh-CN" sz="1500" b="0">
                <a:latin typeface="Times New Roman" panose="02020603050405020304" charset="0"/>
                <a:cs typeface="Times New Roman" panose="02020603050405020304" charset="0"/>
              </a:rPr>
              <a:t>,2016,29(06):1-161.</a:t>
            </a:r>
            <a:r>
              <a:rPr lang="en-US" altLang="zh-CN" sz="1500" b="0" baseline="30000">
                <a:latin typeface="Times New Roman" panose="02020603050405020304" charset="0"/>
                <a:cs typeface="Times New Roman" panose="02020603050405020304" charset="0"/>
              </a:rPr>
              <a:t>[3]</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傅贵</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城市智能交通动态预测模型的研究及应用</a:t>
            </a:r>
            <a:r>
              <a:rPr lang="en-US" altLang="zh-CN" sz="1500" b="0">
                <a:latin typeface="Times New Roman" panose="02020603050405020304" charset="0"/>
                <a:cs typeface="Times New Roman" panose="02020603050405020304" charset="0"/>
              </a:rPr>
              <a:t>[D].</a:t>
            </a:r>
            <a:r>
              <a:rPr lang="zh-CN" altLang="en-US" sz="1500" b="0">
                <a:latin typeface="宋体" panose="02010600030101010101" pitchFamily="2" charset="-122"/>
                <a:ea typeface="宋体" panose="02010600030101010101" pitchFamily="2" charset="-122"/>
                <a:cs typeface="宋体" panose="02010600030101010101" pitchFamily="2" charset="-122"/>
              </a:rPr>
              <a:t>华南理工大学</a:t>
            </a:r>
            <a:r>
              <a:rPr lang="en-US" altLang="zh-CN" sz="1500" b="0">
                <a:latin typeface="Times New Roman" panose="02020603050405020304" charset="0"/>
                <a:cs typeface="Times New Roman" panose="02020603050405020304" charset="0"/>
              </a:rPr>
              <a:t>,2014.</a:t>
            </a:r>
            <a:r>
              <a:rPr lang="en-US" altLang="zh-CN" sz="1500" b="0" baseline="30000">
                <a:latin typeface="Times New Roman" panose="02020603050405020304" charset="0"/>
                <a:cs typeface="Times New Roman" panose="02020603050405020304" charset="0"/>
              </a:rPr>
              <a:t>[4]</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汪国强</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盖琪琳</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于怀勇</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文雪</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任天威</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基于背景差分法的视频目标检测算法研究</a:t>
            </a:r>
            <a:r>
              <a:rPr lang="en-US" altLang="zh-CN" sz="1500" b="0">
                <a:latin typeface="Times New Roman" panose="02020603050405020304" charset="0"/>
                <a:cs typeface="Times New Roman" panose="02020603050405020304" charset="0"/>
              </a:rPr>
              <a:t>[J]. </a:t>
            </a:r>
            <a:r>
              <a:rPr lang="zh-CN" altLang="en-US" sz="1500" b="0">
                <a:latin typeface="宋体" panose="02010600030101010101" pitchFamily="2" charset="-122"/>
                <a:ea typeface="宋体" panose="02010600030101010101" pitchFamily="2" charset="-122"/>
                <a:cs typeface="宋体" panose="02010600030101010101" pitchFamily="2" charset="-122"/>
              </a:rPr>
              <a:t>黑龙江大学工程学报</a:t>
            </a:r>
            <a:r>
              <a:rPr lang="en-US" altLang="zh-CN" sz="1500" b="0">
                <a:latin typeface="Times New Roman" panose="02020603050405020304" charset="0"/>
                <a:cs typeface="Times New Roman" panose="02020603050405020304" charset="0"/>
              </a:rPr>
              <a:t>,2014,5(04):64-68.</a:t>
            </a:r>
            <a:r>
              <a:rPr lang="en-US" altLang="zh-CN" sz="1500" b="0" baseline="30000">
                <a:latin typeface="Times New Roman" panose="02020603050405020304" charset="0"/>
                <a:cs typeface="Times New Roman" panose="02020603050405020304" charset="0"/>
              </a:rPr>
              <a:t>[5]</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李亮</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罗毅</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帧间差分法在视频监控中的应用研究</a:t>
            </a:r>
            <a:r>
              <a:rPr lang="en-US" altLang="zh-CN" sz="1500" b="0">
                <a:latin typeface="Times New Roman" panose="02020603050405020304" charset="0"/>
                <a:cs typeface="Times New Roman" panose="02020603050405020304" charset="0"/>
              </a:rPr>
              <a:t>[J]. </a:t>
            </a:r>
            <a:r>
              <a:rPr lang="zh-CN" altLang="en-US" sz="1500" b="0">
                <a:latin typeface="宋体" panose="02010600030101010101" pitchFamily="2" charset="-122"/>
                <a:ea typeface="宋体" panose="02010600030101010101" pitchFamily="2" charset="-122"/>
                <a:cs typeface="宋体" panose="02010600030101010101" pitchFamily="2" charset="-122"/>
              </a:rPr>
              <a:t>四川理工学院学报</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自然科学版</a:t>
            </a:r>
            <a:r>
              <a:rPr lang="en-US" altLang="zh-CN" sz="1500" b="0">
                <a:latin typeface="Times New Roman" panose="02020603050405020304" charset="0"/>
                <a:cs typeface="Times New Roman" panose="02020603050405020304" charset="0"/>
              </a:rPr>
              <a:t>),2015,28(06):58-62.</a:t>
            </a:r>
            <a:r>
              <a:rPr lang="en-US" altLang="zh-CN" sz="1500" b="0" baseline="30000">
                <a:latin typeface="Times New Roman" panose="02020603050405020304" charset="0"/>
                <a:cs typeface="Times New Roman" panose="02020603050405020304" charset="0"/>
              </a:rPr>
              <a:t>[6]</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张杜</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陈元枝</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邱凭婷</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基于</a:t>
            </a:r>
            <a:r>
              <a:rPr lang="en-US" altLang="zh-CN" sz="1500" b="0">
                <a:latin typeface="Times New Roman" panose="02020603050405020304" charset="0"/>
                <a:cs typeface="Times New Roman" panose="02020603050405020304" charset="0"/>
              </a:rPr>
              <a:t>ViBe</a:t>
            </a:r>
            <a:r>
              <a:rPr lang="zh-CN" altLang="en-US" sz="1500" b="0">
                <a:latin typeface="宋体" panose="02010600030101010101" pitchFamily="2" charset="-122"/>
                <a:ea typeface="宋体" panose="02010600030101010101" pitchFamily="2" charset="-122"/>
                <a:cs typeface="宋体" panose="02010600030101010101" pitchFamily="2" charset="-122"/>
              </a:rPr>
              <a:t>算法及</a:t>
            </a:r>
            <a:r>
              <a:rPr lang="en-US" altLang="zh-CN" sz="1500" b="0">
                <a:latin typeface="Times New Roman" panose="02020603050405020304" charset="0"/>
                <a:cs typeface="Times New Roman" panose="02020603050405020304" charset="0"/>
              </a:rPr>
              <a:t>Canny</a:t>
            </a:r>
            <a:r>
              <a:rPr lang="zh-CN" altLang="en-US" sz="1500" b="0">
                <a:latin typeface="宋体" panose="02010600030101010101" pitchFamily="2" charset="-122"/>
                <a:ea typeface="宋体" panose="02010600030101010101" pitchFamily="2" charset="-122"/>
                <a:cs typeface="宋体" panose="02010600030101010101" pitchFamily="2" charset="-122"/>
              </a:rPr>
              <a:t>边缘检测的运动目标提取</a:t>
            </a:r>
            <a:r>
              <a:rPr lang="en-US" altLang="zh-CN" sz="1500" b="0">
                <a:latin typeface="Times New Roman" panose="02020603050405020304" charset="0"/>
                <a:cs typeface="Times New Roman" panose="02020603050405020304" charset="0"/>
              </a:rPr>
              <a:t>[J]. </a:t>
            </a:r>
            <a:r>
              <a:rPr lang="zh-CN" altLang="en-US" sz="1500" b="0">
                <a:latin typeface="宋体" panose="02010600030101010101" pitchFamily="2" charset="-122"/>
                <a:ea typeface="宋体" panose="02010600030101010101" pitchFamily="2" charset="-122"/>
                <a:cs typeface="宋体" panose="02010600030101010101" pitchFamily="2" charset="-122"/>
              </a:rPr>
              <a:t>微型机与用</a:t>
            </a:r>
            <a:r>
              <a:rPr lang="en-US" altLang="zh-CN" sz="1500" b="0">
                <a:latin typeface="Times New Roman" panose="02020603050405020304" charset="0"/>
                <a:cs typeface="Times New Roman" panose="02020603050405020304" charset="0"/>
              </a:rPr>
              <a:t>,2015,34(14):36-38.</a:t>
            </a:r>
            <a:r>
              <a:rPr lang="en-US" altLang="zh-CN" sz="1500" b="0" baseline="30000">
                <a:latin typeface="Times New Roman" panose="02020603050405020304" charset="0"/>
                <a:cs typeface="Times New Roman" panose="02020603050405020304" charset="0"/>
              </a:rPr>
              <a:t>[7]</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游素亚</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杨静</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图像边缘检测技术的发展与现状</a:t>
            </a:r>
            <a:r>
              <a:rPr lang="en-US" altLang="zh-CN" sz="1500" b="0">
                <a:latin typeface="Times New Roman" panose="02020603050405020304" charset="0"/>
                <a:cs typeface="Times New Roman" panose="02020603050405020304" charset="0"/>
              </a:rPr>
              <a:t>[J].</a:t>
            </a:r>
            <a:r>
              <a:rPr lang="zh-CN" altLang="en-US" sz="1500" b="0">
                <a:latin typeface="宋体" panose="02010600030101010101" pitchFamily="2" charset="-122"/>
                <a:ea typeface="宋体" panose="02010600030101010101" pitchFamily="2" charset="-122"/>
                <a:cs typeface="宋体" panose="02010600030101010101" pitchFamily="2" charset="-122"/>
              </a:rPr>
              <a:t>电子科技导报</a:t>
            </a:r>
            <a:r>
              <a:rPr lang="en-US" altLang="zh-CN" sz="1500" b="0">
                <a:latin typeface="Times New Roman" panose="02020603050405020304" charset="0"/>
                <a:cs typeface="Times New Roman" panose="02020603050405020304" charset="0"/>
              </a:rPr>
              <a:t>.1995.</a:t>
            </a:r>
            <a:r>
              <a:rPr lang="en-US" altLang="zh-CN" sz="1500" b="0" baseline="30000">
                <a:latin typeface="Times New Roman" panose="02020603050405020304" charset="0"/>
                <a:cs typeface="Times New Roman" panose="02020603050405020304" charset="0"/>
              </a:rPr>
              <a:t>[8]</a:t>
            </a:r>
            <a:r>
              <a:rPr lang="en-US" altLang="zh-CN" sz="1500" b="0">
                <a:latin typeface="Times New Roman" panose="02020603050405020304" charset="0"/>
                <a:cs typeface="Times New Roman" panose="02020603050405020304" charset="0"/>
              </a:rPr>
              <a:t> SukHwan Lim EI Gamal</a:t>
            </a:r>
            <a:r>
              <a:rPr lang="zh-CN" altLang="en-US" sz="1500" b="0">
                <a:latin typeface="宋体" panose="02010600030101010101" pitchFamily="2" charset="-122"/>
                <a:ea typeface="宋体" panose="02010600030101010101" pitchFamily="2" charset="-122"/>
                <a:cs typeface="宋体" panose="02010600030101010101" pitchFamily="2" charset="-122"/>
              </a:rPr>
              <a:t>，</a:t>
            </a:r>
            <a:r>
              <a:rPr lang="en-US" altLang="zh-CN" sz="1500" b="0">
                <a:latin typeface="Times New Roman" panose="02020603050405020304" charset="0"/>
                <a:cs typeface="Times New Roman" panose="02020603050405020304" charset="0"/>
              </a:rPr>
              <a:t>A.Optical flow estimation using high frame rate sequences. Image Processing, 2001. Proceedings[C]. 2001 International Conference on Publication Date:2001,2(10):925-928</a:t>
            </a:r>
            <a:r>
              <a:rPr lang="en-US" altLang="zh-CN" sz="1500" b="0" baseline="30000">
                <a:latin typeface="Times New Roman" panose="02020603050405020304" charset="0"/>
                <a:cs typeface="Times New Roman" panose="02020603050405020304" charset="0"/>
              </a:rPr>
              <a:t>[9]</a:t>
            </a:r>
            <a:r>
              <a:rPr lang="en-US" altLang="zh-CN" sz="1500" b="0">
                <a:latin typeface="Times New Roman" panose="02020603050405020304" charset="0"/>
                <a:cs typeface="Times New Roman" panose="02020603050405020304" charset="0"/>
              </a:rPr>
              <a:t> Meinhardt Llopis, E. &amp; Sánchez Pérez, J . (2012). Horn-Schunck Optical Flow with a Multi-Scale Strategy .</a:t>
            </a:r>
            <a:r>
              <a:rPr lang="en-US" altLang="zh-CN" sz="1500" b="0" baseline="30000">
                <a:latin typeface="Times New Roman" panose="02020603050405020304" charset="0"/>
                <a:cs typeface="Times New Roman" panose="02020603050405020304" charset="0"/>
              </a:rPr>
              <a:t>[10]</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李计添</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何永强</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车载鱼眼成像系统的运动矢量检测方法</a:t>
            </a:r>
            <a:r>
              <a:rPr lang="en-US" altLang="zh-CN" sz="1500" b="0">
                <a:latin typeface="Times New Roman" panose="02020603050405020304" charset="0"/>
                <a:cs typeface="Times New Roman" panose="02020603050405020304" charset="0"/>
              </a:rPr>
              <a:t>[J]. </a:t>
            </a:r>
            <a:r>
              <a:rPr lang="zh-CN" altLang="en-US" sz="1500" b="0">
                <a:latin typeface="宋体" panose="02010600030101010101" pitchFamily="2" charset="-122"/>
                <a:ea typeface="宋体" panose="02010600030101010101" pitchFamily="2" charset="-122"/>
                <a:cs typeface="宋体" panose="02010600030101010101" pitchFamily="2" charset="-122"/>
              </a:rPr>
              <a:t>光学技术</a:t>
            </a:r>
            <a:r>
              <a:rPr lang="en-US" altLang="zh-CN" sz="1500" b="0">
                <a:latin typeface="Times New Roman" panose="02020603050405020304" charset="0"/>
                <a:cs typeface="Times New Roman" panose="02020603050405020304" charset="0"/>
              </a:rPr>
              <a:t>,2011,37(02):224-229.</a:t>
            </a:r>
            <a:r>
              <a:rPr lang="en-US" altLang="zh-CN" sz="1500" b="0" baseline="30000">
                <a:latin typeface="Times New Roman" panose="02020603050405020304" charset="0"/>
                <a:cs typeface="Times New Roman" panose="02020603050405020304" charset="0"/>
              </a:rPr>
              <a:t>[11]</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卢清华</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吴志伟</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范彦斌</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张宪民</a:t>
            </a:r>
            <a:r>
              <a:rPr lang="en-US" altLang="zh-CN" sz="1500" b="0">
                <a:latin typeface="Times New Roman" panose="02020603050405020304" charset="0"/>
                <a:cs typeface="Times New Roman" panose="02020603050405020304" charset="0"/>
              </a:rPr>
              <a:t>. </a:t>
            </a:r>
            <a:r>
              <a:rPr lang="zh-CN" altLang="en-US" sz="1500" b="0">
                <a:latin typeface="宋体" panose="02010600030101010101" pitchFamily="2" charset="-122"/>
                <a:ea typeface="宋体" panose="02010600030101010101" pitchFamily="2" charset="-122"/>
                <a:cs typeface="宋体" panose="02010600030101010101" pitchFamily="2" charset="-122"/>
              </a:rPr>
              <a:t>基于混合高斯模型的运动车辆检测方法</a:t>
            </a:r>
            <a:r>
              <a:rPr lang="en-US" altLang="zh-CN" sz="1500" b="0">
                <a:latin typeface="Times New Roman" panose="02020603050405020304" charset="0"/>
                <a:cs typeface="Times New Roman" panose="02020603050405020304" charset="0"/>
              </a:rPr>
              <a:t>[J]. </a:t>
            </a:r>
            <a:r>
              <a:rPr lang="zh-CN" altLang="en-US" sz="1500" b="0">
                <a:latin typeface="宋体" panose="02010600030101010101" pitchFamily="2" charset="-122"/>
                <a:ea typeface="宋体" panose="02010600030101010101" pitchFamily="2" charset="-122"/>
                <a:cs typeface="宋体" panose="02010600030101010101" pitchFamily="2" charset="-122"/>
              </a:rPr>
              <a:t>光电子</a:t>
            </a:r>
            <a:r>
              <a:rPr lang="en-US" altLang="zh-CN" sz="1500" b="0">
                <a:latin typeface="Times New Roman" panose="02020603050405020304" charset="0"/>
                <a:cs typeface="Times New Roman" panose="02020603050405020304" charset="0"/>
              </a:rPr>
              <a:t>.</a:t>
            </a:r>
            <a:r>
              <a:rPr lang="zh-CN" altLang="en-US" sz="1500" b="0">
                <a:latin typeface="宋体" panose="02010600030101010101" pitchFamily="2" charset="-122"/>
                <a:ea typeface="宋体" panose="02010600030101010101" pitchFamily="2" charset="-122"/>
                <a:cs typeface="宋体" panose="02010600030101010101" pitchFamily="2" charset="-122"/>
              </a:rPr>
              <a:t>激光</a:t>
            </a:r>
            <a:r>
              <a:rPr lang="en-US" altLang="zh-CN" sz="1500" b="0">
                <a:latin typeface="Times New Roman" panose="02020603050405020304" charset="0"/>
                <a:cs typeface="Times New Roman" panose="02020603050405020304" charset="0"/>
              </a:rPr>
              <a:t>,2013,24(04):751-757.</a:t>
            </a:r>
            <a:r>
              <a:rPr lang="en-US" altLang="zh-CN" sz="1500" b="0" baseline="30000">
                <a:latin typeface="Times New Roman" panose="02020603050405020304" charset="0"/>
                <a:cs typeface="Times New Roman" panose="02020603050405020304" charset="0"/>
              </a:rPr>
              <a:t>[12]</a:t>
            </a:r>
            <a:r>
              <a:rPr lang="en-US" altLang="zh-CN" sz="1500" b="0">
                <a:latin typeface="Times New Roman" panose="02020603050405020304" charset="0"/>
                <a:cs typeface="Times New Roman" panose="02020603050405020304" charset="0"/>
              </a:rPr>
              <a:t> Sánchez Pérez, J .(2012). Analysis of Recent Advances in Optical Flow Estimation Methods, In Computer Aided Systems Theory .EUROCAST 2011 .Lecture Notes in Computer Science, Springer, Vol. 6927, pp.608-615.</a:t>
            </a:r>
            <a:r>
              <a:rPr lang="en-US" altLang="zh-CN" sz="1500" b="0" baseline="30000">
                <a:latin typeface="Times New Roman" panose="02020603050405020304" charset="0"/>
                <a:cs typeface="Times New Roman" panose="02020603050405020304" charset="0"/>
              </a:rPr>
              <a:t>[13]</a:t>
            </a:r>
            <a:r>
              <a:rPr lang="en-US" altLang="zh-CN" sz="1500" b="0">
                <a:latin typeface="Times New Roman" panose="02020603050405020304" charset="0"/>
                <a:cs typeface="Times New Roman" panose="02020603050405020304" charset="0"/>
              </a:rPr>
              <a:t> Monzón López, N ,Sánchez Pérez, J &amp;Salgado de la Nuez, A.J. .(2013). Optic Flow: Improving Discontinuity Preserving .EUROCAST 2013 .Fourteenth International Conference On Computer Aided Systems Theory .Lecture Notes in Computer Science, Springer.</a:t>
            </a:r>
            <a:endParaRPr lang="zh-CN" altLang="en-US" sz="1500"/>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参考文献</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5</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631825" y="1044575"/>
            <a:ext cx="7431405" cy="4184650"/>
          </a:xfrm>
          <a:prstGeom prst="rect">
            <a:avLst/>
          </a:prstGeom>
          <a:noFill/>
        </p:spPr>
        <p:txBody>
          <a:bodyPr wrap="square" rtlCol="0">
            <a:spAutoFit/>
          </a:bodyPr>
          <a:p>
            <a:r>
              <a:rPr lang="en-US" altLang="zh-CN">
                <a:latin typeface="Times New Roman" panose="02020603050405020304" charset="0"/>
              </a:rPr>
              <a:t>[13]</a:t>
            </a:r>
            <a:r>
              <a:rPr lang="zh-CN">
                <a:latin typeface="Times New Roman" panose="02020603050405020304" charset="0"/>
              </a:rPr>
              <a:t>《数字信号处理》</a:t>
            </a:r>
            <a:endParaRPr lang="zh-CN">
              <a:latin typeface="Times New Roman" panose="02020603050405020304" charset="0"/>
            </a:endParaRPr>
          </a:p>
          <a:p>
            <a:r>
              <a:rPr lang="en-US">
                <a:latin typeface="Times New Roman" panose="02020603050405020304" charset="0"/>
                <a:ea typeface="微软雅黑" panose="020B0503020204020204" pitchFamily="34" charset="-122"/>
              </a:rPr>
              <a:t>[14]</a:t>
            </a:r>
            <a:r>
              <a:rPr>
                <a:latin typeface="Times New Roman" panose="02020603050405020304" charset="0"/>
                <a:ea typeface="微软雅黑" panose="020B0503020204020204" pitchFamily="34" charset="-122"/>
              </a:rPr>
              <a:t>《</a:t>
            </a:r>
            <a:r>
              <a:rPr>
                <a:latin typeface="Times New Roman" panose="02020603050405020304" charset="0"/>
              </a:rPr>
              <a:t>MATLAB</a:t>
            </a:r>
            <a:r>
              <a:rPr>
                <a:latin typeface="微软雅黑" panose="020B0503020204020204" pitchFamily="34" charset="-122"/>
                <a:ea typeface="微软雅黑" panose="020B0503020204020204" pitchFamily="34" charset="-122"/>
              </a:rPr>
              <a:t>图像处理实用案例详解</a:t>
            </a:r>
            <a:r>
              <a:rPr lang="zh-CN">
                <a:latin typeface="Times New Roman" panose="02020603050405020304" charset="0"/>
              </a:rPr>
              <a:t>》</a:t>
            </a:r>
            <a:endParaRPr lang="zh-CN">
              <a:latin typeface="Times New Roman" panose="02020603050405020304" charset="0"/>
            </a:endParaRPr>
          </a:p>
          <a:p>
            <a:pPr>
              <a:lnSpc>
                <a:spcPct val="150000"/>
              </a:lnSpc>
            </a:pPr>
            <a:r>
              <a:rPr lang="en-US">
                <a:latin typeface="Times New Roman" panose="02020603050405020304" charset="0"/>
              </a:rPr>
              <a:t>[15]</a:t>
            </a:r>
            <a:r>
              <a:rPr>
                <a:latin typeface="Times New Roman" panose="02020603050405020304" charset="0"/>
                <a:hlinkClick r:id="rId2"/>
              </a:rPr>
              <a:t>http://blog.163.com/zhaowei0425%40126/blog/static/4758603020110945939568/</a:t>
            </a:r>
            <a:endParaRPr>
              <a:latin typeface="Times New Roman" panose="02020603050405020304" charset="0"/>
            </a:endParaRPr>
          </a:p>
          <a:p>
            <a:pPr>
              <a:lnSpc>
                <a:spcPct val="150000"/>
              </a:lnSpc>
            </a:pPr>
            <a:r>
              <a:rPr lang="en-US">
                <a:latin typeface="Times New Roman" panose="02020603050405020304" charset="0"/>
              </a:rPr>
              <a:t>[16]</a:t>
            </a:r>
            <a:r>
              <a:rPr>
                <a:latin typeface="Times New Roman" panose="02020603050405020304" charset="0"/>
                <a:hlinkClick r:id="rId3"/>
              </a:rPr>
              <a:t>http://www.cnblogs.com/rocbomb/p/3795719.html</a:t>
            </a:r>
            <a:endParaRPr>
              <a:latin typeface="Times New Roman" panose="02020603050405020304" charset="0"/>
            </a:endParaRPr>
          </a:p>
          <a:p>
            <a:pPr>
              <a:lnSpc>
                <a:spcPct val="150000"/>
              </a:lnSpc>
            </a:pPr>
            <a:r>
              <a:rPr lang="en-US">
                <a:latin typeface="Times New Roman" panose="02020603050405020304" charset="0"/>
              </a:rPr>
              <a:t>[17]</a:t>
            </a:r>
            <a:r>
              <a:rPr>
                <a:latin typeface="Times New Roman" panose="02020603050405020304" charset="0"/>
                <a:hlinkClick r:id="rId4"/>
              </a:rPr>
              <a:t>http://blog.csdn.net/carson2005/article/details/7581642?readlog</a:t>
            </a:r>
            <a:endParaRPr>
              <a:latin typeface="Times New Roman" panose="02020603050405020304" charset="0"/>
            </a:endParaRPr>
          </a:p>
          <a:p>
            <a:pPr>
              <a:lnSpc>
                <a:spcPct val="150000"/>
              </a:lnSpc>
            </a:pPr>
            <a:r>
              <a:rPr lang="en-US">
                <a:latin typeface="Times New Roman" panose="02020603050405020304" charset="0"/>
              </a:rPr>
              <a:t>[18]</a:t>
            </a:r>
            <a:r>
              <a:rPr>
                <a:latin typeface="Times New Roman" panose="02020603050405020304" charset="0"/>
                <a:hlinkClick r:id="rId5"/>
              </a:rPr>
              <a:t>http://blog.csdn.net/jinxinsummer/article/details/77345035</a:t>
            </a:r>
            <a:endParaRPr>
              <a:latin typeface="Times New Roman" panose="02020603050405020304" charset="0"/>
            </a:endParaRPr>
          </a:p>
          <a:p>
            <a:pPr>
              <a:lnSpc>
                <a:spcPct val="150000"/>
              </a:lnSpc>
            </a:pPr>
            <a:r>
              <a:rPr lang="en-US">
                <a:latin typeface="Times New Roman" panose="02020603050405020304" charset="0"/>
              </a:rPr>
              <a:t>[19]</a:t>
            </a:r>
            <a:r>
              <a:rPr>
                <a:latin typeface="Times New Roman" panose="02020603050405020304" charset="0"/>
                <a:hlinkClick r:id="rId6"/>
              </a:rPr>
              <a:t>http://blog.csdn.net/xbinworld/article/details/50650319</a:t>
            </a:r>
            <a:endParaRPr>
              <a:latin typeface="Times New Roman" panose="02020603050405020304" charset="0"/>
            </a:endParaRPr>
          </a:p>
          <a:p>
            <a:pPr>
              <a:lnSpc>
                <a:spcPct val="150000"/>
              </a:lnSpc>
            </a:pPr>
            <a:r>
              <a:rPr lang="en-US">
                <a:latin typeface="Times New Roman" panose="02020603050405020304" charset="0"/>
              </a:rPr>
              <a:t>[20]</a:t>
            </a:r>
            <a:r>
              <a:rPr>
                <a:latin typeface="Times New Roman" panose="02020603050405020304" charset="0"/>
                <a:hlinkClick r:id="rId7"/>
              </a:rPr>
              <a:t>http://vision.middlebury.edu/flow/submit/</a:t>
            </a:r>
            <a:endParaRPr>
              <a:latin typeface="Times New Roman" panose="02020603050405020304" charset="0"/>
            </a:endParaRPr>
          </a:p>
          <a:p>
            <a:pPr>
              <a:lnSpc>
                <a:spcPct val="150000"/>
              </a:lnSpc>
            </a:pPr>
            <a:r>
              <a:rPr lang="en-US">
                <a:latin typeface="Times New Roman" panose="02020603050405020304" charset="0"/>
              </a:rPr>
              <a:t>[21]</a:t>
            </a:r>
            <a:r>
              <a:rPr>
                <a:latin typeface="Times New Roman" panose="02020603050405020304" charset="0"/>
                <a:hlinkClick r:id="rId8"/>
              </a:rPr>
              <a:t>http://vision.middlebury.edu/flow/floweval-ijcv2011.pdf</a:t>
            </a:r>
            <a:endParaRPr>
              <a:latin typeface="Times New Roman" panose="02020603050405020304" charset="0"/>
            </a:endParaRPr>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23265" y="5312410"/>
            <a:ext cx="7428230" cy="675640"/>
          </a:xfrm>
          <a:prstGeom prst="rect">
            <a:avLst/>
          </a:prstGeom>
          <a:noFill/>
        </p:spPr>
        <p:txBody>
          <a:bodyPr wrap="square" rtlCol="0">
            <a:spAutoFit/>
          </a:bodyPr>
          <a:p>
            <a:r>
              <a:rPr lang="en-US" altLang="zh-CN"/>
              <a:t>PPT</a:t>
            </a:r>
            <a:r>
              <a:rPr lang="zh-CN" altLang="en-US"/>
              <a:t>、程序源码、测试视频、结果演示视频已经上传到</a:t>
            </a:r>
            <a:r>
              <a:rPr lang="zh-CN" altLang="en-US" b="1"/>
              <a:t>冯班、电卓</a:t>
            </a:r>
            <a:r>
              <a:rPr lang="zh-CN" altLang="en-US"/>
              <a:t>群，供大家参考！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2056392" y="2909857"/>
            <a:ext cx="5113952" cy="100874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 14"/>
          <p:cNvGrpSpPr/>
          <p:nvPr/>
        </p:nvGrpSpPr>
        <p:grpSpPr>
          <a:xfrm>
            <a:off x="-16726" y="5848343"/>
            <a:ext cx="953603" cy="152408"/>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9"/>
          <p:cNvSpPr txBox="1"/>
          <p:nvPr/>
        </p:nvSpPr>
        <p:spPr>
          <a:xfrm>
            <a:off x="87199" y="1041246"/>
            <a:ext cx="770890" cy="3389912"/>
          </a:xfrm>
          <a:prstGeom prst="rect">
            <a:avLst/>
          </a:prstGeom>
          <a:noFill/>
        </p:spPr>
        <p:txBody>
          <a:bodyPr vert="eaVert" wrap="square" lIns="68577" tIns="34288" rIns="68577" bIns="34288" rtlCol="0">
            <a:spAutoFit/>
          </a:bodyPr>
          <a:lstStyle/>
          <a:p>
            <a:r>
              <a:rPr lang="en-US" altLang="zh-CN" sz="4125"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页脚占位符 13"/>
          <p:cNvSpPr>
            <a:spLocks noGrp="1"/>
          </p:cNvSpPr>
          <p:nvPr>
            <p:ph type="ftr" sz="quarter" idx="11"/>
          </p:nvPr>
        </p:nvSpPr>
        <p:spPr/>
        <p:txBody>
          <a:bodyPr/>
          <a:p>
            <a:r>
              <a:rPr lang="zh-CN" altLang="en-US"/>
              <a:t>数字信号处理技术在汽车检测跟踪方面的应用</a:t>
            </a:r>
            <a:endParaRPr lang="zh-CN" altLang="en-US"/>
          </a:p>
        </p:txBody>
      </p:sp>
      <p:pic>
        <p:nvPicPr>
          <p:cNvPr id="16" name="图片 15" descr="235G35630-0_副本"/>
          <p:cNvPicPr>
            <a:picLocks noChangeAspect="1"/>
          </p:cNvPicPr>
          <p:nvPr/>
        </p:nvPicPr>
        <p:blipFill>
          <a:blip r:embed="rId1"/>
          <a:stretch>
            <a:fillRect/>
          </a:stretch>
        </p:blipFill>
        <p:spPr>
          <a:xfrm>
            <a:off x="8006080" y="10160"/>
            <a:ext cx="1131570" cy="1129030"/>
          </a:xfrm>
          <a:prstGeom prst="rect">
            <a:avLst/>
          </a:prstGeom>
        </p:spPr>
      </p:pic>
      <p:cxnSp>
        <p:nvCxnSpPr>
          <p:cNvPr id="19" name="直接连接符 18"/>
          <p:cNvCxnSpPr/>
          <p:nvPr/>
        </p:nvCxnSpPr>
        <p:spPr>
          <a:xfrm>
            <a:off x="4766945" y="820420"/>
            <a:ext cx="0" cy="518858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594350" y="2475230"/>
            <a:ext cx="2448560" cy="521970"/>
          </a:xfrm>
          <a:prstGeom prst="rect">
            <a:avLst/>
          </a:prstGeom>
          <a:noFill/>
        </p:spPr>
        <p:txBody>
          <a:bodyPr wrap="square" rtlCol="0">
            <a:spAutoFit/>
          </a:bodyPr>
          <a:p>
            <a:r>
              <a:rPr lang="zh-CN" altLang="en-US" sz="2800" b="1" spc="300" dirty="0" smtClean="0">
                <a:solidFill>
                  <a:srgbClr val="666666"/>
                </a:solidFill>
                <a:latin typeface="微软雅黑" panose="020B0503020204020204" pitchFamily="34" charset="-122"/>
                <a:ea typeface="微软雅黑" panose="020B0503020204020204" pitchFamily="34" charset="-122"/>
              </a:rPr>
              <a:t>理论介绍</a:t>
            </a:r>
            <a:endParaRPr lang="zh-CN" altLang="en-US" sz="2800" b="1" spc="300" dirty="0" smtClean="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594350" y="3395980"/>
            <a:ext cx="2448560" cy="521970"/>
          </a:xfrm>
          <a:prstGeom prst="rect">
            <a:avLst/>
          </a:prstGeom>
          <a:noFill/>
        </p:spPr>
        <p:txBody>
          <a:bodyPr wrap="square" rtlCol="0">
            <a:spAutoFit/>
          </a:bodyPr>
          <a:p>
            <a:r>
              <a:rPr lang="zh-CN" altLang="zh-HK" sz="2800" b="1" spc="300" dirty="0">
                <a:solidFill>
                  <a:schemeClr val="accent6"/>
                </a:solidFill>
                <a:latin typeface="微软雅黑" panose="020B0503020204020204" pitchFamily="34" charset="-122"/>
                <a:ea typeface="微软雅黑" panose="020B0503020204020204" pitchFamily="34" charset="-122"/>
              </a:rPr>
              <a:t>程序实现</a:t>
            </a:r>
            <a:endParaRPr lang="zh-CN" altLang="zh-HK" sz="2800" b="1" spc="300" dirty="0">
              <a:solidFill>
                <a:schemeClr val="accent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594350" y="5326380"/>
            <a:ext cx="2447925" cy="521970"/>
          </a:xfrm>
          <a:prstGeom prst="rect">
            <a:avLst/>
          </a:prstGeom>
          <a:noFill/>
        </p:spPr>
        <p:txBody>
          <a:bodyPr wrap="square" rtlCol="0">
            <a:spAutoFit/>
          </a:bodyPr>
          <a:p>
            <a:r>
              <a:rPr lang="zh-CN" altLang="zh-HK" sz="2800" b="1" spc="300" dirty="0">
                <a:solidFill>
                  <a:srgbClr val="666666"/>
                </a:solidFill>
                <a:latin typeface="微软雅黑" panose="020B0503020204020204" pitchFamily="34" charset="-122"/>
                <a:ea typeface="微软雅黑" panose="020B0503020204020204" pitchFamily="34" charset="-122"/>
              </a:rPr>
              <a:t>参考链接</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635920" y="2197034"/>
            <a:ext cx="1947861" cy="1940713"/>
            <a:chOff x="1709739" y="2636838"/>
            <a:chExt cx="1590160" cy="1584325"/>
          </a:xfrm>
          <a:effectLst/>
        </p:grpSpPr>
        <p:sp>
          <p:nvSpPr>
            <p:cNvPr id="24"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25"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28"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29"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0"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1"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2"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3"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sp>
          <p:nvSpPr>
            <p:cNvPr id="34"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HK" altLang="en-US" b="1"/>
            </a:p>
          </p:txBody>
        </p:sp>
      </p:grpSp>
      <p:sp>
        <p:nvSpPr>
          <p:cNvPr id="35" name="文本框 34"/>
          <p:cNvSpPr txBox="1"/>
          <p:nvPr/>
        </p:nvSpPr>
        <p:spPr>
          <a:xfrm>
            <a:off x="1281113" y="4137747"/>
            <a:ext cx="2657475" cy="521970"/>
          </a:xfrm>
          <a:prstGeom prst="rect">
            <a:avLst/>
          </a:prstGeom>
          <a:noFill/>
        </p:spPr>
        <p:txBody>
          <a:bodyPr wrap="square" rtlCol="0">
            <a:spAutoFit/>
          </a:bodyPr>
          <a:p>
            <a:pPr algn="ctr"/>
            <a:r>
              <a:rPr lang="zh-CN" altLang="en-US" sz="2800" b="1" spc="300" dirty="0" smtClean="0">
                <a:solidFill>
                  <a:srgbClr val="0174AB"/>
                </a:solidFill>
                <a:latin typeface="微软雅黑" panose="020B0503020204020204" pitchFamily="34" charset="-122"/>
                <a:ea typeface="微软雅黑" panose="020B0503020204020204" pitchFamily="34" charset="-122"/>
              </a:rPr>
              <a:t>目录</a:t>
            </a:r>
            <a:endParaRPr lang="zh-CN" altLang="en-US" sz="2800" b="1" spc="300" dirty="0" smtClean="0">
              <a:solidFill>
                <a:srgbClr val="0174AB"/>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594350" y="4361180"/>
            <a:ext cx="2924810" cy="5219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zh-HK" sz="2800" b="1" spc="300" dirty="0">
                <a:solidFill>
                  <a:schemeClr val="accent6"/>
                </a:solidFill>
                <a:latin typeface="微软雅黑" panose="020B0503020204020204" pitchFamily="34" charset="-122"/>
                <a:ea typeface="微软雅黑" panose="020B0503020204020204" pitchFamily="34" charset="-122"/>
              </a:rPr>
              <a:t>结果演示</a:t>
            </a:r>
            <a:endParaRPr lang="zh-CN" altLang="zh-HK" sz="2800" b="1" spc="300" dirty="0">
              <a:solidFill>
                <a:schemeClr val="accent6"/>
              </a:solidFill>
              <a:latin typeface="微软雅黑" panose="020B0503020204020204" pitchFamily="34" charset="-122"/>
              <a:ea typeface="微软雅黑" panose="020B0503020204020204" pitchFamily="34" charset="-122"/>
            </a:endParaRPr>
          </a:p>
        </p:txBody>
      </p:sp>
      <p:sp>
        <p:nvSpPr>
          <p:cNvPr id="38" name="灯片编号占位符 37"/>
          <p:cNvSpPr>
            <a:spLocks noGrp="1"/>
          </p:cNvSpPr>
          <p:nvPr>
            <p:ph type="sldNum" sz="quarter" idx="12"/>
          </p:nvPr>
        </p:nvSpPr>
        <p:spPr/>
        <p:txBody>
          <a:bodyPr/>
          <a:p>
            <a:fld id="{888F8D02-9041-4C59-BC62-13DE0E5C6713}" type="slidenum">
              <a:rPr lang="zh-CN" altLang="en-US" smtClean="0"/>
            </a:fld>
            <a:endParaRPr lang="zh-CN" altLang="en-US"/>
          </a:p>
        </p:txBody>
      </p:sp>
      <p:sp>
        <p:nvSpPr>
          <p:cNvPr id="39" name="文本框 38"/>
          <p:cNvSpPr txBox="1"/>
          <p:nvPr/>
        </p:nvSpPr>
        <p:spPr>
          <a:xfrm>
            <a:off x="5594350" y="1550035"/>
            <a:ext cx="2448560" cy="521970"/>
          </a:xfrm>
          <a:prstGeom prst="rect">
            <a:avLst/>
          </a:prstGeom>
          <a:noFill/>
        </p:spPr>
        <p:txBody>
          <a:bodyPr wrap="square" rtlCol="0">
            <a:spAutoFit/>
          </a:bodyPr>
          <a:p>
            <a:r>
              <a:rPr lang="zh-CN" altLang="en-US" sz="2800" b="1" spc="300" dirty="0" smtClean="0">
                <a:solidFill>
                  <a:srgbClr val="666666"/>
                </a:solidFill>
                <a:latin typeface="微软雅黑" panose="020B0503020204020204" pitchFamily="34" charset="-122"/>
                <a:ea typeface="微软雅黑" panose="020B0503020204020204" pitchFamily="34" charset="-122"/>
              </a:rPr>
              <a:t>技术背景</a:t>
            </a:r>
            <a:endParaRPr lang="zh-CN" altLang="en-US" sz="2800" b="1" spc="300" dirty="0" smtClean="0">
              <a:solidFill>
                <a:srgbClr val="6666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838835" y="2792224"/>
            <a:ext cx="5469890" cy="1913890"/>
          </a:xfrm>
          <a:prstGeom prst="rect">
            <a:avLst/>
          </a:prstGeom>
          <a:noFill/>
        </p:spPr>
        <p:txBody>
          <a:bodyPr wrap="none" lIns="68578" tIns="34289" rIns="68578" bIns="34289" rtlCol="0">
            <a:spAutoFit/>
          </a:bodyPr>
          <a:lstStyle/>
          <a:p>
            <a:pPr algn="l"/>
            <a:r>
              <a:rPr lang="zh-CN" altLang="en-US" sz="6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感谢大家的聆听</a:t>
            </a:r>
            <a:endParaRPr lang="zh-CN" altLang="en-US" sz="6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endParaRPr lang="zh-CN" altLang="en-US" sz="6000"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4" name="直接连接符 53"/>
          <p:cNvCxnSpPr/>
          <p:nvPr/>
        </p:nvCxnSpPr>
        <p:spPr>
          <a:xfrm flipV="1">
            <a:off x="3173001" y="3747451"/>
            <a:ext cx="2745472" cy="324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413" y="5075062"/>
            <a:ext cx="9144000" cy="9256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0"/>
          <p:cNvGrpSpPr/>
          <p:nvPr/>
        </p:nvGrpSpPr>
        <p:grpSpPr>
          <a:xfrm rot="16200000">
            <a:off x="8577364" y="5400630"/>
            <a:ext cx="953603" cy="272512"/>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文本框 79"/>
          <p:cNvSpPr txBox="1"/>
          <p:nvPr/>
        </p:nvSpPr>
        <p:spPr>
          <a:xfrm>
            <a:off x="1457848" y="5163470"/>
            <a:ext cx="4663589" cy="759460"/>
          </a:xfrm>
          <a:prstGeom prst="rect">
            <a:avLst/>
          </a:prstGeom>
          <a:noFill/>
        </p:spPr>
        <p:txBody>
          <a:bodyPr wrap="square" lIns="68577" tIns="34288" rIns="68577" bIns="34288" rtlCol="0">
            <a:spAutoFit/>
          </a:bodyPr>
          <a:lstStyle/>
          <a:p>
            <a:r>
              <a:rPr lang="en-US" altLang="zh-CN" sz="4500" dirty="0">
                <a:solidFill>
                  <a:schemeClr val="bg1"/>
                </a:solidFill>
                <a:latin typeface="Arial" panose="020B0604020202020204" pitchFamily="34" charset="0"/>
                <a:ea typeface="微软雅黑" panose="020B0503020204020204" pitchFamily="34" charset="-122"/>
                <a:sym typeface="Arial" panose="020B0604020202020204" pitchFamily="34" charset="0"/>
              </a:rPr>
              <a:t>THANKS</a:t>
            </a:r>
            <a:r>
              <a:rPr lang="zh-CN" altLang="en-US" sz="45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4500" dirty="0">
              <a:solidFill>
                <a:schemeClr val="bg1"/>
              </a:solidFill>
              <a:latin typeface="Arial" panose="020B0604020202020204" pitchFamily="34" charset="0"/>
              <a:ea typeface="微软雅黑" panose="020B0503020204020204" pitchFamily="34" charset="-122"/>
              <a:cs typeface="Segoe UI Semilight" panose="020B0402040204020203" pitchFamily="34" charset="0"/>
              <a:sym typeface="Arial" panose="020B0604020202020204" pitchFamily="34" charset="0"/>
            </a:endParaRPr>
          </a:p>
        </p:txBody>
      </p:sp>
      <p:sp>
        <p:nvSpPr>
          <p:cNvPr id="81" name="圆角矩形 80"/>
          <p:cNvSpPr/>
          <p:nvPr/>
        </p:nvSpPr>
        <p:spPr>
          <a:xfrm rot="16200000" flipV="1">
            <a:off x="7835252" y="5047025"/>
            <a:ext cx="961559" cy="97511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96"/>
          <p:cNvSpPr/>
          <p:nvPr/>
        </p:nvSpPr>
        <p:spPr bwMode="auto">
          <a:xfrm>
            <a:off x="8037475" y="5265857"/>
            <a:ext cx="557117" cy="537453"/>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68577" tIns="34288" rIns="68577" bIns="34288" numCol="1" anchor="t" anchorCtr="0" compatLnSpc="1"/>
          <a:lstStyle/>
          <a:p>
            <a:endParaRPr lang="zh-CN" altLang="en-US" sz="1425">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4" name="组合 48"/>
          <p:cNvGrpSpPr/>
          <p:nvPr/>
        </p:nvGrpSpPr>
        <p:grpSpPr>
          <a:xfrm>
            <a:off x="4034155" y="1847215"/>
            <a:ext cx="1079500" cy="917575"/>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425">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425">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6" name="灯片编号占位符 5"/>
          <p:cNvSpPr>
            <a:spLocks noGrp="1"/>
          </p:cNvSpPr>
          <p:nvPr>
            <p:ph type="sldNum" sz="quarter" idx="12"/>
          </p:nvPr>
        </p:nvSpPr>
        <p:spPr/>
        <p:txBody>
          <a:bodyPr/>
          <a:p>
            <a:fld id="{888F8D02-9041-4C59-BC62-13DE0E5C6713}" type="slidenum">
              <a:rPr lang="zh-CN" altLang="en-US" smtClean="0"/>
            </a:fld>
            <a:endParaRPr lang="zh-CN" altLang="en-US"/>
          </a:p>
        </p:txBody>
      </p:sp>
      <p:sp>
        <p:nvSpPr>
          <p:cNvPr id="2" name="文本框 1"/>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pic>
        <p:nvPicPr>
          <p:cNvPr id="3" name="图片 2" descr="插图2"/>
          <p:cNvPicPr>
            <a:picLocks noChangeAspect="1"/>
          </p:cNvPicPr>
          <p:nvPr/>
        </p:nvPicPr>
        <p:blipFill>
          <a:blip r:embed="rId2"/>
          <a:stretch>
            <a:fillRect/>
          </a:stretch>
        </p:blipFill>
        <p:spPr>
          <a:xfrm>
            <a:off x="513080" y="10160"/>
            <a:ext cx="2654935" cy="1770380"/>
          </a:xfrm>
          <a:prstGeom prst="rect">
            <a:avLst/>
          </a:prstGeom>
        </p:spPr>
      </p:pic>
      <p:sp>
        <p:nvSpPr>
          <p:cNvPr id="17" name="矩形 16"/>
          <p:cNvSpPr/>
          <p:nvPr/>
        </p:nvSpPr>
        <p:spPr>
          <a:xfrm>
            <a:off x="606425" y="346710"/>
            <a:ext cx="2562225" cy="1154430"/>
          </a:xfrm>
          <a:prstGeom prst="rect">
            <a:avLst/>
          </a:prstGeom>
          <a:noFill/>
          <a:ln w="381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技术背景</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8" name="文本框 7"/>
          <p:cNvSpPr txBox="1"/>
          <p:nvPr/>
        </p:nvSpPr>
        <p:spPr>
          <a:xfrm>
            <a:off x="625475" y="1572895"/>
            <a:ext cx="4274820" cy="3892550"/>
          </a:xfrm>
          <a:prstGeom prst="rect">
            <a:avLst/>
          </a:prstGeom>
          <a:noFill/>
        </p:spPr>
        <p:txBody>
          <a:bodyPr wrap="square" rtlCol="0">
            <a:spAutoFit/>
          </a:bodyPr>
          <a:p>
            <a:r>
              <a:rPr lang="zh-CN" altLang="en-US"/>
              <a:t>交通汽车检测跟踪是一种利用图象处理技术实现对交通汽车检测和识别的计算机图像处理技术。通过对道路交通状况信息与交通目标的各种行为（如违章超速，停车，超车等等）的实时检测，实现自动统计交通路段上行驶的机动车的数量、计算行驶车辆的速度以及识别划分行驶车辆的类别等各种有关交通参数，达到监测道路交通状况信息的作用。同时，将检测和识别到的交通信息存储起来,为分析和交通管理提供依据，因此它是</a:t>
            </a:r>
            <a:r>
              <a:rPr lang="en-US" altLang="zh-CN"/>
              <a:t>DSP</a:t>
            </a:r>
            <a:r>
              <a:rPr lang="zh-CN" altLang="en-US"/>
              <a:t>技术的重要应用领域。</a:t>
            </a:r>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pic>
        <p:nvPicPr>
          <p:cNvPr id="6" name="图片 5" descr="插图7"/>
          <p:cNvPicPr>
            <a:picLocks noChangeAspect="1"/>
          </p:cNvPicPr>
          <p:nvPr/>
        </p:nvPicPr>
        <p:blipFill>
          <a:blip r:embed="rId2"/>
          <a:stretch>
            <a:fillRect/>
          </a:stretch>
        </p:blipFill>
        <p:spPr>
          <a:xfrm>
            <a:off x="4900295" y="1728470"/>
            <a:ext cx="3896995" cy="3401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技术背景</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8" name="文本框 7"/>
          <p:cNvSpPr txBox="1"/>
          <p:nvPr/>
        </p:nvSpPr>
        <p:spPr>
          <a:xfrm>
            <a:off x="625475" y="1572895"/>
            <a:ext cx="7529195" cy="968375"/>
          </a:xfrm>
          <a:prstGeom prst="rect">
            <a:avLst/>
          </a:prstGeom>
          <a:noFill/>
        </p:spPr>
        <p:txBody>
          <a:bodyPr wrap="square" rtlCol="0">
            <a:spAutoFit/>
          </a:bodyPr>
          <a:p>
            <a:r>
              <a:rPr lang="zh-CN" altLang="en-US"/>
              <a:t>运动视觉研究的内容是如何从变化场景中的一系列不同时刻的图像中提取有关场景中物体的形状、位置、和运动的信息。</a:t>
            </a:r>
            <a:endParaRPr lang="zh-CN" altLang="en-US"/>
          </a:p>
          <a:p>
            <a:r>
              <a:rPr lang="zh-CN" altLang="en-US"/>
              <a:t>根据研究的方法，它可以分为两类：</a:t>
            </a:r>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custDataLst>
              <p:tags r:id="rId2"/>
            </p:custDataLst>
          </p:nvPr>
        </p:nvGrpSpPr>
        <p:grpSpPr>
          <a:xfrm>
            <a:off x="2085978" y="3254973"/>
            <a:ext cx="4972045" cy="730489"/>
            <a:chOff x="1490300" y="2743199"/>
            <a:chExt cx="4972045" cy="730489"/>
          </a:xfrm>
        </p:grpSpPr>
        <p:sp>
          <p:nvSpPr>
            <p:cNvPr id="35" name="任意多边形 34"/>
            <p:cNvSpPr/>
            <p:nvPr>
              <p:custDataLst>
                <p:tags r:id="rId3"/>
              </p:custDataLst>
            </p:nvPr>
          </p:nvSpPr>
          <p:spPr>
            <a:xfrm>
              <a:off x="1490300" y="2743199"/>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72C5EA">
                <a:lumMod val="75000"/>
              </a:srgbClr>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endParaRPr lang="zh-CN" altLang="en-US" sz="2000"/>
            </a:p>
          </p:txBody>
        </p:sp>
        <p:sp>
          <p:nvSpPr>
            <p:cNvPr id="37" name="任意多边形 36"/>
            <p:cNvSpPr/>
            <p:nvPr>
              <p:custDataLst>
                <p:tags r:id="rId4"/>
              </p:custDataLst>
            </p:nvPr>
          </p:nvSpPr>
          <p:spPr>
            <a:xfrm>
              <a:off x="2070594" y="3042139"/>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r>
                <a:rPr lang="en-US" altLang="zh-CN" sz="2000" dirty="0" smtClean="0">
                  <a:solidFill>
                    <a:srgbClr val="FFFFFF"/>
                  </a:solidFill>
                </a:rPr>
                <a:t>A</a:t>
              </a:r>
              <a:endParaRPr lang="zh-CN" altLang="en-US" sz="2000" dirty="0">
                <a:solidFill>
                  <a:srgbClr val="FFFFFF"/>
                </a:solidFill>
              </a:endParaRPr>
            </a:p>
          </p:txBody>
        </p:sp>
        <p:sp>
          <p:nvSpPr>
            <p:cNvPr id="75" name="文本框 74"/>
            <p:cNvSpPr txBox="1"/>
            <p:nvPr>
              <p:custDataLst>
                <p:tags r:id="rId5"/>
              </p:custDataLst>
            </p:nvPr>
          </p:nvSpPr>
          <p:spPr>
            <a:xfrm>
              <a:off x="2518266" y="3017153"/>
              <a:ext cx="3944079" cy="456535"/>
            </a:xfrm>
            <a:prstGeom prst="rect">
              <a:avLst/>
            </a:prstGeom>
            <a:noFill/>
          </p:spPr>
          <p:txBody>
            <a:bodyPr wrap="square" rtlCol="0" anchor="ctr">
              <a:noAutofit/>
            </a:bodyPr>
            <a:p>
              <a:pPr>
                <a:lnSpc>
                  <a:spcPct val="150000"/>
                </a:lnSpc>
              </a:pPr>
              <a:r>
                <a:rPr lang="zh-CN" altLang="en-US" b="1" dirty="0">
                  <a:solidFill>
                    <a:srgbClr val="72C5EA"/>
                  </a:solidFill>
                </a:rPr>
                <a:t>基于特征的方法</a:t>
              </a:r>
              <a:endParaRPr lang="zh-CN" altLang="en-US" b="1" dirty="0">
                <a:solidFill>
                  <a:srgbClr val="72C5EA"/>
                </a:solidFill>
              </a:endParaRPr>
            </a:p>
          </p:txBody>
        </p:sp>
      </p:grpSp>
      <p:grpSp>
        <p:nvGrpSpPr>
          <p:cNvPr id="3" name="组合 2"/>
          <p:cNvGrpSpPr/>
          <p:nvPr>
            <p:custDataLst>
              <p:tags r:id="rId6"/>
            </p:custDataLst>
          </p:nvPr>
        </p:nvGrpSpPr>
        <p:grpSpPr>
          <a:xfrm>
            <a:off x="2085978" y="4308383"/>
            <a:ext cx="4972045" cy="733825"/>
            <a:chOff x="1490300" y="3798277"/>
            <a:chExt cx="4972045" cy="733825"/>
          </a:xfrm>
        </p:grpSpPr>
        <p:sp>
          <p:nvSpPr>
            <p:cNvPr id="63" name="任意多边形 62"/>
            <p:cNvSpPr/>
            <p:nvPr>
              <p:custDataLst>
                <p:tags r:id="rId7"/>
              </p:custDataLst>
            </p:nvPr>
          </p:nvSpPr>
          <p:spPr>
            <a:xfrm>
              <a:off x="1490300" y="3798277"/>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72C5EA">
                <a:lumMod val="75000"/>
              </a:srgbClr>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endParaRPr lang="zh-CN" altLang="en-US" sz="2000"/>
            </a:p>
          </p:txBody>
        </p:sp>
        <p:sp>
          <p:nvSpPr>
            <p:cNvPr id="64" name="任意多边形 63"/>
            <p:cNvSpPr/>
            <p:nvPr>
              <p:custDataLst>
                <p:tags r:id="rId8"/>
              </p:custDataLst>
            </p:nvPr>
          </p:nvSpPr>
          <p:spPr>
            <a:xfrm>
              <a:off x="2070594" y="4097217"/>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r>
                <a:rPr lang="en-US" altLang="zh-CN" sz="2000" dirty="0" smtClean="0">
                  <a:solidFill>
                    <a:srgbClr val="FFFFFF"/>
                  </a:solidFill>
                </a:rPr>
                <a:t>B</a:t>
              </a:r>
              <a:endParaRPr lang="zh-CN" altLang="en-US" sz="2000" dirty="0">
                <a:solidFill>
                  <a:srgbClr val="FFFFFF"/>
                </a:solidFill>
              </a:endParaRPr>
            </a:p>
          </p:txBody>
        </p:sp>
        <p:sp>
          <p:nvSpPr>
            <p:cNvPr id="76" name="文本框 75"/>
            <p:cNvSpPr txBox="1"/>
            <p:nvPr>
              <p:custDataLst>
                <p:tags r:id="rId9"/>
              </p:custDataLst>
            </p:nvPr>
          </p:nvSpPr>
          <p:spPr>
            <a:xfrm>
              <a:off x="2518266" y="4075567"/>
              <a:ext cx="3944079" cy="456535"/>
            </a:xfrm>
            <a:prstGeom prst="rect">
              <a:avLst/>
            </a:prstGeom>
            <a:noFill/>
          </p:spPr>
          <p:txBody>
            <a:bodyPr wrap="square" rtlCol="0" anchor="ctr">
              <a:noAutofit/>
            </a:bodyPr>
            <a:p>
              <a:pPr>
                <a:lnSpc>
                  <a:spcPct val="150000"/>
                </a:lnSpc>
              </a:pPr>
              <a:r>
                <a:rPr lang="zh-CN" altLang="en-US" b="1" dirty="0">
                  <a:solidFill>
                    <a:srgbClr val="72C5EA"/>
                  </a:solidFill>
                </a:rPr>
                <a:t>基于光流场的方法</a:t>
              </a:r>
              <a:endParaRPr lang="zh-CN" altLang="en-US" b="1" dirty="0">
                <a:solidFill>
                  <a:srgbClr val="72C5EA"/>
                </a:solidFill>
              </a:endParaRPr>
            </a:p>
          </p:txBody>
        </p:sp>
      </p:grpSp>
      <p:cxnSp>
        <p:nvCxnSpPr>
          <p:cNvPr id="4" name="直接连接符 3"/>
          <p:cNvCxnSpPr/>
          <p:nvPr>
            <p:custDataLst>
              <p:tags r:id="rId10"/>
            </p:custDataLst>
          </p:nvPr>
        </p:nvCxnSpPr>
        <p:spPr>
          <a:xfrm>
            <a:off x="2085975" y="2801620"/>
            <a:ext cx="635" cy="2636520"/>
          </a:xfrm>
          <a:prstGeom prst="line">
            <a:avLst/>
          </a:prstGeom>
        </p:spPr>
        <p:style>
          <a:lnRef idx="1">
            <a:srgbClr val="72C5EA"/>
          </a:lnRef>
          <a:fillRef idx="0">
            <a:srgbClr val="72C5EA"/>
          </a:fillRef>
          <a:effectRef idx="0">
            <a:srgbClr val="72C5EA"/>
          </a:effectRef>
          <a:fontRef idx="minor">
            <a:srgbClr val="3F4143"/>
          </a:fontRef>
        </p:style>
      </p:cxn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技术背景</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25475" y="1572895"/>
            <a:ext cx="7529195" cy="1845310"/>
          </a:xfrm>
          <a:prstGeom prst="rect">
            <a:avLst/>
          </a:prstGeom>
          <a:noFill/>
        </p:spPr>
        <p:txBody>
          <a:bodyPr wrap="square" rtlCol="0">
            <a:spAutoFit/>
          </a:bodyPr>
          <a:p>
            <a:r>
              <a:rPr lang="zh-CN" altLang="en-US"/>
              <a:t>光流的概念是</a:t>
            </a:r>
            <a:r>
              <a:rPr lang="zh-CN" altLang="en-US">
                <a:latin typeface="Times New Roman" panose="02020603050405020304" charset="0"/>
              </a:rPr>
              <a:t>Gibson</a:t>
            </a:r>
            <a:r>
              <a:rPr lang="zh-CN" altLang="en-US"/>
              <a:t>在1950年首先提出来的。它是空间运动物体在观察成像平面上的像素运动的瞬时速度，是利用图像序列中像素在时间域上的变化以及相邻帧之间的相关性来找到上一帧跟当前帧之间存在的对应关系，从而计算出相邻帧之间物体的运动信息的一种方法。一般而言，光流是由于场景中前景目标本身的移动、相机的运动，或者两者的共同运动所产生的。</a:t>
            </a:r>
            <a:endParaRPr lang="zh-CN" altLang="en-US"/>
          </a:p>
        </p:txBody>
      </p:sp>
      <p:sp>
        <p:nvSpPr>
          <p:cNvPr id="2" name="文本框 1"/>
          <p:cNvSpPr txBox="1"/>
          <p:nvPr/>
        </p:nvSpPr>
        <p:spPr>
          <a:xfrm>
            <a:off x="631825" y="5824855"/>
            <a:ext cx="7212330" cy="306705"/>
          </a:xfrm>
          <a:prstGeom prst="rect">
            <a:avLst/>
          </a:prstGeom>
          <a:noFill/>
        </p:spPr>
        <p:txBody>
          <a:bodyPr wrap="square" rtlCol="0" anchor="t">
            <a:spAutoFit/>
          </a:bodyPr>
          <a:p>
            <a:r>
              <a:rPr lang="zh-CN" altLang="en-US" sz="1400">
                <a:latin typeface="Times New Roman" panose="02020603050405020304" charset="0"/>
              </a:rPr>
              <a:t>参考链接：</a:t>
            </a:r>
            <a:r>
              <a:rPr lang="zh-CN" altLang="en-US" sz="1400">
                <a:latin typeface="Times New Roman" panose="02020603050405020304" charset="0"/>
                <a:hlinkClick r:id="rId2"/>
              </a:rPr>
              <a:t>http://blog.sina.com.cn/s/blog</a:t>
            </a:r>
            <a:r>
              <a:rPr lang="en-US" altLang="zh-CN" sz="1400">
                <a:latin typeface="Times New Roman" panose="02020603050405020304" charset="0"/>
                <a:hlinkClick r:id="rId2"/>
              </a:rPr>
              <a:t>_</a:t>
            </a:r>
            <a:r>
              <a:rPr lang="zh-CN" altLang="en-US" sz="1400">
                <a:latin typeface="Times New Roman" panose="02020603050405020304" charset="0"/>
                <a:hlinkClick r:id="rId2"/>
              </a:rPr>
              <a:t>15f0112800102wip9.html</a:t>
            </a:r>
            <a:endParaRPr lang="zh-CN" altLang="en-US" sz="1400">
              <a:latin typeface="Times New Roman" panose="02020603050405020304" charset="0"/>
            </a:endParaRPr>
          </a:p>
        </p:txBody>
      </p:sp>
      <p:pic>
        <p:nvPicPr>
          <p:cNvPr id="4" name="图片 3" descr="插图6"/>
          <p:cNvPicPr>
            <a:picLocks noChangeAspect="1"/>
          </p:cNvPicPr>
          <p:nvPr/>
        </p:nvPicPr>
        <p:blipFill>
          <a:blip r:embed="rId3"/>
          <a:stretch>
            <a:fillRect/>
          </a:stretch>
        </p:blipFill>
        <p:spPr>
          <a:xfrm>
            <a:off x="840105" y="3642360"/>
            <a:ext cx="7463155" cy="1958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p:cNvSpPr/>
          <p:nvPr/>
        </p:nvSpPr>
        <p:spPr>
          <a:xfrm>
            <a:off x="465415" y="2110747"/>
            <a:ext cx="3549142" cy="546735"/>
          </a:xfrm>
          <a:prstGeom prst="rect">
            <a:avLst/>
          </a:prstGeom>
        </p:spPr>
        <p:txBody>
          <a:bodyPr wrap="square" lIns="68577" tIns="34288" rIns="68577" bIns="34288">
            <a:spAutoFit/>
          </a:bodyPr>
          <a:lstStyle/>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endParaRPr lang="en-US" altLang="zh-CN" sz="12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技术背景</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1</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6265" y="949960"/>
            <a:ext cx="7529195" cy="2868930"/>
          </a:xfrm>
          <a:prstGeom prst="rect">
            <a:avLst/>
          </a:prstGeom>
          <a:noFill/>
        </p:spPr>
        <p:txBody>
          <a:bodyPr wrap="square" rtlCol="0">
            <a:spAutoFit/>
          </a:bodyPr>
          <a:p>
            <a:pPr>
              <a:lnSpc>
                <a:spcPct val="150000"/>
              </a:lnSpc>
            </a:pPr>
            <a:r>
              <a:rPr lang="zh-CN" altLang="en-US" b="1"/>
              <a:t>光流计算方法可以分为三类</a:t>
            </a:r>
            <a:r>
              <a:rPr lang="zh-CN" altLang="en-US"/>
              <a:t>：</a:t>
            </a:r>
            <a:endParaRPr lang="zh-CN" altLang="en-US"/>
          </a:p>
          <a:p>
            <a:pPr marL="342900" indent="-342900">
              <a:lnSpc>
                <a:spcPct val="100000"/>
              </a:lnSpc>
              <a:buFont typeface="Wingdings" panose="05000000000000000000" charset="0"/>
              <a:buChar char=""/>
            </a:pPr>
            <a:r>
              <a:rPr lang="zh-CN" altLang="en-US"/>
              <a:t>基于区域或者基于特征的匹配方法；</a:t>
            </a:r>
            <a:endParaRPr lang="zh-CN" altLang="en-US"/>
          </a:p>
          <a:p>
            <a:pPr marL="342900" indent="-342900">
              <a:lnSpc>
                <a:spcPct val="100000"/>
              </a:lnSpc>
              <a:buFont typeface="Wingdings" panose="05000000000000000000" charset="0"/>
              <a:buChar char=""/>
            </a:pPr>
            <a:r>
              <a:rPr lang="zh-CN" altLang="en-US"/>
              <a:t>基于频域的方法；</a:t>
            </a:r>
            <a:endParaRPr lang="zh-CN" altLang="en-US"/>
          </a:p>
          <a:p>
            <a:pPr marL="342900" indent="-342900">
              <a:lnSpc>
                <a:spcPct val="100000"/>
              </a:lnSpc>
              <a:buFont typeface="Wingdings" panose="05000000000000000000" charset="0"/>
              <a:buChar char=""/>
            </a:pPr>
            <a:r>
              <a:rPr lang="zh-CN" altLang="en-US"/>
              <a:t>基于梯度的方法；</a:t>
            </a:r>
            <a:endParaRPr lang="zh-CN" altLang="en-US"/>
          </a:p>
          <a:p>
            <a:r>
              <a:rPr lang="zh-CN" altLang="en-US"/>
              <a:t>简单来说，光流是空间运动物体在观测成像平面上的像素运动的“瞬时速度”。光流的研究是利用图像序列中的像素强度数据的时域变化和相关性来确定各自像素位置的“运动”。研究光流场的目的就是为了从图片序列中近似得到不能直接得到的运动场。</a:t>
            </a:r>
            <a:endParaRPr lang="zh-CN" altLang="en-US"/>
          </a:p>
          <a:p>
            <a:r>
              <a:rPr lang="zh-CN" altLang="en-US"/>
              <a:t>我们通过使用光流场算法对交通视频中汽车的运动进行检测和估计。</a:t>
            </a:r>
            <a:endParaRPr lang="zh-CN" altLang="en-US"/>
          </a:p>
        </p:txBody>
      </p:sp>
      <p:sp>
        <p:nvSpPr>
          <p:cNvPr id="3" name="文本框 2"/>
          <p:cNvSpPr txBox="1"/>
          <p:nvPr/>
        </p:nvSpPr>
        <p:spPr>
          <a:xfrm>
            <a:off x="631825" y="5810885"/>
            <a:ext cx="7212330" cy="337185"/>
          </a:xfrm>
          <a:prstGeom prst="rect">
            <a:avLst/>
          </a:prstGeom>
          <a:noFill/>
        </p:spPr>
        <p:txBody>
          <a:bodyPr wrap="square" rtlCol="0" anchor="t">
            <a:spAutoFit/>
          </a:bodyPr>
          <a:p>
            <a:r>
              <a:rPr lang="zh-CN" altLang="en-US" sz="1600">
                <a:latin typeface="Times New Roman" panose="02020603050405020304" charset="0"/>
              </a:rPr>
              <a:t>参考文献：</a:t>
            </a:r>
            <a:r>
              <a:rPr sz="1600">
                <a:latin typeface="Times New Roman" panose="02020603050405020304" charset="0"/>
                <a:hlinkClick r:id="rId2"/>
              </a:rPr>
              <a:t>A Database and Evaluation Methodology for Optical Flow</a:t>
            </a:r>
            <a:endParaRPr sz="1600">
              <a:latin typeface="Times New Roman" panose="02020603050405020304" charset="0"/>
            </a:endParaRPr>
          </a:p>
        </p:txBody>
      </p:sp>
      <p:sp>
        <p:nvSpPr>
          <p:cNvPr id="6" name="文本框 5"/>
          <p:cNvSpPr txBox="1"/>
          <p:nvPr/>
        </p:nvSpPr>
        <p:spPr>
          <a:xfrm>
            <a:off x="631825" y="3975735"/>
            <a:ext cx="7618095" cy="1553210"/>
          </a:xfrm>
          <a:prstGeom prst="rect">
            <a:avLst/>
          </a:prstGeom>
          <a:noFill/>
        </p:spPr>
        <p:txBody>
          <a:bodyPr wrap="square" rtlCol="0" anchor="t">
            <a:spAutoFit/>
          </a:bodyPr>
          <a:p>
            <a:r>
              <a:rPr lang="zh-CN" altLang="en-US" b="1"/>
              <a:t>光流法的前提假设</a:t>
            </a:r>
            <a:r>
              <a:rPr lang="zh-CN" altLang="en-US"/>
              <a:t>：</a:t>
            </a:r>
            <a:endParaRPr lang="zh-CN" altLang="en-US"/>
          </a:p>
          <a:p>
            <a:r>
              <a:rPr lang="zh-CN" altLang="en-US"/>
              <a:t>（1）相邻帧之间的亮度恒定；</a:t>
            </a:r>
            <a:endParaRPr lang="zh-CN" altLang="en-US"/>
          </a:p>
          <a:p>
            <a:r>
              <a:rPr lang="zh-CN" altLang="en-US"/>
              <a:t>（2）相邻视频帧的取帧时间连续，或者，相邻帧之间物体的运动比较“微小”；</a:t>
            </a:r>
            <a:endParaRPr lang="zh-CN" altLang="en-US"/>
          </a:p>
          <a:p>
            <a:r>
              <a:rPr lang="zh-CN" altLang="en-US"/>
              <a:t>（3）保持空间一致性；即，同一子图像的像素点具有相同的运动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31825" y="855980"/>
            <a:ext cx="2468880" cy="398780"/>
          </a:xfrm>
          <a:prstGeom prst="rect">
            <a:avLst/>
          </a:prstGeom>
          <a:noFill/>
        </p:spPr>
        <p:txBody>
          <a:bodyPr wrap="none" rtlCol="0">
            <a:spAutoFit/>
          </a:bodyPr>
          <a:p>
            <a:r>
              <a:rPr lang="zh-CN" altLang="en-US" sz="2000" b="1"/>
              <a:t>梯度光流场约束方程</a:t>
            </a:r>
            <a:endParaRPr lang="zh-CN" altLang="en-US" sz="2000" b="1"/>
          </a:p>
        </p:txBody>
      </p:sp>
      <p:pic>
        <p:nvPicPr>
          <p:cNvPr id="6" name="图片 5" descr="插图8"/>
          <p:cNvPicPr>
            <a:picLocks noChangeAspect="1"/>
          </p:cNvPicPr>
          <p:nvPr/>
        </p:nvPicPr>
        <p:blipFill>
          <a:blip r:embed="rId2"/>
          <a:stretch>
            <a:fillRect/>
          </a:stretch>
        </p:blipFill>
        <p:spPr>
          <a:xfrm>
            <a:off x="713740" y="1365885"/>
            <a:ext cx="7190740" cy="4745990"/>
          </a:xfrm>
          <a:prstGeom prst="rect">
            <a:avLst/>
          </a:prstGeom>
        </p:spPr>
      </p:pic>
      <p:sp>
        <p:nvSpPr>
          <p:cNvPr id="8" name="文本框 7"/>
          <p:cNvSpPr txBox="1"/>
          <p:nvPr/>
        </p:nvSpPr>
        <p:spPr>
          <a:xfrm>
            <a:off x="895350" y="6054725"/>
            <a:ext cx="7514590" cy="337185"/>
          </a:xfrm>
          <a:prstGeom prst="rect">
            <a:avLst/>
          </a:prstGeom>
          <a:noFill/>
        </p:spPr>
        <p:txBody>
          <a:bodyPr wrap="square" rtlCol="0" anchor="t">
            <a:spAutoFit/>
          </a:bodyPr>
          <a:p>
            <a:r>
              <a:rPr lang="zh-CN" altLang="en-US" sz="1600">
                <a:latin typeface="Times New Roman" panose="02020603050405020304" charset="0"/>
              </a:rPr>
              <a:t>参考链接：</a:t>
            </a:r>
            <a:r>
              <a:rPr lang="zh-CN" altLang="en-US" sz="1600">
                <a:latin typeface="Times New Roman" panose="02020603050405020304" charset="0"/>
                <a:hlinkClick r:id="rId3"/>
              </a:rPr>
              <a:t>http://blog.csdn.net/carson2005/article/details/7581642?readlog</a:t>
            </a:r>
            <a:endParaRPr lang="zh-CN" altLang="en-US" sz="1600">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31825" y="855980"/>
            <a:ext cx="2468880" cy="398780"/>
          </a:xfrm>
          <a:prstGeom prst="rect">
            <a:avLst/>
          </a:prstGeom>
          <a:noFill/>
        </p:spPr>
        <p:txBody>
          <a:bodyPr wrap="none" rtlCol="0">
            <a:spAutoFit/>
          </a:bodyPr>
          <a:p>
            <a:r>
              <a:rPr lang="zh-CN" altLang="en-US" sz="2000" b="1"/>
              <a:t>梯度光流场约束方程</a:t>
            </a:r>
            <a:endParaRPr lang="zh-CN" altLang="en-US" sz="2000" b="1"/>
          </a:p>
        </p:txBody>
      </p:sp>
      <p:sp>
        <p:nvSpPr>
          <p:cNvPr id="8" name="文本框 7"/>
          <p:cNvSpPr txBox="1"/>
          <p:nvPr/>
        </p:nvSpPr>
        <p:spPr>
          <a:xfrm>
            <a:off x="895350" y="6054725"/>
            <a:ext cx="7514590" cy="337185"/>
          </a:xfrm>
          <a:prstGeom prst="rect">
            <a:avLst/>
          </a:prstGeom>
          <a:noFill/>
        </p:spPr>
        <p:txBody>
          <a:bodyPr wrap="square" rtlCol="0" anchor="t">
            <a:spAutoFit/>
          </a:bodyPr>
          <a:p>
            <a:r>
              <a:rPr lang="zh-CN" altLang="en-US" sz="1600">
                <a:latin typeface="Times New Roman" panose="02020603050405020304" charset="0"/>
              </a:rPr>
              <a:t>参考链接：</a:t>
            </a:r>
            <a:r>
              <a:rPr lang="zh-CN" altLang="en-US" sz="1600">
                <a:latin typeface="Times New Roman" panose="02020603050405020304" charset="0"/>
                <a:hlinkClick r:id="rId2"/>
              </a:rPr>
              <a:t>http://blog.csdn.net/carson2005/article/details/7581642?readlog</a:t>
            </a:r>
            <a:endParaRPr lang="zh-CN" altLang="en-US" sz="1600">
              <a:latin typeface="Times New Roman" panose="02020603050405020304" charset="0"/>
            </a:endParaRPr>
          </a:p>
        </p:txBody>
      </p:sp>
      <p:sp>
        <p:nvSpPr>
          <p:cNvPr id="101" name="文本框 100"/>
          <p:cNvSpPr txBox="1"/>
          <p:nvPr/>
        </p:nvSpPr>
        <p:spPr>
          <a:xfrm>
            <a:off x="596265" y="1664970"/>
            <a:ext cx="7285990" cy="3745865"/>
          </a:xfrm>
          <a:prstGeom prst="rect">
            <a:avLst/>
          </a:prstGeom>
          <a:noFill/>
          <a:ln w="9525">
            <a:noFill/>
          </a:ln>
        </p:spPr>
        <p:txBody>
          <a:bodyPr wrap="square">
            <a:spAutoFit/>
          </a:bodyPr>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光流基本方程：</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r>
              <a:rPr lang="zh-CN" altLang="en-US" b="0">
                <a:latin typeface="微软雅黑" panose="020B0503020204020204" pitchFamily="34" charset="-122"/>
                <a:ea typeface="微软雅黑" panose="020B0503020204020204" pitchFamily="34" charset="-122"/>
                <a:cs typeface="宋体" panose="02010600030101010101" pitchFamily="2" charset="-122"/>
              </a:rPr>
              <a:t>式中，</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               分别代表灰度参考点随着</a:t>
            </a:r>
            <a:r>
              <a:rPr lang="en-US" altLang="zh-CN" b="0">
                <a:latin typeface="微软雅黑" panose="020B0503020204020204" pitchFamily="34" charset="-122"/>
                <a:ea typeface="微软雅黑" panose="020B0503020204020204" pitchFamily="34" charset="-122"/>
                <a:cs typeface="宋体" panose="02010600030101010101" pitchFamily="2" charset="-122"/>
              </a:rPr>
              <a:t>x</a:t>
            </a:r>
            <a:r>
              <a:rPr lang="zh-CN" altLang="en-US" b="0">
                <a:latin typeface="微软雅黑" panose="020B0503020204020204" pitchFamily="34" charset="-122"/>
                <a:ea typeface="微软雅黑" panose="020B0503020204020204" pitchFamily="34" charset="-122"/>
                <a:cs typeface="宋体" panose="02010600030101010101" pitchFamily="2" charset="-122"/>
              </a:rPr>
              <a:t>、</a:t>
            </a:r>
            <a:r>
              <a:rPr lang="en-US" altLang="zh-CN" b="0">
                <a:latin typeface="微软雅黑" panose="020B0503020204020204" pitchFamily="34" charset="-122"/>
                <a:ea typeface="微软雅黑" panose="020B0503020204020204" pitchFamily="34" charset="-122"/>
                <a:cs typeface="宋体" panose="02010600030101010101" pitchFamily="2" charset="-122"/>
              </a:rPr>
              <a:t>y</a:t>
            </a:r>
            <a:r>
              <a:rPr lang="zh-CN" altLang="en-US" b="0">
                <a:latin typeface="微软雅黑" panose="020B0503020204020204" pitchFamily="34" charset="-122"/>
                <a:ea typeface="微软雅黑" panose="020B0503020204020204" pitchFamily="34" charset="-122"/>
                <a:cs typeface="宋体" panose="02010600030101010101" pitchFamily="2" charset="-122"/>
              </a:rPr>
              <a:t>、</a:t>
            </a:r>
            <a:r>
              <a:rPr lang="en-US" altLang="zh-CN" b="0">
                <a:latin typeface="微软雅黑" panose="020B0503020204020204" pitchFamily="34" charset="-122"/>
                <a:ea typeface="微软雅黑" panose="020B0503020204020204" pitchFamily="34" charset="-122"/>
                <a:cs typeface="宋体" panose="02010600030101010101" pitchFamily="2" charset="-122"/>
              </a:rPr>
              <a:t>t</a:t>
            </a:r>
            <a:r>
              <a:rPr lang="zh-CN" altLang="en-US" b="0">
                <a:latin typeface="微软雅黑" panose="020B0503020204020204" pitchFamily="34" charset="-122"/>
                <a:ea typeface="微软雅黑" panose="020B0503020204020204" pitchFamily="34" charset="-122"/>
                <a:cs typeface="宋体" panose="02010600030101010101" pitchFamily="2" charset="-122"/>
              </a:rPr>
              <a:t>的变化率，</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 </a:t>
            </a:r>
            <a:r>
              <a:rPr lang="en-US" altLang="zh-CN" b="0">
                <a:latin typeface="微软雅黑" panose="020B0503020204020204" pitchFamily="34" charset="-122"/>
                <a:ea typeface="微软雅黑" panose="020B0503020204020204" pitchFamily="34" charset="-122"/>
                <a:cs typeface="宋体" panose="02010600030101010101" pitchFamily="2" charset="-122"/>
              </a:rPr>
              <a:t>u</a:t>
            </a:r>
            <a:r>
              <a:rPr lang="zh-CN" altLang="en-US" b="0">
                <a:latin typeface="微软雅黑" panose="020B0503020204020204" pitchFamily="34" charset="-122"/>
                <a:ea typeface="微软雅黑" panose="020B0503020204020204" pitchFamily="34" charset="-122"/>
                <a:cs typeface="宋体" panose="02010600030101010101" pitchFamily="2" charset="-122"/>
              </a:rPr>
              <a:t>和</a:t>
            </a:r>
            <a:r>
              <a:rPr lang="en-US" altLang="zh-CN" b="0">
                <a:latin typeface="微软雅黑" panose="020B0503020204020204" pitchFamily="34" charset="-122"/>
                <a:ea typeface="微软雅黑" panose="020B0503020204020204" pitchFamily="34" charset="-122"/>
                <a:cs typeface="宋体" panose="02010600030101010101" pitchFamily="2" charset="-122"/>
              </a:rPr>
              <a:t>v</a:t>
            </a:r>
            <a:r>
              <a:rPr lang="zh-CN" altLang="en-US" b="0">
                <a:latin typeface="微软雅黑" panose="020B0503020204020204" pitchFamily="34" charset="-122"/>
                <a:ea typeface="微软雅黑" panose="020B0503020204020204" pitchFamily="34" charset="-122"/>
                <a:cs typeface="宋体" panose="02010600030101010101" pitchFamily="2" charset="-122"/>
              </a:rPr>
              <a:t>分别表示参考点沿着</a:t>
            </a:r>
            <a:r>
              <a:rPr lang="en-US" altLang="zh-CN" b="0">
                <a:latin typeface="微软雅黑" panose="020B0503020204020204" pitchFamily="34" charset="-122"/>
                <a:ea typeface="微软雅黑" panose="020B0503020204020204" pitchFamily="34" charset="-122"/>
                <a:cs typeface="宋体" panose="02010600030101010101" pitchFamily="2" charset="-122"/>
              </a:rPr>
              <a:t>x</a:t>
            </a:r>
            <a:r>
              <a:rPr lang="zh-CN" altLang="en-US" b="0">
                <a:latin typeface="微软雅黑" panose="020B0503020204020204" pitchFamily="34" charset="-122"/>
                <a:ea typeface="微软雅黑" panose="020B0503020204020204" pitchFamily="34" charset="-122"/>
                <a:cs typeface="宋体" panose="02010600030101010101" pitchFamily="2" charset="-122"/>
              </a:rPr>
              <a:t>和</a:t>
            </a:r>
            <a:r>
              <a:rPr lang="en-US" altLang="zh-CN" b="0">
                <a:latin typeface="微软雅黑" panose="020B0503020204020204" pitchFamily="34" charset="-122"/>
                <a:ea typeface="微软雅黑" panose="020B0503020204020204" pitchFamily="34" charset="-122"/>
                <a:cs typeface="宋体" panose="02010600030101010101" pitchFamily="2" charset="-122"/>
              </a:rPr>
              <a:t>y</a:t>
            </a:r>
            <a:r>
              <a:rPr lang="zh-CN" altLang="en-US" b="0">
                <a:latin typeface="微软雅黑" panose="020B0503020204020204" pitchFamily="34" charset="-122"/>
                <a:ea typeface="微软雅黑" panose="020B0503020204020204" pitchFamily="34" charset="-122"/>
                <a:cs typeface="宋体" panose="02010600030101010101" pitchFamily="2" charset="-122"/>
              </a:rPr>
              <a:t>方向的移动速度。</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写成向量形式为：</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式中，                     表示梯度方向，                 表示光流</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上式就是梯度光流约束方程。</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a:p>
            <a:pPr indent="0">
              <a:lnSpc>
                <a:spcPct val="150000"/>
              </a:lnSpc>
            </a:pPr>
            <a:r>
              <a:rPr lang="zh-CN" altLang="en-US" b="0">
                <a:latin typeface="微软雅黑" panose="020B0503020204020204" pitchFamily="34" charset="-122"/>
                <a:ea typeface="微软雅黑" panose="020B0503020204020204" pitchFamily="34" charset="-122"/>
                <a:cs typeface="宋体" panose="02010600030101010101" pitchFamily="2" charset="-122"/>
              </a:rPr>
              <a:t>由于光流约束方程包含</a:t>
            </a:r>
            <a:r>
              <a:rPr lang="en-US" altLang="zh-CN" b="0">
                <a:latin typeface="微软雅黑" panose="020B0503020204020204" pitchFamily="34" charset="-122"/>
                <a:ea typeface="微软雅黑" panose="020B0503020204020204" pitchFamily="34" charset="-122"/>
                <a:cs typeface="宋体" panose="02010600030101010101" pitchFamily="2" charset="-122"/>
              </a:rPr>
              <a:t>u</a:t>
            </a:r>
            <a:r>
              <a:rPr lang="zh-CN" altLang="en-US" b="0">
                <a:latin typeface="微软雅黑" panose="020B0503020204020204" pitchFamily="34" charset="-122"/>
                <a:ea typeface="微软雅黑" panose="020B0503020204020204" pitchFamily="34" charset="-122"/>
                <a:cs typeface="宋体" panose="02010600030101010101" pitchFamily="2" charset="-122"/>
              </a:rPr>
              <a:t>和</a:t>
            </a:r>
            <a:r>
              <a:rPr lang="en-US" altLang="zh-CN" b="0">
                <a:latin typeface="微软雅黑" panose="020B0503020204020204" pitchFamily="34" charset="-122"/>
                <a:ea typeface="微软雅黑" panose="020B0503020204020204" pitchFamily="34" charset="-122"/>
                <a:cs typeface="宋体" panose="02010600030101010101" pitchFamily="2" charset="-122"/>
              </a:rPr>
              <a:t>v</a:t>
            </a:r>
            <a:r>
              <a:rPr lang="zh-CN" altLang="en-US" b="0">
                <a:latin typeface="微软雅黑" panose="020B0503020204020204" pitchFamily="34" charset="-122"/>
                <a:ea typeface="微软雅黑" panose="020B0503020204020204" pitchFamily="34" charset="-122"/>
                <a:cs typeface="宋体" panose="02010600030101010101" pitchFamily="2" charset="-122"/>
              </a:rPr>
              <a:t>两个未知量，显然由一个方程并不能唯一确定，为了求解光流场，必须引入新的约束条件。</a:t>
            </a:r>
            <a:endParaRPr lang="zh-CN" altLang="en-US" b="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494915" y="1664970"/>
          <a:ext cx="1887855" cy="437515"/>
        </p:xfrm>
        <a:graphic>
          <a:graphicData uri="http://schemas.openxmlformats.org/presentationml/2006/ole">
            <mc:AlternateContent xmlns:mc="http://schemas.openxmlformats.org/markup-compatibility/2006">
              <mc:Choice xmlns:v="urn:schemas-microsoft-com:vml" Requires="v">
                <p:oleObj spid="_x0000_s1025" name="" r:id="rId3" imgW="1041400" imgH="241300" progId="Equation.KSEE3">
                  <p:embed/>
                </p:oleObj>
              </mc:Choice>
              <mc:Fallback>
                <p:oleObj name="" r:id="rId3" imgW="1041400" imgH="241300" progId="Equation.KSEE3">
                  <p:embed/>
                  <p:pic>
                    <p:nvPicPr>
                      <p:cNvPr id="0" name="图片 1024"/>
                      <p:cNvPicPr/>
                      <p:nvPr/>
                    </p:nvPicPr>
                    <p:blipFill>
                      <a:blip r:embed="rId4"/>
                      <a:stretch>
                        <a:fillRect/>
                      </a:stretch>
                    </p:blipFill>
                    <p:spPr>
                      <a:xfrm>
                        <a:off x="2494915" y="1664970"/>
                        <a:ext cx="1887855" cy="43751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35965" y="2334895"/>
          <a:ext cx="993775" cy="471805"/>
        </p:xfrm>
        <a:graphic>
          <a:graphicData uri="http://schemas.openxmlformats.org/presentationml/2006/ole">
            <mc:AlternateContent xmlns:mc="http://schemas.openxmlformats.org/markup-compatibility/2006">
              <mc:Choice xmlns:v="urn:schemas-microsoft-com:vml" Requires="v">
                <p:oleObj spid="_x0000_s1026" name="" r:id="rId5" imgW="508000" imgH="241300" progId="Equation.KSEE3">
                  <p:embed/>
                </p:oleObj>
              </mc:Choice>
              <mc:Fallback>
                <p:oleObj name="" r:id="rId5" imgW="508000" imgH="241300" progId="Equation.KSEE3">
                  <p:embed/>
                  <p:pic>
                    <p:nvPicPr>
                      <p:cNvPr id="0" name="图片 1025"/>
                      <p:cNvPicPr/>
                      <p:nvPr/>
                    </p:nvPicPr>
                    <p:blipFill>
                      <a:blip r:embed="rId6"/>
                      <a:stretch>
                        <a:fillRect/>
                      </a:stretch>
                    </p:blipFill>
                    <p:spPr>
                      <a:xfrm>
                        <a:off x="735965" y="2334895"/>
                        <a:ext cx="993775" cy="47180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679700" y="3190240"/>
          <a:ext cx="1804670" cy="478155"/>
        </p:xfrm>
        <a:graphic>
          <a:graphicData uri="http://schemas.openxmlformats.org/presentationml/2006/ole">
            <mc:AlternateContent xmlns:mc="http://schemas.openxmlformats.org/markup-compatibility/2006">
              <mc:Choice xmlns:v="urn:schemas-microsoft-com:vml" Requires="v">
                <p:oleObj spid="_x0000_s1027" name="" r:id="rId7" imgW="862965" imgH="228600" progId="Equation.KSEE3">
                  <p:embed/>
                </p:oleObj>
              </mc:Choice>
              <mc:Fallback>
                <p:oleObj name="" r:id="rId7" imgW="862965" imgH="228600" progId="Equation.KSEE3">
                  <p:embed/>
                  <p:pic>
                    <p:nvPicPr>
                      <p:cNvPr id="0" name="图片 1026"/>
                      <p:cNvPicPr/>
                      <p:nvPr/>
                    </p:nvPicPr>
                    <p:blipFill>
                      <a:blip r:embed="rId8"/>
                      <a:stretch>
                        <a:fillRect/>
                      </a:stretch>
                    </p:blipFill>
                    <p:spPr>
                      <a:xfrm>
                        <a:off x="2679700" y="3190240"/>
                        <a:ext cx="1804670" cy="47815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433195" y="3668395"/>
          <a:ext cx="1405890" cy="476250"/>
        </p:xfrm>
        <a:graphic>
          <a:graphicData uri="http://schemas.openxmlformats.org/presentationml/2006/ole">
            <mc:AlternateContent xmlns:mc="http://schemas.openxmlformats.org/markup-compatibility/2006">
              <mc:Choice xmlns:v="urn:schemas-microsoft-com:vml" Requires="v">
                <p:oleObj spid="_x0000_s1028" name="" r:id="rId9" imgW="825500" imgH="279400" progId="Equation.KSEE3">
                  <p:embed/>
                </p:oleObj>
              </mc:Choice>
              <mc:Fallback>
                <p:oleObj name="" r:id="rId9" imgW="825500" imgH="279400" progId="Equation.KSEE3">
                  <p:embed/>
                  <p:pic>
                    <p:nvPicPr>
                      <p:cNvPr id="0" name="图片 1027"/>
                      <p:cNvPicPr/>
                      <p:nvPr/>
                    </p:nvPicPr>
                    <p:blipFill>
                      <a:blip r:embed="rId10"/>
                      <a:stretch>
                        <a:fillRect/>
                      </a:stretch>
                    </p:blipFill>
                    <p:spPr>
                      <a:xfrm>
                        <a:off x="1433195" y="3668395"/>
                        <a:ext cx="1405890" cy="4762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4649470" y="3668395"/>
          <a:ext cx="1144905" cy="475615"/>
        </p:xfrm>
        <a:graphic>
          <a:graphicData uri="http://schemas.openxmlformats.org/presentationml/2006/ole">
            <mc:AlternateContent xmlns:mc="http://schemas.openxmlformats.org/markup-compatibility/2006">
              <mc:Choice xmlns:v="urn:schemas-microsoft-com:vml" Requires="v">
                <p:oleObj spid="_x0000_s1029" name="" r:id="rId11" imgW="673100" imgH="279400" progId="Equation.KSEE3">
                  <p:embed/>
                </p:oleObj>
              </mc:Choice>
              <mc:Fallback>
                <p:oleObj name="" r:id="rId11" imgW="673100" imgH="279400" progId="Equation.KSEE3">
                  <p:embed/>
                  <p:pic>
                    <p:nvPicPr>
                      <p:cNvPr id="0" name="图片 1028"/>
                      <p:cNvPicPr/>
                      <p:nvPr/>
                    </p:nvPicPr>
                    <p:blipFill>
                      <a:blip r:embed="rId12"/>
                      <a:stretch>
                        <a:fillRect/>
                      </a:stretch>
                    </p:blipFill>
                    <p:spPr>
                      <a:xfrm>
                        <a:off x="4649470" y="3668395"/>
                        <a:ext cx="1144905" cy="4756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文本框 395"/>
          <p:cNvSpPr txBox="1"/>
          <p:nvPr/>
        </p:nvSpPr>
        <p:spPr>
          <a:xfrm>
            <a:off x="631839" y="34951"/>
            <a:ext cx="1863090" cy="497840"/>
          </a:xfrm>
          <a:prstGeom prst="rect">
            <a:avLst/>
          </a:prstGeom>
          <a:noFill/>
        </p:spPr>
        <p:txBody>
          <a:bodyPr wrap="none" lIns="68577" tIns="34288" rIns="68577" bIns="34288" rtlCol="0">
            <a:spAutoFit/>
          </a:bodyPr>
          <a:lstStyle/>
          <a:p>
            <a:r>
              <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理论介绍</a:t>
            </a:r>
            <a:endParaRPr lang="zh-CN" altLang="en-US" sz="2800" b="1"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4445" y="-6985"/>
            <a:ext cx="600710" cy="63055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r>
              <a:rPr lang="en-US" altLang="zh-CN" sz="2700" dirty="0">
                <a:latin typeface="Arial" panose="020B0604020202020204" pitchFamily="34" charset="0"/>
                <a:ea typeface="微软雅黑" panose="020B0503020204020204" pitchFamily="34" charset="-122"/>
                <a:sym typeface="Arial" panose="020B0604020202020204" pitchFamily="34" charset="0"/>
              </a:rPr>
              <a:t>2</a:t>
            </a:r>
            <a:endParaRPr lang="en-US" altLang="zh-CN" sz="2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3832225" y="-7620"/>
            <a:ext cx="5169535" cy="56515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5" name="页脚占位符 4"/>
          <p:cNvSpPr>
            <a:spLocks noGrp="1"/>
          </p:cNvSpPr>
          <p:nvPr>
            <p:ph type="ftr" sz="quarter" idx="11"/>
          </p:nvPr>
        </p:nvSpPr>
        <p:spPr/>
        <p:txBody>
          <a:bodyPr/>
          <a:p>
            <a:r>
              <a:rPr lang="zh-CN" altLang="en-US"/>
              <a:t>数字信号处理技术在汽车检测跟踪方面的应用</a:t>
            </a:r>
            <a:endParaRPr lang="zh-CN" altLang="en-US"/>
          </a:p>
        </p:txBody>
      </p:sp>
      <p:pic>
        <p:nvPicPr>
          <p:cNvPr id="9" name="图片 8" descr="235G35630-0_副本"/>
          <p:cNvPicPr>
            <a:picLocks noChangeAspect="1"/>
          </p:cNvPicPr>
          <p:nvPr/>
        </p:nvPicPr>
        <p:blipFill>
          <a:blip r:embed="rId1"/>
          <a:stretch>
            <a:fillRect/>
          </a:stretch>
        </p:blipFill>
        <p:spPr>
          <a:xfrm>
            <a:off x="8006080" y="10160"/>
            <a:ext cx="1131570" cy="1129030"/>
          </a:xfrm>
          <a:prstGeom prst="rect">
            <a:avLst/>
          </a:prstGeom>
        </p:spPr>
      </p:pic>
      <p:sp>
        <p:nvSpPr>
          <p:cNvPr id="7" name="灯片编号占位符 6"/>
          <p:cNvSpPr>
            <a:spLocks noGrp="1"/>
          </p:cNvSpPr>
          <p:nvPr>
            <p:ph type="sldNum" sz="quarter" idx="12"/>
          </p:nvPr>
        </p:nvSpPr>
        <p:spPr/>
        <p:txBody>
          <a:bodyPr/>
          <a:p>
            <a:fld id="{888F8D02-9041-4C59-BC62-13DE0E5C6713}" type="slidenum">
              <a:rPr lang="zh-CN" altLang="en-US" smtClean="0"/>
            </a:fld>
            <a:endParaRPr lang="zh-CN" altLang="en-US"/>
          </a:p>
        </p:txBody>
      </p:sp>
      <p:sp>
        <p:nvSpPr>
          <p:cNvPr id="10" name="文本框 9"/>
          <p:cNvSpPr txBox="1"/>
          <p:nvPr/>
        </p:nvSpPr>
        <p:spPr>
          <a:xfrm>
            <a:off x="5794375" y="168275"/>
            <a:ext cx="2211705" cy="398780"/>
          </a:xfrm>
          <a:prstGeom prst="rect">
            <a:avLst/>
          </a:prstGeom>
          <a:noFill/>
        </p:spPr>
        <p:txBody>
          <a:bodyPr wrap="square" rtlCol="0">
            <a:spAutoFit/>
          </a:bodyPr>
          <a:p>
            <a:r>
              <a:rPr lang="zh-CN" altLang="en-US" sz="2000">
                <a:solidFill>
                  <a:schemeClr val="tx1"/>
                </a:solidFill>
                <a:latin typeface="微软雅黑" panose="020B0503020204020204" pitchFamily="34" charset="-122"/>
                <a:ea typeface="微软雅黑" panose="020B0503020204020204" pitchFamily="34" charset="-122"/>
              </a:rPr>
              <a:t>创意</a:t>
            </a:r>
            <a:r>
              <a:rPr lang="en-US" altLang="zh-CN" sz="2000">
                <a:solidFill>
                  <a:schemeClr val="tx1"/>
                </a:solidFill>
                <a:latin typeface="微软雅黑" panose="020B0503020204020204" pitchFamily="34" charset="-122"/>
                <a:ea typeface="微软雅黑" panose="020B0503020204020204" pitchFamily="34" charset="-122"/>
              </a:rPr>
              <a:t>DSP</a:t>
            </a:r>
            <a:r>
              <a:rPr lang="zh-CN" altLang="en-US" sz="2000">
                <a:solidFill>
                  <a:schemeClr val="tx1"/>
                </a:solidFill>
                <a:latin typeface="微软雅黑" panose="020B0503020204020204" pitchFamily="34" charset="-122"/>
                <a:ea typeface="微软雅黑" panose="020B0503020204020204" pitchFamily="34" charset="-122"/>
              </a:rPr>
              <a:t>课堂展示</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1825" y="855980"/>
            <a:ext cx="3738880" cy="398780"/>
          </a:xfrm>
          <a:prstGeom prst="rect">
            <a:avLst/>
          </a:prstGeom>
          <a:noFill/>
        </p:spPr>
        <p:txBody>
          <a:bodyPr wrap="none" rtlCol="0">
            <a:spAutoFit/>
          </a:bodyPr>
          <a:p>
            <a:r>
              <a:rPr lang="zh-CN" altLang="en-US" sz="2000" b="1"/>
              <a:t>常用的基于梯度的光流计算方法</a:t>
            </a:r>
            <a:endParaRPr lang="zh-CN" altLang="en-US" sz="2000" b="1"/>
          </a:p>
        </p:txBody>
      </p:sp>
      <p:grpSp>
        <p:nvGrpSpPr>
          <p:cNvPr id="15" name="组合 14"/>
          <p:cNvGrpSpPr/>
          <p:nvPr>
            <p:custDataLst>
              <p:tags r:id="rId2"/>
            </p:custDataLst>
          </p:nvPr>
        </p:nvGrpSpPr>
        <p:grpSpPr>
          <a:xfrm>
            <a:off x="1084366" y="3020644"/>
            <a:ext cx="1723113" cy="1892534"/>
            <a:chOff x="4025754" y="3750316"/>
            <a:chExt cx="2175934" cy="2389877"/>
          </a:xfrm>
        </p:grpSpPr>
        <p:sp>
          <p:nvSpPr>
            <p:cNvPr id="3" name="任意多边形 2"/>
            <p:cNvSpPr/>
            <p:nvPr>
              <p:custDataLst>
                <p:tags r:id="rId3"/>
              </p:custDataLst>
            </p:nvPr>
          </p:nvSpPr>
          <p:spPr>
            <a:xfrm>
              <a:off x="4805327" y="3750316"/>
              <a:ext cx="616789" cy="427887"/>
            </a:xfrm>
            <a:custGeom>
              <a:avLst/>
              <a:gdLst>
                <a:gd name="connsiteX0" fmla="*/ 966389 w 1059135"/>
                <a:gd name="connsiteY0" fmla="*/ 2245 h 734756"/>
                <a:gd name="connsiteX1" fmla="*/ 1056891 w 1059135"/>
                <a:gd name="connsiteY1" fmla="*/ 137790 h 734756"/>
                <a:gd name="connsiteX2" fmla="*/ 956419 w 1059135"/>
                <a:gd name="connsiteY2" fmla="*/ 642009 h 734756"/>
                <a:gd name="connsiteX3" fmla="*/ 820873 w 1059135"/>
                <a:gd name="connsiteY3" fmla="*/ 732512 h 734756"/>
                <a:gd name="connsiteX4" fmla="*/ 820875 w 1059135"/>
                <a:gd name="connsiteY4" fmla="*/ 732511 h 734756"/>
                <a:gd name="connsiteX5" fmla="*/ 730372 w 1059135"/>
                <a:gd name="connsiteY5" fmla="*/ 596966 h 734756"/>
                <a:gd name="connsiteX6" fmla="*/ 830843 w 1059135"/>
                <a:gd name="connsiteY6" fmla="*/ 92747 h 734756"/>
                <a:gd name="connsiteX7" fmla="*/ 966389 w 1059135"/>
                <a:gd name="connsiteY7" fmla="*/ 2245 h 734756"/>
                <a:gd name="connsiteX8" fmla="*/ 723680 w 1059135"/>
                <a:gd name="connsiteY8" fmla="*/ 2245 h 734756"/>
                <a:gd name="connsiteX9" fmla="*/ 814182 w 1059135"/>
                <a:gd name="connsiteY9" fmla="*/ 137790 h 734756"/>
                <a:gd name="connsiteX10" fmla="*/ 713709 w 1059135"/>
                <a:gd name="connsiteY10" fmla="*/ 642009 h 734756"/>
                <a:gd name="connsiteX11" fmla="*/ 578165 w 1059135"/>
                <a:gd name="connsiteY11" fmla="*/ 732512 h 734756"/>
                <a:gd name="connsiteX12" fmla="*/ 578165 w 1059135"/>
                <a:gd name="connsiteY12" fmla="*/ 732511 h 734756"/>
                <a:gd name="connsiteX13" fmla="*/ 487663 w 1059135"/>
                <a:gd name="connsiteY13" fmla="*/ 596966 h 734756"/>
                <a:gd name="connsiteX14" fmla="*/ 588134 w 1059135"/>
                <a:gd name="connsiteY14" fmla="*/ 92747 h 734756"/>
                <a:gd name="connsiteX15" fmla="*/ 723680 w 1059135"/>
                <a:gd name="connsiteY15" fmla="*/ 2245 h 734756"/>
                <a:gd name="connsiteX16" fmla="*/ 480971 w 1059135"/>
                <a:gd name="connsiteY16" fmla="*/ 2245 h 734756"/>
                <a:gd name="connsiteX17" fmla="*/ 571473 w 1059135"/>
                <a:gd name="connsiteY17" fmla="*/ 137790 h 734756"/>
                <a:gd name="connsiteX18" fmla="*/ 471001 w 1059135"/>
                <a:gd name="connsiteY18" fmla="*/ 642009 h 734756"/>
                <a:gd name="connsiteX19" fmla="*/ 335455 w 1059135"/>
                <a:gd name="connsiteY19" fmla="*/ 732512 h 734756"/>
                <a:gd name="connsiteX20" fmla="*/ 335457 w 1059135"/>
                <a:gd name="connsiteY20" fmla="*/ 732511 h 734756"/>
                <a:gd name="connsiteX21" fmla="*/ 244954 w 1059135"/>
                <a:gd name="connsiteY21" fmla="*/ 596966 h 734756"/>
                <a:gd name="connsiteX22" fmla="*/ 345425 w 1059135"/>
                <a:gd name="connsiteY22" fmla="*/ 92747 h 734756"/>
                <a:gd name="connsiteX23" fmla="*/ 480971 w 1059135"/>
                <a:gd name="connsiteY23" fmla="*/ 2245 h 734756"/>
                <a:gd name="connsiteX24" fmla="*/ 238262 w 1059135"/>
                <a:gd name="connsiteY24" fmla="*/ 2245 h 734756"/>
                <a:gd name="connsiteX25" fmla="*/ 328764 w 1059135"/>
                <a:gd name="connsiteY25" fmla="*/ 137790 h 734756"/>
                <a:gd name="connsiteX26" fmla="*/ 228291 w 1059135"/>
                <a:gd name="connsiteY26" fmla="*/ 642009 h 734756"/>
                <a:gd name="connsiteX27" fmla="*/ 92747 w 1059135"/>
                <a:gd name="connsiteY27" fmla="*/ 732512 h 734756"/>
                <a:gd name="connsiteX28" fmla="*/ 92747 w 1059135"/>
                <a:gd name="connsiteY28" fmla="*/ 732511 h 734756"/>
                <a:gd name="connsiteX29" fmla="*/ 2245 w 1059135"/>
                <a:gd name="connsiteY29" fmla="*/ 596966 h 734756"/>
                <a:gd name="connsiteX30" fmla="*/ 102716 w 1059135"/>
                <a:gd name="connsiteY30" fmla="*/ 92747 h 734756"/>
                <a:gd name="connsiteX31" fmla="*/ 238262 w 1059135"/>
                <a:gd name="connsiteY31" fmla="*/ 2245 h 73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9135" h="734756">
                  <a:moveTo>
                    <a:pt x="966389" y="2245"/>
                  </a:moveTo>
                  <a:cubicBezTo>
                    <a:pt x="1028810" y="14683"/>
                    <a:pt x="1069329" y="75368"/>
                    <a:pt x="1056891" y="137790"/>
                  </a:cubicBezTo>
                  <a:cubicBezTo>
                    <a:pt x="1023401" y="305863"/>
                    <a:pt x="989909" y="473936"/>
                    <a:pt x="956419" y="642009"/>
                  </a:cubicBezTo>
                  <a:cubicBezTo>
                    <a:pt x="943981" y="704431"/>
                    <a:pt x="883295" y="744950"/>
                    <a:pt x="820873" y="732512"/>
                  </a:cubicBezTo>
                  <a:lnTo>
                    <a:pt x="820875" y="732511"/>
                  </a:lnTo>
                  <a:cubicBezTo>
                    <a:pt x="758453" y="720073"/>
                    <a:pt x="717934" y="659388"/>
                    <a:pt x="730372" y="596966"/>
                  </a:cubicBezTo>
                  <a:lnTo>
                    <a:pt x="830843" y="92747"/>
                  </a:lnTo>
                  <a:cubicBezTo>
                    <a:pt x="843281" y="30326"/>
                    <a:pt x="903967" y="-10194"/>
                    <a:pt x="966389" y="2245"/>
                  </a:cubicBezTo>
                  <a:close/>
                  <a:moveTo>
                    <a:pt x="723680" y="2245"/>
                  </a:moveTo>
                  <a:cubicBezTo>
                    <a:pt x="786102" y="14683"/>
                    <a:pt x="826621" y="75368"/>
                    <a:pt x="814182" y="137790"/>
                  </a:cubicBezTo>
                  <a:cubicBezTo>
                    <a:pt x="780691" y="305863"/>
                    <a:pt x="747200" y="473936"/>
                    <a:pt x="713709" y="642009"/>
                  </a:cubicBezTo>
                  <a:cubicBezTo>
                    <a:pt x="701271" y="704431"/>
                    <a:pt x="640586" y="744950"/>
                    <a:pt x="578165" y="732512"/>
                  </a:cubicBezTo>
                  <a:lnTo>
                    <a:pt x="578165" y="732511"/>
                  </a:lnTo>
                  <a:cubicBezTo>
                    <a:pt x="515743" y="720073"/>
                    <a:pt x="475224" y="659387"/>
                    <a:pt x="487663" y="596966"/>
                  </a:cubicBezTo>
                  <a:lnTo>
                    <a:pt x="588134" y="92747"/>
                  </a:lnTo>
                  <a:cubicBezTo>
                    <a:pt x="600573" y="30326"/>
                    <a:pt x="661257" y="-10194"/>
                    <a:pt x="723680" y="2245"/>
                  </a:cubicBezTo>
                  <a:close/>
                  <a:moveTo>
                    <a:pt x="480971" y="2245"/>
                  </a:moveTo>
                  <a:cubicBezTo>
                    <a:pt x="543392" y="14683"/>
                    <a:pt x="583912" y="75368"/>
                    <a:pt x="571473" y="137790"/>
                  </a:cubicBezTo>
                  <a:cubicBezTo>
                    <a:pt x="537983" y="305863"/>
                    <a:pt x="504491" y="473936"/>
                    <a:pt x="471001" y="642009"/>
                  </a:cubicBezTo>
                  <a:cubicBezTo>
                    <a:pt x="458563" y="704431"/>
                    <a:pt x="397877" y="744950"/>
                    <a:pt x="335455" y="732512"/>
                  </a:cubicBezTo>
                  <a:lnTo>
                    <a:pt x="335457" y="732511"/>
                  </a:lnTo>
                  <a:cubicBezTo>
                    <a:pt x="273035" y="720073"/>
                    <a:pt x="232516" y="659387"/>
                    <a:pt x="244954" y="596966"/>
                  </a:cubicBezTo>
                  <a:lnTo>
                    <a:pt x="345425" y="92747"/>
                  </a:lnTo>
                  <a:cubicBezTo>
                    <a:pt x="357863" y="30325"/>
                    <a:pt x="418549" y="-10194"/>
                    <a:pt x="480971" y="2245"/>
                  </a:cubicBezTo>
                  <a:close/>
                  <a:moveTo>
                    <a:pt x="238262" y="2245"/>
                  </a:moveTo>
                  <a:cubicBezTo>
                    <a:pt x="300684" y="14683"/>
                    <a:pt x="341203" y="75368"/>
                    <a:pt x="328764" y="137790"/>
                  </a:cubicBezTo>
                  <a:cubicBezTo>
                    <a:pt x="295273" y="305863"/>
                    <a:pt x="261782" y="473936"/>
                    <a:pt x="228291" y="642009"/>
                  </a:cubicBezTo>
                  <a:cubicBezTo>
                    <a:pt x="215853" y="704431"/>
                    <a:pt x="155168" y="744950"/>
                    <a:pt x="92747" y="732512"/>
                  </a:cubicBezTo>
                  <a:lnTo>
                    <a:pt x="92747" y="732511"/>
                  </a:lnTo>
                  <a:cubicBezTo>
                    <a:pt x="30325" y="720073"/>
                    <a:pt x="-10194" y="659387"/>
                    <a:pt x="2245" y="596966"/>
                  </a:cubicBezTo>
                  <a:lnTo>
                    <a:pt x="102716" y="92747"/>
                  </a:lnTo>
                  <a:cubicBezTo>
                    <a:pt x="115155" y="30325"/>
                    <a:pt x="175839" y="-10194"/>
                    <a:pt x="238262" y="2245"/>
                  </a:cubicBezTo>
                  <a:close/>
                </a:path>
              </a:pathLst>
            </a:custGeom>
            <a:solidFill>
              <a:srgbClr val="2CB695"/>
            </a:solidFill>
            <a:ln>
              <a:noFill/>
            </a:ln>
          </p:spPr>
          <p:style>
            <a:lnRef idx="2">
              <a:srgbClr val="28ACC6">
                <a:shade val="50000"/>
              </a:srgbClr>
            </a:lnRef>
            <a:fillRef idx="1">
              <a:srgbClr val="28ACC6"/>
            </a:fillRef>
            <a:effectRef idx="0">
              <a:srgbClr val="28ACC6"/>
            </a:effectRef>
            <a:fontRef idx="minor">
              <a:srgbClr val="FFFFFF"/>
            </a:fontRef>
          </p:style>
          <p:txBody>
            <a:bodyPr rtlCol="0" anchor="ctr"/>
            <a:p>
              <a:pPr algn="ctr"/>
              <a:r>
                <a:rPr lang="en-US" altLang="zh-CN" sz="2000" b="1" dirty="0" smtClean="0">
                  <a:ln w="3175">
                    <a:solidFill>
                      <a:srgbClr val="2CB695">
                        <a:lumMod val="50000"/>
                      </a:srgbClr>
                    </a:solidFill>
                  </a:ln>
                  <a:solidFill>
                    <a:srgbClr val="FFFFFF"/>
                  </a:solidFill>
                  <a:effectLst>
                    <a:outerShdw blurRad="63500" sx="102000" sy="102000" algn="ctr" rotWithShape="0">
                      <a:prstClr val="black">
                        <a:alpha val="40000"/>
                      </a:prstClr>
                    </a:outerShdw>
                  </a:effectLst>
                  <a:sym typeface="Arial" panose="020B0604020202020204" pitchFamily="34" charset="0"/>
                </a:rPr>
                <a:t>A</a:t>
              </a:r>
              <a:endParaRPr lang="zh-CN" altLang="en-US" sz="2000" b="1" dirty="0">
                <a:ln w="3175">
                  <a:solidFill>
                    <a:srgbClr val="2CB695">
                      <a:lumMod val="50000"/>
                    </a:srgbClr>
                  </a:solidFill>
                </a:ln>
                <a:solidFill>
                  <a:srgbClr val="FFFFFF"/>
                </a:solidFill>
                <a:effectLst>
                  <a:outerShdw blurRad="63500" sx="102000" sy="102000" algn="ctr" rotWithShape="0">
                    <a:prstClr val="black">
                      <a:alpha val="40000"/>
                    </a:prstClr>
                  </a:outerShdw>
                </a:effectLst>
                <a:sym typeface="Arial" panose="020B0604020202020204" pitchFamily="34" charset="0"/>
              </a:endParaRPr>
            </a:p>
          </p:txBody>
        </p:sp>
        <p:sp>
          <p:nvSpPr>
            <p:cNvPr id="14" name="任意多边形 13"/>
            <p:cNvSpPr/>
            <p:nvPr>
              <p:custDataLst>
                <p:tags r:id="rId4"/>
              </p:custDataLst>
            </p:nvPr>
          </p:nvSpPr>
          <p:spPr>
            <a:xfrm>
              <a:off x="4025754" y="3964259"/>
              <a:ext cx="2175934" cy="2175934"/>
            </a:xfrm>
            <a:custGeom>
              <a:avLst/>
              <a:gdLst>
                <a:gd name="connsiteX0" fmla="*/ 464257 w 2175934"/>
                <a:gd name="connsiteY0" fmla="*/ 0 h 2175934"/>
                <a:gd name="connsiteX1" fmla="*/ 807522 w 2175934"/>
                <a:gd name="connsiteY1" fmla="*/ 0 h 2175934"/>
                <a:gd name="connsiteX2" fmla="*/ 804333 w 2175934"/>
                <a:gd name="connsiteY2" fmla="*/ 16004 h 2175934"/>
                <a:gd name="connsiteX3" fmla="*/ 473432 w 2175934"/>
                <a:gd name="connsiteY3" fmla="*/ 16004 h 2175934"/>
                <a:gd name="connsiteX4" fmla="*/ 16004 w 2175934"/>
                <a:gd name="connsiteY4" fmla="*/ 473432 h 2175934"/>
                <a:gd name="connsiteX5" fmla="*/ 16004 w 2175934"/>
                <a:gd name="connsiteY5" fmla="*/ 1702503 h 2175934"/>
                <a:gd name="connsiteX6" fmla="*/ 473432 w 2175934"/>
                <a:gd name="connsiteY6" fmla="*/ 2159931 h 2175934"/>
                <a:gd name="connsiteX7" fmla="*/ 1702503 w 2175934"/>
                <a:gd name="connsiteY7" fmla="*/ 2159931 h 2175934"/>
                <a:gd name="connsiteX8" fmla="*/ 2159931 w 2175934"/>
                <a:gd name="connsiteY8" fmla="*/ 1702503 h 2175934"/>
                <a:gd name="connsiteX9" fmla="*/ 2159931 w 2175934"/>
                <a:gd name="connsiteY9" fmla="*/ 473432 h 2175934"/>
                <a:gd name="connsiteX10" fmla="*/ 1702503 w 2175934"/>
                <a:gd name="connsiteY10" fmla="*/ 16004 h 2175934"/>
                <a:gd name="connsiteX11" fmla="*/ 1365225 w 2175934"/>
                <a:gd name="connsiteY11" fmla="*/ 16004 h 2175934"/>
                <a:gd name="connsiteX12" fmla="*/ 1368414 w 2175934"/>
                <a:gd name="connsiteY12" fmla="*/ 0 h 2175934"/>
                <a:gd name="connsiteX13" fmla="*/ 1711677 w 2175934"/>
                <a:gd name="connsiteY13" fmla="*/ 0 h 2175934"/>
                <a:gd name="connsiteX14" fmla="*/ 2175934 w 2175934"/>
                <a:gd name="connsiteY14" fmla="*/ 464257 h 2175934"/>
                <a:gd name="connsiteX15" fmla="*/ 2175934 w 2175934"/>
                <a:gd name="connsiteY15" fmla="*/ 1711677 h 2175934"/>
                <a:gd name="connsiteX16" fmla="*/ 1711677 w 2175934"/>
                <a:gd name="connsiteY16" fmla="*/ 2175934 h 2175934"/>
                <a:gd name="connsiteX17" fmla="*/ 464257 w 2175934"/>
                <a:gd name="connsiteY17" fmla="*/ 2175934 h 2175934"/>
                <a:gd name="connsiteX18" fmla="*/ 0 w 2175934"/>
                <a:gd name="connsiteY18" fmla="*/ 1711677 h 2175934"/>
                <a:gd name="connsiteX19" fmla="*/ 0 w 2175934"/>
                <a:gd name="connsiteY19" fmla="*/ 464257 h 2175934"/>
                <a:gd name="connsiteX20" fmla="*/ 464257 w 2175934"/>
                <a:gd name="connsiteY20" fmla="*/ 0 h 21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5934" h="2175934">
                  <a:moveTo>
                    <a:pt x="464257" y="0"/>
                  </a:moveTo>
                  <a:lnTo>
                    <a:pt x="807522" y="0"/>
                  </a:lnTo>
                  <a:lnTo>
                    <a:pt x="804333" y="16004"/>
                  </a:lnTo>
                  <a:lnTo>
                    <a:pt x="473432" y="16004"/>
                  </a:lnTo>
                  <a:cubicBezTo>
                    <a:pt x="220801" y="16004"/>
                    <a:pt x="16004" y="220801"/>
                    <a:pt x="16004" y="473432"/>
                  </a:cubicBezTo>
                  <a:lnTo>
                    <a:pt x="16004" y="1702503"/>
                  </a:lnTo>
                  <a:cubicBezTo>
                    <a:pt x="16004" y="1955134"/>
                    <a:pt x="220801" y="2159931"/>
                    <a:pt x="473432" y="2159931"/>
                  </a:cubicBezTo>
                  <a:lnTo>
                    <a:pt x="1702503" y="2159931"/>
                  </a:lnTo>
                  <a:cubicBezTo>
                    <a:pt x="1955134" y="2159931"/>
                    <a:pt x="2159931" y="1955134"/>
                    <a:pt x="2159931" y="1702503"/>
                  </a:cubicBezTo>
                  <a:lnTo>
                    <a:pt x="2159931" y="473432"/>
                  </a:lnTo>
                  <a:cubicBezTo>
                    <a:pt x="2159931" y="220801"/>
                    <a:pt x="1955134" y="16004"/>
                    <a:pt x="1702503" y="16004"/>
                  </a:cubicBezTo>
                  <a:lnTo>
                    <a:pt x="1365225" y="16004"/>
                  </a:lnTo>
                  <a:lnTo>
                    <a:pt x="1368414" y="0"/>
                  </a:lnTo>
                  <a:lnTo>
                    <a:pt x="1711677" y="0"/>
                  </a:lnTo>
                  <a:cubicBezTo>
                    <a:pt x="1968079" y="0"/>
                    <a:pt x="2175934" y="207855"/>
                    <a:pt x="2175934" y="464257"/>
                  </a:cubicBezTo>
                  <a:lnTo>
                    <a:pt x="2175934" y="1711677"/>
                  </a:lnTo>
                  <a:cubicBezTo>
                    <a:pt x="2175934" y="1968079"/>
                    <a:pt x="1968079" y="2175934"/>
                    <a:pt x="1711677" y="2175934"/>
                  </a:cubicBezTo>
                  <a:lnTo>
                    <a:pt x="464257" y="2175934"/>
                  </a:lnTo>
                  <a:cubicBezTo>
                    <a:pt x="207855" y="2175934"/>
                    <a:pt x="0" y="1968079"/>
                    <a:pt x="0" y="1711677"/>
                  </a:cubicBezTo>
                  <a:lnTo>
                    <a:pt x="0" y="464257"/>
                  </a:lnTo>
                  <a:cubicBezTo>
                    <a:pt x="0" y="207855"/>
                    <a:pt x="207855" y="0"/>
                    <a:pt x="464257" y="0"/>
                  </a:cubicBezTo>
                  <a:close/>
                </a:path>
              </a:pathLst>
            </a:custGeom>
            <a:solidFill>
              <a:srgbClr val="28ACC6"/>
            </a:solidFill>
            <a:ln>
              <a:noFill/>
            </a:ln>
          </p:spPr>
          <p:style>
            <a:lnRef idx="2">
              <a:srgbClr val="28ACC6">
                <a:shade val="50000"/>
              </a:srgbClr>
            </a:lnRef>
            <a:fillRef idx="1">
              <a:srgbClr val="28ACC6"/>
            </a:fillRef>
            <a:effectRef idx="0">
              <a:srgbClr val="28ACC6"/>
            </a:effectRef>
            <a:fontRef idx="minor">
              <a:srgbClr val="FFFFFF"/>
            </a:fontRef>
          </p:style>
          <p:txBody>
            <a:bodyPr tIns="108000" bIns="0" rtlCol="0" anchor="ctr">
              <a:normAutofit/>
            </a:bodyPr>
            <a:p>
              <a:pPr algn="ctr"/>
              <a:r>
                <a:rPr lang="zh-CN" altLang="en-US" dirty="0" smtClean="0">
                  <a:solidFill>
                    <a:srgbClr val="28ACC6"/>
                  </a:solidFill>
                  <a:sym typeface="Arial" panose="020B0604020202020204" pitchFamily="34" charset="0"/>
                </a:rPr>
                <a:t>运动场平滑</a:t>
              </a:r>
              <a:endParaRPr lang="zh-CN" altLang="en-US" dirty="0" smtClean="0">
                <a:solidFill>
                  <a:srgbClr val="28ACC6"/>
                </a:solidFill>
                <a:sym typeface="Arial" panose="020B0604020202020204" pitchFamily="34" charset="0"/>
              </a:endParaRPr>
            </a:p>
            <a:p>
              <a:pPr algn="ctr"/>
              <a:r>
                <a:rPr lang="en-US" altLang="zh-CN" dirty="0" smtClean="0">
                  <a:solidFill>
                    <a:srgbClr val="28ACC6"/>
                  </a:solidFill>
                  <a:sym typeface="Arial" panose="020B0604020202020204" pitchFamily="34" charset="0"/>
                </a:rPr>
                <a:t>Horn-Schunck</a:t>
              </a:r>
              <a:r>
                <a:rPr lang="zh-CN" altLang="en-US" dirty="0" smtClean="0">
                  <a:solidFill>
                    <a:srgbClr val="28ACC6"/>
                  </a:solidFill>
                  <a:sym typeface="Arial" panose="020B0604020202020204" pitchFamily="34" charset="0"/>
                </a:rPr>
                <a:t>光流算法</a:t>
              </a:r>
              <a:endParaRPr lang="zh-CN" altLang="en-US" dirty="0" smtClean="0">
                <a:solidFill>
                  <a:srgbClr val="28ACC6"/>
                </a:solidFill>
                <a:sym typeface="Arial" panose="020B0604020202020204" pitchFamily="34" charset="0"/>
              </a:endParaRPr>
            </a:p>
          </p:txBody>
        </p:sp>
      </p:grpSp>
      <p:grpSp>
        <p:nvGrpSpPr>
          <p:cNvPr id="16" name="组合 15"/>
          <p:cNvGrpSpPr/>
          <p:nvPr>
            <p:custDataLst>
              <p:tags r:id="rId5"/>
            </p:custDataLst>
          </p:nvPr>
        </p:nvGrpSpPr>
        <p:grpSpPr>
          <a:xfrm>
            <a:off x="3710444" y="3020644"/>
            <a:ext cx="1723113" cy="1892534"/>
            <a:chOff x="4025754" y="3750316"/>
            <a:chExt cx="2175934" cy="2389877"/>
          </a:xfrm>
        </p:grpSpPr>
        <p:sp>
          <p:nvSpPr>
            <p:cNvPr id="17" name="任意多边形 16"/>
            <p:cNvSpPr/>
            <p:nvPr>
              <p:custDataLst>
                <p:tags r:id="rId6"/>
              </p:custDataLst>
            </p:nvPr>
          </p:nvSpPr>
          <p:spPr>
            <a:xfrm>
              <a:off x="4805327" y="3750316"/>
              <a:ext cx="616789" cy="427887"/>
            </a:xfrm>
            <a:custGeom>
              <a:avLst/>
              <a:gdLst>
                <a:gd name="connsiteX0" fmla="*/ 966389 w 1059135"/>
                <a:gd name="connsiteY0" fmla="*/ 2245 h 734756"/>
                <a:gd name="connsiteX1" fmla="*/ 1056891 w 1059135"/>
                <a:gd name="connsiteY1" fmla="*/ 137790 h 734756"/>
                <a:gd name="connsiteX2" fmla="*/ 956419 w 1059135"/>
                <a:gd name="connsiteY2" fmla="*/ 642009 h 734756"/>
                <a:gd name="connsiteX3" fmla="*/ 820873 w 1059135"/>
                <a:gd name="connsiteY3" fmla="*/ 732512 h 734756"/>
                <a:gd name="connsiteX4" fmla="*/ 820875 w 1059135"/>
                <a:gd name="connsiteY4" fmla="*/ 732511 h 734756"/>
                <a:gd name="connsiteX5" fmla="*/ 730372 w 1059135"/>
                <a:gd name="connsiteY5" fmla="*/ 596966 h 734756"/>
                <a:gd name="connsiteX6" fmla="*/ 830843 w 1059135"/>
                <a:gd name="connsiteY6" fmla="*/ 92747 h 734756"/>
                <a:gd name="connsiteX7" fmla="*/ 966389 w 1059135"/>
                <a:gd name="connsiteY7" fmla="*/ 2245 h 734756"/>
                <a:gd name="connsiteX8" fmla="*/ 723680 w 1059135"/>
                <a:gd name="connsiteY8" fmla="*/ 2245 h 734756"/>
                <a:gd name="connsiteX9" fmla="*/ 814182 w 1059135"/>
                <a:gd name="connsiteY9" fmla="*/ 137790 h 734756"/>
                <a:gd name="connsiteX10" fmla="*/ 713709 w 1059135"/>
                <a:gd name="connsiteY10" fmla="*/ 642009 h 734756"/>
                <a:gd name="connsiteX11" fmla="*/ 578165 w 1059135"/>
                <a:gd name="connsiteY11" fmla="*/ 732512 h 734756"/>
                <a:gd name="connsiteX12" fmla="*/ 578165 w 1059135"/>
                <a:gd name="connsiteY12" fmla="*/ 732511 h 734756"/>
                <a:gd name="connsiteX13" fmla="*/ 487663 w 1059135"/>
                <a:gd name="connsiteY13" fmla="*/ 596966 h 734756"/>
                <a:gd name="connsiteX14" fmla="*/ 588134 w 1059135"/>
                <a:gd name="connsiteY14" fmla="*/ 92747 h 734756"/>
                <a:gd name="connsiteX15" fmla="*/ 723680 w 1059135"/>
                <a:gd name="connsiteY15" fmla="*/ 2245 h 734756"/>
                <a:gd name="connsiteX16" fmla="*/ 480971 w 1059135"/>
                <a:gd name="connsiteY16" fmla="*/ 2245 h 734756"/>
                <a:gd name="connsiteX17" fmla="*/ 571473 w 1059135"/>
                <a:gd name="connsiteY17" fmla="*/ 137790 h 734756"/>
                <a:gd name="connsiteX18" fmla="*/ 471001 w 1059135"/>
                <a:gd name="connsiteY18" fmla="*/ 642009 h 734756"/>
                <a:gd name="connsiteX19" fmla="*/ 335455 w 1059135"/>
                <a:gd name="connsiteY19" fmla="*/ 732512 h 734756"/>
                <a:gd name="connsiteX20" fmla="*/ 335457 w 1059135"/>
                <a:gd name="connsiteY20" fmla="*/ 732511 h 734756"/>
                <a:gd name="connsiteX21" fmla="*/ 244954 w 1059135"/>
                <a:gd name="connsiteY21" fmla="*/ 596966 h 734756"/>
                <a:gd name="connsiteX22" fmla="*/ 345425 w 1059135"/>
                <a:gd name="connsiteY22" fmla="*/ 92747 h 734756"/>
                <a:gd name="connsiteX23" fmla="*/ 480971 w 1059135"/>
                <a:gd name="connsiteY23" fmla="*/ 2245 h 734756"/>
                <a:gd name="connsiteX24" fmla="*/ 238262 w 1059135"/>
                <a:gd name="connsiteY24" fmla="*/ 2245 h 734756"/>
                <a:gd name="connsiteX25" fmla="*/ 328764 w 1059135"/>
                <a:gd name="connsiteY25" fmla="*/ 137790 h 734756"/>
                <a:gd name="connsiteX26" fmla="*/ 228291 w 1059135"/>
                <a:gd name="connsiteY26" fmla="*/ 642009 h 734756"/>
                <a:gd name="connsiteX27" fmla="*/ 92747 w 1059135"/>
                <a:gd name="connsiteY27" fmla="*/ 732512 h 734756"/>
                <a:gd name="connsiteX28" fmla="*/ 92747 w 1059135"/>
                <a:gd name="connsiteY28" fmla="*/ 732511 h 734756"/>
                <a:gd name="connsiteX29" fmla="*/ 2245 w 1059135"/>
                <a:gd name="connsiteY29" fmla="*/ 596966 h 734756"/>
                <a:gd name="connsiteX30" fmla="*/ 102716 w 1059135"/>
                <a:gd name="connsiteY30" fmla="*/ 92747 h 734756"/>
                <a:gd name="connsiteX31" fmla="*/ 238262 w 1059135"/>
                <a:gd name="connsiteY31" fmla="*/ 2245 h 73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9135" h="734756">
                  <a:moveTo>
                    <a:pt x="966389" y="2245"/>
                  </a:moveTo>
                  <a:cubicBezTo>
                    <a:pt x="1028810" y="14683"/>
                    <a:pt x="1069329" y="75368"/>
                    <a:pt x="1056891" y="137790"/>
                  </a:cubicBezTo>
                  <a:cubicBezTo>
                    <a:pt x="1023401" y="305863"/>
                    <a:pt x="989909" y="473936"/>
                    <a:pt x="956419" y="642009"/>
                  </a:cubicBezTo>
                  <a:cubicBezTo>
                    <a:pt x="943981" y="704431"/>
                    <a:pt x="883295" y="744950"/>
                    <a:pt x="820873" y="732512"/>
                  </a:cubicBezTo>
                  <a:lnTo>
                    <a:pt x="820875" y="732511"/>
                  </a:lnTo>
                  <a:cubicBezTo>
                    <a:pt x="758453" y="720073"/>
                    <a:pt x="717934" y="659388"/>
                    <a:pt x="730372" y="596966"/>
                  </a:cubicBezTo>
                  <a:lnTo>
                    <a:pt x="830843" y="92747"/>
                  </a:lnTo>
                  <a:cubicBezTo>
                    <a:pt x="843281" y="30326"/>
                    <a:pt x="903967" y="-10194"/>
                    <a:pt x="966389" y="2245"/>
                  </a:cubicBezTo>
                  <a:close/>
                  <a:moveTo>
                    <a:pt x="723680" y="2245"/>
                  </a:moveTo>
                  <a:cubicBezTo>
                    <a:pt x="786102" y="14683"/>
                    <a:pt x="826621" y="75368"/>
                    <a:pt x="814182" y="137790"/>
                  </a:cubicBezTo>
                  <a:cubicBezTo>
                    <a:pt x="780691" y="305863"/>
                    <a:pt x="747200" y="473936"/>
                    <a:pt x="713709" y="642009"/>
                  </a:cubicBezTo>
                  <a:cubicBezTo>
                    <a:pt x="701271" y="704431"/>
                    <a:pt x="640586" y="744950"/>
                    <a:pt x="578165" y="732512"/>
                  </a:cubicBezTo>
                  <a:lnTo>
                    <a:pt x="578165" y="732511"/>
                  </a:lnTo>
                  <a:cubicBezTo>
                    <a:pt x="515743" y="720073"/>
                    <a:pt x="475224" y="659387"/>
                    <a:pt x="487663" y="596966"/>
                  </a:cubicBezTo>
                  <a:lnTo>
                    <a:pt x="588134" y="92747"/>
                  </a:lnTo>
                  <a:cubicBezTo>
                    <a:pt x="600573" y="30326"/>
                    <a:pt x="661257" y="-10194"/>
                    <a:pt x="723680" y="2245"/>
                  </a:cubicBezTo>
                  <a:close/>
                  <a:moveTo>
                    <a:pt x="480971" y="2245"/>
                  </a:moveTo>
                  <a:cubicBezTo>
                    <a:pt x="543392" y="14683"/>
                    <a:pt x="583912" y="75368"/>
                    <a:pt x="571473" y="137790"/>
                  </a:cubicBezTo>
                  <a:cubicBezTo>
                    <a:pt x="537983" y="305863"/>
                    <a:pt x="504491" y="473936"/>
                    <a:pt x="471001" y="642009"/>
                  </a:cubicBezTo>
                  <a:cubicBezTo>
                    <a:pt x="458563" y="704431"/>
                    <a:pt x="397877" y="744950"/>
                    <a:pt x="335455" y="732512"/>
                  </a:cubicBezTo>
                  <a:lnTo>
                    <a:pt x="335457" y="732511"/>
                  </a:lnTo>
                  <a:cubicBezTo>
                    <a:pt x="273035" y="720073"/>
                    <a:pt x="232516" y="659387"/>
                    <a:pt x="244954" y="596966"/>
                  </a:cubicBezTo>
                  <a:lnTo>
                    <a:pt x="345425" y="92747"/>
                  </a:lnTo>
                  <a:cubicBezTo>
                    <a:pt x="357863" y="30325"/>
                    <a:pt x="418549" y="-10194"/>
                    <a:pt x="480971" y="2245"/>
                  </a:cubicBezTo>
                  <a:close/>
                  <a:moveTo>
                    <a:pt x="238262" y="2245"/>
                  </a:moveTo>
                  <a:cubicBezTo>
                    <a:pt x="300684" y="14683"/>
                    <a:pt x="341203" y="75368"/>
                    <a:pt x="328764" y="137790"/>
                  </a:cubicBezTo>
                  <a:cubicBezTo>
                    <a:pt x="295273" y="305863"/>
                    <a:pt x="261782" y="473936"/>
                    <a:pt x="228291" y="642009"/>
                  </a:cubicBezTo>
                  <a:cubicBezTo>
                    <a:pt x="215853" y="704431"/>
                    <a:pt x="155168" y="744950"/>
                    <a:pt x="92747" y="732512"/>
                  </a:cubicBezTo>
                  <a:lnTo>
                    <a:pt x="92747" y="732511"/>
                  </a:lnTo>
                  <a:cubicBezTo>
                    <a:pt x="30325" y="720073"/>
                    <a:pt x="-10194" y="659387"/>
                    <a:pt x="2245" y="596966"/>
                  </a:cubicBezTo>
                  <a:lnTo>
                    <a:pt x="102716" y="92747"/>
                  </a:lnTo>
                  <a:cubicBezTo>
                    <a:pt x="115155" y="30325"/>
                    <a:pt x="175839" y="-10194"/>
                    <a:pt x="238262" y="2245"/>
                  </a:cubicBezTo>
                  <a:close/>
                </a:path>
              </a:pathLst>
            </a:custGeom>
            <a:solidFill>
              <a:srgbClr val="2CB695"/>
            </a:solidFill>
            <a:ln>
              <a:noFill/>
            </a:ln>
          </p:spPr>
          <p:style>
            <a:lnRef idx="2">
              <a:srgbClr val="28ACC6">
                <a:shade val="50000"/>
              </a:srgbClr>
            </a:lnRef>
            <a:fillRef idx="1">
              <a:srgbClr val="28ACC6"/>
            </a:fillRef>
            <a:effectRef idx="0">
              <a:srgbClr val="28ACC6"/>
            </a:effectRef>
            <a:fontRef idx="minor">
              <a:srgbClr val="FFFFFF"/>
            </a:fontRef>
          </p:style>
          <p:txBody>
            <a:bodyPr rtlCol="0" anchor="ctr"/>
            <a:p>
              <a:pPr algn="ctr"/>
              <a:r>
                <a:rPr lang="en-US" altLang="zh-CN" sz="2000" b="1" dirty="0" smtClean="0">
                  <a:ln w="3175">
                    <a:solidFill>
                      <a:srgbClr val="2CB695">
                        <a:lumMod val="50000"/>
                      </a:srgbClr>
                    </a:solidFill>
                  </a:ln>
                  <a:solidFill>
                    <a:srgbClr val="FFFFFF"/>
                  </a:solidFill>
                  <a:effectLst>
                    <a:outerShdw blurRad="63500" sx="102000" sy="102000" algn="ctr" rotWithShape="0">
                      <a:prstClr val="black">
                        <a:alpha val="40000"/>
                      </a:prstClr>
                    </a:outerShdw>
                  </a:effectLst>
                  <a:sym typeface="Arial" panose="020B0604020202020204" pitchFamily="34" charset="0"/>
                </a:rPr>
                <a:t>B</a:t>
              </a:r>
              <a:endParaRPr lang="zh-CN" altLang="en-US" sz="2000" b="1" dirty="0">
                <a:ln w="3175">
                  <a:solidFill>
                    <a:srgbClr val="2CB695">
                      <a:lumMod val="50000"/>
                    </a:srgbClr>
                  </a:solidFill>
                </a:ln>
                <a:solidFill>
                  <a:srgbClr val="FFFFFF"/>
                </a:solidFill>
                <a:effectLst>
                  <a:outerShdw blurRad="63500" sx="102000" sy="102000" algn="ctr" rotWithShape="0">
                    <a:prstClr val="black">
                      <a:alpha val="40000"/>
                    </a:prstClr>
                  </a:outerShdw>
                </a:effectLst>
                <a:sym typeface="Arial" panose="020B0604020202020204" pitchFamily="34" charset="0"/>
              </a:endParaRPr>
            </a:p>
          </p:txBody>
        </p:sp>
        <p:sp>
          <p:nvSpPr>
            <p:cNvPr id="18" name="任意多边形 17"/>
            <p:cNvSpPr/>
            <p:nvPr>
              <p:custDataLst>
                <p:tags r:id="rId7"/>
              </p:custDataLst>
            </p:nvPr>
          </p:nvSpPr>
          <p:spPr>
            <a:xfrm>
              <a:off x="4025754" y="3964259"/>
              <a:ext cx="2175934" cy="2175934"/>
            </a:xfrm>
            <a:custGeom>
              <a:avLst/>
              <a:gdLst>
                <a:gd name="connsiteX0" fmla="*/ 464257 w 2175934"/>
                <a:gd name="connsiteY0" fmla="*/ 0 h 2175934"/>
                <a:gd name="connsiteX1" fmla="*/ 807522 w 2175934"/>
                <a:gd name="connsiteY1" fmla="*/ 0 h 2175934"/>
                <a:gd name="connsiteX2" fmla="*/ 804333 w 2175934"/>
                <a:gd name="connsiteY2" fmla="*/ 16004 h 2175934"/>
                <a:gd name="connsiteX3" fmla="*/ 473432 w 2175934"/>
                <a:gd name="connsiteY3" fmla="*/ 16004 h 2175934"/>
                <a:gd name="connsiteX4" fmla="*/ 16004 w 2175934"/>
                <a:gd name="connsiteY4" fmla="*/ 473432 h 2175934"/>
                <a:gd name="connsiteX5" fmla="*/ 16004 w 2175934"/>
                <a:gd name="connsiteY5" fmla="*/ 1702503 h 2175934"/>
                <a:gd name="connsiteX6" fmla="*/ 473432 w 2175934"/>
                <a:gd name="connsiteY6" fmla="*/ 2159931 h 2175934"/>
                <a:gd name="connsiteX7" fmla="*/ 1702503 w 2175934"/>
                <a:gd name="connsiteY7" fmla="*/ 2159931 h 2175934"/>
                <a:gd name="connsiteX8" fmla="*/ 2159931 w 2175934"/>
                <a:gd name="connsiteY8" fmla="*/ 1702503 h 2175934"/>
                <a:gd name="connsiteX9" fmla="*/ 2159931 w 2175934"/>
                <a:gd name="connsiteY9" fmla="*/ 473432 h 2175934"/>
                <a:gd name="connsiteX10" fmla="*/ 1702503 w 2175934"/>
                <a:gd name="connsiteY10" fmla="*/ 16004 h 2175934"/>
                <a:gd name="connsiteX11" fmla="*/ 1365225 w 2175934"/>
                <a:gd name="connsiteY11" fmla="*/ 16004 h 2175934"/>
                <a:gd name="connsiteX12" fmla="*/ 1368414 w 2175934"/>
                <a:gd name="connsiteY12" fmla="*/ 0 h 2175934"/>
                <a:gd name="connsiteX13" fmla="*/ 1711677 w 2175934"/>
                <a:gd name="connsiteY13" fmla="*/ 0 h 2175934"/>
                <a:gd name="connsiteX14" fmla="*/ 2175934 w 2175934"/>
                <a:gd name="connsiteY14" fmla="*/ 464257 h 2175934"/>
                <a:gd name="connsiteX15" fmla="*/ 2175934 w 2175934"/>
                <a:gd name="connsiteY15" fmla="*/ 1711677 h 2175934"/>
                <a:gd name="connsiteX16" fmla="*/ 1711677 w 2175934"/>
                <a:gd name="connsiteY16" fmla="*/ 2175934 h 2175934"/>
                <a:gd name="connsiteX17" fmla="*/ 464257 w 2175934"/>
                <a:gd name="connsiteY17" fmla="*/ 2175934 h 2175934"/>
                <a:gd name="connsiteX18" fmla="*/ 0 w 2175934"/>
                <a:gd name="connsiteY18" fmla="*/ 1711677 h 2175934"/>
                <a:gd name="connsiteX19" fmla="*/ 0 w 2175934"/>
                <a:gd name="connsiteY19" fmla="*/ 464257 h 2175934"/>
                <a:gd name="connsiteX20" fmla="*/ 464257 w 2175934"/>
                <a:gd name="connsiteY20" fmla="*/ 0 h 21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5934" h="2175934">
                  <a:moveTo>
                    <a:pt x="464257" y="0"/>
                  </a:moveTo>
                  <a:lnTo>
                    <a:pt x="807522" y="0"/>
                  </a:lnTo>
                  <a:lnTo>
                    <a:pt x="804333" y="16004"/>
                  </a:lnTo>
                  <a:lnTo>
                    <a:pt x="473432" y="16004"/>
                  </a:lnTo>
                  <a:cubicBezTo>
                    <a:pt x="220801" y="16004"/>
                    <a:pt x="16004" y="220801"/>
                    <a:pt x="16004" y="473432"/>
                  </a:cubicBezTo>
                  <a:lnTo>
                    <a:pt x="16004" y="1702503"/>
                  </a:lnTo>
                  <a:cubicBezTo>
                    <a:pt x="16004" y="1955134"/>
                    <a:pt x="220801" y="2159931"/>
                    <a:pt x="473432" y="2159931"/>
                  </a:cubicBezTo>
                  <a:lnTo>
                    <a:pt x="1702503" y="2159931"/>
                  </a:lnTo>
                  <a:cubicBezTo>
                    <a:pt x="1955134" y="2159931"/>
                    <a:pt x="2159931" y="1955134"/>
                    <a:pt x="2159931" y="1702503"/>
                  </a:cubicBezTo>
                  <a:lnTo>
                    <a:pt x="2159931" y="473432"/>
                  </a:lnTo>
                  <a:cubicBezTo>
                    <a:pt x="2159931" y="220801"/>
                    <a:pt x="1955134" y="16004"/>
                    <a:pt x="1702503" y="16004"/>
                  </a:cubicBezTo>
                  <a:lnTo>
                    <a:pt x="1365225" y="16004"/>
                  </a:lnTo>
                  <a:lnTo>
                    <a:pt x="1368414" y="0"/>
                  </a:lnTo>
                  <a:lnTo>
                    <a:pt x="1711677" y="0"/>
                  </a:lnTo>
                  <a:cubicBezTo>
                    <a:pt x="1968079" y="0"/>
                    <a:pt x="2175934" y="207855"/>
                    <a:pt x="2175934" y="464257"/>
                  </a:cubicBezTo>
                  <a:lnTo>
                    <a:pt x="2175934" y="1711677"/>
                  </a:lnTo>
                  <a:cubicBezTo>
                    <a:pt x="2175934" y="1968079"/>
                    <a:pt x="1968079" y="2175934"/>
                    <a:pt x="1711677" y="2175934"/>
                  </a:cubicBezTo>
                  <a:lnTo>
                    <a:pt x="464257" y="2175934"/>
                  </a:lnTo>
                  <a:cubicBezTo>
                    <a:pt x="207855" y="2175934"/>
                    <a:pt x="0" y="1968079"/>
                    <a:pt x="0" y="1711677"/>
                  </a:cubicBezTo>
                  <a:lnTo>
                    <a:pt x="0" y="464257"/>
                  </a:lnTo>
                  <a:cubicBezTo>
                    <a:pt x="0" y="207855"/>
                    <a:pt x="207855" y="0"/>
                    <a:pt x="464257" y="0"/>
                  </a:cubicBezTo>
                  <a:close/>
                </a:path>
              </a:pathLst>
            </a:custGeom>
            <a:solidFill>
              <a:srgbClr val="28ACC6"/>
            </a:solidFill>
            <a:ln>
              <a:noFill/>
            </a:ln>
          </p:spPr>
          <p:style>
            <a:lnRef idx="2">
              <a:srgbClr val="28ACC6">
                <a:shade val="50000"/>
              </a:srgbClr>
            </a:lnRef>
            <a:fillRef idx="1">
              <a:srgbClr val="28ACC6"/>
            </a:fillRef>
            <a:effectRef idx="0">
              <a:srgbClr val="28ACC6"/>
            </a:effectRef>
            <a:fontRef idx="minor">
              <a:srgbClr val="FFFFFF"/>
            </a:fontRef>
          </p:style>
          <p:txBody>
            <a:bodyPr tIns="108000" bIns="0" rtlCol="0" anchor="ctr">
              <a:normAutofit/>
            </a:bodyPr>
            <a:p>
              <a:pPr algn="ctr"/>
              <a:r>
                <a:rPr lang="zh-CN" altLang="en-US" dirty="0" smtClean="0">
                  <a:solidFill>
                    <a:srgbClr val="28ACC6"/>
                  </a:solidFill>
                  <a:sym typeface="Arial" panose="020B0604020202020204" pitchFamily="34" charset="0"/>
                </a:rPr>
                <a:t>预测校正</a:t>
              </a:r>
              <a:endParaRPr lang="zh-CN" altLang="en-US" dirty="0" smtClean="0">
                <a:solidFill>
                  <a:srgbClr val="28ACC6"/>
                </a:solidFill>
                <a:sym typeface="Arial" panose="020B0604020202020204" pitchFamily="34" charset="0"/>
              </a:endParaRPr>
            </a:p>
            <a:p>
              <a:pPr algn="ctr"/>
              <a:r>
                <a:rPr lang="en-US" altLang="zh-CN" dirty="0" smtClean="0">
                  <a:solidFill>
                    <a:srgbClr val="28ACC6"/>
                  </a:solidFill>
                  <a:sym typeface="Arial" panose="020B0604020202020204" pitchFamily="34" charset="0"/>
                </a:rPr>
                <a:t>Lucas-kanade</a:t>
              </a:r>
              <a:r>
                <a:rPr lang="zh-CN" altLang="en-US" dirty="0" smtClean="0">
                  <a:solidFill>
                    <a:srgbClr val="28ACC6"/>
                  </a:solidFill>
                  <a:sym typeface="Arial" panose="020B0604020202020204" pitchFamily="34" charset="0"/>
                </a:rPr>
                <a:t>光流算法</a:t>
              </a:r>
              <a:endParaRPr lang="zh-CN" altLang="en-US" dirty="0" smtClean="0">
                <a:solidFill>
                  <a:srgbClr val="28ACC6"/>
                </a:solidFill>
                <a:sym typeface="Arial" panose="020B0604020202020204" pitchFamily="34" charset="0"/>
              </a:endParaRPr>
            </a:p>
          </p:txBody>
        </p:sp>
      </p:grpSp>
      <p:grpSp>
        <p:nvGrpSpPr>
          <p:cNvPr id="19" name="组合 18"/>
          <p:cNvGrpSpPr/>
          <p:nvPr>
            <p:custDataLst>
              <p:tags r:id="rId8"/>
            </p:custDataLst>
          </p:nvPr>
        </p:nvGrpSpPr>
        <p:grpSpPr>
          <a:xfrm>
            <a:off x="6336521" y="3020644"/>
            <a:ext cx="1723113" cy="1892534"/>
            <a:chOff x="4025754" y="3750316"/>
            <a:chExt cx="2175934" cy="2389877"/>
          </a:xfrm>
        </p:grpSpPr>
        <p:sp>
          <p:nvSpPr>
            <p:cNvPr id="20" name="任意多边形 19"/>
            <p:cNvSpPr/>
            <p:nvPr>
              <p:custDataLst>
                <p:tags r:id="rId9"/>
              </p:custDataLst>
            </p:nvPr>
          </p:nvSpPr>
          <p:spPr>
            <a:xfrm>
              <a:off x="4805327" y="3750316"/>
              <a:ext cx="616789" cy="427887"/>
            </a:xfrm>
            <a:custGeom>
              <a:avLst/>
              <a:gdLst>
                <a:gd name="connsiteX0" fmla="*/ 966389 w 1059135"/>
                <a:gd name="connsiteY0" fmla="*/ 2245 h 734756"/>
                <a:gd name="connsiteX1" fmla="*/ 1056891 w 1059135"/>
                <a:gd name="connsiteY1" fmla="*/ 137790 h 734756"/>
                <a:gd name="connsiteX2" fmla="*/ 956419 w 1059135"/>
                <a:gd name="connsiteY2" fmla="*/ 642009 h 734756"/>
                <a:gd name="connsiteX3" fmla="*/ 820873 w 1059135"/>
                <a:gd name="connsiteY3" fmla="*/ 732512 h 734756"/>
                <a:gd name="connsiteX4" fmla="*/ 820875 w 1059135"/>
                <a:gd name="connsiteY4" fmla="*/ 732511 h 734756"/>
                <a:gd name="connsiteX5" fmla="*/ 730372 w 1059135"/>
                <a:gd name="connsiteY5" fmla="*/ 596966 h 734756"/>
                <a:gd name="connsiteX6" fmla="*/ 830843 w 1059135"/>
                <a:gd name="connsiteY6" fmla="*/ 92747 h 734756"/>
                <a:gd name="connsiteX7" fmla="*/ 966389 w 1059135"/>
                <a:gd name="connsiteY7" fmla="*/ 2245 h 734756"/>
                <a:gd name="connsiteX8" fmla="*/ 723680 w 1059135"/>
                <a:gd name="connsiteY8" fmla="*/ 2245 h 734756"/>
                <a:gd name="connsiteX9" fmla="*/ 814182 w 1059135"/>
                <a:gd name="connsiteY9" fmla="*/ 137790 h 734756"/>
                <a:gd name="connsiteX10" fmla="*/ 713709 w 1059135"/>
                <a:gd name="connsiteY10" fmla="*/ 642009 h 734756"/>
                <a:gd name="connsiteX11" fmla="*/ 578165 w 1059135"/>
                <a:gd name="connsiteY11" fmla="*/ 732512 h 734756"/>
                <a:gd name="connsiteX12" fmla="*/ 578165 w 1059135"/>
                <a:gd name="connsiteY12" fmla="*/ 732511 h 734756"/>
                <a:gd name="connsiteX13" fmla="*/ 487663 w 1059135"/>
                <a:gd name="connsiteY13" fmla="*/ 596966 h 734756"/>
                <a:gd name="connsiteX14" fmla="*/ 588134 w 1059135"/>
                <a:gd name="connsiteY14" fmla="*/ 92747 h 734756"/>
                <a:gd name="connsiteX15" fmla="*/ 723680 w 1059135"/>
                <a:gd name="connsiteY15" fmla="*/ 2245 h 734756"/>
                <a:gd name="connsiteX16" fmla="*/ 480971 w 1059135"/>
                <a:gd name="connsiteY16" fmla="*/ 2245 h 734756"/>
                <a:gd name="connsiteX17" fmla="*/ 571473 w 1059135"/>
                <a:gd name="connsiteY17" fmla="*/ 137790 h 734756"/>
                <a:gd name="connsiteX18" fmla="*/ 471001 w 1059135"/>
                <a:gd name="connsiteY18" fmla="*/ 642009 h 734756"/>
                <a:gd name="connsiteX19" fmla="*/ 335455 w 1059135"/>
                <a:gd name="connsiteY19" fmla="*/ 732512 h 734756"/>
                <a:gd name="connsiteX20" fmla="*/ 335457 w 1059135"/>
                <a:gd name="connsiteY20" fmla="*/ 732511 h 734756"/>
                <a:gd name="connsiteX21" fmla="*/ 244954 w 1059135"/>
                <a:gd name="connsiteY21" fmla="*/ 596966 h 734756"/>
                <a:gd name="connsiteX22" fmla="*/ 345425 w 1059135"/>
                <a:gd name="connsiteY22" fmla="*/ 92747 h 734756"/>
                <a:gd name="connsiteX23" fmla="*/ 480971 w 1059135"/>
                <a:gd name="connsiteY23" fmla="*/ 2245 h 734756"/>
                <a:gd name="connsiteX24" fmla="*/ 238262 w 1059135"/>
                <a:gd name="connsiteY24" fmla="*/ 2245 h 734756"/>
                <a:gd name="connsiteX25" fmla="*/ 328764 w 1059135"/>
                <a:gd name="connsiteY25" fmla="*/ 137790 h 734756"/>
                <a:gd name="connsiteX26" fmla="*/ 228291 w 1059135"/>
                <a:gd name="connsiteY26" fmla="*/ 642009 h 734756"/>
                <a:gd name="connsiteX27" fmla="*/ 92747 w 1059135"/>
                <a:gd name="connsiteY27" fmla="*/ 732512 h 734756"/>
                <a:gd name="connsiteX28" fmla="*/ 92747 w 1059135"/>
                <a:gd name="connsiteY28" fmla="*/ 732511 h 734756"/>
                <a:gd name="connsiteX29" fmla="*/ 2245 w 1059135"/>
                <a:gd name="connsiteY29" fmla="*/ 596966 h 734756"/>
                <a:gd name="connsiteX30" fmla="*/ 102716 w 1059135"/>
                <a:gd name="connsiteY30" fmla="*/ 92747 h 734756"/>
                <a:gd name="connsiteX31" fmla="*/ 238262 w 1059135"/>
                <a:gd name="connsiteY31" fmla="*/ 2245 h 73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9135" h="734756">
                  <a:moveTo>
                    <a:pt x="966389" y="2245"/>
                  </a:moveTo>
                  <a:cubicBezTo>
                    <a:pt x="1028810" y="14683"/>
                    <a:pt x="1069329" y="75368"/>
                    <a:pt x="1056891" y="137790"/>
                  </a:cubicBezTo>
                  <a:cubicBezTo>
                    <a:pt x="1023401" y="305863"/>
                    <a:pt x="989909" y="473936"/>
                    <a:pt x="956419" y="642009"/>
                  </a:cubicBezTo>
                  <a:cubicBezTo>
                    <a:pt x="943981" y="704431"/>
                    <a:pt x="883295" y="744950"/>
                    <a:pt x="820873" y="732512"/>
                  </a:cubicBezTo>
                  <a:lnTo>
                    <a:pt x="820875" y="732511"/>
                  </a:lnTo>
                  <a:cubicBezTo>
                    <a:pt x="758453" y="720073"/>
                    <a:pt x="717934" y="659388"/>
                    <a:pt x="730372" y="596966"/>
                  </a:cubicBezTo>
                  <a:lnTo>
                    <a:pt x="830843" y="92747"/>
                  </a:lnTo>
                  <a:cubicBezTo>
                    <a:pt x="843281" y="30326"/>
                    <a:pt x="903967" y="-10194"/>
                    <a:pt x="966389" y="2245"/>
                  </a:cubicBezTo>
                  <a:close/>
                  <a:moveTo>
                    <a:pt x="723680" y="2245"/>
                  </a:moveTo>
                  <a:cubicBezTo>
                    <a:pt x="786102" y="14683"/>
                    <a:pt x="826621" y="75368"/>
                    <a:pt x="814182" y="137790"/>
                  </a:cubicBezTo>
                  <a:cubicBezTo>
                    <a:pt x="780691" y="305863"/>
                    <a:pt x="747200" y="473936"/>
                    <a:pt x="713709" y="642009"/>
                  </a:cubicBezTo>
                  <a:cubicBezTo>
                    <a:pt x="701271" y="704431"/>
                    <a:pt x="640586" y="744950"/>
                    <a:pt x="578165" y="732512"/>
                  </a:cubicBezTo>
                  <a:lnTo>
                    <a:pt x="578165" y="732511"/>
                  </a:lnTo>
                  <a:cubicBezTo>
                    <a:pt x="515743" y="720073"/>
                    <a:pt x="475224" y="659387"/>
                    <a:pt x="487663" y="596966"/>
                  </a:cubicBezTo>
                  <a:lnTo>
                    <a:pt x="588134" y="92747"/>
                  </a:lnTo>
                  <a:cubicBezTo>
                    <a:pt x="600573" y="30326"/>
                    <a:pt x="661257" y="-10194"/>
                    <a:pt x="723680" y="2245"/>
                  </a:cubicBezTo>
                  <a:close/>
                  <a:moveTo>
                    <a:pt x="480971" y="2245"/>
                  </a:moveTo>
                  <a:cubicBezTo>
                    <a:pt x="543392" y="14683"/>
                    <a:pt x="583912" y="75368"/>
                    <a:pt x="571473" y="137790"/>
                  </a:cubicBezTo>
                  <a:cubicBezTo>
                    <a:pt x="537983" y="305863"/>
                    <a:pt x="504491" y="473936"/>
                    <a:pt x="471001" y="642009"/>
                  </a:cubicBezTo>
                  <a:cubicBezTo>
                    <a:pt x="458563" y="704431"/>
                    <a:pt x="397877" y="744950"/>
                    <a:pt x="335455" y="732512"/>
                  </a:cubicBezTo>
                  <a:lnTo>
                    <a:pt x="335457" y="732511"/>
                  </a:lnTo>
                  <a:cubicBezTo>
                    <a:pt x="273035" y="720073"/>
                    <a:pt x="232516" y="659387"/>
                    <a:pt x="244954" y="596966"/>
                  </a:cubicBezTo>
                  <a:lnTo>
                    <a:pt x="345425" y="92747"/>
                  </a:lnTo>
                  <a:cubicBezTo>
                    <a:pt x="357863" y="30325"/>
                    <a:pt x="418549" y="-10194"/>
                    <a:pt x="480971" y="2245"/>
                  </a:cubicBezTo>
                  <a:close/>
                  <a:moveTo>
                    <a:pt x="238262" y="2245"/>
                  </a:moveTo>
                  <a:cubicBezTo>
                    <a:pt x="300684" y="14683"/>
                    <a:pt x="341203" y="75368"/>
                    <a:pt x="328764" y="137790"/>
                  </a:cubicBezTo>
                  <a:cubicBezTo>
                    <a:pt x="295273" y="305863"/>
                    <a:pt x="261782" y="473936"/>
                    <a:pt x="228291" y="642009"/>
                  </a:cubicBezTo>
                  <a:cubicBezTo>
                    <a:pt x="215853" y="704431"/>
                    <a:pt x="155168" y="744950"/>
                    <a:pt x="92747" y="732512"/>
                  </a:cubicBezTo>
                  <a:lnTo>
                    <a:pt x="92747" y="732511"/>
                  </a:lnTo>
                  <a:cubicBezTo>
                    <a:pt x="30325" y="720073"/>
                    <a:pt x="-10194" y="659387"/>
                    <a:pt x="2245" y="596966"/>
                  </a:cubicBezTo>
                  <a:lnTo>
                    <a:pt x="102716" y="92747"/>
                  </a:lnTo>
                  <a:cubicBezTo>
                    <a:pt x="115155" y="30325"/>
                    <a:pt x="175839" y="-10194"/>
                    <a:pt x="238262" y="2245"/>
                  </a:cubicBezTo>
                  <a:close/>
                </a:path>
              </a:pathLst>
            </a:custGeom>
            <a:solidFill>
              <a:srgbClr val="2CB695"/>
            </a:solidFill>
            <a:ln>
              <a:noFill/>
            </a:ln>
          </p:spPr>
          <p:style>
            <a:lnRef idx="2">
              <a:srgbClr val="28ACC6">
                <a:shade val="50000"/>
              </a:srgbClr>
            </a:lnRef>
            <a:fillRef idx="1">
              <a:srgbClr val="28ACC6"/>
            </a:fillRef>
            <a:effectRef idx="0">
              <a:srgbClr val="28ACC6"/>
            </a:effectRef>
            <a:fontRef idx="minor">
              <a:srgbClr val="FFFFFF"/>
            </a:fontRef>
          </p:style>
          <p:txBody>
            <a:bodyPr rtlCol="0" anchor="ctr"/>
            <a:p>
              <a:pPr algn="ctr"/>
              <a:r>
                <a:rPr lang="en-US" altLang="zh-CN" sz="2000" b="1" dirty="0" smtClean="0">
                  <a:ln w="3175">
                    <a:solidFill>
                      <a:srgbClr val="2CB695">
                        <a:lumMod val="50000"/>
                      </a:srgbClr>
                    </a:solidFill>
                  </a:ln>
                  <a:solidFill>
                    <a:srgbClr val="FFFFFF"/>
                  </a:solidFill>
                  <a:effectLst>
                    <a:outerShdw blurRad="63500" sx="102000" sy="102000" algn="ctr" rotWithShape="0">
                      <a:prstClr val="black">
                        <a:alpha val="40000"/>
                      </a:prstClr>
                    </a:outerShdw>
                  </a:effectLst>
                  <a:sym typeface="Arial" panose="020B0604020202020204" pitchFamily="34" charset="0"/>
                </a:rPr>
                <a:t>C</a:t>
              </a:r>
              <a:endParaRPr lang="zh-CN" altLang="en-US" sz="2000" b="1" dirty="0">
                <a:ln w="3175">
                  <a:solidFill>
                    <a:srgbClr val="2CB695">
                      <a:lumMod val="50000"/>
                    </a:srgbClr>
                  </a:solidFill>
                </a:ln>
                <a:solidFill>
                  <a:srgbClr val="FFFFFF"/>
                </a:solidFill>
                <a:effectLst>
                  <a:outerShdw blurRad="63500" sx="102000" sy="102000" algn="ctr" rotWithShape="0">
                    <a:prstClr val="black">
                      <a:alpha val="40000"/>
                    </a:prstClr>
                  </a:outerShdw>
                </a:effectLst>
                <a:sym typeface="Arial" panose="020B0604020202020204" pitchFamily="34" charset="0"/>
              </a:endParaRPr>
            </a:p>
          </p:txBody>
        </p:sp>
        <p:sp>
          <p:nvSpPr>
            <p:cNvPr id="21" name="任意多边形 20"/>
            <p:cNvSpPr/>
            <p:nvPr>
              <p:custDataLst>
                <p:tags r:id="rId10"/>
              </p:custDataLst>
            </p:nvPr>
          </p:nvSpPr>
          <p:spPr>
            <a:xfrm>
              <a:off x="4025754" y="3964259"/>
              <a:ext cx="2175934" cy="2175934"/>
            </a:xfrm>
            <a:custGeom>
              <a:avLst/>
              <a:gdLst>
                <a:gd name="connsiteX0" fmla="*/ 464257 w 2175934"/>
                <a:gd name="connsiteY0" fmla="*/ 0 h 2175934"/>
                <a:gd name="connsiteX1" fmla="*/ 807522 w 2175934"/>
                <a:gd name="connsiteY1" fmla="*/ 0 h 2175934"/>
                <a:gd name="connsiteX2" fmla="*/ 804333 w 2175934"/>
                <a:gd name="connsiteY2" fmla="*/ 16004 h 2175934"/>
                <a:gd name="connsiteX3" fmla="*/ 473432 w 2175934"/>
                <a:gd name="connsiteY3" fmla="*/ 16004 h 2175934"/>
                <a:gd name="connsiteX4" fmla="*/ 16004 w 2175934"/>
                <a:gd name="connsiteY4" fmla="*/ 473432 h 2175934"/>
                <a:gd name="connsiteX5" fmla="*/ 16004 w 2175934"/>
                <a:gd name="connsiteY5" fmla="*/ 1702503 h 2175934"/>
                <a:gd name="connsiteX6" fmla="*/ 473432 w 2175934"/>
                <a:gd name="connsiteY6" fmla="*/ 2159931 h 2175934"/>
                <a:gd name="connsiteX7" fmla="*/ 1702503 w 2175934"/>
                <a:gd name="connsiteY7" fmla="*/ 2159931 h 2175934"/>
                <a:gd name="connsiteX8" fmla="*/ 2159931 w 2175934"/>
                <a:gd name="connsiteY8" fmla="*/ 1702503 h 2175934"/>
                <a:gd name="connsiteX9" fmla="*/ 2159931 w 2175934"/>
                <a:gd name="connsiteY9" fmla="*/ 473432 h 2175934"/>
                <a:gd name="connsiteX10" fmla="*/ 1702503 w 2175934"/>
                <a:gd name="connsiteY10" fmla="*/ 16004 h 2175934"/>
                <a:gd name="connsiteX11" fmla="*/ 1365225 w 2175934"/>
                <a:gd name="connsiteY11" fmla="*/ 16004 h 2175934"/>
                <a:gd name="connsiteX12" fmla="*/ 1368414 w 2175934"/>
                <a:gd name="connsiteY12" fmla="*/ 0 h 2175934"/>
                <a:gd name="connsiteX13" fmla="*/ 1711677 w 2175934"/>
                <a:gd name="connsiteY13" fmla="*/ 0 h 2175934"/>
                <a:gd name="connsiteX14" fmla="*/ 2175934 w 2175934"/>
                <a:gd name="connsiteY14" fmla="*/ 464257 h 2175934"/>
                <a:gd name="connsiteX15" fmla="*/ 2175934 w 2175934"/>
                <a:gd name="connsiteY15" fmla="*/ 1711677 h 2175934"/>
                <a:gd name="connsiteX16" fmla="*/ 1711677 w 2175934"/>
                <a:gd name="connsiteY16" fmla="*/ 2175934 h 2175934"/>
                <a:gd name="connsiteX17" fmla="*/ 464257 w 2175934"/>
                <a:gd name="connsiteY17" fmla="*/ 2175934 h 2175934"/>
                <a:gd name="connsiteX18" fmla="*/ 0 w 2175934"/>
                <a:gd name="connsiteY18" fmla="*/ 1711677 h 2175934"/>
                <a:gd name="connsiteX19" fmla="*/ 0 w 2175934"/>
                <a:gd name="connsiteY19" fmla="*/ 464257 h 2175934"/>
                <a:gd name="connsiteX20" fmla="*/ 464257 w 2175934"/>
                <a:gd name="connsiteY20" fmla="*/ 0 h 21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5934" h="2175934">
                  <a:moveTo>
                    <a:pt x="464257" y="0"/>
                  </a:moveTo>
                  <a:lnTo>
                    <a:pt x="807522" y="0"/>
                  </a:lnTo>
                  <a:lnTo>
                    <a:pt x="804333" y="16004"/>
                  </a:lnTo>
                  <a:lnTo>
                    <a:pt x="473432" y="16004"/>
                  </a:lnTo>
                  <a:cubicBezTo>
                    <a:pt x="220801" y="16004"/>
                    <a:pt x="16004" y="220801"/>
                    <a:pt x="16004" y="473432"/>
                  </a:cubicBezTo>
                  <a:lnTo>
                    <a:pt x="16004" y="1702503"/>
                  </a:lnTo>
                  <a:cubicBezTo>
                    <a:pt x="16004" y="1955134"/>
                    <a:pt x="220801" y="2159931"/>
                    <a:pt x="473432" y="2159931"/>
                  </a:cubicBezTo>
                  <a:lnTo>
                    <a:pt x="1702503" y="2159931"/>
                  </a:lnTo>
                  <a:cubicBezTo>
                    <a:pt x="1955134" y="2159931"/>
                    <a:pt x="2159931" y="1955134"/>
                    <a:pt x="2159931" y="1702503"/>
                  </a:cubicBezTo>
                  <a:lnTo>
                    <a:pt x="2159931" y="473432"/>
                  </a:lnTo>
                  <a:cubicBezTo>
                    <a:pt x="2159931" y="220801"/>
                    <a:pt x="1955134" y="16004"/>
                    <a:pt x="1702503" y="16004"/>
                  </a:cubicBezTo>
                  <a:lnTo>
                    <a:pt x="1365225" y="16004"/>
                  </a:lnTo>
                  <a:lnTo>
                    <a:pt x="1368414" y="0"/>
                  </a:lnTo>
                  <a:lnTo>
                    <a:pt x="1711677" y="0"/>
                  </a:lnTo>
                  <a:cubicBezTo>
                    <a:pt x="1968079" y="0"/>
                    <a:pt x="2175934" y="207855"/>
                    <a:pt x="2175934" y="464257"/>
                  </a:cubicBezTo>
                  <a:lnTo>
                    <a:pt x="2175934" y="1711677"/>
                  </a:lnTo>
                  <a:cubicBezTo>
                    <a:pt x="2175934" y="1968079"/>
                    <a:pt x="1968079" y="2175934"/>
                    <a:pt x="1711677" y="2175934"/>
                  </a:cubicBezTo>
                  <a:lnTo>
                    <a:pt x="464257" y="2175934"/>
                  </a:lnTo>
                  <a:cubicBezTo>
                    <a:pt x="207855" y="2175934"/>
                    <a:pt x="0" y="1968079"/>
                    <a:pt x="0" y="1711677"/>
                  </a:cubicBezTo>
                  <a:lnTo>
                    <a:pt x="0" y="464257"/>
                  </a:lnTo>
                  <a:cubicBezTo>
                    <a:pt x="0" y="207855"/>
                    <a:pt x="207855" y="0"/>
                    <a:pt x="464257" y="0"/>
                  </a:cubicBezTo>
                  <a:close/>
                </a:path>
              </a:pathLst>
            </a:custGeom>
            <a:solidFill>
              <a:srgbClr val="28ACC6"/>
            </a:solidFill>
            <a:ln>
              <a:noFill/>
            </a:ln>
          </p:spPr>
          <p:style>
            <a:lnRef idx="2">
              <a:srgbClr val="28ACC6">
                <a:shade val="50000"/>
              </a:srgbClr>
            </a:lnRef>
            <a:fillRef idx="1">
              <a:srgbClr val="28ACC6"/>
            </a:fillRef>
            <a:effectRef idx="0">
              <a:srgbClr val="28ACC6"/>
            </a:effectRef>
            <a:fontRef idx="minor">
              <a:srgbClr val="FFFFFF"/>
            </a:fontRef>
          </p:style>
          <p:txBody>
            <a:bodyPr tIns="108000" bIns="0" rtlCol="0" anchor="ctr">
              <a:normAutofit/>
            </a:bodyPr>
            <a:p>
              <a:pPr algn="ctr"/>
              <a:r>
                <a:rPr lang="zh-CN" altLang="en-US" dirty="0" smtClean="0">
                  <a:solidFill>
                    <a:srgbClr val="28ACC6"/>
                  </a:solidFill>
                  <a:sym typeface="Arial" panose="020B0604020202020204" pitchFamily="34" charset="0"/>
                </a:rPr>
                <a:t>平滑约束</a:t>
              </a:r>
              <a:endParaRPr lang="zh-CN" altLang="en-US" dirty="0" smtClean="0">
                <a:solidFill>
                  <a:srgbClr val="28ACC6"/>
                </a:solidFill>
                <a:sym typeface="Arial" panose="020B0604020202020204" pitchFamily="34" charset="0"/>
              </a:endParaRPr>
            </a:p>
            <a:p>
              <a:pPr algn="ctr"/>
              <a:r>
                <a:rPr lang="en-US" altLang="zh-CN" dirty="0" smtClean="0">
                  <a:solidFill>
                    <a:srgbClr val="28ACC6"/>
                  </a:solidFill>
                  <a:sym typeface="Arial" panose="020B0604020202020204" pitchFamily="34" charset="0"/>
                </a:rPr>
                <a:t>Nagel</a:t>
              </a:r>
              <a:r>
                <a:rPr lang="zh-CN" altLang="en-US" dirty="0" smtClean="0">
                  <a:solidFill>
                    <a:srgbClr val="28ACC6"/>
                  </a:solidFill>
                  <a:sym typeface="Arial" panose="020B0604020202020204" pitchFamily="34" charset="0"/>
                </a:rPr>
                <a:t>光流算法</a:t>
              </a:r>
              <a:endParaRPr lang="zh-CN" altLang="en-US" dirty="0" smtClean="0">
                <a:solidFill>
                  <a:srgbClr val="28ACC6"/>
                </a:solidFill>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cut/>
      </p:transition>
    </mc:Choice>
    <mc:Fallback>
      <p:transition spd="slow">
        <p:cut/>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diagram404_3*i*1"/>
  <p:tag name="KSO_WM_TEMPLATE_CATEGORY" val="diagram"/>
  <p:tag name="KSO_WM_TEMPLATE_INDEX" val="404"/>
  <p:tag name="KSO_WM_TAG_VERSION" val="1.0"/>
  <p:tag name="KSO_WM_UNIT_INDEX" val="1"/>
</p:tagLst>
</file>

<file path=ppt/tags/tag10.xml><?xml version="1.0" encoding="utf-8"?>
<p:tagLst xmlns:p="http://schemas.openxmlformats.org/presentationml/2006/main">
  <p:tag name="KSO_WM_BEAUTIFY_FLAG" val="#wm#"/>
  <p:tag name="KSO_WM_UNIT_TYPE" val="i"/>
  <p:tag name="KSO_WM_UNIT_ID" val="diagram360_3*i*0"/>
  <p:tag name="KSO_WM_TEMPLATE_CATEGORY" val="diagram"/>
  <p:tag name="KSO_WM_TEMPLATE_INDEX" val="360"/>
  <p:tag name="KSO_WM_TAG_VERSION" val="1.0"/>
  <p:tag name="KSO_WM_UNIT_INDEX" val="0"/>
</p:tagLst>
</file>

<file path=ppt/tags/tag11.xml><?xml version="1.0" encoding="utf-8"?>
<p:tagLst xmlns:p="http://schemas.openxmlformats.org/presentationml/2006/main">
  <p:tag name="KSO_WM_TEMPLATE_CATEGORY" val="diagram"/>
  <p:tag name="KSO_WM_TEMPLATE_INDEX" val="360"/>
  <p:tag name="KSO_WM_UNIT_TYPE" val="l_i"/>
  <p:tag name="KSO_WM_UNIT_INDEX" val="1_1"/>
  <p:tag name="KSO_WM_UNIT_ID" val="258*l_i*1_1"/>
  <p:tag name="KSO_WM_UNIT_CLEAR" val="1"/>
  <p:tag name="KSO_WM_UNIT_LAYERLEVEL" val="1_1"/>
  <p:tag name="KSO_WM_BEAUTIFY_FLAG" val="#wm#"/>
  <p:tag name="KSO_WM_DIAGRAM_GROUP_CODE" val="l1-1"/>
  <p:tag name="KSO_WM_TAG_VERSION" val="1.0"/>
  <p:tag name="KSO_WM_UNIT_FILL_FORE_SCHEMECOLOR_INDEX" val="6"/>
  <p:tag name="KSO_WM_UNIT_FILL_TYPE" val="1"/>
  <p:tag name="KSO_WM_UNIT_TEXT_FILL_FORE_SCHEMECOLOR_INDEX" val="14"/>
  <p:tag name="KSO_WM_UNIT_TEXT_FILL_TYPE" val="1"/>
  <p:tag name="KSO_WM_UNIT_TEXT_FORE_SCHEMECOLOR_INDEX" val="6"/>
  <p:tag name="KSO_WM_UNIT_TEXT_LINE_FILL_TYPE" val="2"/>
</p:tagLst>
</file>

<file path=ppt/tags/tag12.xml><?xml version="1.0" encoding="utf-8"?>
<p:tagLst xmlns:p="http://schemas.openxmlformats.org/presentationml/2006/main">
  <p:tag name="KSO_WM_TEMPLATE_CATEGORY" val="diagram"/>
  <p:tag name="KSO_WM_TEMPLATE_INDEX" val="360"/>
  <p:tag name="KSO_WM_UNIT_TYPE" val="l_h_f"/>
  <p:tag name="KSO_WM_UNIT_INDEX" val="1_1_1"/>
  <p:tag name="KSO_WM_UNIT_ID" val="258*l_h_f*1_1_1"/>
  <p:tag name="KSO_WM_UNIT_CLEAR" val="1"/>
  <p:tag name="KSO_WM_UNIT_LAYERLEVEL" val="1_1_1"/>
  <p:tag name="KSO_WM_UNIT_VALUE" val="36"/>
  <p:tag name="KSO_WM_UNIT_HIGHLIGHT" val="0"/>
  <p:tag name="KSO_WM_UNIT_COMPATIBLE" val="0"/>
  <p:tag name="KSO_WM_UNIT_PRESET_TEXT" val="LOREM"/>
  <p:tag name="KSO_WM_BEAUTIFY_FLAG" val="#wm#"/>
  <p:tag name="KSO_WM_DIAGRAM_GROUP_CODE" val="l1-1"/>
  <p:tag name="KSO_WM_TAG_VERSION" val="1.0"/>
  <p:tag name="KSO_WM_UNIT_FILL_FORE_SCHEMECOLOR_INDEX" val="5"/>
  <p:tag name="KSO_WM_UNIT_FILL_TYPE" val="1"/>
  <p:tag name="KSO_WM_UNIT_TEXT_FILL_FORE_SCHEMECOLOR_INDEX" val="5"/>
  <p:tag name="KSO_WM_UNIT_TEXT_FILL_TYPE" val="1"/>
</p:tagLst>
</file>

<file path=ppt/tags/tag13.xml><?xml version="1.0" encoding="utf-8"?>
<p:tagLst xmlns:p="http://schemas.openxmlformats.org/presentationml/2006/main">
  <p:tag name="KSO_WM_BEAUTIFY_FLAG" val="#wm#"/>
  <p:tag name="KSO_WM_UNIT_TYPE" val="i"/>
  <p:tag name="KSO_WM_UNIT_ID" val="diagram360_3*i*5"/>
  <p:tag name="KSO_WM_TEMPLATE_CATEGORY" val="diagram"/>
  <p:tag name="KSO_WM_TEMPLATE_INDEX" val="360"/>
  <p:tag name="KSO_WM_TAG_VERSION" val="1.0"/>
  <p:tag name="KSO_WM_UNIT_INDEX" val="5"/>
</p:tagLst>
</file>

<file path=ppt/tags/tag14.xml><?xml version="1.0" encoding="utf-8"?>
<p:tagLst xmlns:p="http://schemas.openxmlformats.org/presentationml/2006/main">
  <p:tag name="KSO_WM_TEMPLATE_CATEGORY" val="diagram"/>
  <p:tag name="KSO_WM_TEMPLATE_INDEX" val="360"/>
  <p:tag name="KSO_WM_UNIT_TYPE" val="l_i"/>
  <p:tag name="KSO_WM_UNIT_INDEX" val="1_2"/>
  <p:tag name="KSO_WM_UNIT_ID" val="258*l_i*1_2"/>
  <p:tag name="KSO_WM_UNIT_CLEAR" val="1"/>
  <p:tag name="KSO_WM_UNIT_LAYERLEVEL" val="1_1"/>
  <p:tag name="KSO_WM_BEAUTIFY_FLAG" val="#wm#"/>
  <p:tag name="KSO_WM_DIAGRAM_GROUP_CODE" val="l1-1"/>
  <p:tag name="KSO_WM_TAG_VERSION" val="1.0"/>
  <p:tag name="KSO_WM_UNIT_FILL_FORE_SCHEMECOLOR_INDEX" val="6"/>
  <p:tag name="KSO_WM_UNIT_FILL_TYPE" val="1"/>
  <p:tag name="KSO_WM_UNIT_TEXT_FILL_FORE_SCHEMECOLOR_INDEX" val="14"/>
  <p:tag name="KSO_WM_UNIT_TEXT_FILL_TYPE" val="1"/>
  <p:tag name="KSO_WM_UNIT_TEXT_FORE_SCHEMECOLOR_INDEX" val="6"/>
  <p:tag name="KSO_WM_UNIT_TEXT_LINE_FILL_TYPE" val="2"/>
</p:tagLst>
</file>

<file path=ppt/tags/tag15.xml><?xml version="1.0" encoding="utf-8"?>
<p:tagLst xmlns:p="http://schemas.openxmlformats.org/presentationml/2006/main">
  <p:tag name="KSO_WM_TEMPLATE_CATEGORY" val="diagram"/>
  <p:tag name="KSO_WM_TEMPLATE_INDEX" val="360"/>
  <p:tag name="KSO_WM_UNIT_TYPE" val="l_h_f"/>
  <p:tag name="KSO_WM_UNIT_INDEX" val="1_2_1"/>
  <p:tag name="KSO_WM_UNIT_ID" val="258*l_h_f*1_2_1"/>
  <p:tag name="KSO_WM_UNIT_CLEAR" val="1"/>
  <p:tag name="KSO_WM_UNIT_LAYERLEVEL" val="1_1_1"/>
  <p:tag name="KSO_WM_UNIT_VALUE" val="36"/>
  <p:tag name="KSO_WM_UNIT_HIGHLIGHT" val="0"/>
  <p:tag name="KSO_WM_UNIT_COMPATIBLE" val="0"/>
  <p:tag name="KSO_WM_UNIT_PRESET_TEXT" val="LOREM"/>
  <p:tag name="KSO_WM_BEAUTIFY_FLAG" val="#wm#"/>
  <p:tag name="KSO_WM_DIAGRAM_GROUP_CODE" val="l1-1"/>
  <p:tag name="KSO_WM_TAG_VERSION" val="1.0"/>
  <p:tag name="KSO_WM_UNIT_FILL_FORE_SCHEMECOLOR_INDEX" val="5"/>
  <p:tag name="KSO_WM_UNIT_FILL_TYPE" val="1"/>
  <p:tag name="KSO_WM_UNIT_TEXT_FILL_FORE_SCHEMECOLOR_INDEX" val="5"/>
  <p:tag name="KSO_WM_UNIT_TEXT_FILL_TYPE" val="1"/>
</p:tagLst>
</file>

<file path=ppt/tags/tag16.xml><?xml version="1.0" encoding="utf-8"?>
<p:tagLst xmlns:p="http://schemas.openxmlformats.org/presentationml/2006/main">
  <p:tag name="KSO_WM_BEAUTIFY_FLAG" val="#wm#"/>
  <p:tag name="KSO_WM_UNIT_TYPE" val="i"/>
  <p:tag name="KSO_WM_UNIT_ID" val="diagram360_3*i*10"/>
  <p:tag name="KSO_WM_TEMPLATE_CATEGORY" val="diagram"/>
  <p:tag name="KSO_WM_TEMPLATE_INDEX" val="360"/>
  <p:tag name="KSO_WM_TAG_VERSION" val="1.0"/>
  <p:tag name="KSO_WM_UNIT_INDEX" val="10"/>
</p:tagLst>
</file>

<file path=ppt/tags/tag17.xml><?xml version="1.0" encoding="utf-8"?>
<p:tagLst xmlns:p="http://schemas.openxmlformats.org/presentationml/2006/main">
  <p:tag name="KSO_WM_TEMPLATE_CATEGORY" val="diagram"/>
  <p:tag name="KSO_WM_TEMPLATE_INDEX" val="360"/>
  <p:tag name="KSO_WM_UNIT_TYPE" val="l_i"/>
  <p:tag name="KSO_WM_UNIT_INDEX" val="1_3"/>
  <p:tag name="KSO_WM_UNIT_ID" val="258*l_i*1_3"/>
  <p:tag name="KSO_WM_UNIT_CLEAR" val="1"/>
  <p:tag name="KSO_WM_UNIT_LAYERLEVEL" val="1_1"/>
  <p:tag name="KSO_WM_BEAUTIFY_FLAG" val="#wm#"/>
  <p:tag name="KSO_WM_DIAGRAM_GROUP_CODE" val="l1-1"/>
  <p:tag name="KSO_WM_TAG_VERSION" val="1.0"/>
  <p:tag name="KSO_WM_UNIT_FILL_FORE_SCHEMECOLOR_INDEX" val="6"/>
  <p:tag name="KSO_WM_UNIT_FILL_TYPE" val="1"/>
  <p:tag name="KSO_WM_UNIT_TEXT_FILL_FORE_SCHEMECOLOR_INDEX" val="14"/>
  <p:tag name="KSO_WM_UNIT_TEXT_FILL_TYPE" val="1"/>
  <p:tag name="KSO_WM_UNIT_TEXT_FORE_SCHEMECOLOR_INDEX" val="6"/>
  <p:tag name="KSO_WM_UNIT_TEXT_LINE_FILL_TYPE" val="2"/>
</p:tagLst>
</file>

<file path=ppt/tags/tag18.xml><?xml version="1.0" encoding="utf-8"?>
<p:tagLst xmlns:p="http://schemas.openxmlformats.org/presentationml/2006/main">
  <p:tag name="KSO_WM_TEMPLATE_CATEGORY" val="diagram"/>
  <p:tag name="KSO_WM_TEMPLATE_INDEX" val="360"/>
  <p:tag name="KSO_WM_UNIT_TYPE" val="l_h_f"/>
  <p:tag name="KSO_WM_UNIT_INDEX" val="1_3_1"/>
  <p:tag name="KSO_WM_UNIT_ID" val="258*l_h_f*1_3_1"/>
  <p:tag name="KSO_WM_UNIT_CLEAR" val="1"/>
  <p:tag name="KSO_WM_UNIT_LAYERLEVEL" val="1_1_1"/>
  <p:tag name="KSO_WM_UNIT_VALUE" val="36"/>
  <p:tag name="KSO_WM_UNIT_HIGHLIGHT" val="0"/>
  <p:tag name="KSO_WM_UNIT_COMPATIBLE" val="0"/>
  <p:tag name="KSO_WM_UNIT_PRESET_TEXT" val="LOREM"/>
  <p:tag name="KSO_WM_BEAUTIFY_FLAG" val="#wm#"/>
  <p:tag name="KSO_WM_DIAGRAM_GROUP_CODE" val="l1-1"/>
  <p:tag name="KSO_WM_TAG_VERSION" val="1.0"/>
  <p:tag name="KSO_WM_UNIT_FILL_FORE_SCHEMECOLOR_INDEX" val="5"/>
  <p:tag name="KSO_WM_UNIT_FILL_TYPE" val="1"/>
  <p:tag name="KSO_WM_UNIT_TEXT_FILL_FORE_SCHEMECOLOR_INDEX" val="5"/>
  <p:tag name="KSO_WM_UNIT_TEXT_FILL_TYPE" val="1"/>
</p:tagLst>
</file>

<file path=ppt/tags/tag2.xml><?xml version="1.0" encoding="utf-8"?>
<p:tagLst xmlns:p="http://schemas.openxmlformats.org/presentationml/2006/main">
  <p:tag name="KSO_WM_TEMPLATE_CATEGORY" val="diagram"/>
  <p:tag name="KSO_WM_TEMPLATE_INDEX" val="404"/>
  <p:tag name="KSO_WM_UNIT_TYPE" val="l_i"/>
  <p:tag name="KSO_WM_UNIT_INDEX" val="1_1"/>
  <p:tag name="KSO_WM_UNIT_ID" val="258*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2"/>
  <p:tag name="KSO_WM_UNIT_TEXT_FILL_TYPE" val="1"/>
</p:tagLst>
</file>

<file path=ppt/tags/tag3.xml><?xml version="1.0" encoding="utf-8"?>
<p:tagLst xmlns:p="http://schemas.openxmlformats.org/presentationml/2006/main">
  <p:tag name="KSO_WM_TEMPLATE_CATEGORY" val="diagram"/>
  <p:tag name="KSO_WM_TEMPLATE_INDEX" val="404"/>
  <p:tag name="KSO_WM_UNIT_TYPE" val="l_i"/>
  <p:tag name="KSO_WM_UNIT_INDEX" val="1_2"/>
  <p:tag name="KSO_WM_UNIT_ID" val="258*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Lst>
</file>

<file path=ppt/tags/tag4.xml><?xml version="1.0" encoding="utf-8"?>
<p:tagLst xmlns:p="http://schemas.openxmlformats.org/presentationml/2006/main">
  <p:tag name="KSO_WM_TEMPLATE_CATEGORY" val="diagram"/>
  <p:tag name="KSO_WM_TEMPLATE_INDEX" val="404"/>
  <p:tag name="KSO_WM_UNIT_TYPE" val="l_h_f"/>
  <p:tag name="KSO_WM_UNIT_INDEX" val="1_1_1"/>
  <p:tag name="KSO_WM_UNIT_ID" val="258*l_h_f*1_1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3"/>
  <p:tag name="KSO_WM_DIAGRAM_GROUP_CODE" val="l1-1"/>
  <p:tag name="KSO_WM_TAG_VERSION" val="1.0"/>
  <p:tag name="KSO_WM_UNIT_TEXT_FILL_FORE_SCHEMECOLOR_INDEX" val="5"/>
  <p:tag name="KSO_WM_UNIT_TEXT_FILL_TYPE" val="1"/>
</p:tagLst>
</file>

<file path=ppt/tags/tag5.xml><?xml version="1.0" encoding="utf-8"?>
<p:tagLst xmlns:p="http://schemas.openxmlformats.org/presentationml/2006/main">
  <p:tag name="KSO_WM_BEAUTIFY_FLAG" val="#wm#"/>
  <p:tag name="KSO_WM_UNIT_TYPE" val="i"/>
  <p:tag name="KSO_WM_UNIT_ID" val="diagram404_3*i*8"/>
  <p:tag name="KSO_WM_TEMPLATE_CATEGORY" val="diagram"/>
  <p:tag name="KSO_WM_TEMPLATE_INDEX" val="404"/>
  <p:tag name="KSO_WM_TAG_VERSION" val="1.0"/>
  <p:tag name="KSO_WM_UNIT_INDEX" val="8"/>
</p:tagLst>
</file>

<file path=ppt/tags/tag6.xml><?xml version="1.0" encoding="utf-8"?>
<p:tagLst xmlns:p="http://schemas.openxmlformats.org/presentationml/2006/main">
  <p:tag name="KSO_WM_TEMPLATE_CATEGORY" val="diagram"/>
  <p:tag name="KSO_WM_TEMPLATE_INDEX" val="404"/>
  <p:tag name="KSO_WM_UNIT_TYPE" val="l_i"/>
  <p:tag name="KSO_WM_UNIT_INDEX" val="1_3"/>
  <p:tag name="KSO_WM_UNIT_ID" val="258*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TEMPLATE_CATEGORY" val="diagram"/>
  <p:tag name="KSO_WM_TEMPLATE_INDEX" val="404"/>
  <p:tag name="KSO_WM_UNIT_TYPE" val="l_i"/>
  <p:tag name="KSO_WM_UNIT_INDEX" val="1_4"/>
  <p:tag name="KSO_WM_UNIT_ID" val="258*l_i*1_4"/>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Lst>
</file>

<file path=ppt/tags/tag8.xml><?xml version="1.0" encoding="utf-8"?>
<p:tagLst xmlns:p="http://schemas.openxmlformats.org/presentationml/2006/main">
  <p:tag name="KSO_WM_TEMPLATE_CATEGORY" val="diagram"/>
  <p:tag name="KSO_WM_TEMPLATE_INDEX" val="404"/>
  <p:tag name="KSO_WM_UNIT_TYPE" val="l_h_f"/>
  <p:tag name="KSO_WM_UNIT_INDEX" val="1_2_1"/>
  <p:tag name="KSO_WM_UNIT_ID" val="258*l_h_f*1_2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3"/>
  <p:tag name="KSO_WM_DIAGRAM_GROUP_CODE" val="l1-1"/>
  <p:tag name="KSO_WM_TAG_VERSION" val="1.0"/>
  <p:tag name="KSO_WM_UNIT_TEXT_FILL_FORE_SCHEMECOLOR_INDEX" val="5"/>
  <p:tag name="KSO_WM_UNIT_TEXT_FILL_TYPE" val="1"/>
</p:tagLst>
</file>

<file path=ppt/tags/tag9.xml><?xml version="1.0" encoding="utf-8"?>
<p:tagLst xmlns:p="http://schemas.openxmlformats.org/presentationml/2006/main">
  <p:tag name="KSO_WM_TEMPLATE_CATEGORY" val="diagram"/>
  <p:tag name="KSO_WM_TEMPLATE_INDEX" val="404"/>
  <p:tag name="KSO_WM_UNIT_TYPE" val="l_i"/>
  <p:tag name="KSO_WM_UNIT_INDEX" val="1_7"/>
  <p:tag name="KSO_WM_UNIT_ID" val="258*l_i*1_7"/>
  <p:tag name="KSO_WM_UNIT_CLEAR" val="1"/>
  <p:tag name="KSO_WM_UNIT_LAYERLEVEL" val="1_1"/>
  <p:tag name="KSO_WM_BEAUTIFY_FLAG" val="#wm#"/>
  <p:tag name="KSO_WM_DIAGRAM_GROUP_CODE" val="l1-1"/>
  <p:tag name="KSO_WM_TAG_VERSION" val="1.0"/>
  <p:tag name="KSO_WM_UNIT_LINE_FORE_SCHEMECOLOR_INDEX" val="5"/>
  <p:tag name="KSO_WM_UNIT_LINE_FILL_TYPE"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4913</Words>
  <Application>WPS 演示</Application>
  <PresentationFormat>宽屏</PresentationFormat>
  <Paragraphs>421</Paragraphs>
  <Slides>20</Slides>
  <Notes>0</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7</vt:i4>
      </vt:variant>
      <vt:variant>
        <vt:lpstr>幻灯片标题</vt:lpstr>
      </vt:variant>
      <vt:variant>
        <vt:i4>20</vt:i4>
      </vt:variant>
    </vt:vector>
  </HeadingPairs>
  <TitlesOfParts>
    <vt:vector size="38" baseType="lpstr">
      <vt:lpstr>Arial</vt:lpstr>
      <vt:lpstr>宋体</vt:lpstr>
      <vt:lpstr>Wingdings</vt:lpstr>
      <vt:lpstr>微软雅黑</vt:lpstr>
      <vt:lpstr>Times New Roman</vt:lpstr>
      <vt:lpstr>Wingdings</vt:lpstr>
      <vt:lpstr>Segoe UI Semilight</vt:lpstr>
      <vt:lpstr>Century Gothic</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陈艺荣</cp:lastModifiedBy>
  <cp:revision>511</cp:revision>
  <dcterms:created xsi:type="dcterms:W3CDTF">2015-04-07T16:28:00Z</dcterms:created>
  <dcterms:modified xsi:type="dcterms:W3CDTF">2017-11-06T21:20:24Z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