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1" r:id="rId3"/>
    <p:sldId id="265" r:id="rId4"/>
    <p:sldId id="287" r:id="rId5"/>
    <p:sldId id="290" r:id="rId6"/>
    <p:sldId id="292" r:id="rId7"/>
    <p:sldId id="259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2584" autoAdjust="0"/>
  </p:normalViewPr>
  <p:slideViewPr>
    <p:cSldViewPr>
      <p:cViewPr varScale="1">
        <p:scale>
          <a:sx n="154" d="100"/>
          <a:sy n="154" d="100"/>
        </p:scale>
        <p:origin x="-38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9055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642910" y="195486"/>
            <a:ext cx="8001055" cy="849400"/>
            <a:chOff x="642910" y="195486"/>
            <a:chExt cx="8001055" cy="849400"/>
          </a:xfrm>
        </p:grpSpPr>
        <p:cxnSp>
          <p:nvCxnSpPr>
            <p:cNvPr id="10" name="直接连接符 9"/>
            <p:cNvCxnSpPr/>
            <p:nvPr userDrawn="1"/>
          </p:nvCxnSpPr>
          <p:spPr>
            <a:xfrm>
              <a:off x="642910" y="857238"/>
              <a:ext cx="5857916" cy="1588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图片 4" descr="image004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929586" y="195486"/>
              <a:ext cx="714379" cy="8494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xmlns="" val="408044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47864" y="1347614"/>
            <a:ext cx="2197213" cy="21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153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352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211710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产线情况概况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8184" y="336383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2020</a:t>
            </a:r>
            <a:r>
              <a:rPr lang="zh-CN" altLang="en-US" b="1" dirty="0" smtClean="0">
                <a:solidFill>
                  <a:srgbClr val="0070C0"/>
                </a:solidFill>
              </a:rPr>
              <a:t>年</a:t>
            </a:r>
            <a:r>
              <a:rPr lang="en-US" altLang="zh-CN" b="1" dirty="0" smtClean="0">
                <a:solidFill>
                  <a:srgbClr val="0070C0"/>
                </a:solidFill>
              </a:rPr>
              <a:t>9</a:t>
            </a:r>
            <a:r>
              <a:rPr lang="zh-CN" altLang="en-US" b="1" dirty="0" smtClean="0">
                <a:solidFill>
                  <a:srgbClr val="0070C0"/>
                </a:solidFill>
              </a:rPr>
              <a:t>月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69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83518"/>
            <a:ext cx="23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B81D5"/>
                </a:solidFill>
                <a:cs typeface="Arial" pitchFamily="34" charset="0"/>
              </a:rPr>
              <a:t>总体示意图</a:t>
            </a:r>
            <a:endParaRPr lang="zh-CN" altLang="en-US" b="1" dirty="0">
              <a:solidFill>
                <a:srgbClr val="1B81D5"/>
              </a:solidFill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="" xmlns:a16="http://schemas.microsoft.com/office/drawing/2014/main" id="{EB1FC027-AF8D-43B0-92AD-1073456C3B7B}"/>
              </a:ext>
            </a:extLst>
          </p:cNvPr>
          <p:cNvSpPr txBox="1"/>
          <p:nvPr/>
        </p:nvSpPr>
        <p:spPr>
          <a:xfrm>
            <a:off x="755576" y="1036823"/>
            <a:ext cx="7724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798E9"/>
              </a:buClr>
            </a:pP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endParaRPr lang="zh-CN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endParaRPr lang="zh-CN" altLang="zh-CN" sz="14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endParaRPr lang="en-US" altLang="zh-CN" sz="1400" dirty="0"/>
          </a:p>
          <a:p>
            <a:pPr marL="342900" indent="-342900">
              <a:buFont typeface="Wingdings" pitchFamily="2" charset="2"/>
              <a:buChar char="p"/>
            </a:pPr>
            <a:endParaRPr lang="en-US" altLang="zh-CN" sz="1600" dirty="0"/>
          </a:p>
          <a:p>
            <a:pPr marL="342900" indent="-342900">
              <a:buFont typeface="Wingdings" pitchFamily="2" charset="2"/>
              <a:buChar char="p"/>
            </a:pPr>
            <a:endParaRPr lang="en-US" altLang="zh-CN" sz="16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B1FC027-AF8D-43B0-92AD-1073456C3B7B}"/>
              </a:ext>
            </a:extLst>
          </p:cNvPr>
          <p:cNvSpPr txBox="1"/>
          <p:nvPr/>
        </p:nvSpPr>
        <p:spPr>
          <a:xfrm>
            <a:off x="755576" y="1036823"/>
            <a:ext cx="7724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798E9"/>
              </a:buClr>
            </a:pP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endParaRPr lang="zh-CN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endParaRPr lang="zh-CN" altLang="zh-CN" sz="14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endParaRPr lang="en-US" altLang="zh-CN" sz="1400" dirty="0"/>
          </a:p>
          <a:p>
            <a:pPr marL="342900" indent="-342900">
              <a:buFont typeface="Wingdings" pitchFamily="2" charset="2"/>
              <a:buChar char="p"/>
            </a:pPr>
            <a:endParaRPr lang="en-US" altLang="zh-CN" sz="1600" dirty="0"/>
          </a:p>
          <a:p>
            <a:pPr marL="342900" indent="-342900">
              <a:buFont typeface="Wingdings" pitchFamily="2" charset="2"/>
              <a:buChar char="p"/>
            </a:pPr>
            <a:endParaRPr lang="en-US" altLang="zh-CN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131590"/>
            <a:ext cx="4577135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6">
            <a:extLst>
              <a:ext uri="{FF2B5EF4-FFF2-40B4-BE49-F238E27FC236}">
                <a16:creationId xmlns="" xmlns:a16="http://schemas.microsoft.com/office/drawing/2014/main" id="{EB1FC027-AF8D-43B0-92AD-1073456C3B7B}"/>
              </a:ext>
            </a:extLst>
          </p:cNvPr>
          <p:cNvSpPr txBox="1"/>
          <p:nvPr/>
        </p:nvSpPr>
        <p:spPr>
          <a:xfrm>
            <a:off x="539552" y="1131590"/>
            <a:ext cx="518457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组成部分：</a:t>
            </a:r>
            <a:endParaRPr lang="en-US" altLang="zh-CN" sz="1600" dirty="0"/>
          </a:p>
          <a:p>
            <a:pPr marL="228600" indent="-228600"/>
            <a:r>
              <a:rPr lang="en-US" altLang="zh-CN" sz="1200" b="1" dirty="0" smtClean="0">
                <a:latin typeface="+mn-ea"/>
              </a:rPr>
              <a:t>  </a:t>
            </a:r>
            <a:r>
              <a:rPr lang="zh-CN" altLang="zh-CN" sz="1200" b="1" dirty="0" smtClean="0">
                <a:latin typeface="+mn-ea"/>
              </a:rPr>
              <a:t>校准系统</a:t>
            </a:r>
            <a:r>
              <a:rPr lang="zh-CN" altLang="zh-CN" sz="1200" dirty="0" smtClean="0">
                <a:latin typeface="+mn-ea"/>
              </a:rPr>
              <a:t>：针对产线调试环节完成质量保证及提高效率</a:t>
            </a:r>
          </a:p>
          <a:p>
            <a:pPr lvl="0"/>
            <a:r>
              <a:rPr lang="en-US" altLang="zh-CN" sz="1200" b="1" dirty="0" smtClean="0">
                <a:latin typeface="+mn-ea"/>
              </a:rPr>
              <a:t>  </a:t>
            </a:r>
            <a:r>
              <a:rPr lang="zh-CN" altLang="zh-CN" sz="1200" b="1" dirty="0" smtClean="0">
                <a:latin typeface="+mn-ea"/>
              </a:rPr>
              <a:t>表头测试</a:t>
            </a:r>
            <a:r>
              <a:rPr lang="zh-CN" altLang="zh-CN" sz="1200" dirty="0" smtClean="0">
                <a:latin typeface="+mn-ea"/>
              </a:rPr>
              <a:t>：针对产线</a:t>
            </a:r>
            <a:r>
              <a:rPr lang="en-US" altLang="zh-CN" sz="1200" dirty="0" smtClean="0">
                <a:latin typeface="+mn-ea"/>
              </a:rPr>
              <a:t>SI</a:t>
            </a:r>
            <a:r>
              <a:rPr lang="zh-CN" altLang="zh-CN" sz="1200" dirty="0" smtClean="0">
                <a:latin typeface="+mn-ea"/>
              </a:rPr>
              <a:t>、</a:t>
            </a:r>
            <a:r>
              <a:rPr lang="en-US" altLang="zh-CN" sz="1200" dirty="0" smtClean="0">
                <a:latin typeface="+mn-ea"/>
              </a:rPr>
              <a:t>IP</a:t>
            </a:r>
            <a:r>
              <a:rPr lang="zh-CN" altLang="zh-CN" sz="1200" dirty="0" smtClean="0">
                <a:latin typeface="+mn-ea"/>
              </a:rPr>
              <a:t>质检完成一键测试工作，及提高效率</a:t>
            </a:r>
          </a:p>
          <a:p>
            <a:pPr lvl="0"/>
            <a:r>
              <a:rPr lang="en-US" altLang="zh-CN" sz="1200" b="1" dirty="0" smtClean="0">
                <a:latin typeface="+mn-ea"/>
              </a:rPr>
              <a:t>  </a:t>
            </a:r>
            <a:r>
              <a:rPr lang="zh-CN" altLang="zh-CN" sz="1200" b="1" dirty="0" smtClean="0">
                <a:latin typeface="+mn-ea"/>
              </a:rPr>
              <a:t>整机测试</a:t>
            </a:r>
            <a:r>
              <a:rPr lang="zh-CN" altLang="zh-CN" sz="1200" dirty="0" smtClean="0">
                <a:latin typeface="+mn-ea"/>
              </a:rPr>
              <a:t>：针对</a:t>
            </a:r>
            <a:r>
              <a:rPr lang="en-US" altLang="zh-CN" sz="1200" dirty="0" smtClean="0">
                <a:latin typeface="+mn-ea"/>
              </a:rPr>
              <a:t>MPDU</a:t>
            </a:r>
            <a:r>
              <a:rPr lang="zh-CN" altLang="zh-CN" sz="1200" dirty="0" smtClean="0">
                <a:latin typeface="+mn-ea"/>
              </a:rPr>
              <a:t>、</a:t>
            </a:r>
            <a:r>
              <a:rPr lang="en-US" altLang="zh-CN" sz="1200" dirty="0" smtClean="0">
                <a:latin typeface="+mn-ea"/>
              </a:rPr>
              <a:t>RPDU</a:t>
            </a:r>
            <a:r>
              <a:rPr lang="zh-CN" altLang="zh-CN" sz="1200" dirty="0" smtClean="0">
                <a:latin typeface="+mn-ea"/>
              </a:rPr>
              <a:t>等完成电流、极性、接口等测试工作</a:t>
            </a:r>
          </a:p>
          <a:p>
            <a:pPr lvl="0"/>
            <a:r>
              <a:rPr lang="en-US" altLang="zh-CN" sz="1200" b="1" dirty="0" smtClean="0">
                <a:latin typeface="+mn-ea"/>
              </a:rPr>
              <a:t>  </a:t>
            </a:r>
            <a:r>
              <a:rPr lang="zh-CN" altLang="zh-CN" sz="1200" b="1" dirty="0" smtClean="0">
                <a:latin typeface="+mn-ea"/>
              </a:rPr>
              <a:t>服务处理</a:t>
            </a:r>
            <a:r>
              <a:rPr lang="zh-CN" altLang="zh-CN" sz="1200" dirty="0" smtClean="0">
                <a:latin typeface="+mn-ea"/>
              </a:rPr>
              <a:t>：完成各指标的统计任务，以及日志存储、展现、查询及导出</a:t>
            </a:r>
          </a:p>
          <a:p>
            <a:pPr lvl="1">
              <a:buFont typeface="Wingdings" pitchFamily="2" charset="2"/>
              <a:buChar char="Ø"/>
            </a:pPr>
            <a:endParaRPr lang="zh-CN" altLang="zh-CN" sz="1400" dirty="0" smtClean="0"/>
          </a:p>
          <a:p>
            <a:pPr marL="342900" indent="-342900">
              <a:buFont typeface="Wingdings" pitchFamily="2" charset="2"/>
              <a:buChar char="p"/>
            </a:pPr>
            <a:endParaRPr lang="en-US" altLang="zh-CN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B1FC027-AF8D-43B0-92AD-1073456C3B7B}"/>
              </a:ext>
            </a:extLst>
          </p:cNvPr>
          <p:cNvSpPr txBox="1"/>
          <p:nvPr/>
        </p:nvSpPr>
        <p:spPr>
          <a:xfrm>
            <a:off x="539552" y="2715766"/>
            <a:ext cx="33843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主要突破点：</a:t>
            </a:r>
            <a:endParaRPr lang="en-US" altLang="zh-CN" sz="1600" dirty="0"/>
          </a:p>
          <a:p>
            <a:pPr lvl="1">
              <a:buFont typeface="Wingdings" pitchFamily="2" charset="2"/>
              <a:buChar char="Ø"/>
            </a:pPr>
            <a:r>
              <a:rPr lang="zh-CN" altLang="zh-CN" dirty="0" smtClean="0"/>
              <a:t>校准系统</a:t>
            </a:r>
            <a:r>
              <a:rPr lang="en-US" altLang="zh-CN" sz="1400" dirty="0" smtClean="0"/>
              <a:t>  –&gt;  </a:t>
            </a:r>
            <a:r>
              <a:rPr lang="zh-CN" altLang="zh-CN" sz="1400" dirty="0" smtClean="0"/>
              <a:t>准确性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zh-CN" dirty="0" smtClean="0"/>
              <a:t>表头测试</a:t>
            </a:r>
            <a:r>
              <a:rPr lang="en-US" altLang="zh-CN" dirty="0" smtClean="0"/>
              <a:t> </a:t>
            </a:r>
            <a:r>
              <a:rPr lang="zh-CN" altLang="zh-CN" sz="1400" dirty="0" smtClean="0"/>
              <a:t> </a:t>
            </a:r>
            <a:r>
              <a:rPr lang="en-US" altLang="zh-CN" sz="1400" dirty="0" smtClean="0"/>
              <a:t>–&gt;  </a:t>
            </a:r>
            <a:r>
              <a:rPr lang="zh-CN" altLang="zh-CN" sz="1400" dirty="0" smtClean="0"/>
              <a:t>高效率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zh-CN" dirty="0" smtClean="0"/>
              <a:t>整机测试</a:t>
            </a:r>
            <a:r>
              <a:rPr lang="en-US" altLang="zh-CN" dirty="0" smtClean="0"/>
              <a:t> </a:t>
            </a:r>
            <a:r>
              <a:rPr lang="zh-CN" altLang="zh-CN" sz="1400" dirty="0" smtClean="0"/>
              <a:t> </a:t>
            </a:r>
            <a:r>
              <a:rPr lang="en-US" altLang="zh-CN" sz="1400" dirty="0" smtClean="0"/>
              <a:t>–&gt; </a:t>
            </a:r>
            <a:r>
              <a:rPr lang="zh-CN" altLang="zh-CN" sz="1400" dirty="0" smtClean="0"/>
              <a:t>实用性</a:t>
            </a:r>
            <a:endParaRPr lang="en-US" altLang="zh-CN" sz="1400" dirty="0" smtClean="0"/>
          </a:p>
          <a:p>
            <a:pPr lvl="1">
              <a:buFont typeface="Wingdings" pitchFamily="2" charset="2"/>
              <a:buChar char="Ø"/>
            </a:pPr>
            <a:endParaRPr lang="zh-CN" altLang="zh-CN" sz="1400" dirty="0" smtClean="0"/>
          </a:p>
          <a:p>
            <a:pPr marL="342900" indent="-342900">
              <a:buFont typeface="Wingdings" pitchFamily="2" charset="2"/>
              <a:buChar char="p"/>
            </a:pPr>
            <a:endParaRPr lang="en-US" altLang="zh-CN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4182" y="505020"/>
            <a:ext cx="23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B81D5"/>
                </a:solidFill>
                <a:cs typeface="Arial" pitchFamily="34" charset="0"/>
              </a:rPr>
              <a:t>校准系统</a:t>
            </a:r>
            <a:endParaRPr lang="zh-CN" altLang="en-US" b="1" dirty="0">
              <a:solidFill>
                <a:srgbClr val="1B81D5"/>
              </a:solidFill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="" xmlns:a16="http://schemas.microsoft.com/office/drawing/2014/main" id="{EB1FC027-AF8D-43B0-92AD-1073456C3B7B}"/>
              </a:ext>
            </a:extLst>
          </p:cNvPr>
          <p:cNvSpPr txBox="1"/>
          <p:nvPr/>
        </p:nvSpPr>
        <p:spPr>
          <a:xfrm>
            <a:off x="755576" y="1036823"/>
            <a:ext cx="772424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目标：</a:t>
            </a:r>
            <a:endParaRPr lang="en-US" altLang="zh-CN" sz="16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对</a:t>
            </a:r>
            <a:r>
              <a:rPr lang="en-US" altLang="zh-CN" sz="1400" dirty="0" smtClean="0"/>
              <a:t>SI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IP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BM</a:t>
            </a:r>
            <a:r>
              <a:rPr lang="zh-CN" altLang="zh-CN" sz="1400" dirty="0" smtClean="0"/>
              <a:t>表头</a:t>
            </a:r>
            <a:r>
              <a:rPr lang="zh-CN" altLang="en-US" sz="1400" dirty="0" smtClean="0"/>
              <a:t>设备、</a:t>
            </a:r>
            <a:r>
              <a:rPr lang="zh-CN" altLang="zh-CN" sz="1400" dirty="0" smtClean="0"/>
              <a:t>及</a:t>
            </a:r>
            <a:r>
              <a:rPr lang="zh-CN" altLang="en-US" sz="1400" dirty="0" smtClean="0"/>
              <a:t>各种类型</a:t>
            </a:r>
            <a:r>
              <a:rPr lang="zh-CN" altLang="zh-CN" sz="1400" dirty="0" smtClean="0"/>
              <a:t>执行板</a:t>
            </a:r>
            <a:r>
              <a:rPr lang="zh-CN" altLang="en-US" sz="1400" dirty="0" smtClean="0"/>
              <a:t>，实现</a:t>
            </a:r>
            <a:r>
              <a:rPr lang="zh-CN" altLang="zh-CN" sz="1400" dirty="0" smtClean="0"/>
              <a:t>一键式自动化校准</a:t>
            </a:r>
            <a:r>
              <a:rPr lang="zh-CN" altLang="en-US" sz="1400" dirty="0" smtClean="0"/>
              <a:t>，减少调试环节操作人员的重复操作步骤，提高此环节的调试效率，降低错误率。</a:t>
            </a:r>
            <a:endParaRPr lang="en-US" altLang="zh-CN" sz="1400" dirty="0"/>
          </a:p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en-US" altLang="zh-CN" sz="1600" dirty="0"/>
              <a:t> </a:t>
            </a:r>
            <a:r>
              <a:rPr lang="zh-CN" altLang="en-US" sz="1600" dirty="0" smtClean="0"/>
              <a:t>主要改进点：</a:t>
            </a:r>
            <a:endParaRPr lang="en-US" altLang="zh-CN" sz="1600" dirty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大大降低操作人员的专业性要求；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zh-CN" sz="1400" dirty="0" smtClean="0"/>
              <a:t>自动识别设备类型</a:t>
            </a:r>
            <a:r>
              <a:rPr lang="zh-CN" altLang="en-US" sz="1400" dirty="0" smtClean="0"/>
              <a:t>，支持各种类型</a:t>
            </a:r>
            <a:r>
              <a:rPr lang="en-US" altLang="zh-CN" sz="1400" dirty="0" smtClean="0"/>
              <a:t>PDU</a:t>
            </a:r>
            <a:r>
              <a:rPr lang="zh-CN" altLang="en-US" sz="1400" dirty="0" smtClean="0"/>
              <a:t>；</a:t>
            </a:r>
            <a:endParaRPr lang="en-US" altLang="zh-CN" sz="1400" dirty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软件自动验证校准的正确性，省去人工判断步骤；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软件</a:t>
            </a:r>
            <a:r>
              <a:rPr lang="zh-CN" altLang="zh-CN" sz="1400" dirty="0" smtClean="0"/>
              <a:t>自动控制标准源联动</a:t>
            </a:r>
            <a:r>
              <a:rPr lang="zh-CN" altLang="en-US" sz="1400" dirty="0" smtClean="0"/>
              <a:t>，无需人工参与，减少因人工操作而导致的错误；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软件</a:t>
            </a:r>
            <a:r>
              <a:rPr lang="zh-CN" altLang="zh-CN" sz="1400" dirty="0" smtClean="0"/>
              <a:t>自动创建和固化序列号</a:t>
            </a:r>
            <a:r>
              <a:rPr lang="zh-CN" altLang="en-US" sz="1400" dirty="0" smtClean="0"/>
              <a:t>，设备校准日志可追溯；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软件自动设置设备的出厂参数，节省</a:t>
            </a:r>
            <a:r>
              <a:rPr lang="zh-CN" altLang="zh-CN" sz="1400" dirty="0" smtClean="0"/>
              <a:t>操作人员</a:t>
            </a:r>
            <a:r>
              <a:rPr lang="zh-CN" altLang="en-US" sz="1400" dirty="0" smtClean="0"/>
              <a:t>重复参数设置</a:t>
            </a:r>
            <a:r>
              <a:rPr lang="zh-CN" altLang="zh-CN" sz="1400" dirty="0" smtClean="0"/>
              <a:t>的工作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zh-CN" sz="1400" dirty="0" smtClean="0"/>
              <a:t>记录详细的校准日志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zh-CN" sz="1400" dirty="0" smtClean="0"/>
              <a:t>软件支持多用户及分权限管理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endParaRPr lang="zh-CN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endParaRPr lang="zh-CN" altLang="zh-CN" sz="14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endParaRPr lang="en-US" altLang="zh-CN" sz="1400" dirty="0"/>
          </a:p>
          <a:p>
            <a:pPr marL="342900" indent="-342900">
              <a:buFont typeface="Wingdings" pitchFamily="2" charset="2"/>
              <a:buChar char="p"/>
            </a:pPr>
            <a:endParaRPr lang="en-US" altLang="zh-CN" sz="1600" dirty="0"/>
          </a:p>
          <a:p>
            <a:pPr marL="342900" indent="-342900">
              <a:buFont typeface="Wingdings" pitchFamily="2" charset="2"/>
              <a:buChar char="p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xmlns="" val="280643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="" xmlns:a16="http://schemas.microsoft.com/office/drawing/2014/main" id="{EB1FC027-AF8D-43B0-92AD-1073456C3B7B}"/>
              </a:ext>
            </a:extLst>
          </p:cNvPr>
          <p:cNvSpPr txBox="1"/>
          <p:nvPr/>
        </p:nvSpPr>
        <p:spPr>
          <a:xfrm>
            <a:off x="683568" y="1036823"/>
            <a:ext cx="7796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798E9"/>
              </a:buClr>
            </a:pPr>
            <a:endParaRPr lang="en-US" altLang="zh-CN" sz="1600" dirty="0" smtClean="0"/>
          </a:p>
          <a:p>
            <a:pPr marL="342900" indent="-342900">
              <a:buClr>
                <a:srgbClr val="3798E9"/>
              </a:buClr>
            </a:pPr>
            <a:endParaRPr lang="en-US" altLang="zh-CN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483518"/>
            <a:ext cx="23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B81D5"/>
                </a:solidFill>
                <a:cs typeface="Arial" pitchFamily="34" charset="0"/>
              </a:rPr>
              <a:t>产线岗位平面图</a:t>
            </a:r>
            <a:endParaRPr lang="zh-CN" altLang="en-US" b="1" dirty="0">
              <a:solidFill>
                <a:srgbClr val="1B81D5"/>
              </a:solidFill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="" xmlns:a16="http://schemas.microsoft.com/office/drawing/2014/main" id="{EB1FC027-AF8D-43B0-92AD-1073456C3B7B}"/>
              </a:ext>
            </a:extLst>
          </p:cNvPr>
          <p:cNvSpPr txBox="1"/>
          <p:nvPr/>
        </p:nvSpPr>
        <p:spPr>
          <a:xfrm>
            <a:off x="755576" y="1036823"/>
            <a:ext cx="7724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798E9"/>
              </a:buClr>
            </a:pP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endParaRPr lang="zh-CN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endParaRPr lang="zh-CN" altLang="zh-CN" sz="14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endParaRPr lang="en-US" altLang="zh-CN" sz="1400" dirty="0"/>
          </a:p>
          <a:p>
            <a:pPr marL="342900" indent="-342900">
              <a:buFont typeface="Wingdings" pitchFamily="2" charset="2"/>
              <a:buChar char="p"/>
            </a:pPr>
            <a:endParaRPr lang="en-US" altLang="zh-CN" sz="1600" dirty="0"/>
          </a:p>
          <a:p>
            <a:pPr marL="342900" indent="-342900">
              <a:buFont typeface="Wingdings" pitchFamily="2" charset="2"/>
              <a:buChar char="p"/>
            </a:pPr>
            <a:endParaRPr lang="en-US" altLang="zh-CN" sz="1600" dirty="0"/>
          </a:p>
        </p:txBody>
      </p:sp>
      <p:pic>
        <p:nvPicPr>
          <p:cNvPr id="7" name="图片 6" descr="产线工位平面图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9712" y="1223962"/>
            <a:ext cx="61245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14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4182" y="505020"/>
            <a:ext cx="23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B81D5"/>
                </a:solidFill>
                <a:cs typeface="Arial" pitchFamily="34" charset="0"/>
              </a:rPr>
              <a:t>调试环节目前操作</a:t>
            </a:r>
            <a:endParaRPr lang="zh-CN" altLang="en-US" sz="2000" b="1" dirty="0">
              <a:solidFill>
                <a:srgbClr val="1B81D5"/>
              </a:solidFill>
              <a:cs typeface="Arial" pitchFamily="34" charset="0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="" xmlns:a16="http://schemas.microsoft.com/office/drawing/2014/main" id="{EB1FC027-AF8D-43B0-92AD-1073456C3B7B}"/>
              </a:ext>
            </a:extLst>
          </p:cNvPr>
          <p:cNvSpPr txBox="1"/>
          <p:nvPr/>
        </p:nvSpPr>
        <p:spPr>
          <a:xfrm>
            <a:off x="683568" y="1036823"/>
            <a:ext cx="779625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岗位分布：</a:t>
            </a:r>
            <a:endParaRPr lang="en-US" altLang="zh-CN" sz="16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一人负责烧录各类执行板和表头程序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四人负责校准各类执行板和表头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p"/>
            </a:pP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p"/>
            </a:pPr>
            <a:endParaRPr lang="en-US" altLang="zh-CN" sz="1400" dirty="0" smtClean="0"/>
          </a:p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目前调试操作流程：</a:t>
            </a:r>
            <a:endParaRPr lang="en-US" altLang="zh-CN" sz="16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设备校准：通过人工控制标准源，对</a:t>
            </a:r>
            <a:r>
              <a:rPr lang="en-US" altLang="zh-CN" sz="1400" dirty="0" smtClean="0"/>
              <a:t>PDU</a:t>
            </a:r>
            <a:r>
              <a:rPr lang="zh-CN" altLang="en-US" sz="1400" dirty="0" smtClean="0"/>
              <a:t>进行校准；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校准验证：校准之后，需要人工验证执行板和表头校准是否通过；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校验内容：空载是否有底数，</a:t>
            </a:r>
            <a:r>
              <a:rPr lang="en-US" altLang="zh-CN" sz="1400" dirty="0" smtClean="0"/>
              <a:t>6A</a:t>
            </a:r>
            <a:r>
              <a:rPr lang="zh-CN" altLang="en-US" sz="1400" dirty="0" smtClean="0"/>
              <a:t>电流是否准确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忽略步骤：校准锰铜执行板时，需要通过软件验证每一位的电流是否准确；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参数设置：表头校准完，需要通过人工修改表头的阈值等参数，清除电能等操作。</a:t>
            </a:r>
            <a:endParaRPr lang="en-US" altLang="zh-CN" sz="1400" dirty="0" smtClean="0"/>
          </a:p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endParaRPr lang="en-US" altLang="zh-CN" sz="1400" dirty="0" smtClean="0"/>
          </a:p>
          <a:p>
            <a:pPr marL="342900" indent="-342900">
              <a:buClr>
                <a:srgbClr val="3798E9"/>
              </a:buClr>
            </a:pPr>
            <a:r>
              <a:rPr lang="en-US" altLang="zh-CN" sz="1400" dirty="0" smtClean="0"/>
              <a:t>	</a:t>
            </a:r>
          </a:p>
          <a:p>
            <a:pPr marL="342900" indent="-342900">
              <a:buClr>
                <a:srgbClr val="3798E9"/>
              </a:buClr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xmlns="" val="39214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4182" y="505020"/>
            <a:ext cx="23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B81D5"/>
                </a:solidFill>
              </a:rPr>
              <a:t>加入校准系统</a:t>
            </a:r>
            <a:endParaRPr lang="zh-CN" altLang="en-US" sz="2000" b="1" dirty="0">
              <a:solidFill>
                <a:srgbClr val="1B81D5"/>
              </a:solidFill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="" xmlns:a16="http://schemas.microsoft.com/office/drawing/2014/main" id="{EB1FC027-AF8D-43B0-92AD-1073456C3B7B}"/>
              </a:ext>
            </a:extLst>
          </p:cNvPr>
          <p:cNvSpPr txBox="1"/>
          <p:nvPr/>
        </p:nvSpPr>
        <p:spPr>
          <a:xfrm>
            <a:off x="683568" y="1036823"/>
            <a:ext cx="779625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系统简介</a:t>
            </a:r>
            <a:endParaRPr lang="en-US" altLang="zh-CN" sz="16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zh-CN" sz="1600" dirty="0" smtClean="0"/>
              <a:t>校准系统针对调试环节，实现一键自动化完成所有操作，大幅度的减少此环节操作人员的工作量，成倍地提高效率。</a:t>
            </a:r>
            <a:endParaRPr lang="en-US" altLang="zh-CN" sz="1600" dirty="0" smtClean="0"/>
          </a:p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一键自动完成内容</a:t>
            </a:r>
            <a:endParaRPr lang="en-US" altLang="zh-CN" sz="16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smtClean="0"/>
              <a:t>自动烧录软件</a:t>
            </a:r>
            <a:endParaRPr lang="en-US" altLang="zh-CN" sz="160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自动</a:t>
            </a:r>
            <a:r>
              <a:rPr lang="zh-CN" altLang="en-US" sz="1600" dirty="0" smtClean="0"/>
              <a:t>固化产品序列号</a:t>
            </a:r>
            <a:endParaRPr lang="en-US" altLang="zh-CN" sz="16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自动识别各设备类型</a:t>
            </a:r>
            <a:endParaRPr lang="en-US" altLang="zh-CN" sz="16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自动控制标准源，进行校准</a:t>
            </a:r>
            <a:endParaRPr lang="en-US" altLang="zh-CN" sz="16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自动验证校准电压、电流、功率是否在误差范围内：空载、</a:t>
            </a:r>
            <a:r>
              <a:rPr lang="en-US" altLang="zh-CN" sz="1600" dirty="0" smtClean="0"/>
              <a:t>3A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8A</a:t>
            </a:r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自动完成出厂参数的设置</a:t>
            </a:r>
            <a:endParaRPr lang="en-US" altLang="zh-CN" sz="16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各校准步骤自动纪录日志</a:t>
            </a:r>
            <a:endParaRPr lang="en-US" altLang="zh-CN" sz="1600" dirty="0" smtClean="0"/>
          </a:p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增加设备：</a:t>
            </a:r>
            <a:endParaRPr lang="en-US" altLang="zh-CN" sz="16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脱机烧录工具：校准时，可以使用脱机烧录工具，进行上电自烧录，增加效率。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表头治具：表头校准时，添加新设计的夹具。（王工负责）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增加校准必备工具：执行板校准时，同一工位管理配两个套夹具和标准源。</a:t>
            </a:r>
            <a:r>
              <a:rPr lang="en-US" altLang="zh-CN" sz="1400" dirty="0" smtClean="0"/>
              <a:t>	</a:t>
            </a:r>
          </a:p>
          <a:p>
            <a:pPr marL="342900" indent="-342900">
              <a:buClr>
                <a:srgbClr val="3798E9"/>
              </a:buClr>
            </a:pPr>
            <a:endParaRPr lang="en-US" altLang="zh-CN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6356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LEVER PPT模板2020.pptx  -  只读" id="{3459A2AA-8A1E-4AC5-A8C8-B2F4FC3C1697}" vid="{D3D41752-A447-4113-BEF1-394F365453D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CLEVER PPT模板2020</Template>
  <TotalTime>2819</TotalTime>
  <Words>538</Words>
  <Application>Microsoft Office PowerPoint</Application>
  <PresentationFormat>全屏显示(16:9)</PresentationFormat>
  <Paragraphs>70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Company>GRPLEG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Daniel DENG</dc:creator>
  <cp:lastModifiedBy>LEGRAND</cp:lastModifiedBy>
  <cp:revision>458</cp:revision>
  <dcterms:created xsi:type="dcterms:W3CDTF">2020-04-13T06:16:51Z</dcterms:created>
  <dcterms:modified xsi:type="dcterms:W3CDTF">2020-09-11T02:20:45Z</dcterms:modified>
</cp:coreProperties>
</file>