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0" r:id="rId5"/>
    <p:sldId id="263" r:id="rId6"/>
    <p:sldId id="266" r:id="rId7"/>
    <p:sldId id="267" r:id="rId8"/>
    <p:sldId id="269" r:id="rId9"/>
    <p:sldId id="272" r:id="rId10"/>
    <p:sldId id="273" r:id="rId11"/>
    <p:sldId id="25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87" autoAdjust="0"/>
    <p:restoredTop sz="86369" autoAdjust="0"/>
  </p:normalViewPr>
  <p:slideViewPr>
    <p:cSldViewPr>
      <p:cViewPr varScale="1">
        <p:scale>
          <a:sx n="114" d="100"/>
          <a:sy n="114" d="100"/>
        </p:scale>
        <p:origin x="-2424" y="-96"/>
      </p:cViewPr>
      <p:guideLst>
        <p:guide orient="horz" pos="2160"/>
        <p:guide pos="2880"/>
      </p:guideLst>
    </p:cSldViewPr>
  </p:slideViewPr>
  <p:outlineViewPr>
    <p:cViewPr>
      <p:scale>
        <a:sx n="33" d="100"/>
        <a:sy n="33" d="100"/>
      </p:scale>
      <p:origin x="252"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A571963-735D-4D6C-9655-A0496E72B9ED}" type="datetimeFigureOut">
              <a:rPr lang="zh-CN" altLang="en-US" smtClean="0"/>
              <a:pPr/>
              <a:t>2017/7/6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4056-5E7D-4B81-B675-E615F00CA2D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71963-735D-4D6C-9655-A0496E72B9ED}" type="datetimeFigureOut">
              <a:rPr lang="zh-CN" altLang="en-US" smtClean="0"/>
              <a:pPr/>
              <a:t>2017/7/6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34056-5E7D-4B81-B675-E615F00CA2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7.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8"/>
          <p:cNvSpPr txBox="1">
            <a:spLocks noChangeArrowheads="1"/>
          </p:cNvSpPr>
          <p:nvPr/>
        </p:nvSpPr>
        <p:spPr bwMode="auto">
          <a:xfrm>
            <a:off x="3419475" y="6381750"/>
            <a:ext cx="5545138" cy="422275"/>
          </a:xfrm>
          <a:prstGeom prst="rect">
            <a:avLst/>
          </a:prstGeom>
          <a:noFill/>
          <a:ln w="9525">
            <a:noFill/>
            <a:miter lim="800000"/>
            <a:headEnd/>
            <a:tailEnd/>
          </a:ln>
          <a:effectLst/>
        </p:spPr>
        <p:txBody>
          <a:bodyPr>
            <a:spAutoFit/>
          </a:bodyPr>
          <a:lstStyle/>
          <a:p>
            <a:pPr algn="r">
              <a:lnSpc>
                <a:spcPct val="120000"/>
              </a:lnSpc>
              <a:defRPr/>
            </a:pPr>
            <a:r>
              <a:rPr lang="zh-CN" altLang="en-US" dirty="0">
                <a:solidFill>
                  <a:srgbClr val="4D4D4D"/>
                </a:solidFill>
                <a:effectLst>
                  <a:outerShdw blurRad="38100" dist="38100" dir="2700000" algn="tl">
                    <a:srgbClr val="000000"/>
                  </a:outerShdw>
                </a:effectLst>
                <a:latin typeface="Times New Roman" pitchFamily="18" charset="0"/>
                <a:ea typeface="华文新魏" pitchFamily="2" charset="-122"/>
              </a:rPr>
              <a:t>中国 深圳克莱沃电子有限公司</a:t>
            </a:r>
          </a:p>
        </p:txBody>
      </p:sp>
      <p:grpSp>
        <p:nvGrpSpPr>
          <p:cNvPr id="5" name="组合 4"/>
          <p:cNvGrpSpPr/>
          <p:nvPr/>
        </p:nvGrpSpPr>
        <p:grpSpPr>
          <a:xfrm>
            <a:off x="0" y="711165"/>
            <a:ext cx="9144000" cy="5986920"/>
            <a:chOff x="0" y="656768"/>
            <a:chExt cx="9432925" cy="5986920"/>
          </a:xfrm>
        </p:grpSpPr>
        <p:pic>
          <p:nvPicPr>
            <p:cNvPr id="6" name="Picture 70" descr="彩页封面"/>
            <p:cNvPicPr>
              <a:picLocks noChangeAspect="1" noChangeArrowheads="1"/>
            </p:cNvPicPr>
            <p:nvPr/>
          </p:nvPicPr>
          <p:blipFill>
            <a:blip r:embed="rId2" cstate="print"/>
            <a:srcRect/>
            <a:stretch>
              <a:fillRect/>
            </a:stretch>
          </p:blipFill>
          <p:spPr bwMode="auto">
            <a:xfrm>
              <a:off x="0" y="2143125"/>
              <a:ext cx="9432925" cy="3024188"/>
            </a:xfrm>
            <a:prstGeom prst="rect">
              <a:avLst/>
            </a:prstGeom>
            <a:noFill/>
            <a:ln w="9525">
              <a:noFill/>
              <a:miter lim="800000"/>
              <a:headEnd/>
              <a:tailEnd/>
            </a:ln>
          </p:spPr>
        </p:pic>
        <p:sp>
          <p:nvSpPr>
            <p:cNvPr id="7" name="Text Box 75"/>
            <p:cNvSpPr txBox="1">
              <a:spLocks noChangeArrowheads="1"/>
            </p:cNvSpPr>
            <p:nvPr/>
          </p:nvSpPr>
          <p:spPr bwMode="auto">
            <a:xfrm>
              <a:off x="3899347" y="5229225"/>
              <a:ext cx="5348394" cy="400110"/>
            </a:xfrm>
            <a:prstGeom prst="rect">
              <a:avLst/>
            </a:prstGeom>
            <a:noFill/>
            <a:ln w="9525">
              <a:noFill/>
              <a:miter lim="800000"/>
              <a:headEnd/>
              <a:tailEnd/>
            </a:ln>
            <a:effectLst/>
          </p:spPr>
          <p:txBody>
            <a:bodyPr wrap="square">
              <a:spAutoFit/>
            </a:bodyPr>
            <a:lstStyle/>
            <a:p>
              <a:pPr>
                <a:defRPr/>
              </a:pPr>
              <a:r>
                <a:rPr lang="en-US" altLang="zh-CN" sz="2000" b="1" dirty="0" smtClean="0">
                  <a:effectLst>
                    <a:outerShdw blurRad="38100" dist="38100" dir="2700000" algn="tl">
                      <a:srgbClr val="000000">
                        <a:alpha val="43137"/>
                      </a:srgbClr>
                    </a:outerShdw>
                  </a:effectLst>
                  <a:latin typeface="Times New Roman" panose="02020603050405020304" pitchFamily="18" charset="0"/>
                  <a:ea typeface="华文新魏" pitchFamily="2" charset="-122"/>
                  <a:cs typeface="Times New Roman" panose="02020603050405020304" pitchFamily="18" charset="0"/>
                </a:rPr>
                <a:t>Clever Manager</a:t>
              </a:r>
              <a:r>
                <a:rPr lang="zh-CN" altLang="zh-CN" sz="2000" b="1" dirty="0" smtClean="0">
                  <a:effectLst>
                    <a:outerShdw blurRad="38100" dist="38100" dir="2700000" algn="tl">
                      <a:srgbClr val="000000">
                        <a:alpha val="43137"/>
                      </a:srgbClr>
                    </a:outerShdw>
                  </a:effectLst>
                  <a:latin typeface="楷体_GB2312" pitchFamily="49" charset="-122"/>
                  <a:ea typeface="楷体_GB2312" pitchFamily="49" charset="-122"/>
                </a:rPr>
                <a:t>数据中心环境监控管理软件</a:t>
              </a:r>
              <a:endParaRPr lang="zh-CN" altLang="en-US" sz="2000" b="1" dirty="0">
                <a:solidFill>
                  <a:schemeClr val="bg2">
                    <a:lumMod val="50000"/>
                  </a:schemeClr>
                </a:solidFill>
                <a:effectLst>
                  <a:outerShdw blurRad="38100" dist="38100" dir="2700000" algn="tl">
                    <a:srgbClr val="000000">
                      <a:alpha val="43137"/>
                    </a:srgbClr>
                  </a:outerShdw>
                </a:effectLst>
                <a:latin typeface="楷体_GB2312" pitchFamily="49" charset="-122"/>
                <a:ea typeface="楷体_GB2312" pitchFamily="49" charset="-122"/>
                <a:cs typeface="Times New Roman" panose="02020603050405020304" pitchFamily="18" charset="0"/>
              </a:endParaRPr>
            </a:p>
          </p:txBody>
        </p:sp>
        <p:grpSp>
          <p:nvGrpSpPr>
            <p:cNvPr id="8" name="组合 16"/>
            <p:cNvGrpSpPr>
              <a:grpSpLocks/>
            </p:cNvGrpSpPr>
            <p:nvPr/>
          </p:nvGrpSpPr>
          <p:grpSpPr bwMode="auto">
            <a:xfrm>
              <a:off x="214313" y="5572125"/>
              <a:ext cx="2071687" cy="1071563"/>
              <a:chOff x="214282" y="5786454"/>
              <a:chExt cx="2071702" cy="1071546"/>
            </a:xfrm>
          </p:grpSpPr>
          <p:pic>
            <p:nvPicPr>
              <p:cNvPr id="10" name="Picture 58" descr="ISO9001标志"/>
              <p:cNvPicPr>
                <a:picLocks noChangeAspect="1" noChangeArrowheads="1"/>
              </p:cNvPicPr>
              <p:nvPr/>
            </p:nvPicPr>
            <p:blipFill>
              <a:blip r:embed="rId3" cstate="print"/>
              <a:srcRect/>
              <a:stretch>
                <a:fillRect/>
              </a:stretch>
            </p:blipFill>
            <p:spPr bwMode="auto">
              <a:xfrm>
                <a:off x="285720" y="5786454"/>
                <a:ext cx="1079500" cy="590550"/>
              </a:xfrm>
              <a:prstGeom prst="rect">
                <a:avLst/>
              </a:prstGeom>
              <a:noFill/>
              <a:ln w="9525">
                <a:noFill/>
                <a:miter lim="800000"/>
                <a:headEnd/>
                <a:tailEnd/>
              </a:ln>
            </p:spPr>
          </p:pic>
          <p:sp>
            <p:nvSpPr>
              <p:cNvPr id="11" name="TextBox 15"/>
              <p:cNvSpPr txBox="1">
                <a:spLocks noChangeArrowheads="1"/>
              </p:cNvSpPr>
              <p:nvPr/>
            </p:nvSpPr>
            <p:spPr bwMode="auto">
              <a:xfrm>
                <a:off x="214282" y="6396335"/>
                <a:ext cx="2071702" cy="461665"/>
              </a:xfrm>
              <a:prstGeom prst="rect">
                <a:avLst/>
              </a:prstGeom>
              <a:noFill/>
              <a:ln w="9525">
                <a:noFill/>
                <a:miter lim="800000"/>
                <a:headEnd/>
                <a:tailEnd/>
              </a:ln>
            </p:spPr>
            <p:txBody>
              <a:bodyPr>
                <a:spAutoFit/>
              </a:bodyPr>
              <a:lstStyle/>
              <a:p>
                <a:r>
                  <a:rPr lang="pt-BR" altLang="zh-CN" sz="800" b="1" dirty="0"/>
                  <a:t>ISO 14001 No.:CN15/30021</a:t>
                </a:r>
              </a:p>
              <a:p>
                <a:r>
                  <a:rPr lang="pt-BR" altLang="zh-CN" sz="800" b="1" dirty="0"/>
                  <a:t>OHSAS 18001 No.:CN15/30022</a:t>
                </a:r>
              </a:p>
              <a:p>
                <a:r>
                  <a:rPr lang="pt-BR" altLang="zh-CN" sz="800" b="1" dirty="0"/>
                  <a:t>IEQC HSPM No.:SGSCN15.0005</a:t>
                </a:r>
                <a:endParaRPr lang="zh-CN" altLang="en-US" sz="800" b="1" dirty="0"/>
              </a:p>
            </p:txBody>
          </p:sp>
        </p:grpSp>
        <p:pic>
          <p:nvPicPr>
            <p:cNvPr id="9" name="图片 8"/>
            <p:cNvPicPr>
              <a:picLocks noChangeAspect="1"/>
            </p:cNvPicPr>
            <p:nvPr/>
          </p:nvPicPr>
          <p:blipFill>
            <a:blip r:embed="rId4" cstate="print"/>
            <a:stretch>
              <a:fillRect/>
            </a:stretch>
          </p:blipFill>
          <p:spPr>
            <a:xfrm>
              <a:off x="7884440" y="656768"/>
              <a:ext cx="684000" cy="684000"/>
            </a:xfrm>
            <a:prstGeom prst="rect">
              <a:avLst/>
            </a:prstGeom>
          </p:spPr>
        </p:pic>
      </p:grpSp>
      <p:sp>
        <p:nvSpPr>
          <p:cNvPr id="12" name="Text Box 74"/>
          <p:cNvSpPr txBox="1">
            <a:spLocks noChangeArrowheads="1"/>
          </p:cNvSpPr>
          <p:nvPr/>
        </p:nvSpPr>
        <p:spPr bwMode="auto">
          <a:xfrm>
            <a:off x="539552" y="1412776"/>
            <a:ext cx="2594544" cy="738664"/>
          </a:xfrm>
          <a:prstGeom prst="rect">
            <a:avLst/>
          </a:prstGeom>
          <a:noFill/>
          <a:ln w="9525">
            <a:noFill/>
            <a:miter lim="800000"/>
            <a:headEnd/>
            <a:tailEnd/>
          </a:ln>
          <a:effectLst/>
        </p:spPr>
        <p:txBody>
          <a:bodyPr>
            <a:spAutoFit/>
          </a:bodyPr>
          <a:lstStyle/>
          <a:p>
            <a:pPr>
              <a:defRPr/>
            </a:pPr>
            <a:r>
              <a:rPr lang="zh-CN" altLang="en-US" sz="2100" dirty="0">
                <a:solidFill>
                  <a:srgbClr val="4D4D4D"/>
                </a:solidFill>
                <a:effectLst>
                  <a:outerShdw blurRad="38100" dist="38100" dir="2700000" algn="tl">
                    <a:srgbClr val="000000"/>
                  </a:outerShdw>
                </a:effectLst>
                <a:ea typeface="华文新魏" pitchFamily="2" charset="-122"/>
              </a:rPr>
              <a:t>国家级高新技术企业</a:t>
            </a:r>
            <a:endParaRPr lang="en-US" altLang="zh-CN" sz="2100" dirty="0">
              <a:solidFill>
                <a:srgbClr val="4D4D4D"/>
              </a:solidFill>
              <a:effectLst>
                <a:outerShdw blurRad="38100" dist="38100" dir="2700000" algn="tl">
                  <a:srgbClr val="000000"/>
                </a:outerShdw>
              </a:effectLst>
              <a:ea typeface="华文新魏" pitchFamily="2" charset="-122"/>
            </a:endParaRPr>
          </a:p>
          <a:p>
            <a:pPr>
              <a:defRPr/>
            </a:pPr>
            <a:r>
              <a:rPr lang="zh-CN" altLang="en-US" sz="2100" dirty="0">
                <a:solidFill>
                  <a:srgbClr val="4D4D4D"/>
                </a:solidFill>
                <a:effectLst>
                  <a:outerShdw blurRad="38100" dist="38100" dir="2700000" algn="tl">
                    <a:srgbClr val="000000"/>
                  </a:outerShdw>
                </a:effectLst>
                <a:ea typeface="华文新魏" pitchFamily="2" charset="-122"/>
              </a:rPr>
              <a:t>双软技术认定企业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图片1.jpg"/>
          <p:cNvPicPr>
            <a:picLocks noChangeAspect="1" noChangeArrowheads="1"/>
          </p:cNvPicPr>
          <p:nvPr/>
        </p:nvPicPr>
        <p:blipFill>
          <a:blip r:embed="rId2" cstate="print"/>
          <a:srcRect/>
          <a:stretch>
            <a:fillRect/>
          </a:stretch>
        </p:blipFill>
        <p:spPr bwMode="auto">
          <a:xfrm>
            <a:off x="0" y="0"/>
            <a:ext cx="9180512" cy="6912501"/>
          </a:xfrm>
          <a:prstGeom prst="rect">
            <a:avLst/>
          </a:prstGeom>
          <a:noFill/>
        </p:spPr>
      </p:pic>
      <p:pic>
        <p:nvPicPr>
          <p:cNvPr id="14" name="图片 13">
            <a:extLst>
              <a:ext uri="{FF2B5EF4-FFF2-40B4-BE49-F238E27FC236}">
                <a16:creationId xmlns:a16="http://schemas.microsoft.com/office/drawing/2014/main" xmlns="" id="{F69B268F-797C-4CAA-B14F-4BAD0EB70930}"/>
              </a:ext>
            </a:extLst>
          </p:cNvPr>
          <p:cNvPicPr>
            <a:picLocks noChangeAspect="1"/>
          </p:cNvPicPr>
          <p:nvPr/>
        </p:nvPicPr>
        <p:blipFill rotWithShape="1">
          <a:blip r:embed="rId3" cstate="print"/>
          <a:srcRect l="69813" r="1057"/>
          <a:stretch/>
        </p:blipFill>
        <p:spPr>
          <a:xfrm>
            <a:off x="6948264" y="332656"/>
            <a:ext cx="1332000" cy="280440"/>
          </a:xfrm>
          <a:prstGeom prst="rect">
            <a:avLst/>
          </a:prstGeom>
        </p:spPr>
      </p:pic>
      <p:sp>
        <p:nvSpPr>
          <p:cNvPr id="7" name="Text Box 4"/>
          <p:cNvSpPr txBox="1">
            <a:spLocks noChangeArrowheads="1"/>
          </p:cNvSpPr>
          <p:nvPr/>
        </p:nvSpPr>
        <p:spPr bwMode="auto">
          <a:xfrm>
            <a:off x="395288" y="836613"/>
            <a:ext cx="7921625" cy="2092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dirty="0"/>
          </a:p>
          <a:p>
            <a:r>
              <a:rPr lang="zh-CN" altLang="en-US" sz="1600" b="0" dirty="0">
                <a:latin typeface="宋体" panose="02010600030101010101" pitchFamily="2" charset="-122"/>
              </a:rPr>
              <a:t>    </a:t>
            </a:r>
            <a:r>
              <a:rPr lang="en-US" altLang="zh-CN" sz="1600" dirty="0" smtClean="0">
                <a:latin typeface="Times New Roman" pitchFamily="18" charset="0"/>
                <a:ea typeface="楷体_GB2312" pitchFamily="49" charset="-122"/>
                <a:cs typeface="Times New Roman" pitchFamily="18" charset="0"/>
              </a:rPr>
              <a:t>Clever </a:t>
            </a:r>
            <a:r>
              <a:rPr lang="en-US" altLang="zh-CN" sz="1600" dirty="0">
                <a:latin typeface="Times New Roman" pitchFamily="18" charset="0"/>
                <a:ea typeface="楷体_GB2312" pitchFamily="49" charset="-122"/>
                <a:cs typeface="Times New Roman" pitchFamily="18" charset="0"/>
              </a:rPr>
              <a:t>Manager</a:t>
            </a:r>
            <a:r>
              <a:rPr lang="zh-CN" altLang="en-US" sz="1600" b="0" dirty="0">
                <a:latin typeface="楷体_GB2312" pitchFamily="49" charset="-122"/>
                <a:ea typeface="楷体_GB2312" pitchFamily="49" charset="-122"/>
              </a:rPr>
              <a:t>有聪明的管理者的含义，不仅是一个数据中心环境监控管理系统，也是一个完整的解决方案</a:t>
            </a:r>
            <a:r>
              <a:rPr lang="en-US" altLang="zh-CN" sz="1600" b="0" dirty="0">
                <a:latin typeface="楷体_GB2312" pitchFamily="49" charset="-122"/>
                <a:ea typeface="楷体_GB2312" pitchFamily="49" charset="-122"/>
              </a:rPr>
              <a:t>,</a:t>
            </a:r>
            <a:r>
              <a:rPr lang="zh-CN" altLang="en-US" sz="1600" b="0" dirty="0">
                <a:latin typeface="楷体_GB2312" pitchFamily="49" charset="-122"/>
                <a:ea typeface="楷体_GB2312" pitchFamily="49" charset="-122"/>
              </a:rPr>
              <a:t>更一个得力的管理助手。</a:t>
            </a:r>
          </a:p>
          <a:p>
            <a:endParaRPr lang="zh-CN" altLang="en-US" sz="1600" b="0" dirty="0">
              <a:latin typeface="楷体_GB2312" pitchFamily="49" charset="-122"/>
              <a:ea typeface="楷体_GB2312" pitchFamily="49" charset="-122"/>
            </a:endParaRPr>
          </a:p>
          <a:p>
            <a:r>
              <a:rPr lang="zh-CN" altLang="en-US" sz="1600" b="0" dirty="0">
                <a:latin typeface="楷体_GB2312" pitchFamily="49" charset="-122"/>
                <a:ea typeface="楷体_GB2312" pitchFamily="49" charset="-122"/>
              </a:rPr>
              <a:t>    深圳市克莱沃电子有限公司竭力让您的数据机房安全可靠的运行。让您投入更少的成本，获得更多的管理效益。</a:t>
            </a:r>
          </a:p>
          <a:p>
            <a:endParaRPr lang="zh-CN" altLang="en-US" sz="1600" b="0" dirty="0">
              <a:latin typeface="楷体_GB2312" pitchFamily="49" charset="-122"/>
              <a:ea typeface="楷体_GB2312" pitchFamily="49" charset="-122"/>
            </a:endParaRPr>
          </a:p>
          <a:p>
            <a:r>
              <a:rPr lang="zh-CN" altLang="en-US" sz="1600" b="0" dirty="0">
                <a:latin typeface="楷体_GB2312" pitchFamily="49" charset="-122"/>
                <a:ea typeface="楷体_GB2312" pitchFamily="49" charset="-122"/>
              </a:rPr>
              <a:t>    谢谢！</a:t>
            </a:r>
          </a:p>
        </p:txBody>
      </p:sp>
      <p:sp>
        <p:nvSpPr>
          <p:cNvPr id="8" name="Rectangle 2">
            <a:extLst>
              <a:ext uri="{FF2B5EF4-FFF2-40B4-BE49-F238E27FC236}">
                <a16:creationId xmlns="" xmlns:a16="http://schemas.microsoft.com/office/drawing/2014/main" id="{21B77850-6E35-44AC-9ED2-96AB942760CE}"/>
              </a:ext>
            </a:extLst>
          </p:cNvPr>
          <p:cNvSpPr>
            <a:spLocks noChangeArrowheads="1"/>
          </p:cNvSpPr>
          <p:nvPr/>
        </p:nvSpPr>
        <p:spPr bwMode="auto">
          <a:xfrm>
            <a:off x="467544" y="188640"/>
            <a:ext cx="4176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smtClean="0">
                <a:latin typeface="Times New Roman" pitchFamily="18" charset="0"/>
                <a:cs typeface="Times New Roman" pitchFamily="18" charset="0"/>
              </a:rPr>
              <a:t>Clever Manager </a:t>
            </a:r>
            <a:r>
              <a:rPr lang="en-US" altLang="zh-CN"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a:t>
            </a:r>
            <a:r>
              <a:rPr lang="zh-CN" altLang="en-US"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结束语</a:t>
            </a:r>
            <a:endParaRPr lang="zh-CN" altLang="en-US" sz="1600" b="1" dirty="0">
              <a:latin typeface="楷体_GB2312" pitchFamily="49" charset="-122"/>
              <a:ea typeface="楷体_GB2312" pitchFamily="49" charset="-122"/>
              <a:cs typeface="Times New Roman" pitchFamily="18" charset="0"/>
            </a:endParaRPr>
          </a:p>
        </p:txBody>
      </p:sp>
      <p:pic>
        <p:nvPicPr>
          <p:cNvPr id="6" name="图片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851920" y="3153011"/>
            <a:ext cx="4788330" cy="3040589"/>
          </a:xfrm>
          <a:prstGeom prst="rect">
            <a:avLst/>
          </a:prstGeom>
        </p:spPr>
      </p:pic>
    </p:spTree>
    <p:extLst>
      <p:ext uri="{BB962C8B-B14F-4D97-AF65-F5344CB8AC3E}">
        <p14:creationId xmlns:p14="http://schemas.microsoft.com/office/powerpoint/2010/main" xmlns="" val="3243233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图片1.jpg"/>
          <p:cNvPicPr>
            <a:picLocks noChangeAspect="1" noChangeArrowheads="1"/>
          </p:cNvPicPr>
          <p:nvPr/>
        </p:nvPicPr>
        <p:blipFill>
          <a:blip r:embed="rId2" cstate="print"/>
          <a:srcRect/>
          <a:stretch>
            <a:fillRect/>
          </a:stretch>
        </p:blipFill>
        <p:spPr bwMode="auto">
          <a:xfrm>
            <a:off x="0" y="0"/>
            <a:ext cx="9180512" cy="6912501"/>
          </a:xfrm>
          <a:prstGeom prst="rect">
            <a:avLst/>
          </a:prstGeom>
          <a:noFill/>
        </p:spPr>
      </p:pic>
      <p:grpSp>
        <p:nvGrpSpPr>
          <p:cNvPr id="13" name="组合 12"/>
          <p:cNvGrpSpPr/>
          <p:nvPr/>
        </p:nvGrpSpPr>
        <p:grpSpPr>
          <a:xfrm>
            <a:off x="560702" y="980728"/>
            <a:ext cx="8308345" cy="5011491"/>
            <a:chOff x="522578" y="1196752"/>
            <a:chExt cx="8308345" cy="5011491"/>
          </a:xfrm>
          <a:effectLst>
            <a:outerShdw sx="31000" sy="31000" algn="ctr" rotWithShape="0">
              <a:srgbClr val="000000">
                <a:alpha val="0"/>
              </a:srgbClr>
            </a:outerShdw>
          </a:effectLst>
        </p:grpSpPr>
        <p:pic>
          <p:nvPicPr>
            <p:cNvPr id="14" name="Picture 20" descr="JP-118副本"/>
            <p:cNvPicPr>
              <a:picLocks noChangeAspect="1" noChangeArrowheads="1"/>
            </p:cNvPicPr>
            <p:nvPr/>
          </p:nvPicPr>
          <p:blipFill>
            <a:blip r:embed="rId3" cstate="print"/>
            <a:srcRect/>
            <a:stretch>
              <a:fillRect/>
            </a:stretch>
          </p:blipFill>
          <p:spPr bwMode="auto">
            <a:xfrm>
              <a:off x="1115616" y="1196752"/>
              <a:ext cx="7715307" cy="4929222"/>
            </a:xfrm>
            <a:prstGeom prst="rect">
              <a:avLst/>
            </a:prstGeom>
            <a:noFill/>
            <a:ln w="9525">
              <a:noFill/>
              <a:miter lim="800000"/>
              <a:headEnd/>
              <a:tailEnd/>
            </a:ln>
          </p:spPr>
        </p:pic>
        <p:pic>
          <p:nvPicPr>
            <p:cNvPr id="15" name="图片 14"/>
            <p:cNvPicPr>
              <a:picLocks noChangeAspect="1"/>
            </p:cNvPicPr>
            <p:nvPr/>
          </p:nvPicPr>
          <p:blipFill>
            <a:blip r:embed="rId4" cstate="print"/>
            <a:stretch>
              <a:fillRect/>
            </a:stretch>
          </p:blipFill>
          <p:spPr>
            <a:xfrm>
              <a:off x="522578" y="5085184"/>
              <a:ext cx="2299963" cy="1123059"/>
            </a:xfrm>
            <a:prstGeom prst="rect">
              <a:avLst/>
            </a:prstGeom>
            <a:effectLst>
              <a:softEdge rad="114300"/>
            </a:effectLst>
          </p:spPr>
        </p:pic>
        <p:sp>
          <p:nvSpPr>
            <p:cNvPr id="16" name="矩形 15"/>
            <p:cNvSpPr/>
            <p:nvPr/>
          </p:nvSpPr>
          <p:spPr>
            <a:xfrm>
              <a:off x="2411760" y="2861222"/>
              <a:ext cx="4032448" cy="830997"/>
            </a:xfrm>
            <a:prstGeom prst="rect">
              <a:avLst/>
            </a:prstGeom>
          </p:spPr>
          <p:txBody>
            <a:bodyPr wrap="square">
              <a:spAutoFit/>
            </a:bodyPr>
            <a:lstStyle/>
            <a:p>
              <a:r>
                <a:rPr lang="en-US" altLang="zh-CN" sz="4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zh-CN" altLang="en-US" sz="4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pic>
        <p:nvPicPr>
          <p:cNvPr id="17" name="图片 16"/>
          <p:cNvPicPr>
            <a:picLocks noChangeAspect="1"/>
          </p:cNvPicPr>
          <p:nvPr/>
        </p:nvPicPr>
        <p:blipFill>
          <a:blip r:embed="rId5" cstate="print"/>
          <a:stretch>
            <a:fillRect/>
          </a:stretch>
        </p:blipFill>
        <p:spPr>
          <a:xfrm>
            <a:off x="7380312" y="4869160"/>
            <a:ext cx="1427115" cy="1834861"/>
          </a:xfrm>
          <a:prstGeom prst="rect">
            <a:avLst/>
          </a:prstGeom>
          <a:effectLst>
            <a:outerShdw blurRad="647700" dist="50800" dir="5400000" algn="ctr" rotWithShape="0">
              <a:schemeClr val="bg2">
                <a:alpha val="43000"/>
              </a:schemeClr>
            </a:outerShdw>
            <a:reflection endPos="0" dist="50800" dir="5400000" sy="-100000" algn="bl" rotWithShape="0"/>
            <a:softEdge rad="0"/>
          </a:effectLst>
        </p:spPr>
      </p:pic>
      <p:pic>
        <p:nvPicPr>
          <p:cNvPr id="18" name="图片 17">
            <a:extLst>
              <a:ext uri="{FF2B5EF4-FFF2-40B4-BE49-F238E27FC236}">
                <a16:creationId xmlns:a16="http://schemas.microsoft.com/office/drawing/2014/main" xmlns="" id="{F69B268F-797C-4CAA-B14F-4BAD0EB70930}"/>
              </a:ext>
            </a:extLst>
          </p:cNvPr>
          <p:cNvPicPr>
            <a:picLocks noChangeAspect="1"/>
          </p:cNvPicPr>
          <p:nvPr/>
        </p:nvPicPr>
        <p:blipFill rotWithShape="1">
          <a:blip r:embed="rId6" cstate="print"/>
          <a:srcRect l="69813" r="1057"/>
          <a:stretch/>
        </p:blipFill>
        <p:spPr>
          <a:xfrm>
            <a:off x="6948264" y="332656"/>
            <a:ext cx="1332000" cy="2804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图片1.jpg"/>
          <p:cNvPicPr>
            <a:picLocks noChangeAspect="1" noChangeArrowheads="1"/>
          </p:cNvPicPr>
          <p:nvPr/>
        </p:nvPicPr>
        <p:blipFill>
          <a:blip r:embed="rId2" cstate="print"/>
          <a:srcRect/>
          <a:stretch>
            <a:fillRect/>
          </a:stretch>
        </p:blipFill>
        <p:spPr bwMode="auto">
          <a:xfrm>
            <a:off x="0" y="0"/>
            <a:ext cx="9180512" cy="6912501"/>
          </a:xfrm>
          <a:prstGeom prst="rect">
            <a:avLst/>
          </a:prstGeom>
          <a:noFill/>
        </p:spPr>
      </p:pic>
      <p:pic>
        <p:nvPicPr>
          <p:cNvPr id="14" name="图片 13">
            <a:extLst>
              <a:ext uri="{FF2B5EF4-FFF2-40B4-BE49-F238E27FC236}">
                <a16:creationId xmlns:a16="http://schemas.microsoft.com/office/drawing/2014/main" xmlns="" id="{F69B268F-797C-4CAA-B14F-4BAD0EB70930}"/>
              </a:ext>
            </a:extLst>
          </p:cNvPr>
          <p:cNvPicPr>
            <a:picLocks noChangeAspect="1"/>
          </p:cNvPicPr>
          <p:nvPr/>
        </p:nvPicPr>
        <p:blipFill rotWithShape="1">
          <a:blip r:embed="rId3" cstate="print"/>
          <a:srcRect l="69813" r="1057"/>
          <a:stretch/>
        </p:blipFill>
        <p:spPr>
          <a:xfrm>
            <a:off x="6948264" y="332656"/>
            <a:ext cx="1332000" cy="280440"/>
          </a:xfrm>
          <a:prstGeom prst="rect">
            <a:avLst/>
          </a:prstGeom>
        </p:spPr>
      </p:pic>
      <p:sp>
        <p:nvSpPr>
          <p:cNvPr id="4" name="Text Box 2"/>
          <p:cNvSpPr txBox="1">
            <a:spLocks noChangeArrowheads="1"/>
          </p:cNvSpPr>
          <p:nvPr/>
        </p:nvSpPr>
        <p:spPr bwMode="auto">
          <a:xfrm>
            <a:off x="2339975" y="1916113"/>
            <a:ext cx="1943100"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u"/>
            </a:pPr>
            <a:r>
              <a:rPr lang="en-US" altLang="zh-CN" sz="2000" dirty="0" smtClean="0">
                <a:solidFill>
                  <a:srgbClr val="008080"/>
                </a:solidFill>
                <a:latin typeface="Times New Roman" panose="02020603050405020304" pitchFamily="18" charset="0"/>
                <a:hlinkClick r:id="rId4" action="ppaction://hlinksldjump"/>
              </a:rPr>
              <a:t>1 </a:t>
            </a:r>
            <a:r>
              <a:rPr lang="zh-CN" altLang="en-US" sz="2000" dirty="0" smtClean="0">
                <a:solidFill>
                  <a:srgbClr val="008080"/>
                </a:solidFill>
                <a:latin typeface="Times New Roman" panose="02020603050405020304" pitchFamily="18" charset="0"/>
                <a:hlinkClick r:id="rId4" action="ppaction://hlinksldjump"/>
              </a:rPr>
              <a:t>基本</a:t>
            </a:r>
            <a:r>
              <a:rPr lang="zh-CN" altLang="en-US" sz="2000" dirty="0">
                <a:solidFill>
                  <a:srgbClr val="008080"/>
                </a:solidFill>
                <a:latin typeface="Times New Roman" panose="02020603050405020304" pitchFamily="18" charset="0"/>
                <a:hlinkClick r:id="rId4" action="ppaction://hlinksldjump"/>
              </a:rPr>
              <a:t>介绍</a:t>
            </a:r>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r>
              <a:rPr lang="en-US" altLang="zh-CN" sz="2000" dirty="0" smtClean="0">
                <a:solidFill>
                  <a:srgbClr val="008080"/>
                </a:solidFill>
                <a:latin typeface="Times New Roman" panose="02020603050405020304" pitchFamily="18" charset="0"/>
                <a:hlinkClick r:id="rId5" action="ppaction://hlinksldjump"/>
              </a:rPr>
              <a:t>2 </a:t>
            </a:r>
            <a:r>
              <a:rPr lang="zh-CN" altLang="en-US" sz="2000" dirty="0" smtClean="0">
                <a:solidFill>
                  <a:srgbClr val="008080"/>
                </a:solidFill>
                <a:latin typeface="Times New Roman" panose="02020603050405020304" pitchFamily="18" charset="0"/>
                <a:hlinkClick r:id="rId5" action="ppaction://hlinksldjump"/>
              </a:rPr>
              <a:t>主要</a:t>
            </a:r>
            <a:r>
              <a:rPr lang="zh-CN" altLang="en-US" sz="2000" dirty="0">
                <a:solidFill>
                  <a:srgbClr val="008080"/>
                </a:solidFill>
                <a:latin typeface="Times New Roman" panose="02020603050405020304" pitchFamily="18" charset="0"/>
                <a:hlinkClick r:id="rId5" action="ppaction://hlinksldjump"/>
              </a:rPr>
              <a:t>功能</a:t>
            </a:r>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r>
              <a:rPr lang="en-US" altLang="zh-CN" sz="2000" dirty="0" smtClean="0">
                <a:solidFill>
                  <a:srgbClr val="008080"/>
                </a:solidFill>
                <a:latin typeface="Times New Roman" panose="02020603050405020304" pitchFamily="18" charset="0"/>
                <a:hlinkClick r:id="" action="ppaction://noaction"/>
              </a:rPr>
              <a:t>3 </a:t>
            </a:r>
            <a:r>
              <a:rPr lang="zh-CN" altLang="en-US" sz="2000" dirty="0" smtClean="0">
                <a:solidFill>
                  <a:srgbClr val="008080"/>
                </a:solidFill>
                <a:latin typeface="Times New Roman" panose="02020603050405020304" pitchFamily="18" charset="0"/>
                <a:hlinkClick r:id="" action="ppaction://noaction"/>
              </a:rPr>
              <a:t>主要</a:t>
            </a:r>
            <a:r>
              <a:rPr lang="zh-CN" altLang="en-US" sz="2000" dirty="0">
                <a:solidFill>
                  <a:srgbClr val="008080"/>
                </a:solidFill>
                <a:latin typeface="Times New Roman" panose="02020603050405020304" pitchFamily="18" charset="0"/>
                <a:hlinkClick r:id="" action="ppaction://noaction"/>
              </a:rPr>
              <a:t>用途</a:t>
            </a:r>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r>
              <a:rPr lang="en-US" altLang="zh-CN" sz="2000" dirty="0" smtClean="0">
                <a:solidFill>
                  <a:srgbClr val="008080"/>
                </a:solidFill>
                <a:latin typeface="楷体_GB2312" pitchFamily="49" charset="-122"/>
                <a:hlinkClick r:id="" action="ppaction://noaction"/>
              </a:rPr>
              <a:t>4 </a:t>
            </a:r>
            <a:r>
              <a:rPr lang="zh-CN" altLang="en-US" sz="2000" dirty="0" smtClean="0">
                <a:solidFill>
                  <a:srgbClr val="008080"/>
                </a:solidFill>
                <a:latin typeface="楷体_GB2312" pitchFamily="49" charset="-122"/>
                <a:hlinkClick r:id="" action="ppaction://noaction"/>
              </a:rPr>
              <a:t>技术</a:t>
            </a:r>
            <a:r>
              <a:rPr lang="zh-CN" altLang="en-US" sz="2000" dirty="0">
                <a:solidFill>
                  <a:srgbClr val="008080"/>
                </a:solidFill>
                <a:latin typeface="楷体_GB2312" pitchFamily="49" charset="-122"/>
                <a:hlinkClick r:id="" action="ppaction://noaction"/>
              </a:rPr>
              <a:t>特点</a:t>
            </a:r>
            <a:endParaRPr lang="zh-CN" altLang="en-US" sz="2000" dirty="0">
              <a:solidFill>
                <a:srgbClr val="008080"/>
              </a:solidFill>
              <a:latin typeface="楷体_GB2312" pitchFamily="49" charset="-122"/>
            </a:endParaRPr>
          </a:p>
        </p:txBody>
      </p:sp>
      <p:sp>
        <p:nvSpPr>
          <p:cNvPr id="6" name="Text Box 5"/>
          <p:cNvSpPr txBox="1">
            <a:spLocks noChangeArrowheads="1"/>
          </p:cNvSpPr>
          <p:nvPr/>
        </p:nvSpPr>
        <p:spPr bwMode="auto">
          <a:xfrm>
            <a:off x="5003800" y="1916113"/>
            <a:ext cx="19431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u"/>
            </a:pPr>
            <a:r>
              <a:rPr lang="en-US" altLang="zh-CN" sz="2000" dirty="0" smtClean="0">
                <a:solidFill>
                  <a:srgbClr val="008080"/>
                </a:solidFill>
                <a:latin typeface="Times New Roman" panose="02020603050405020304" pitchFamily="18" charset="0"/>
                <a:hlinkClick r:id="rId6" action="ppaction://hlinksldjump"/>
              </a:rPr>
              <a:t>5 </a:t>
            </a:r>
            <a:r>
              <a:rPr lang="zh-CN" altLang="en-US" sz="2000" dirty="0" smtClean="0">
                <a:solidFill>
                  <a:srgbClr val="008080"/>
                </a:solidFill>
                <a:latin typeface="Times New Roman" panose="02020603050405020304" pitchFamily="18" charset="0"/>
                <a:hlinkClick r:id="rId6" action="ppaction://hlinksldjump"/>
              </a:rPr>
              <a:t>技术</a:t>
            </a:r>
            <a:r>
              <a:rPr lang="zh-CN" altLang="en-US" sz="2000" dirty="0">
                <a:solidFill>
                  <a:srgbClr val="008080"/>
                </a:solidFill>
                <a:latin typeface="Times New Roman" panose="02020603050405020304" pitchFamily="18" charset="0"/>
                <a:hlinkClick r:id="rId6" action="ppaction://hlinksldjump"/>
              </a:rPr>
              <a:t>创新点</a:t>
            </a:r>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r>
              <a:rPr lang="en-US" altLang="zh-CN" sz="2000" dirty="0" smtClean="0">
                <a:solidFill>
                  <a:srgbClr val="008080"/>
                </a:solidFill>
                <a:latin typeface="Times New Roman" panose="02020603050405020304" pitchFamily="18" charset="0"/>
                <a:hlinkClick r:id="" action="ppaction://noaction"/>
              </a:rPr>
              <a:t>6 </a:t>
            </a:r>
            <a:r>
              <a:rPr lang="zh-CN" altLang="en-US" sz="2000" dirty="0" smtClean="0">
                <a:solidFill>
                  <a:srgbClr val="008080"/>
                </a:solidFill>
                <a:latin typeface="Times New Roman" panose="02020603050405020304" pitchFamily="18" charset="0"/>
                <a:hlinkClick r:id="" action="ppaction://noaction"/>
              </a:rPr>
              <a:t>软件性能</a:t>
            </a:r>
            <a:endParaRPr lang="zh-CN" altLang="en-US" sz="2000" dirty="0">
              <a:solidFill>
                <a:srgbClr val="008080"/>
              </a:solidFill>
              <a:latin typeface="Times New Roman" panose="02020603050405020304" pitchFamily="18" charset="0"/>
            </a:endParaRPr>
          </a:p>
          <a:p>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r>
              <a:rPr lang="zh-CN" altLang="en-US" sz="2000" dirty="0" smtClean="0">
                <a:solidFill>
                  <a:srgbClr val="008080"/>
                </a:solidFill>
                <a:latin typeface="Times New Roman" panose="02020603050405020304" pitchFamily="18" charset="0"/>
                <a:hlinkClick r:id="rId4" action="ppaction://hlinksldjump"/>
              </a:rPr>
              <a:t>  结束语</a:t>
            </a:r>
            <a:endParaRPr lang="zh-CN" altLang="en-US" sz="2000" dirty="0">
              <a:solidFill>
                <a:srgbClr val="008080"/>
              </a:solidFill>
              <a:latin typeface="Times New Roman" panose="02020603050405020304" pitchFamily="18" charset="0"/>
            </a:endParaRPr>
          </a:p>
          <a:p>
            <a:pPr>
              <a:buFont typeface="Wingdings" panose="05000000000000000000" pitchFamily="2" charset="2"/>
              <a:buChar char="u"/>
            </a:pPr>
            <a:endParaRPr lang="en-US" altLang="zh-CN" sz="2000" dirty="0">
              <a:solidFill>
                <a:srgbClr val="00808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图片1.jpg"/>
          <p:cNvPicPr>
            <a:picLocks noChangeAspect="1" noChangeArrowheads="1"/>
          </p:cNvPicPr>
          <p:nvPr/>
        </p:nvPicPr>
        <p:blipFill>
          <a:blip r:embed="rId2" cstate="print"/>
          <a:srcRect/>
          <a:stretch>
            <a:fillRect/>
          </a:stretch>
        </p:blipFill>
        <p:spPr bwMode="auto">
          <a:xfrm>
            <a:off x="0" y="0"/>
            <a:ext cx="9180512" cy="6912501"/>
          </a:xfrm>
          <a:prstGeom prst="rect">
            <a:avLst/>
          </a:prstGeom>
          <a:noFill/>
        </p:spPr>
      </p:pic>
      <p:pic>
        <p:nvPicPr>
          <p:cNvPr id="14" name="图片 13">
            <a:extLst>
              <a:ext uri="{FF2B5EF4-FFF2-40B4-BE49-F238E27FC236}">
                <a16:creationId xmlns:a16="http://schemas.microsoft.com/office/drawing/2014/main" xmlns="" id="{F69B268F-797C-4CAA-B14F-4BAD0EB70930}"/>
              </a:ext>
            </a:extLst>
          </p:cNvPr>
          <p:cNvPicPr>
            <a:picLocks noChangeAspect="1"/>
          </p:cNvPicPr>
          <p:nvPr/>
        </p:nvPicPr>
        <p:blipFill rotWithShape="1">
          <a:blip r:embed="rId3" cstate="print"/>
          <a:srcRect l="69813" r="1057"/>
          <a:stretch/>
        </p:blipFill>
        <p:spPr>
          <a:xfrm>
            <a:off x="6948264" y="332656"/>
            <a:ext cx="1332000" cy="280440"/>
          </a:xfrm>
          <a:prstGeom prst="rect">
            <a:avLst/>
          </a:prstGeom>
        </p:spPr>
      </p:pic>
      <p:sp>
        <p:nvSpPr>
          <p:cNvPr id="2" name="矩形 1"/>
          <p:cNvSpPr/>
          <p:nvPr/>
        </p:nvSpPr>
        <p:spPr>
          <a:xfrm>
            <a:off x="467544" y="908720"/>
            <a:ext cx="8424936" cy="2862322"/>
          </a:xfrm>
          <a:prstGeom prst="rect">
            <a:avLst/>
          </a:prstGeom>
        </p:spPr>
        <p:txBody>
          <a:bodyPr wrap="square">
            <a:spAutoFit/>
          </a:bodyPr>
          <a:lstStyle/>
          <a:p>
            <a:r>
              <a:rPr lang="en-US" altLang="zh-CN" dirty="0" smtClean="0"/>
              <a:t> </a:t>
            </a:r>
            <a:r>
              <a:rPr lang="en-US" altLang="zh-CN" sz="1600" dirty="0" smtClean="0">
                <a:latin typeface="Times New Roman" pitchFamily="18" charset="0"/>
                <a:cs typeface="Times New Roman" pitchFamily="18" charset="0"/>
              </a:rPr>
              <a:t>Clever Manager</a:t>
            </a:r>
            <a:r>
              <a:rPr lang="zh-CN" altLang="en-US" sz="1600" dirty="0" smtClean="0">
                <a:latin typeface="楷体_GB2312" pitchFamily="49" charset="-122"/>
                <a:ea typeface="楷体_GB2312" pitchFamily="49" charset="-122"/>
              </a:rPr>
              <a:t>是</a:t>
            </a:r>
            <a:r>
              <a:rPr lang="zh-CN" altLang="en-US" sz="1600" dirty="0">
                <a:latin typeface="楷体_GB2312" pitchFamily="49" charset="-122"/>
                <a:ea typeface="楷体_GB2312" pitchFamily="49" charset="-122"/>
              </a:rPr>
              <a:t>一款深圳市克莱沃电子有限公司自主创新、自主设计、自主研发</a:t>
            </a:r>
            <a:r>
              <a:rPr lang="zh-CN" altLang="en-US" sz="1600" dirty="0" smtClean="0">
                <a:latin typeface="楷体_GB2312" pitchFamily="49" charset="-122"/>
                <a:ea typeface="楷体_GB2312" pitchFamily="49" charset="-122"/>
              </a:rPr>
              <a:t>的</a:t>
            </a:r>
            <a:r>
              <a:rPr lang="zh-CN" altLang="zh-CN" sz="1600" dirty="0">
                <a:latin typeface="楷体_GB2312" pitchFamily="49" charset="-122"/>
                <a:ea typeface="楷体_GB2312" pitchFamily="49" charset="-122"/>
              </a:rPr>
              <a:t>数据中心环境监控管理软件</a:t>
            </a:r>
            <a:r>
              <a:rPr lang="zh-CN" altLang="en-US" sz="1600" dirty="0" smtClean="0">
                <a:latin typeface="楷体_GB2312" pitchFamily="49" charset="-122"/>
                <a:ea typeface="楷体_GB2312" pitchFamily="49" charset="-122"/>
              </a:rPr>
              <a:t>。</a:t>
            </a:r>
            <a:r>
              <a:rPr lang="zh-CN" altLang="en-US" sz="1600" dirty="0">
                <a:latin typeface="楷体_GB2312" pitchFamily="49" charset="-122"/>
                <a:ea typeface="楷体_GB2312" pitchFamily="49" charset="-122"/>
              </a:rPr>
              <a:t>该软件专为中小数据机房配电</a:t>
            </a:r>
            <a:r>
              <a:rPr lang="zh-CN" altLang="en-US" sz="1600" dirty="0" smtClean="0">
                <a:latin typeface="楷体_GB2312" pitchFamily="49" charset="-122"/>
                <a:ea typeface="楷体_GB2312" pitchFamily="49" charset="-122"/>
              </a:rPr>
              <a:t>、环境</a:t>
            </a:r>
            <a:r>
              <a:rPr lang="zh-CN" altLang="en-US" sz="1600" dirty="0">
                <a:latin typeface="楷体_GB2312" pitchFamily="49" charset="-122"/>
                <a:ea typeface="楷体_GB2312" pitchFamily="49" charset="-122"/>
              </a:rPr>
              <a:t>状态管理而设计</a:t>
            </a:r>
            <a:r>
              <a:rPr lang="zh-CN" altLang="en-US" sz="1600" dirty="0" smtClean="0">
                <a:latin typeface="楷体_GB2312" pitchFamily="49" charset="-122"/>
                <a:ea typeface="楷体_GB2312" pitchFamily="49" charset="-122"/>
              </a:rPr>
              <a:t>。</a:t>
            </a:r>
            <a:r>
              <a:rPr lang="zh-CN" altLang="zh-CN" sz="1600" dirty="0">
                <a:latin typeface="楷体_GB2312" pitchFamily="49" charset="-122"/>
                <a:ea typeface="楷体_GB2312" pitchFamily="49" charset="-122"/>
              </a:rPr>
              <a:t>该软件主要可对克莱沃监测型</a:t>
            </a:r>
            <a:r>
              <a:rPr lang="en-US" altLang="zh-CN" sz="1600" dirty="0" smtClean="0">
                <a:latin typeface="Times New Roman" pitchFamily="18" charset="0"/>
                <a:cs typeface="Times New Roman" pitchFamily="18" charset="0"/>
              </a:rPr>
              <a:t>PDU</a:t>
            </a:r>
            <a:r>
              <a:rPr lang="zh-CN" altLang="zh-CN" sz="1600" dirty="0" smtClean="0">
                <a:latin typeface="楷体_GB2312" pitchFamily="49" charset="-122"/>
                <a:ea typeface="楷体_GB2312" pitchFamily="49" charset="-122"/>
              </a:rPr>
              <a:t>、</a:t>
            </a:r>
            <a:r>
              <a:rPr lang="zh-CN" altLang="zh-CN" sz="1600" dirty="0">
                <a:latin typeface="楷体_GB2312" pitchFamily="49" charset="-122"/>
                <a:ea typeface="楷体_GB2312" pitchFamily="49" charset="-122"/>
              </a:rPr>
              <a:t>管理型</a:t>
            </a:r>
            <a:r>
              <a:rPr lang="en-US" altLang="zh-CN" sz="1600" dirty="0" smtClean="0">
                <a:latin typeface="Times New Roman" pitchFamily="18" charset="0"/>
                <a:cs typeface="Times New Roman" pitchFamily="18" charset="0"/>
              </a:rPr>
              <a:t>PDU</a:t>
            </a:r>
            <a:r>
              <a:rPr lang="zh-CN" altLang="zh-CN" sz="1600" dirty="0" smtClean="0">
                <a:latin typeface="楷体_GB2312" pitchFamily="49" charset="-122"/>
                <a:ea typeface="楷体_GB2312" pitchFamily="49" charset="-122"/>
              </a:rPr>
              <a:t>实施</a:t>
            </a:r>
            <a:r>
              <a:rPr lang="zh-CN" altLang="zh-CN" sz="1600" dirty="0">
                <a:latin typeface="楷体_GB2312" pitchFamily="49" charset="-122"/>
                <a:ea typeface="楷体_GB2312" pitchFamily="49" charset="-122"/>
              </a:rPr>
              <a:t>集中监测、控制与</a:t>
            </a:r>
            <a:r>
              <a:rPr lang="zh-CN" altLang="zh-CN" sz="1600" dirty="0" smtClean="0">
                <a:latin typeface="楷体_GB2312" pitchFamily="49" charset="-122"/>
                <a:ea typeface="楷体_GB2312" pitchFamily="49" charset="-122"/>
              </a:rPr>
              <a:t>管理</a:t>
            </a:r>
            <a:r>
              <a:rPr lang="zh-CN" altLang="en-US" sz="1600" dirty="0" smtClean="0">
                <a:latin typeface="楷体_GB2312" pitchFamily="49" charset="-122"/>
                <a:ea typeface="楷体_GB2312" pitchFamily="49" charset="-122"/>
              </a:rPr>
              <a:t>，针对性</a:t>
            </a:r>
            <a:r>
              <a:rPr lang="zh-CN" altLang="en-US" sz="1600" dirty="0">
                <a:latin typeface="楷体_GB2312" pitchFamily="49" charset="-122"/>
                <a:ea typeface="楷体_GB2312" pitchFamily="49" charset="-122"/>
              </a:rPr>
              <a:t>强、可靠性高、扩展性好。有助于对机房环境状况全面而详细的了解。更快速、更高密度、和更加绿色的软件管理会为您创造更多的经济效益，同时也是您必不可少的管理助手</a:t>
            </a:r>
            <a:r>
              <a:rPr lang="zh-CN" altLang="en-US" sz="1600" dirty="0" smtClean="0">
                <a:latin typeface="楷体_GB2312" pitchFamily="49" charset="-122"/>
                <a:ea typeface="楷体_GB2312" pitchFamily="49" charset="-122"/>
              </a:rPr>
              <a:t>。</a:t>
            </a:r>
            <a:endParaRPr lang="en-US" altLang="zh-CN" sz="1600" dirty="0" smtClean="0">
              <a:latin typeface="楷体_GB2312" pitchFamily="49" charset="-122"/>
              <a:ea typeface="楷体_GB2312" pitchFamily="49" charset="-122"/>
            </a:endParaRPr>
          </a:p>
          <a:p>
            <a:endParaRPr lang="en-US" altLang="zh-CN" sz="1600" dirty="0" smtClean="0"/>
          </a:p>
          <a:p>
            <a:r>
              <a:rPr lang="zh-CN" altLang="en-US" sz="1600" dirty="0" smtClean="0">
                <a:latin typeface="楷体_GB2312" pitchFamily="49" charset="-122"/>
                <a:ea typeface="楷体_GB2312" pitchFamily="49" charset="-122"/>
              </a:rPr>
              <a:t>支持设备类型</a:t>
            </a:r>
            <a:r>
              <a:rPr lang="en-US" altLang="zh-CN" sz="1600" dirty="0" smtClean="0">
                <a:latin typeface="楷体_GB2312" pitchFamily="49" charset="-122"/>
                <a:ea typeface="楷体_GB2312" pitchFamily="49" charset="-122"/>
              </a:rPr>
              <a:t>:</a:t>
            </a:r>
          </a:p>
          <a:p>
            <a:r>
              <a:rPr lang="zh-CN" altLang="zh-CN" sz="1600" dirty="0" smtClean="0">
                <a:latin typeface="楷体_GB2312" pitchFamily="49" charset="-122"/>
                <a:ea typeface="楷体_GB2312" pitchFamily="49" charset="-122"/>
              </a:rPr>
              <a:t>监测</a:t>
            </a:r>
            <a:r>
              <a:rPr lang="zh-CN" altLang="zh-CN" sz="1600" dirty="0">
                <a:latin typeface="楷体_GB2312" pitchFamily="49" charset="-122"/>
                <a:ea typeface="楷体_GB2312" pitchFamily="49" charset="-122"/>
              </a:rPr>
              <a:t>型</a:t>
            </a:r>
            <a:r>
              <a:rPr lang="en-US" altLang="zh-CN" sz="1600" dirty="0" smtClean="0">
                <a:latin typeface="Times New Roman" pitchFamily="18" charset="0"/>
                <a:cs typeface="Times New Roman" pitchFamily="18" charset="0"/>
              </a:rPr>
              <a:t>PDU</a:t>
            </a:r>
            <a:r>
              <a:rPr lang="zh-CN" altLang="en-US" sz="1600" dirty="0" smtClean="0">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IP-PDU </a:t>
            </a:r>
          </a:p>
          <a:p>
            <a:r>
              <a:rPr lang="zh-CN" altLang="en-US" sz="1600" dirty="0" smtClean="0">
                <a:latin typeface="楷体_GB2312" pitchFamily="49" charset="-122"/>
                <a:ea typeface="楷体_GB2312" pitchFamily="49" charset="-122"/>
              </a:rPr>
              <a:t>管理型</a:t>
            </a:r>
            <a:r>
              <a:rPr lang="en-US" altLang="zh-CN" sz="1600" dirty="0" smtClean="0">
                <a:latin typeface="Times New Roman" pitchFamily="18" charset="0"/>
                <a:cs typeface="Times New Roman" pitchFamily="18" charset="0"/>
              </a:rPr>
              <a:t>PDU</a:t>
            </a:r>
            <a:r>
              <a:rPr lang="zh-CN" altLang="en-US" sz="1600" dirty="0" smtClean="0">
                <a:latin typeface="Times New Roman" pitchFamily="18" charset="0"/>
                <a:cs typeface="Times New Roman" pitchFamily="18" charset="0"/>
              </a:rPr>
              <a:t>：</a:t>
            </a:r>
            <a:r>
              <a:rPr lang="en-US" altLang="zh-CN" sz="1600" dirty="0" smtClean="0">
                <a:latin typeface="Times New Roman" pitchFamily="18" charset="0"/>
                <a:cs typeface="Times New Roman" pitchFamily="18" charset="0"/>
              </a:rPr>
              <a:t>MPDU</a:t>
            </a:r>
            <a:r>
              <a:rPr lang="zh-CN" altLang="en-US" sz="1600" dirty="0" smtClean="0">
                <a:latin typeface="Times New Roman" pitchFamily="18" charset="0"/>
                <a:cs typeface="Times New Roman" pitchFamily="18" charset="0"/>
              </a:rPr>
              <a:t>、</a:t>
            </a:r>
            <a:r>
              <a:rPr lang="en-US" altLang="zh-CN" sz="1600" dirty="0" smtClean="0">
                <a:latin typeface="Times New Roman" pitchFamily="18" charset="0"/>
                <a:cs typeface="Times New Roman" pitchFamily="18" charset="0"/>
              </a:rPr>
              <a:t>NPM</a:t>
            </a:r>
            <a:r>
              <a:rPr lang="zh-CN" altLang="en-US" sz="1600" dirty="0" smtClean="0">
                <a:latin typeface="Times New Roman" pitchFamily="18" charset="0"/>
                <a:cs typeface="Times New Roman" pitchFamily="18" charset="0"/>
              </a:rPr>
              <a:t>、</a:t>
            </a:r>
            <a:r>
              <a:rPr lang="en-US" altLang="zh-CN" sz="1600" dirty="0" smtClean="0">
                <a:latin typeface="Times New Roman" pitchFamily="18" charset="0"/>
                <a:cs typeface="Times New Roman" pitchFamily="18" charset="0"/>
              </a:rPr>
              <a:t>RPDU</a:t>
            </a:r>
          </a:p>
          <a:p>
            <a:r>
              <a:rPr lang="zh-CN" altLang="en-US" sz="1600" dirty="0" smtClean="0">
                <a:latin typeface="楷体_GB2312" pitchFamily="49" charset="-122"/>
                <a:ea typeface="楷体_GB2312" pitchFamily="49" charset="-122"/>
              </a:rPr>
              <a:t>对上述各类型</a:t>
            </a:r>
            <a:r>
              <a:rPr lang="en-US" altLang="zh-CN" sz="1600" dirty="0" smtClean="0">
                <a:latin typeface="Times New Roman" pitchFamily="18" charset="0"/>
                <a:cs typeface="Times New Roman" pitchFamily="18" charset="0"/>
              </a:rPr>
              <a:t>PDU</a:t>
            </a:r>
            <a:r>
              <a:rPr lang="zh-CN" altLang="en-US" sz="1600" dirty="0" smtClean="0"/>
              <a:t>，</a:t>
            </a:r>
            <a:r>
              <a:rPr lang="zh-CN" altLang="zh-CN" sz="1600" dirty="0">
                <a:latin typeface="楷体_GB2312" pitchFamily="49" charset="-122"/>
                <a:ea typeface="楷体_GB2312" pitchFamily="49" charset="-122"/>
              </a:rPr>
              <a:t>以下统一简称为</a:t>
            </a:r>
            <a:r>
              <a:rPr lang="en-US" altLang="zh-CN" sz="1600" dirty="0" smtClean="0">
                <a:latin typeface="Times New Roman" pitchFamily="18" charset="0"/>
                <a:cs typeface="Times New Roman" pitchFamily="18" charset="0"/>
              </a:rPr>
              <a:t>PDU</a:t>
            </a:r>
            <a:r>
              <a:rPr lang="zh-CN" altLang="en-US" sz="1600" dirty="0" smtClean="0">
                <a:latin typeface="Times New Roman" pitchFamily="18" charset="0"/>
                <a:cs typeface="Times New Roman" pitchFamily="18" charset="0"/>
              </a:rPr>
              <a:t>。</a:t>
            </a:r>
            <a:endParaRPr lang="en-US" altLang="zh-CN" sz="1600" dirty="0" smtClean="0">
              <a:latin typeface="Times New Roman" pitchFamily="18" charset="0"/>
              <a:cs typeface="Times New Roman" pitchFamily="18" charset="0"/>
            </a:endParaRPr>
          </a:p>
          <a:p>
            <a:endParaRPr lang="zh-CN" altLang="en-US" dirty="0"/>
          </a:p>
        </p:txBody>
      </p:sp>
      <p:sp>
        <p:nvSpPr>
          <p:cNvPr id="7" name="Rectangle 2">
            <a:extLst>
              <a:ext uri="{FF2B5EF4-FFF2-40B4-BE49-F238E27FC236}">
                <a16:creationId xmlns="" xmlns:a16="http://schemas.microsoft.com/office/drawing/2014/main" id="{21B77850-6E35-44AC-9ED2-96AB942760CE}"/>
              </a:ext>
            </a:extLst>
          </p:cNvPr>
          <p:cNvSpPr>
            <a:spLocks noChangeArrowheads="1"/>
          </p:cNvSpPr>
          <p:nvPr/>
        </p:nvSpPr>
        <p:spPr bwMode="auto">
          <a:xfrm>
            <a:off x="467544" y="260648"/>
            <a:ext cx="388843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85000"/>
              </a:lnSpc>
              <a:buFont typeface="Arial" panose="020B0604020202020204" pitchFamily="34" charset="0"/>
              <a:buNone/>
            </a:pPr>
            <a:r>
              <a:rPr lang="en-US" altLang="zh-CN" sz="1600" b="1" dirty="0" smtClean="0">
                <a:latin typeface="Times New Roman" pitchFamily="18" charset="0"/>
                <a:cs typeface="Times New Roman" pitchFamily="18" charset="0"/>
              </a:rPr>
              <a:t>Clever Manager </a:t>
            </a:r>
            <a:r>
              <a:rPr lang="en-US" altLang="zh-CN"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a:t>
            </a:r>
            <a:r>
              <a:rPr lang="zh-CN" altLang="en-US"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基本介</a:t>
            </a:r>
            <a:r>
              <a:rPr lang="zh-CN" altLang="en-US" sz="1600" b="1" dirty="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绍</a:t>
            </a:r>
            <a:endParaRPr lang="zh-CN" altLang="en-US" sz="1600" b="1" dirty="0">
              <a:latin typeface="Times New Roman" panose="02020603050405020304" pitchFamily="18" charset="0"/>
              <a:ea typeface="楷体_GB2312" panose="02010609030101010101" pitchFamily="49" charset="-122"/>
              <a:cs typeface="Times New Roman" panose="02020603050405020304" pitchFamily="18" charset="0"/>
              <a:sym typeface="Calibri" panose="020F0502020204030204" pitchFamily="34" charset="0"/>
            </a:endParaRPr>
          </a:p>
        </p:txBody>
      </p:sp>
      <p:pic>
        <p:nvPicPr>
          <p:cNvPr id="1027" name="Picture 3" descr="C:\Users\Administrator\Desktop\设备管理.png"/>
          <p:cNvPicPr>
            <a:picLocks noChangeAspect="1" noChangeArrowheads="1"/>
          </p:cNvPicPr>
          <p:nvPr/>
        </p:nvPicPr>
        <p:blipFill>
          <a:blip r:embed="rId4" cstate="print"/>
          <a:srcRect/>
          <a:stretch>
            <a:fillRect/>
          </a:stretch>
        </p:blipFill>
        <p:spPr bwMode="auto">
          <a:xfrm>
            <a:off x="4427984" y="3933057"/>
            <a:ext cx="3744960" cy="2094270"/>
          </a:xfrm>
          <a:prstGeom prst="rect">
            <a:avLst/>
          </a:prstGeom>
          <a:noFill/>
        </p:spPr>
      </p:pic>
      <p:pic>
        <p:nvPicPr>
          <p:cNvPr id="1026" name="Picture 2" descr="C:\Users\Administrator\Desktop\机房拓扑.png"/>
          <p:cNvPicPr>
            <a:picLocks noChangeAspect="1" noChangeArrowheads="1"/>
          </p:cNvPicPr>
          <p:nvPr/>
        </p:nvPicPr>
        <p:blipFill>
          <a:blip r:embed="rId5" cstate="print"/>
          <a:srcRect/>
          <a:stretch>
            <a:fillRect/>
          </a:stretch>
        </p:blipFill>
        <p:spPr bwMode="auto">
          <a:xfrm>
            <a:off x="827584" y="3933056"/>
            <a:ext cx="3795835" cy="2132757"/>
          </a:xfrm>
          <a:prstGeom prst="rect">
            <a:avLst/>
          </a:prstGeom>
          <a:noFill/>
        </p:spPr>
      </p:pic>
    </p:spTree>
    <p:extLst>
      <p:ext uri="{BB962C8B-B14F-4D97-AF65-F5344CB8AC3E}">
        <p14:creationId xmlns:p14="http://schemas.microsoft.com/office/powerpoint/2010/main" xmlns="" val="3858196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图片1.jpg"/>
          <p:cNvPicPr>
            <a:picLocks noChangeAspect="1" noChangeArrowheads="1"/>
          </p:cNvPicPr>
          <p:nvPr/>
        </p:nvPicPr>
        <p:blipFill>
          <a:blip r:embed="rId2" cstate="print"/>
          <a:srcRect/>
          <a:stretch>
            <a:fillRect/>
          </a:stretch>
        </p:blipFill>
        <p:spPr bwMode="auto">
          <a:xfrm>
            <a:off x="0" y="0"/>
            <a:ext cx="9180512" cy="6912501"/>
          </a:xfrm>
          <a:prstGeom prst="rect">
            <a:avLst/>
          </a:prstGeom>
          <a:noFill/>
        </p:spPr>
      </p:pic>
      <p:pic>
        <p:nvPicPr>
          <p:cNvPr id="14" name="图片 13">
            <a:extLst>
              <a:ext uri="{FF2B5EF4-FFF2-40B4-BE49-F238E27FC236}">
                <a16:creationId xmlns:a16="http://schemas.microsoft.com/office/drawing/2014/main" xmlns="" id="{F69B268F-797C-4CAA-B14F-4BAD0EB70930}"/>
              </a:ext>
            </a:extLst>
          </p:cNvPr>
          <p:cNvPicPr>
            <a:picLocks noChangeAspect="1"/>
          </p:cNvPicPr>
          <p:nvPr/>
        </p:nvPicPr>
        <p:blipFill rotWithShape="1">
          <a:blip r:embed="rId3" cstate="print"/>
          <a:srcRect l="69813" r="1057"/>
          <a:stretch/>
        </p:blipFill>
        <p:spPr>
          <a:xfrm>
            <a:off x="6948264" y="332656"/>
            <a:ext cx="1332000" cy="280440"/>
          </a:xfrm>
          <a:prstGeom prst="rect">
            <a:avLst/>
          </a:prstGeom>
        </p:spPr>
      </p:pic>
      <p:sp>
        <p:nvSpPr>
          <p:cNvPr id="7" name="Text Box 6"/>
          <p:cNvSpPr txBox="1">
            <a:spLocks noChangeArrowheads="1"/>
          </p:cNvSpPr>
          <p:nvPr/>
        </p:nvSpPr>
        <p:spPr bwMode="auto">
          <a:xfrm>
            <a:off x="467544" y="836712"/>
            <a:ext cx="8135938" cy="4678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r>
              <a:rPr lang="en-US" altLang="zh-CN" sz="1600" dirty="0" smtClean="0">
                <a:latin typeface="Times New Roman" pitchFamily="18" charset="0"/>
                <a:ea typeface="楷体_GB2312" pitchFamily="49" charset="-122"/>
                <a:cs typeface="Times New Roman" pitchFamily="18" charset="0"/>
              </a:rPr>
              <a:t>1</a:t>
            </a:r>
            <a:r>
              <a:rPr lang="en-US" altLang="zh-CN" sz="1600" dirty="0" smtClean="0">
                <a:latin typeface="楷体_GB2312" pitchFamily="49" charset="-122"/>
                <a:ea typeface="楷体_GB2312" pitchFamily="49" charset="-122"/>
              </a:rPr>
              <a:t>.</a:t>
            </a:r>
            <a:r>
              <a:rPr lang="en-US" altLang="zh-CN" sz="1600" dirty="0" smtClean="0">
                <a:latin typeface="Times New Roman" pitchFamily="18" charset="0"/>
                <a:ea typeface="楷体_GB2312" pitchFamily="49" charset="-122"/>
                <a:cs typeface="Times New Roman" pitchFamily="18" charset="0"/>
              </a:rPr>
              <a:t>PDU</a:t>
            </a:r>
            <a:r>
              <a:rPr lang="zh-CN" altLang="zh-CN" sz="1600" dirty="0">
                <a:latin typeface="楷体_GB2312" pitchFamily="49" charset="-122"/>
                <a:ea typeface="楷体_GB2312" pitchFamily="49" charset="-122"/>
              </a:rPr>
              <a:t>的集中监测、控制与</a:t>
            </a:r>
            <a:r>
              <a:rPr lang="zh-CN" altLang="zh-CN" sz="1600" dirty="0" smtClean="0">
                <a:latin typeface="楷体_GB2312" pitchFamily="49" charset="-122"/>
                <a:ea typeface="楷体_GB2312" pitchFamily="49" charset="-122"/>
              </a:rPr>
              <a:t>管理</a:t>
            </a:r>
            <a:endParaRPr lang="en-US" altLang="zh-CN" sz="1600" dirty="0" smtClean="0">
              <a:latin typeface="楷体_GB2312" pitchFamily="49" charset="-122"/>
              <a:ea typeface="楷体_GB2312" pitchFamily="49" charset="-122"/>
            </a:endParaRPr>
          </a:p>
          <a:p>
            <a:r>
              <a:rPr lang="zh-CN" altLang="en-US" sz="1600" dirty="0" smtClean="0">
                <a:latin typeface="楷体_GB2312" pitchFamily="49" charset="-122"/>
                <a:ea typeface="楷体_GB2312" pitchFamily="49" charset="-122"/>
              </a:rPr>
              <a:t>  本</a:t>
            </a:r>
            <a:r>
              <a:rPr lang="zh-CN" altLang="en-US" sz="1600" dirty="0">
                <a:latin typeface="楷体_GB2312" pitchFamily="49" charset="-122"/>
                <a:ea typeface="楷体_GB2312" pitchFamily="49" charset="-122"/>
              </a:rPr>
              <a:t>软件</a:t>
            </a:r>
            <a:r>
              <a:rPr lang="zh-CN" altLang="zh-CN" sz="1600" dirty="0" smtClean="0">
                <a:latin typeface="楷体_GB2312" pitchFamily="49" charset="-122"/>
                <a:ea typeface="楷体_GB2312" pitchFamily="49" charset="-122"/>
              </a:rPr>
              <a:t>能</a:t>
            </a:r>
            <a:r>
              <a:rPr lang="zh-CN" altLang="zh-CN" sz="1600" dirty="0">
                <a:latin typeface="楷体_GB2312" pitchFamily="49" charset="-122"/>
                <a:ea typeface="楷体_GB2312" pitchFamily="49" charset="-122"/>
              </a:rPr>
              <a:t>对机房</a:t>
            </a:r>
            <a:r>
              <a:rPr lang="zh-CN" altLang="zh-CN" sz="1600" dirty="0" smtClean="0">
                <a:latin typeface="楷体_GB2312" pitchFamily="49" charset="-122"/>
                <a:ea typeface="楷体_GB2312" pitchFamily="49" charset="-122"/>
              </a:rPr>
              <a:t>内所有</a:t>
            </a:r>
            <a:r>
              <a:rPr lang="en-US" altLang="zh-CN" sz="1600" dirty="0" smtClean="0">
                <a:latin typeface="Times New Roman" pitchFamily="18" charset="0"/>
                <a:ea typeface="楷体_GB2312" pitchFamily="49" charset="-122"/>
                <a:cs typeface="Times New Roman" pitchFamily="18" charset="0"/>
              </a:rPr>
              <a:t>CLEVER</a:t>
            </a:r>
            <a:r>
              <a:rPr lang="zh-CN" altLang="zh-CN" sz="1600" dirty="0" smtClean="0">
                <a:latin typeface="Times New Roman" pitchFamily="18" charset="0"/>
                <a:ea typeface="楷体_GB2312" pitchFamily="49" charset="-122"/>
                <a:cs typeface="Times New Roman" pitchFamily="18" charset="0"/>
              </a:rPr>
              <a:t>的</a:t>
            </a:r>
            <a:r>
              <a:rPr lang="en-US" altLang="zh-CN" sz="1600" dirty="0" smtClean="0">
                <a:latin typeface="Times New Roman" pitchFamily="18" charset="0"/>
                <a:ea typeface="楷体_GB2312" pitchFamily="49" charset="-122"/>
                <a:cs typeface="Times New Roman" pitchFamily="18" charset="0"/>
              </a:rPr>
              <a:t>PDU</a:t>
            </a:r>
            <a:r>
              <a:rPr lang="zh-CN" altLang="zh-CN" sz="1600" dirty="0">
                <a:latin typeface="楷体_GB2312" pitchFamily="49" charset="-122"/>
                <a:ea typeface="楷体_GB2312" pitchFamily="49" charset="-122"/>
              </a:rPr>
              <a:t>的工作电压、开</a:t>
            </a:r>
            <a:r>
              <a:rPr lang="en-US" altLang="zh-CN" sz="1600" dirty="0">
                <a:latin typeface="楷体_GB2312" pitchFamily="49" charset="-122"/>
                <a:ea typeface="楷体_GB2312" pitchFamily="49" charset="-122"/>
              </a:rPr>
              <a:t>/</a:t>
            </a:r>
            <a:r>
              <a:rPr lang="zh-CN" altLang="zh-CN" sz="1600" dirty="0">
                <a:latin typeface="楷体_GB2312" pitchFamily="49" charset="-122"/>
                <a:ea typeface="楷体_GB2312" pitchFamily="49" charset="-122"/>
              </a:rPr>
              <a:t>关状态、负载电流、功率、功率因素、电能计量等电气参数进行实时的集中监测、控制与管理工作，为系统的稳定可靠运行与</a:t>
            </a:r>
            <a:r>
              <a:rPr lang="en-US" altLang="zh-CN" sz="1600" dirty="0">
                <a:latin typeface="Times New Roman" pitchFamily="18" charset="0"/>
                <a:ea typeface="楷体_GB2312" pitchFamily="49" charset="-122"/>
                <a:cs typeface="Times New Roman" pitchFamily="18" charset="0"/>
              </a:rPr>
              <a:t>PUE</a:t>
            </a:r>
            <a:r>
              <a:rPr lang="zh-CN" altLang="zh-CN" sz="1600" dirty="0">
                <a:latin typeface="楷体_GB2312" pitchFamily="49" charset="-122"/>
                <a:ea typeface="楷体_GB2312" pitchFamily="49" charset="-122"/>
              </a:rPr>
              <a:t>的改善提供精准的信息</a:t>
            </a:r>
            <a:r>
              <a:rPr lang="zh-CN" altLang="zh-CN" sz="1600" dirty="0" smtClean="0">
                <a:latin typeface="楷体_GB2312" pitchFamily="49" charset="-122"/>
                <a:ea typeface="楷体_GB2312" pitchFamily="49" charset="-122"/>
              </a:rPr>
              <a:t>。</a:t>
            </a:r>
            <a:endParaRPr lang="zh-CN" altLang="en-US" sz="1600" b="0" dirty="0">
              <a:latin typeface="楷体_GB2312" pitchFamily="49" charset="-122"/>
              <a:ea typeface="楷体_GB2312" pitchFamily="49" charset="-122"/>
            </a:endParaRPr>
          </a:p>
          <a:p>
            <a:endParaRPr lang="zh-CN" altLang="en-US" sz="1600" b="0" dirty="0">
              <a:latin typeface="楷体_GB2312" pitchFamily="49" charset="-122"/>
              <a:ea typeface="楷体_GB2312" pitchFamily="49" charset="-122"/>
            </a:endParaRPr>
          </a:p>
          <a:p>
            <a:r>
              <a:rPr lang="en-US" altLang="zh-CN" sz="1600" dirty="0">
                <a:latin typeface="Times New Roman" pitchFamily="18" charset="0"/>
                <a:ea typeface="楷体_GB2312" pitchFamily="49" charset="-122"/>
                <a:cs typeface="Times New Roman" pitchFamily="18" charset="0"/>
              </a:rPr>
              <a:t>2</a:t>
            </a:r>
            <a:r>
              <a:rPr lang="en-US" altLang="zh-CN" sz="1600" b="0" dirty="0" smtClean="0">
                <a:latin typeface="楷体_GB2312" pitchFamily="49" charset="-122"/>
                <a:ea typeface="楷体_GB2312" pitchFamily="49" charset="-122"/>
              </a:rPr>
              <a:t>.</a:t>
            </a:r>
            <a:r>
              <a:rPr lang="zh-CN" altLang="zh-CN" sz="1600" dirty="0">
                <a:latin typeface="楷体_GB2312" pitchFamily="49" charset="-122"/>
                <a:ea typeface="楷体_GB2312" pitchFamily="49" charset="-122"/>
              </a:rPr>
              <a:t>机柜微细环境的监测、控制与</a:t>
            </a:r>
            <a:r>
              <a:rPr lang="zh-CN" altLang="zh-CN" sz="1600" dirty="0" smtClean="0">
                <a:latin typeface="楷体_GB2312" pitchFamily="49" charset="-122"/>
                <a:ea typeface="楷体_GB2312" pitchFamily="49" charset="-122"/>
              </a:rPr>
              <a:t>管理</a:t>
            </a:r>
            <a:endParaRPr lang="en-US" altLang="zh-CN" sz="1600" dirty="0" smtClean="0">
              <a:latin typeface="楷体_GB2312" pitchFamily="49" charset="-122"/>
              <a:ea typeface="楷体_GB2312" pitchFamily="49" charset="-122"/>
            </a:endParaRPr>
          </a:p>
          <a:p>
            <a:r>
              <a:rPr lang="zh-CN" altLang="en-US" sz="1600" dirty="0" smtClean="0">
                <a:latin typeface="楷体_GB2312" pitchFamily="49" charset="-122"/>
                <a:ea typeface="楷体_GB2312" pitchFamily="49" charset="-122"/>
              </a:rPr>
              <a:t>  本软件</a:t>
            </a:r>
            <a:r>
              <a:rPr lang="zh-CN" altLang="zh-CN" sz="1600" dirty="0" smtClean="0">
                <a:latin typeface="楷体_GB2312" pitchFamily="49" charset="-122"/>
                <a:ea typeface="楷体_GB2312" pitchFamily="49" charset="-122"/>
              </a:rPr>
              <a:t>可</a:t>
            </a:r>
            <a:r>
              <a:rPr lang="zh-CN" altLang="zh-CN" sz="1600" dirty="0">
                <a:latin typeface="楷体_GB2312" pitchFamily="49" charset="-122"/>
                <a:ea typeface="楷体_GB2312" pitchFamily="49" charset="-122"/>
              </a:rPr>
              <a:t>对机柜内的温度、湿度、门禁、烟雾、水浸等细微环境状态进行实时的集中监测、控制与管理</a:t>
            </a:r>
            <a:r>
              <a:rPr lang="zh-CN" altLang="zh-CN" sz="1600" dirty="0" smtClean="0">
                <a:latin typeface="楷体_GB2312" pitchFamily="49" charset="-122"/>
                <a:ea typeface="楷体_GB2312" pitchFamily="49" charset="-122"/>
              </a:rPr>
              <a:t>。</a:t>
            </a:r>
            <a:endParaRPr lang="en-US" altLang="zh-CN" sz="1600" dirty="0" smtClean="0">
              <a:latin typeface="楷体_GB2312" pitchFamily="49" charset="-122"/>
              <a:ea typeface="楷体_GB2312" pitchFamily="49" charset="-122"/>
            </a:endParaRPr>
          </a:p>
          <a:p>
            <a:endParaRPr lang="en-US" altLang="zh-CN" sz="1600" dirty="0" smtClean="0">
              <a:latin typeface="楷体_GB2312" pitchFamily="49" charset="-122"/>
              <a:ea typeface="楷体_GB2312" pitchFamily="49" charset="-122"/>
            </a:endParaRPr>
          </a:p>
          <a:p>
            <a:r>
              <a:rPr lang="en-US" altLang="zh-CN" sz="1600" dirty="0" smtClean="0">
                <a:latin typeface="Times New Roman" pitchFamily="18" charset="0"/>
                <a:ea typeface="楷体_GB2312" pitchFamily="49" charset="-122"/>
                <a:cs typeface="Times New Roman" pitchFamily="18" charset="0"/>
              </a:rPr>
              <a:t>3</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数据统计处理和分析</a:t>
            </a:r>
            <a:endParaRPr lang="en-US" altLang="zh-CN" sz="1600" dirty="0" smtClean="0">
              <a:latin typeface="楷体_GB2312" pitchFamily="49" charset="-122"/>
              <a:ea typeface="楷体_GB2312" pitchFamily="49" charset="-122"/>
            </a:endParaRPr>
          </a:p>
          <a:p>
            <a:r>
              <a:rPr lang="zh-CN" altLang="en-US" sz="1600" dirty="0" smtClean="0">
                <a:latin typeface="楷体_GB2312" pitchFamily="49" charset="-122"/>
                <a:ea typeface="楷体_GB2312" pitchFamily="49" charset="-122"/>
              </a:rPr>
              <a:t>  本软件</a:t>
            </a:r>
            <a:r>
              <a:rPr lang="zh-CN" altLang="zh-CN" sz="1600" dirty="0" smtClean="0">
                <a:latin typeface="楷体_GB2312" pitchFamily="49" charset="-122"/>
                <a:ea typeface="楷体_GB2312" pitchFamily="49" charset="-122"/>
              </a:rPr>
              <a:t>能定时自动采集数据并对数据处理和分析，为机房提供及时且强有力的统计资讯。提供查询指定时间段的数据信息</a:t>
            </a:r>
            <a:r>
              <a:rPr lang="zh-CN" altLang="en-US" sz="1600" dirty="0" smtClean="0">
                <a:latin typeface="楷体_GB2312" pitchFamily="49" charset="-122"/>
                <a:ea typeface="楷体_GB2312" pitchFamily="49" charset="-122"/>
              </a:rPr>
              <a:t>。</a:t>
            </a:r>
          </a:p>
          <a:p>
            <a:endParaRPr lang="zh-CN" altLang="en-US" sz="1600" dirty="0" smtClean="0">
              <a:latin typeface="楷体_GB2312" pitchFamily="49" charset="-122"/>
              <a:ea typeface="楷体_GB2312" pitchFamily="49" charset="-122"/>
            </a:endParaRPr>
          </a:p>
          <a:p>
            <a:r>
              <a:rPr lang="en-US" altLang="zh-CN" sz="1600" dirty="0" smtClean="0">
                <a:latin typeface="Times New Roman" pitchFamily="18" charset="0"/>
                <a:ea typeface="楷体_GB2312" pitchFamily="49" charset="-122"/>
                <a:cs typeface="Times New Roman" pitchFamily="18" charset="0"/>
              </a:rPr>
              <a:t>4</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设备远程控制</a:t>
            </a:r>
            <a:endParaRPr lang="en-US" altLang="zh-CN" sz="1600" dirty="0" smtClean="0">
              <a:latin typeface="楷体_GB2312" pitchFamily="49" charset="-122"/>
              <a:ea typeface="楷体_GB2312" pitchFamily="49" charset="-122"/>
            </a:endParaRPr>
          </a:p>
          <a:p>
            <a:r>
              <a:rPr lang="zh-CN" altLang="en-US" sz="1600" dirty="0" smtClean="0">
                <a:latin typeface="楷体_GB2312" pitchFamily="49" charset="-122"/>
                <a:ea typeface="楷体_GB2312" pitchFamily="49" charset="-122"/>
              </a:rPr>
              <a:t>  本软件</a:t>
            </a:r>
            <a:r>
              <a:rPr lang="zh-CN" altLang="zh-CN" sz="1600" dirty="0" smtClean="0">
                <a:latin typeface="楷体_GB2312" pitchFamily="49" charset="-122"/>
                <a:ea typeface="楷体_GB2312" pitchFamily="49" charset="-122"/>
              </a:rPr>
              <a:t>在自动获取设备及机房信息的同时，也能对设备状态如输出位开关、电流电压阈值等进行相应设置。</a:t>
            </a:r>
            <a:endParaRPr lang="zh-CN" altLang="en-US" sz="1600"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endParaRPr lang="zh-CN" altLang="en-US" b="0" dirty="0">
              <a:latin typeface="楷体_GB2312" pitchFamily="49" charset="-122"/>
              <a:ea typeface="楷体_GB2312" pitchFamily="49" charset="-122"/>
            </a:endParaRPr>
          </a:p>
        </p:txBody>
      </p:sp>
      <p:sp>
        <p:nvSpPr>
          <p:cNvPr id="11" name="Rectangle 2">
            <a:extLst>
              <a:ext uri="{FF2B5EF4-FFF2-40B4-BE49-F238E27FC236}">
                <a16:creationId xmlns="" xmlns:a16="http://schemas.microsoft.com/office/drawing/2014/main" id="{21B77850-6E35-44AC-9ED2-96AB942760CE}"/>
              </a:ext>
            </a:extLst>
          </p:cNvPr>
          <p:cNvSpPr>
            <a:spLocks noChangeArrowheads="1"/>
          </p:cNvSpPr>
          <p:nvPr/>
        </p:nvSpPr>
        <p:spPr bwMode="auto">
          <a:xfrm>
            <a:off x="467544" y="188640"/>
            <a:ext cx="4176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smtClean="0">
                <a:latin typeface="Times New Roman" pitchFamily="18" charset="0"/>
                <a:cs typeface="Times New Roman" pitchFamily="18" charset="0"/>
              </a:rPr>
              <a:t>Clever Manager </a:t>
            </a:r>
            <a:r>
              <a:rPr lang="en-US" altLang="zh-CN"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a:t>
            </a:r>
            <a:r>
              <a:rPr lang="zh-CN" altLang="en-US" sz="1600" b="1" dirty="0" smtClean="0">
                <a:latin typeface="楷体_GB2312" pitchFamily="49" charset="-122"/>
                <a:ea typeface="楷体_GB2312" pitchFamily="49" charset="-122"/>
                <a:cs typeface="Times New Roman" pitchFamily="18" charset="0"/>
              </a:rPr>
              <a:t>主要功能</a:t>
            </a:r>
            <a:endParaRPr lang="zh-CN" altLang="en-US" sz="1600" b="1" dirty="0">
              <a:latin typeface="楷体_GB2312" pitchFamily="49" charset="-122"/>
              <a:ea typeface="楷体_GB2312" pitchFamily="49" charset="-122"/>
              <a:cs typeface="Times New Roman" pitchFamily="18"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62466" y="4725144"/>
            <a:ext cx="3096344" cy="1738336"/>
          </a:xfrm>
          <a:prstGeom prst="rect">
            <a:avLst/>
          </a:prstGeom>
        </p:spPr>
      </p:pic>
    </p:spTree>
    <p:extLst>
      <p:ext uri="{BB962C8B-B14F-4D97-AF65-F5344CB8AC3E}">
        <p14:creationId xmlns:p14="http://schemas.microsoft.com/office/powerpoint/2010/main" xmlns="" val="284693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图片1.jpg"/>
          <p:cNvPicPr>
            <a:picLocks noChangeAspect="1" noChangeArrowheads="1"/>
          </p:cNvPicPr>
          <p:nvPr/>
        </p:nvPicPr>
        <p:blipFill>
          <a:blip r:embed="rId2" cstate="print"/>
          <a:srcRect/>
          <a:stretch>
            <a:fillRect/>
          </a:stretch>
        </p:blipFill>
        <p:spPr bwMode="auto">
          <a:xfrm>
            <a:off x="0" y="0"/>
            <a:ext cx="9180512" cy="6912501"/>
          </a:xfrm>
          <a:prstGeom prst="rect">
            <a:avLst/>
          </a:prstGeom>
          <a:noFill/>
        </p:spPr>
      </p:pic>
      <p:pic>
        <p:nvPicPr>
          <p:cNvPr id="14" name="图片 13">
            <a:extLst>
              <a:ext uri="{FF2B5EF4-FFF2-40B4-BE49-F238E27FC236}">
                <a16:creationId xmlns:a16="http://schemas.microsoft.com/office/drawing/2014/main" xmlns="" id="{F69B268F-797C-4CAA-B14F-4BAD0EB70930}"/>
              </a:ext>
            </a:extLst>
          </p:cNvPr>
          <p:cNvPicPr>
            <a:picLocks noChangeAspect="1"/>
          </p:cNvPicPr>
          <p:nvPr/>
        </p:nvPicPr>
        <p:blipFill rotWithShape="1">
          <a:blip r:embed="rId3" cstate="print"/>
          <a:srcRect l="69813" r="1057"/>
          <a:stretch/>
        </p:blipFill>
        <p:spPr>
          <a:xfrm>
            <a:off x="6948264" y="332656"/>
            <a:ext cx="1332000" cy="280440"/>
          </a:xfrm>
          <a:prstGeom prst="rect">
            <a:avLst/>
          </a:prstGeom>
        </p:spPr>
      </p:pic>
      <p:sp>
        <p:nvSpPr>
          <p:cNvPr id="7" name="Text Box 6"/>
          <p:cNvSpPr txBox="1">
            <a:spLocks noChangeArrowheads="1"/>
          </p:cNvSpPr>
          <p:nvPr/>
        </p:nvSpPr>
        <p:spPr bwMode="auto">
          <a:xfrm>
            <a:off x="468510" y="836712"/>
            <a:ext cx="8135938" cy="45550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1600" dirty="0" smtClean="0">
                <a:latin typeface="Times New Roman" pitchFamily="18" charset="0"/>
                <a:ea typeface="楷体_GB2312" pitchFamily="49" charset="-122"/>
                <a:cs typeface="Times New Roman" pitchFamily="18" charset="0"/>
              </a:rPr>
              <a:t>5</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能</a:t>
            </a:r>
            <a:r>
              <a:rPr lang="zh-CN" altLang="zh-CN" sz="1600" dirty="0">
                <a:latin typeface="楷体_GB2312" pitchFamily="49" charset="-122"/>
                <a:ea typeface="楷体_GB2312" pitchFamily="49" charset="-122"/>
              </a:rPr>
              <a:t>耗参考分析和统计</a:t>
            </a:r>
            <a:endParaRPr lang="en-US" altLang="zh-CN" sz="1600" dirty="0" smtClean="0">
              <a:latin typeface="楷体_GB2312" pitchFamily="49" charset="-122"/>
              <a:ea typeface="楷体_GB2312" pitchFamily="49" charset="-122"/>
            </a:endParaRPr>
          </a:p>
          <a:p>
            <a:r>
              <a:rPr lang="zh-CN" altLang="en-US" sz="1600" dirty="0" smtClean="0">
                <a:latin typeface="楷体_GB2312" pitchFamily="49" charset="-122"/>
                <a:ea typeface="楷体_GB2312" pitchFamily="49" charset="-122"/>
              </a:rPr>
              <a:t>  本</a:t>
            </a:r>
            <a:r>
              <a:rPr lang="zh-CN" altLang="zh-CN" sz="1600" dirty="0" smtClean="0">
                <a:latin typeface="楷体_GB2312" pitchFamily="49" charset="-122"/>
                <a:ea typeface="楷体_GB2312" pitchFamily="49" charset="-122"/>
              </a:rPr>
              <a:t>软件</a:t>
            </a:r>
            <a:r>
              <a:rPr lang="zh-CN" altLang="zh-CN" sz="1600" dirty="0">
                <a:latin typeface="楷体_GB2312" pitchFamily="49" charset="-122"/>
                <a:ea typeface="楷体_GB2312" pitchFamily="49" charset="-122"/>
              </a:rPr>
              <a:t>能定时采集</a:t>
            </a:r>
            <a:r>
              <a:rPr lang="en-US" altLang="zh-CN" sz="1600" dirty="0">
                <a:latin typeface="Times New Roman" pitchFamily="18" charset="0"/>
                <a:ea typeface="楷体_GB2312" pitchFamily="49" charset="-122"/>
                <a:cs typeface="Times New Roman" pitchFamily="18" charset="0"/>
              </a:rPr>
              <a:t>PDU</a:t>
            </a:r>
            <a:r>
              <a:rPr lang="zh-CN" altLang="zh-CN" sz="1600" dirty="0">
                <a:latin typeface="楷体_GB2312" pitchFamily="49" charset="-122"/>
                <a:ea typeface="楷体_GB2312" pitchFamily="49" charset="-122"/>
              </a:rPr>
              <a:t>电流、电压。并根据此数据并有相应的功率显示，能让用户及</a:t>
            </a:r>
            <a:r>
              <a:rPr lang="zh-CN" altLang="zh-CN" sz="1600" dirty="0" smtClean="0">
                <a:latin typeface="楷体_GB2312" pitchFamily="49" charset="-122"/>
                <a:ea typeface="楷体_GB2312" pitchFamily="49" charset="-122"/>
              </a:rPr>
              <a:t>时</a:t>
            </a:r>
            <a:r>
              <a:rPr lang="en-US" altLang="zh-CN" sz="1600" dirty="0" smtClean="0">
                <a:latin typeface="楷体_GB2312" pitchFamily="49" charset="-122"/>
                <a:ea typeface="楷体_GB2312" pitchFamily="49" charset="-122"/>
              </a:rPr>
              <a:t>             </a:t>
            </a:r>
            <a:r>
              <a:rPr lang="zh-CN" altLang="zh-CN" sz="1600" dirty="0" smtClean="0">
                <a:latin typeface="楷体_GB2312" pitchFamily="49" charset="-122"/>
                <a:ea typeface="楷体_GB2312" pitchFamily="49" charset="-122"/>
              </a:rPr>
              <a:t>了</a:t>
            </a:r>
            <a:r>
              <a:rPr lang="zh-CN" altLang="zh-CN" sz="1600" dirty="0">
                <a:latin typeface="楷体_GB2312" pitchFamily="49" charset="-122"/>
                <a:ea typeface="楷体_GB2312" pitchFamily="49" charset="-122"/>
              </a:rPr>
              <a:t>解设备的耗能状况</a:t>
            </a:r>
            <a:r>
              <a:rPr lang="zh-CN" altLang="zh-CN" sz="1600" dirty="0" smtClean="0">
                <a:latin typeface="楷体_GB2312" pitchFamily="49" charset="-122"/>
                <a:ea typeface="楷体_GB2312" pitchFamily="49" charset="-122"/>
              </a:rPr>
              <a:t>。</a:t>
            </a:r>
            <a:endParaRPr lang="zh-CN" altLang="en-US" sz="1600" b="0" dirty="0">
              <a:latin typeface="楷体_GB2312" pitchFamily="49" charset="-122"/>
              <a:ea typeface="楷体_GB2312" pitchFamily="49" charset="-122"/>
            </a:endParaRPr>
          </a:p>
          <a:p>
            <a:endParaRPr lang="zh-CN" altLang="en-US" sz="1600" b="0" dirty="0">
              <a:latin typeface="楷体_GB2312" pitchFamily="49" charset="-122"/>
              <a:ea typeface="楷体_GB2312" pitchFamily="49" charset="-122"/>
            </a:endParaRPr>
          </a:p>
          <a:p>
            <a:r>
              <a:rPr lang="en-US" altLang="zh-CN" sz="1600" dirty="0" smtClean="0">
                <a:latin typeface="Times New Roman" pitchFamily="18" charset="0"/>
                <a:ea typeface="楷体_GB2312" pitchFamily="49" charset="-122"/>
                <a:cs typeface="Times New Roman" pitchFamily="18" charset="0"/>
              </a:rPr>
              <a:t>6</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自</a:t>
            </a:r>
            <a:r>
              <a:rPr lang="zh-CN" altLang="zh-CN" sz="1600" dirty="0">
                <a:latin typeface="楷体_GB2312" pitchFamily="49" charset="-122"/>
                <a:ea typeface="楷体_GB2312" pitchFamily="49" charset="-122"/>
              </a:rPr>
              <a:t>动发现</a:t>
            </a:r>
            <a:r>
              <a:rPr lang="zh-CN" altLang="zh-CN" sz="1600" dirty="0" smtClean="0">
                <a:latin typeface="楷体_GB2312" pitchFamily="49" charset="-122"/>
                <a:ea typeface="楷体_GB2312" pitchFamily="49" charset="-122"/>
              </a:rPr>
              <a:t>网络</a:t>
            </a:r>
            <a:r>
              <a:rPr lang="en-US" altLang="zh-CN" sz="1600" dirty="0" smtClean="0">
                <a:latin typeface="Times New Roman" pitchFamily="18" charset="0"/>
                <a:ea typeface="楷体_GB2312" pitchFamily="49" charset="-122"/>
                <a:cs typeface="Times New Roman" pitchFamily="18" charset="0"/>
              </a:rPr>
              <a:t>PDU</a:t>
            </a:r>
            <a:r>
              <a:rPr lang="zh-CN" altLang="zh-CN" sz="1600" dirty="0" smtClean="0">
                <a:latin typeface="楷体_GB2312" pitchFamily="49" charset="-122"/>
                <a:ea typeface="楷体_GB2312" pitchFamily="49" charset="-122"/>
              </a:rPr>
              <a:t>设备</a:t>
            </a:r>
            <a:endParaRPr lang="en-US" altLang="zh-CN" sz="1600" dirty="0" smtClean="0">
              <a:latin typeface="楷体_GB2312" pitchFamily="49" charset="-122"/>
              <a:ea typeface="楷体_GB2312" pitchFamily="49" charset="-122"/>
            </a:endParaRPr>
          </a:p>
          <a:p>
            <a:r>
              <a:rPr lang="zh-CN" altLang="en-US" sz="1600" dirty="0" smtClean="0">
                <a:latin typeface="楷体_GB2312" pitchFamily="49" charset="-122"/>
                <a:ea typeface="楷体_GB2312" pitchFamily="49" charset="-122"/>
              </a:rPr>
              <a:t>  本软件</a:t>
            </a:r>
            <a:r>
              <a:rPr lang="zh-CN" altLang="zh-CN" sz="1600" dirty="0" smtClean="0">
                <a:latin typeface="楷体_GB2312" pitchFamily="49" charset="-122"/>
                <a:ea typeface="楷体_GB2312" pitchFamily="49" charset="-122"/>
              </a:rPr>
              <a:t>能够</a:t>
            </a:r>
            <a:r>
              <a:rPr lang="zh-CN" altLang="zh-CN" sz="1600" dirty="0">
                <a:latin typeface="楷体_GB2312" pitchFamily="49" charset="-122"/>
                <a:ea typeface="楷体_GB2312" pitchFamily="49" charset="-122"/>
              </a:rPr>
              <a:t>自动发现网络中的</a:t>
            </a:r>
            <a:r>
              <a:rPr lang="en-US" altLang="zh-CN" sz="1600" dirty="0">
                <a:latin typeface="Times New Roman" pitchFamily="18" charset="0"/>
                <a:ea typeface="楷体_GB2312" pitchFamily="49" charset="-122"/>
                <a:cs typeface="Times New Roman" pitchFamily="18" charset="0"/>
              </a:rPr>
              <a:t>PDU</a:t>
            </a:r>
            <a:r>
              <a:rPr lang="zh-CN" altLang="zh-CN" sz="1600" dirty="0">
                <a:latin typeface="楷体_GB2312" pitchFamily="49" charset="-122"/>
                <a:ea typeface="楷体_GB2312" pitchFamily="49" charset="-122"/>
              </a:rPr>
              <a:t>设备，在布置和日常维护时，大大提高了使用者的工作效率</a:t>
            </a:r>
            <a:r>
              <a:rPr lang="zh-CN" altLang="zh-CN" sz="1600" dirty="0" smtClean="0">
                <a:latin typeface="楷体_GB2312" pitchFamily="49" charset="-122"/>
                <a:ea typeface="楷体_GB2312" pitchFamily="49" charset="-122"/>
              </a:rPr>
              <a:t>。</a:t>
            </a:r>
            <a:endParaRPr lang="en-US" altLang="zh-CN" sz="1600" dirty="0" smtClean="0">
              <a:latin typeface="楷体_GB2312" pitchFamily="49" charset="-122"/>
              <a:ea typeface="楷体_GB2312" pitchFamily="49" charset="-122"/>
            </a:endParaRPr>
          </a:p>
          <a:p>
            <a:endParaRPr lang="en-US" altLang="zh-CN" sz="1600" dirty="0" smtClean="0">
              <a:latin typeface="楷体_GB2312" pitchFamily="49" charset="-122"/>
              <a:ea typeface="楷体_GB2312" pitchFamily="49" charset="-122"/>
            </a:endParaRPr>
          </a:p>
          <a:p>
            <a:r>
              <a:rPr lang="en-US" altLang="zh-CN" sz="1600" dirty="0" smtClean="0">
                <a:latin typeface="Times New Roman" pitchFamily="18" charset="0"/>
                <a:ea typeface="楷体_GB2312" pitchFamily="49" charset="-122"/>
                <a:cs typeface="Times New Roman" pitchFamily="18" charset="0"/>
              </a:rPr>
              <a:t>7</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统一设置</a:t>
            </a:r>
            <a:endParaRPr lang="en-US" altLang="zh-CN" sz="1600" dirty="0" smtClean="0">
              <a:latin typeface="楷体_GB2312" pitchFamily="49" charset="-122"/>
              <a:ea typeface="楷体_GB2312" pitchFamily="49" charset="-122"/>
            </a:endParaRPr>
          </a:p>
          <a:p>
            <a:r>
              <a:rPr lang="zh-CN" altLang="en-US" sz="1600" dirty="0" smtClean="0">
                <a:latin typeface="楷体_GB2312" pitchFamily="49" charset="-122"/>
                <a:ea typeface="楷体_GB2312" pitchFamily="49" charset="-122"/>
              </a:rPr>
              <a:t>  本</a:t>
            </a:r>
            <a:r>
              <a:rPr lang="zh-CN" altLang="zh-CN" sz="1600" dirty="0" smtClean="0">
                <a:latin typeface="楷体_GB2312" pitchFamily="49" charset="-122"/>
                <a:ea typeface="楷体_GB2312" pitchFamily="49" charset="-122"/>
              </a:rPr>
              <a:t>软件支持大批量一次性统一设置，避免用户去做大量重复性工作。</a:t>
            </a:r>
            <a:endParaRPr lang="zh-CN" altLang="en-US" sz="1600" dirty="0" smtClean="0">
              <a:latin typeface="楷体_GB2312" pitchFamily="49" charset="-122"/>
              <a:ea typeface="楷体_GB2312" pitchFamily="49" charset="-122"/>
            </a:endParaRPr>
          </a:p>
          <a:p>
            <a:endParaRPr lang="zh-CN" altLang="en-US" sz="1600" dirty="0" smtClean="0">
              <a:latin typeface="楷体_GB2312" pitchFamily="49" charset="-122"/>
              <a:ea typeface="楷体_GB2312" pitchFamily="49" charset="-122"/>
            </a:endParaRPr>
          </a:p>
          <a:p>
            <a:r>
              <a:rPr lang="en-US" altLang="zh-CN" sz="1600" dirty="0" smtClean="0">
                <a:latin typeface="Times New Roman" pitchFamily="18" charset="0"/>
                <a:ea typeface="楷体_GB2312" pitchFamily="49" charset="-122"/>
                <a:cs typeface="Times New Roman" pitchFamily="18" charset="0"/>
              </a:rPr>
              <a:t>8</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自动发现网络</a:t>
            </a:r>
            <a:r>
              <a:rPr lang="en-US" altLang="zh-CN" sz="1600" dirty="0" smtClean="0">
                <a:latin typeface="Times New Roman" pitchFamily="18" charset="0"/>
                <a:ea typeface="楷体_GB2312" pitchFamily="49" charset="-122"/>
                <a:cs typeface="Times New Roman" pitchFamily="18" charset="0"/>
              </a:rPr>
              <a:t>PDU</a:t>
            </a:r>
            <a:r>
              <a:rPr lang="zh-CN" altLang="zh-CN" sz="1600" dirty="0" smtClean="0">
                <a:latin typeface="楷体_GB2312" pitchFamily="49" charset="-122"/>
                <a:ea typeface="楷体_GB2312" pitchFamily="49" charset="-122"/>
              </a:rPr>
              <a:t>设备</a:t>
            </a:r>
            <a:endParaRPr lang="en-US" altLang="zh-CN" sz="1600" dirty="0" smtClean="0">
              <a:latin typeface="楷体_GB2312" pitchFamily="49" charset="-122"/>
              <a:ea typeface="楷体_GB2312" pitchFamily="49" charset="-122"/>
            </a:endParaRPr>
          </a:p>
          <a:p>
            <a:r>
              <a:rPr lang="en-US" altLang="zh-CN" sz="1600" dirty="0" smtClean="0">
                <a:latin typeface="楷体_GB2312" pitchFamily="49" charset="-122"/>
                <a:ea typeface="楷体_GB2312" pitchFamily="49" charset="-122"/>
              </a:rPr>
              <a:t>  </a:t>
            </a:r>
            <a:r>
              <a:rPr lang="zh-CN" altLang="zh-CN" sz="1600" dirty="0" smtClean="0">
                <a:latin typeface="楷体_GB2312" pitchFamily="49" charset="-122"/>
                <a:ea typeface="楷体_GB2312" pitchFamily="49" charset="-122"/>
              </a:rPr>
              <a:t>支持</a:t>
            </a:r>
            <a:r>
              <a:rPr lang="en-US" altLang="zh-CN" sz="1600" dirty="0" smtClean="0">
                <a:latin typeface="Times New Roman" pitchFamily="18" charset="0"/>
                <a:ea typeface="楷体_GB2312" pitchFamily="49" charset="-122"/>
                <a:cs typeface="Times New Roman" pitchFamily="18" charset="0"/>
              </a:rPr>
              <a:t>PDU</a:t>
            </a:r>
            <a:r>
              <a:rPr lang="zh-CN" altLang="zh-CN" sz="1600" dirty="0" smtClean="0">
                <a:latin typeface="楷体_GB2312" pitchFamily="49" charset="-122"/>
                <a:ea typeface="楷体_GB2312" pitchFamily="49" charset="-122"/>
              </a:rPr>
              <a:t>设备大批量统一升级，节省一台台设备升级带来的不必要的麻烦。</a:t>
            </a:r>
            <a:endParaRPr lang="en-US" altLang="zh-CN" sz="1600" dirty="0" smtClean="0">
              <a:latin typeface="楷体_GB2312" pitchFamily="49" charset="-122"/>
              <a:ea typeface="楷体_GB2312" pitchFamily="49" charset="-122"/>
            </a:endParaRPr>
          </a:p>
          <a:p>
            <a:endParaRPr lang="en-US" altLang="zh-CN" sz="1600" dirty="0" smtClean="0">
              <a:latin typeface="楷体_GB2312" pitchFamily="49" charset="-122"/>
              <a:ea typeface="楷体_GB2312" pitchFamily="49" charset="-122"/>
            </a:endParaRPr>
          </a:p>
          <a:p>
            <a:r>
              <a:rPr lang="en-US" altLang="zh-CN" sz="1600" dirty="0" smtClean="0">
                <a:latin typeface="Times New Roman" pitchFamily="18" charset="0"/>
                <a:ea typeface="楷体_GB2312" pitchFamily="49" charset="-122"/>
                <a:cs typeface="Times New Roman" pitchFamily="18" charset="0"/>
              </a:rPr>
              <a:t>9</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连接与扩展</a:t>
            </a:r>
            <a:endParaRPr lang="en-US" altLang="zh-CN" sz="1600" dirty="0" smtClean="0">
              <a:latin typeface="楷体_GB2312" pitchFamily="49" charset="-122"/>
              <a:ea typeface="楷体_GB2312" pitchFamily="49" charset="-122"/>
            </a:endParaRPr>
          </a:p>
          <a:p>
            <a:r>
              <a:rPr lang="en-US" altLang="zh-CN" sz="1600" dirty="0" smtClean="0">
                <a:latin typeface="楷体_GB2312" pitchFamily="49" charset="-122"/>
                <a:ea typeface="楷体_GB2312" pitchFamily="49" charset="-122"/>
              </a:rPr>
              <a:t>  </a:t>
            </a:r>
            <a:r>
              <a:rPr lang="zh-CN" altLang="zh-CN" sz="1600" dirty="0" smtClean="0">
                <a:latin typeface="楷体_GB2312" pitchFamily="49" charset="-122"/>
                <a:ea typeface="楷体_GB2312" pitchFamily="49" charset="-122"/>
              </a:rPr>
              <a:t>通过网络连接，可实现对最多</a:t>
            </a:r>
            <a:r>
              <a:rPr lang="en-US" altLang="zh-CN" sz="1600" dirty="0" smtClean="0">
                <a:latin typeface="Times New Roman" pitchFamily="18" charset="0"/>
                <a:ea typeface="楷体_GB2312" pitchFamily="49" charset="-122"/>
                <a:cs typeface="Times New Roman" pitchFamily="18" charset="0"/>
              </a:rPr>
              <a:t>1000</a:t>
            </a:r>
            <a:r>
              <a:rPr lang="zh-CN" altLang="zh-CN" sz="1600" dirty="0" smtClean="0">
                <a:latin typeface="楷体_GB2312" pitchFamily="49" charset="-122"/>
                <a:ea typeface="楷体_GB2312" pitchFamily="49" charset="-122"/>
              </a:rPr>
              <a:t>个</a:t>
            </a:r>
            <a:r>
              <a:rPr lang="en-US" altLang="zh-CN" sz="1600" dirty="0" smtClean="0">
                <a:latin typeface="Times New Roman" pitchFamily="18" charset="0"/>
                <a:ea typeface="楷体_GB2312" pitchFamily="49" charset="-122"/>
                <a:cs typeface="Times New Roman" pitchFamily="18" charset="0"/>
              </a:rPr>
              <a:t>IP</a:t>
            </a:r>
            <a:r>
              <a:rPr lang="zh-CN" altLang="zh-CN" sz="1600" dirty="0" smtClean="0">
                <a:latin typeface="楷体_GB2312" pitchFamily="49" charset="-122"/>
                <a:ea typeface="楷体_GB2312" pitchFamily="49" charset="-122"/>
              </a:rPr>
              <a:t>（或</a:t>
            </a:r>
            <a:r>
              <a:rPr lang="en-US" altLang="zh-CN" sz="1600" dirty="0" smtClean="0">
                <a:latin typeface="Times New Roman" pitchFamily="18" charset="0"/>
                <a:ea typeface="楷体_GB2312" pitchFamily="49" charset="-122"/>
                <a:cs typeface="Times New Roman" pitchFamily="18" charset="0"/>
              </a:rPr>
              <a:t>1000</a:t>
            </a:r>
            <a:r>
              <a:rPr lang="zh-CN" altLang="zh-CN" sz="1600" dirty="0" smtClean="0">
                <a:latin typeface="楷体_GB2312" pitchFamily="49" charset="-122"/>
                <a:ea typeface="楷体_GB2312" pitchFamily="49" charset="-122"/>
              </a:rPr>
              <a:t>台设备）的集中监测、控制与管理。</a:t>
            </a:r>
          </a:p>
          <a:p>
            <a:endParaRPr lang="zh-CN" altLang="zh-CN" sz="1600" dirty="0" smtClean="0">
              <a:latin typeface="楷体_GB2312" pitchFamily="49" charset="-122"/>
              <a:ea typeface="楷体_GB2312" pitchFamily="49" charset="-122"/>
            </a:endParaRPr>
          </a:p>
          <a:p>
            <a:endParaRPr lang="zh-CN" altLang="zh-CN" dirty="0"/>
          </a:p>
        </p:txBody>
      </p:sp>
      <p:sp>
        <p:nvSpPr>
          <p:cNvPr id="12" name="Rectangle 2">
            <a:extLst>
              <a:ext uri="{FF2B5EF4-FFF2-40B4-BE49-F238E27FC236}">
                <a16:creationId xmlns="" xmlns:a16="http://schemas.microsoft.com/office/drawing/2014/main" id="{21B77850-6E35-44AC-9ED2-96AB942760CE}"/>
              </a:ext>
            </a:extLst>
          </p:cNvPr>
          <p:cNvSpPr>
            <a:spLocks noChangeArrowheads="1"/>
          </p:cNvSpPr>
          <p:nvPr/>
        </p:nvSpPr>
        <p:spPr bwMode="auto">
          <a:xfrm>
            <a:off x="467544" y="188640"/>
            <a:ext cx="4176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smtClean="0">
                <a:latin typeface="Times New Roman" pitchFamily="18" charset="0"/>
                <a:cs typeface="Times New Roman" pitchFamily="18" charset="0"/>
              </a:rPr>
              <a:t>Clever Manager </a:t>
            </a:r>
            <a:r>
              <a:rPr lang="en-US" altLang="zh-CN"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a:t>
            </a:r>
            <a:r>
              <a:rPr lang="zh-CN" altLang="en-US" sz="1600" b="1" dirty="0" smtClean="0">
                <a:latin typeface="楷体_GB2312" pitchFamily="49" charset="-122"/>
                <a:ea typeface="楷体_GB2312" pitchFamily="49" charset="-122"/>
                <a:cs typeface="Times New Roman" pitchFamily="18" charset="0"/>
              </a:rPr>
              <a:t>主要功能</a:t>
            </a:r>
            <a:endParaRPr lang="zh-CN" altLang="en-US" sz="1600" b="1" dirty="0">
              <a:latin typeface="楷体_GB2312" pitchFamily="49" charset="-122"/>
              <a:ea typeface="楷体_GB2312" pitchFamily="49" charset="-122"/>
              <a:cs typeface="Times New Roman" pitchFamily="18" charset="0"/>
            </a:endParaRPr>
          </a:p>
        </p:txBody>
      </p:sp>
      <p:pic>
        <p:nvPicPr>
          <p:cNvPr id="6" name="Picture 3" descr="C:\Users\Administrator\Desktop\数据机房\500428159.jpg"/>
          <p:cNvPicPr>
            <a:picLocks noChangeAspect="1" noChangeArrowheads="1"/>
          </p:cNvPicPr>
          <p:nvPr/>
        </p:nvPicPr>
        <p:blipFill>
          <a:blip r:embed="rId4" cstate="print"/>
          <a:srcRect/>
          <a:stretch>
            <a:fillRect/>
          </a:stretch>
        </p:blipFill>
        <p:spPr bwMode="auto">
          <a:xfrm>
            <a:off x="611560" y="5229200"/>
            <a:ext cx="1691680" cy="1127786"/>
          </a:xfrm>
          <a:prstGeom prst="rect">
            <a:avLst/>
          </a:prstGeom>
          <a:noFill/>
          <a:effectLst>
            <a:softEdge rad="31750"/>
          </a:effectLst>
        </p:spPr>
      </p:pic>
    </p:spTree>
    <p:extLst>
      <p:ext uri="{BB962C8B-B14F-4D97-AF65-F5344CB8AC3E}">
        <p14:creationId xmlns:p14="http://schemas.microsoft.com/office/powerpoint/2010/main" xmlns="" val="980794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图片1.jpg"/>
          <p:cNvPicPr>
            <a:picLocks noChangeAspect="1" noChangeArrowheads="1"/>
          </p:cNvPicPr>
          <p:nvPr/>
        </p:nvPicPr>
        <p:blipFill>
          <a:blip r:embed="rId2" cstate="print"/>
          <a:srcRect/>
          <a:stretch>
            <a:fillRect/>
          </a:stretch>
        </p:blipFill>
        <p:spPr bwMode="auto">
          <a:xfrm>
            <a:off x="0" y="0"/>
            <a:ext cx="9180512" cy="6912501"/>
          </a:xfrm>
          <a:prstGeom prst="rect">
            <a:avLst/>
          </a:prstGeom>
          <a:noFill/>
        </p:spPr>
      </p:pic>
      <p:pic>
        <p:nvPicPr>
          <p:cNvPr id="14" name="图片 13">
            <a:extLst>
              <a:ext uri="{FF2B5EF4-FFF2-40B4-BE49-F238E27FC236}">
                <a16:creationId xmlns:a16="http://schemas.microsoft.com/office/drawing/2014/main" xmlns="" id="{F69B268F-797C-4CAA-B14F-4BAD0EB70930}"/>
              </a:ext>
            </a:extLst>
          </p:cNvPr>
          <p:cNvPicPr>
            <a:picLocks noChangeAspect="1"/>
          </p:cNvPicPr>
          <p:nvPr/>
        </p:nvPicPr>
        <p:blipFill rotWithShape="1">
          <a:blip r:embed="rId3" cstate="print"/>
          <a:srcRect l="69813" r="1057"/>
          <a:stretch/>
        </p:blipFill>
        <p:spPr>
          <a:xfrm>
            <a:off x="6948264" y="332656"/>
            <a:ext cx="1332000" cy="280440"/>
          </a:xfrm>
          <a:prstGeom prst="rect">
            <a:avLst/>
          </a:prstGeom>
        </p:spPr>
      </p:pic>
      <p:sp>
        <p:nvSpPr>
          <p:cNvPr id="2" name="矩形 1"/>
          <p:cNvSpPr/>
          <p:nvPr/>
        </p:nvSpPr>
        <p:spPr>
          <a:xfrm>
            <a:off x="467545" y="836712"/>
            <a:ext cx="8136903" cy="2554545"/>
          </a:xfrm>
          <a:prstGeom prst="rect">
            <a:avLst/>
          </a:prstGeom>
        </p:spPr>
        <p:txBody>
          <a:bodyPr wrap="square">
            <a:spAutoFit/>
          </a:bodyPr>
          <a:lstStyle/>
          <a:p>
            <a:r>
              <a:rPr lang="zh-CN" altLang="zh-CN" sz="1600" dirty="0" smtClean="0">
                <a:latin typeface="楷体_GB2312" pitchFamily="49" charset="-122"/>
                <a:ea typeface="楷体_GB2312" pitchFamily="49" charset="-122"/>
              </a:rPr>
              <a:t>该</a:t>
            </a:r>
            <a:r>
              <a:rPr lang="zh-CN" altLang="zh-CN" sz="1600" dirty="0">
                <a:latin typeface="楷体_GB2312" pitchFamily="49" charset="-122"/>
                <a:ea typeface="楷体_GB2312" pitchFamily="49" charset="-122"/>
              </a:rPr>
              <a:t>软件用于机房</a:t>
            </a:r>
            <a:r>
              <a:rPr lang="zh-CN" altLang="zh-CN" sz="1600" dirty="0" smtClean="0">
                <a:latin typeface="楷体_GB2312" pitchFamily="49" charset="-122"/>
                <a:ea typeface="楷体_GB2312" pitchFamily="49" charset="-122"/>
              </a:rPr>
              <a:t>内</a:t>
            </a:r>
            <a:r>
              <a:rPr lang="en-US" altLang="zh-CN" sz="1600" dirty="0" smtClean="0">
                <a:latin typeface="Times New Roman" pitchFamily="18" charset="0"/>
                <a:ea typeface="楷体_GB2312" pitchFamily="49" charset="-122"/>
                <a:cs typeface="Times New Roman" pitchFamily="18" charset="0"/>
              </a:rPr>
              <a:t>PDU</a:t>
            </a:r>
            <a:r>
              <a:rPr lang="zh-CN" altLang="zh-CN" sz="1600" dirty="0">
                <a:latin typeface="楷体_GB2312" pitchFamily="49" charset="-122"/>
                <a:ea typeface="楷体_GB2312" pitchFamily="49" charset="-122"/>
              </a:rPr>
              <a:t>的综合管理；对设备的运行状态</a:t>
            </a:r>
            <a:r>
              <a:rPr lang="zh-CN" altLang="zh-CN" sz="1600" dirty="0" smtClean="0">
                <a:latin typeface="楷体_GB2312" pitchFamily="49" charset="-122"/>
                <a:ea typeface="楷体_GB2312" pitchFamily="49" charset="-122"/>
              </a:rPr>
              <a:t>、工作状态</a:t>
            </a:r>
            <a:r>
              <a:rPr lang="zh-CN" altLang="zh-CN" sz="1600" dirty="0">
                <a:latin typeface="楷体_GB2312" pitchFamily="49" charset="-122"/>
                <a:ea typeface="楷体_GB2312" pitchFamily="49" charset="-122"/>
              </a:rPr>
              <a:t>和工作环境进行分析和处理，以此反应机房设备工作的变化趋势；对设备的运行状态</a:t>
            </a:r>
            <a:r>
              <a:rPr lang="zh-CN" altLang="zh-CN" sz="1600" dirty="0" smtClean="0">
                <a:latin typeface="楷体_GB2312" pitchFamily="49" charset="-122"/>
                <a:ea typeface="楷体_GB2312" pitchFamily="49" charset="-122"/>
              </a:rPr>
              <a:t>、工作状态</a:t>
            </a:r>
            <a:r>
              <a:rPr lang="zh-CN" altLang="zh-CN" sz="1600" dirty="0">
                <a:latin typeface="楷体_GB2312" pitchFamily="49" charset="-122"/>
                <a:ea typeface="楷体_GB2312" pitchFamily="49" charset="-122"/>
              </a:rPr>
              <a:t>和工作环境进行分析和处理，以此反应机房设备工作变化趋势；对设备运行的数据进行统计</a:t>
            </a:r>
            <a:r>
              <a:rPr lang="zh-CN" altLang="zh-CN" sz="1600" dirty="0" smtClean="0">
                <a:latin typeface="楷体_GB2312" pitchFamily="49" charset="-122"/>
                <a:ea typeface="楷体_GB2312" pitchFamily="49" charset="-122"/>
              </a:rPr>
              <a:t>，以</a:t>
            </a:r>
            <a:r>
              <a:rPr lang="zh-CN" altLang="zh-CN" sz="1600" dirty="0">
                <a:latin typeface="楷体_GB2312" pitchFamily="49" charset="-122"/>
                <a:ea typeface="楷体_GB2312" pitchFamily="49" charset="-122"/>
              </a:rPr>
              <a:t>图形等直观方式反应及查询设备历史运行记录，并提供详细记录报表，以此方便对设备的历史记录进行跟踪调查</a:t>
            </a:r>
            <a:r>
              <a:rPr lang="zh-CN" altLang="zh-CN" sz="1600" dirty="0" smtClean="0">
                <a:latin typeface="楷体_GB2312" pitchFamily="49" charset="-122"/>
                <a:ea typeface="楷体_GB2312" pitchFamily="49" charset="-122"/>
              </a:rPr>
              <a:t>；对</a:t>
            </a:r>
            <a:r>
              <a:rPr lang="zh-CN" altLang="zh-CN" sz="1600" dirty="0">
                <a:latin typeface="楷体_GB2312" pitchFamily="49" charset="-122"/>
                <a:ea typeface="楷体_GB2312" pitchFamily="49" charset="-122"/>
              </a:rPr>
              <a:t>设备的用电量进行分析和处理，并提供相应的用电量参考，以此反应设备的用电趋势</a:t>
            </a:r>
            <a:r>
              <a:rPr lang="zh-CN" altLang="zh-CN" sz="1600" dirty="0" smtClean="0">
                <a:latin typeface="楷体_GB2312" pitchFamily="49" charset="-122"/>
                <a:ea typeface="楷体_GB2312" pitchFamily="49" charset="-122"/>
              </a:rPr>
              <a:t>。</a:t>
            </a:r>
            <a:endParaRPr lang="en-US" altLang="zh-CN" sz="1600" dirty="0" smtClean="0">
              <a:latin typeface="楷体_GB2312" pitchFamily="49" charset="-122"/>
              <a:ea typeface="楷体_GB2312" pitchFamily="49" charset="-122"/>
            </a:endParaRPr>
          </a:p>
          <a:p>
            <a:endParaRPr lang="en-US" altLang="zh-CN" sz="1600" dirty="0" smtClean="0">
              <a:latin typeface="楷体_GB2312" pitchFamily="49" charset="-122"/>
              <a:ea typeface="楷体_GB2312" pitchFamily="49" charset="-122"/>
            </a:endParaRPr>
          </a:p>
          <a:p>
            <a:r>
              <a:rPr lang="zh-CN" altLang="zh-CN" sz="1600" dirty="0" smtClean="0">
                <a:latin typeface="楷体_GB2312" pitchFamily="49" charset="-122"/>
                <a:ea typeface="楷体_GB2312" pitchFamily="49" charset="-122"/>
              </a:rPr>
              <a:t>该</a:t>
            </a:r>
            <a:r>
              <a:rPr lang="zh-CN" altLang="zh-CN" sz="1600" dirty="0">
                <a:latin typeface="楷体_GB2312" pitchFamily="49" charset="-122"/>
                <a:ea typeface="楷体_GB2312" pitchFamily="49" charset="-122"/>
              </a:rPr>
              <a:t>软件主要用于电信、电力、金融、信息处理机构以及企事业单位等的大中型数据机房，对电力</a:t>
            </a:r>
            <a:r>
              <a:rPr lang="zh-CN" altLang="zh-CN" sz="1600" dirty="0" smtClean="0">
                <a:latin typeface="楷体_GB2312" pitchFamily="49" charset="-122"/>
                <a:ea typeface="楷体_GB2312" pitchFamily="49" charset="-122"/>
              </a:rPr>
              <a:t>、温湿</a:t>
            </a:r>
            <a:r>
              <a:rPr lang="zh-CN" altLang="zh-CN" sz="1600" dirty="0">
                <a:latin typeface="楷体_GB2312" pitchFamily="49" charset="-122"/>
                <a:ea typeface="楷体_GB2312" pitchFamily="49" charset="-122"/>
              </a:rPr>
              <a:t>度和消防等环境的数据提供分析和综合管理</a:t>
            </a:r>
            <a:r>
              <a:rPr lang="zh-CN" altLang="zh-CN" sz="1600" dirty="0" smtClean="0">
                <a:latin typeface="楷体_GB2312" pitchFamily="49" charset="-122"/>
                <a:ea typeface="楷体_GB2312" pitchFamily="49" charset="-122"/>
              </a:rPr>
              <a:t>。本</a:t>
            </a:r>
            <a:r>
              <a:rPr lang="zh-CN" altLang="zh-CN" sz="1600" dirty="0">
                <a:latin typeface="楷体_GB2312" pitchFamily="49" charset="-122"/>
                <a:ea typeface="楷体_GB2312" pitchFamily="49" charset="-122"/>
              </a:rPr>
              <a:t>软件的应用对象广，适用性和实用性强。</a:t>
            </a:r>
            <a:endParaRPr lang="zh-CN" altLang="en-US" sz="1600" dirty="0">
              <a:latin typeface="楷体_GB2312" pitchFamily="49" charset="-122"/>
              <a:ea typeface="楷体_GB2312" pitchFamily="49" charset="-122"/>
            </a:endParaRPr>
          </a:p>
        </p:txBody>
      </p:sp>
      <p:sp>
        <p:nvSpPr>
          <p:cNvPr id="7" name="Rectangle 2">
            <a:extLst>
              <a:ext uri="{FF2B5EF4-FFF2-40B4-BE49-F238E27FC236}">
                <a16:creationId xmlns="" xmlns:a16="http://schemas.microsoft.com/office/drawing/2014/main" id="{21B77850-6E35-44AC-9ED2-96AB942760CE}"/>
              </a:ext>
            </a:extLst>
          </p:cNvPr>
          <p:cNvSpPr>
            <a:spLocks noChangeArrowheads="1"/>
          </p:cNvSpPr>
          <p:nvPr/>
        </p:nvSpPr>
        <p:spPr bwMode="auto">
          <a:xfrm>
            <a:off x="467544" y="188640"/>
            <a:ext cx="388843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smtClean="0">
                <a:latin typeface="Times New Roman" pitchFamily="18" charset="0"/>
                <a:cs typeface="Times New Roman" pitchFamily="18" charset="0"/>
              </a:rPr>
              <a:t>Clever Manager </a:t>
            </a:r>
            <a:r>
              <a:rPr lang="en-US" altLang="zh-CN"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a:t>
            </a:r>
            <a:r>
              <a:rPr lang="zh-CN" altLang="en-US" sz="1600" b="1" dirty="0" smtClean="0">
                <a:latin typeface="楷体_GB2312" pitchFamily="49" charset="-122"/>
                <a:ea typeface="楷体_GB2312" pitchFamily="49" charset="-122"/>
                <a:cs typeface="Times New Roman" pitchFamily="18" charset="0"/>
              </a:rPr>
              <a:t>主要用途及适用范围</a:t>
            </a:r>
            <a:endParaRPr lang="zh-CN" altLang="en-US" sz="1600" b="1" dirty="0">
              <a:latin typeface="楷体_GB2312" pitchFamily="49" charset="-122"/>
              <a:ea typeface="楷体_GB2312" pitchFamily="49" charset="-122"/>
              <a:cs typeface="Times New Roman" pitchFamily="18" charset="0"/>
            </a:endParaRPr>
          </a:p>
        </p:txBody>
      </p:sp>
      <p:pic>
        <p:nvPicPr>
          <p:cNvPr id="3074" name="Picture 2" descr="C:\Users\Administrator\Desktop\数据机房\201212280947.jpg"/>
          <p:cNvPicPr>
            <a:picLocks noChangeAspect="1" noChangeArrowheads="1"/>
          </p:cNvPicPr>
          <p:nvPr/>
        </p:nvPicPr>
        <p:blipFill>
          <a:blip r:embed="rId4" cstate="print"/>
          <a:srcRect/>
          <a:stretch>
            <a:fillRect/>
          </a:stretch>
        </p:blipFill>
        <p:spPr bwMode="auto">
          <a:xfrm>
            <a:off x="5580112" y="4365104"/>
            <a:ext cx="3240359" cy="2076855"/>
          </a:xfrm>
          <a:prstGeom prst="rect">
            <a:avLst/>
          </a:prstGeom>
          <a:noFill/>
        </p:spPr>
      </p:pic>
    </p:spTree>
    <p:extLst>
      <p:ext uri="{BB962C8B-B14F-4D97-AF65-F5344CB8AC3E}">
        <p14:creationId xmlns:p14="http://schemas.microsoft.com/office/powerpoint/2010/main" xmlns="" val="1568860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图片1.jpg"/>
          <p:cNvPicPr>
            <a:picLocks noChangeAspect="1" noChangeArrowheads="1"/>
          </p:cNvPicPr>
          <p:nvPr/>
        </p:nvPicPr>
        <p:blipFill>
          <a:blip r:embed="rId2" cstate="print"/>
          <a:srcRect/>
          <a:stretch>
            <a:fillRect/>
          </a:stretch>
        </p:blipFill>
        <p:spPr bwMode="auto">
          <a:xfrm>
            <a:off x="0" y="0"/>
            <a:ext cx="9180512" cy="6912501"/>
          </a:xfrm>
          <a:prstGeom prst="rect">
            <a:avLst/>
          </a:prstGeom>
          <a:noFill/>
        </p:spPr>
      </p:pic>
      <p:pic>
        <p:nvPicPr>
          <p:cNvPr id="14" name="图片 13">
            <a:extLst>
              <a:ext uri="{FF2B5EF4-FFF2-40B4-BE49-F238E27FC236}">
                <a16:creationId xmlns:a16="http://schemas.microsoft.com/office/drawing/2014/main" xmlns="" id="{F69B268F-797C-4CAA-B14F-4BAD0EB70930}"/>
              </a:ext>
            </a:extLst>
          </p:cNvPr>
          <p:cNvPicPr>
            <a:picLocks noChangeAspect="1"/>
          </p:cNvPicPr>
          <p:nvPr/>
        </p:nvPicPr>
        <p:blipFill rotWithShape="1">
          <a:blip r:embed="rId3" cstate="print"/>
          <a:srcRect l="69813" r="1057"/>
          <a:stretch/>
        </p:blipFill>
        <p:spPr>
          <a:xfrm>
            <a:off x="6948264" y="332656"/>
            <a:ext cx="1332000" cy="280440"/>
          </a:xfrm>
          <a:prstGeom prst="rect">
            <a:avLst/>
          </a:prstGeom>
        </p:spPr>
      </p:pic>
      <p:sp>
        <p:nvSpPr>
          <p:cNvPr id="2" name="矩形 1"/>
          <p:cNvSpPr/>
          <p:nvPr/>
        </p:nvSpPr>
        <p:spPr>
          <a:xfrm>
            <a:off x="467544" y="836712"/>
            <a:ext cx="8352928" cy="4339650"/>
          </a:xfrm>
          <a:prstGeom prst="rect">
            <a:avLst/>
          </a:prstGeom>
        </p:spPr>
        <p:txBody>
          <a:bodyPr wrap="square">
            <a:spAutoFit/>
          </a:bodyPr>
          <a:lstStyle/>
          <a:p>
            <a:r>
              <a:rPr lang="en-US" altLang="zh-CN" sz="1600" dirty="0" smtClean="0">
                <a:latin typeface="Times New Roman" pitchFamily="18" charset="0"/>
                <a:ea typeface="楷体_GB2312" pitchFamily="49" charset="-122"/>
                <a:cs typeface="Times New Roman" pitchFamily="18" charset="0"/>
              </a:rPr>
              <a:t>1</a:t>
            </a:r>
            <a:r>
              <a:rPr lang="en-US" altLang="zh-CN" sz="1600" dirty="0">
                <a:latin typeface="楷体_GB2312" pitchFamily="49" charset="-122"/>
                <a:ea typeface="楷体_GB2312" pitchFamily="49" charset="-122"/>
              </a:rPr>
              <a:t>.</a:t>
            </a:r>
            <a:r>
              <a:rPr lang="zh-CN" altLang="zh-CN" sz="1600" dirty="0">
                <a:latin typeface="楷体_GB2312" pitchFamily="49" charset="-122"/>
                <a:ea typeface="楷体_GB2312" pitchFamily="49" charset="-122"/>
              </a:rPr>
              <a:t>性能卓越</a:t>
            </a:r>
          </a:p>
          <a:p>
            <a:r>
              <a:rPr lang="zh-CN" altLang="en-US" sz="1600" dirty="0" smtClean="0">
                <a:latin typeface="楷体_GB2312" pitchFamily="49" charset="-122"/>
                <a:ea typeface="楷体_GB2312" pitchFamily="49" charset="-122"/>
              </a:rPr>
              <a:t>  本软件</a:t>
            </a:r>
            <a:r>
              <a:rPr lang="zh-CN" altLang="zh-CN" sz="1600" dirty="0" smtClean="0">
                <a:latin typeface="楷体_GB2312" pitchFamily="49" charset="-122"/>
                <a:ea typeface="楷体_GB2312" pitchFamily="49" charset="-122"/>
              </a:rPr>
              <a:t>采用</a:t>
            </a:r>
            <a:r>
              <a:rPr lang="zh-CN" altLang="zh-CN" sz="1600" dirty="0">
                <a:latin typeface="楷体_GB2312" pitchFamily="49" charset="-122"/>
                <a:ea typeface="楷体_GB2312" pitchFamily="49" charset="-122"/>
              </a:rPr>
              <a:t>了多线程</a:t>
            </a:r>
            <a:r>
              <a:rPr lang="zh-CN" altLang="zh-CN" sz="1600" dirty="0" smtClean="0">
                <a:latin typeface="楷体_GB2312" pitchFamily="49" charset="-122"/>
                <a:ea typeface="楷体_GB2312" pitchFamily="49" charset="-122"/>
              </a:rPr>
              <a:t>的方式</a:t>
            </a:r>
            <a:r>
              <a:rPr lang="zh-CN" altLang="zh-CN" sz="1600" dirty="0">
                <a:latin typeface="楷体_GB2312" pitchFamily="49" charset="-122"/>
                <a:ea typeface="楷体_GB2312" pitchFamily="49" charset="-122"/>
              </a:rPr>
              <a:t>，对机房的设备状态并发读取，性能好，速度快，实时性好。便于对机房实际情况的掌控</a:t>
            </a:r>
            <a:r>
              <a:rPr lang="zh-CN" altLang="zh-CN" sz="1600" dirty="0" smtClean="0">
                <a:latin typeface="楷体_GB2312" pitchFamily="49" charset="-122"/>
                <a:ea typeface="楷体_GB2312" pitchFamily="49" charset="-122"/>
              </a:rPr>
              <a:t>。</a:t>
            </a:r>
            <a:endParaRPr lang="en-US" altLang="zh-CN" sz="1600" dirty="0" smtClean="0">
              <a:latin typeface="楷体_GB2312" pitchFamily="49" charset="-122"/>
              <a:ea typeface="楷体_GB2312" pitchFamily="49" charset="-122"/>
            </a:endParaRPr>
          </a:p>
          <a:p>
            <a:endParaRPr lang="en-US" altLang="zh-CN" sz="1600" dirty="0">
              <a:latin typeface="楷体_GB2312" pitchFamily="49" charset="-122"/>
              <a:ea typeface="楷体_GB2312" pitchFamily="49" charset="-122"/>
            </a:endParaRPr>
          </a:p>
          <a:p>
            <a:r>
              <a:rPr lang="en-US" altLang="zh-CN" sz="1600" dirty="0">
                <a:latin typeface="Times New Roman" pitchFamily="18" charset="0"/>
                <a:ea typeface="楷体_GB2312" pitchFamily="49" charset="-122"/>
                <a:cs typeface="Times New Roman" pitchFamily="18" charset="0"/>
              </a:rPr>
              <a:t>2</a:t>
            </a:r>
            <a:r>
              <a:rPr lang="en-US" altLang="zh-CN" sz="1600" dirty="0">
                <a:latin typeface="楷体_GB2312" pitchFamily="49" charset="-122"/>
                <a:ea typeface="楷体_GB2312" pitchFamily="49" charset="-122"/>
              </a:rPr>
              <a:t>.</a:t>
            </a:r>
            <a:r>
              <a:rPr lang="zh-CN" altLang="zh-CN" sz="1600" dirty="0">
                <a:latin typeface="楷体_GB2312" pitchFamily="49" charset="-122"/>
                <a:ea typeface="楷体_GB2312" pitchFamily="49" charset="-122"/>
              </a:rPr>
              <a:t>部署快，易上手</a:t>
            </a:r>
          </a:p>
          <a:p>
            <a:r>
              <a:rPr lang="zh-CN" altLang="en-US" sz="1600" dirty="0" smtClean="0">
                <a:latin typeface="楷体_GB2312" pitchFamily="49" charset="-122"/>
                <a:ea typeface="楷体_GB2312" pitchFamily="49" charset="-122"/>
              </a:rPr>
              <a:t>  本</a:t>
            </a:r>
            <a:r>
              <a:rPr lang="zh-CN" altLang="en-US" sz="1600" dirty="0">
                <a:latin typeface="楷体_GB2312" pitchFamily="49" charset="-122"/>
                <a:ea typeface="楷体_GB2312" pitchFamily="49" charset="-122"/>
              </a:rPr>
              <a:t>软件</a:t>
            </a:r>
            <a:r>
              <a:rPr lang="zh-CN" altLang="zh-CN" sz="1600" cap="small" dirty="0" smtClean="0">
                <a:latin typeface="楷体_GB2312" pitchFamily="49" charset="-122"/>
                <a:ea typeface="楷体_GB2312" pitchFamily="49" charset="-122"/>
              </a:rPr>
              <a:t>主要</a:t>
            </a:r>
            <a:r>
              <a:rPr lang="zh-CN" altLang="zh-CN" sz="1600" cap="small" dirty="0">
                <a:latin typeface="楷体_GB2312" pitchFamily="49" charset="-122"/>
                <a:ea typeface="楷体_GB2312" pitchFamily="49" charset="-122"/>
              </a:rPr>
              <a:t>通过网络集成，支持</a:t>
            </a:r>
            <a:r>
              <a:rPr lang="en-US" altLang="zh-CN" sz="1600" cap="small" dirty="0">
                <a:latin typeface="楷体_GB2312" pitchFamily="49" charset="-122"/>
                <a:ea typeface="楷体_GB2312" pitchFamily="49" charset="-122"/>
              </a:rPr>
              <a:t>CLEVER</a:t>
            </a:r>
            <a:r>
              <a:rPr lang="zh-CN" altLang="zh-CN" sz="1600" cap="small" dirty="0">
                <a:latin typeface="楷体_GB2312" pitchFamily="49" charset="-122"/>
                <a:ea typeface="楷体_GB2312" pitchFamily="49" charset="-122"/>
              </a:rPr>
              <a:t>设备的硬件级联，级联方便，易于快速实现机房的设备部署。软件支持设备扩展和扩充，是一个易于设计、构建和维护的可定制化解决</a:t>
            </a:r>
            <a:r>
              <a:rPr lang="zh-CN" altLang="zh-CN" sz="1600" cap="small" dirty="0" smtClean="0">
                <a:latin typeface="楷体_GB2312" pitchFamily="49" charset="-122"/>
                <a:ea typeface="楷体_GB2312" pitchFamily="49" charset="-122"/>
              </a:rPr>
              <a:t>方案</a:t>
            </a:r>
            <a:r>
              <a:rPr lang="en-US" altLang="zh-CN" sz="1600" cap="small" dirty="0" smtClean="0">
                <a:latin typeface="楷体_GB2312" pitchFamily="49" charset="-122"/>
                <a:ea typeface="楷体_GB2312" pitchFamily="49" charset="-122"/>
              </a:rPr>
              <a:t>.</a:t>
            </a:r>
          </a:p>
          <a:p>
            <a:endParaRPr lang="en-US" altLang="zh-CN" sz="1600" cap="small" dirty="0" smtClean="0">
              <a:latin typeface="楷体_GB2312" pitchFamily="49" charset="-122"/>
              <a:ea typeface="楷体_GB2312" pitchFamily="49" charset="-122"/>
            </a:endParaRPr>
          </a:p>
          <a:p>
            <a:r>
              <a:rPr lang="en-US" altLang="zh-CN" sz="1600" dirty="0" smtClean="0">
                <a:latin typeface="Times New Roman" pitchFamily="18" charset="0"/>
                <a:ea typeface="楷体_GB2312" pitchFamily="49" charset="-122"/>
                <a:cs typeface="Times New Roman" pitchFamily="18" charset="0"/>
              </a:rPr>
              <a:t>3</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管理便捷</a:t>
            </a:r>
          </a:p>
          <a:p>
            <a:r>
              <a:rPr lang="zh-CN" altLang="en-US" sz="1600" cap="small" dirty="0" smtClean="0">
                <a:latin typeface="楷体_GB2312" pitchFamily="49" charset="-122"/>
                <a:ea typeface="楷体_GB2312" pitchFamily="49" charset="-122"/>
              </a:rPr>
              <a:t>  本软件</a:t>
            </a:r>
            <a:r>
              <a:rPr lang="zh-CN" altLang="zh-CN" sz="1600" cap="small" dirty="0" smtClean="0">
                <a:latin typeface="楷体_GB2312" pitchFamily="49" charset="-122"/>
                <a:ea typeface="楷体_GB2312" pitchFamily="49" charset="-122"/>
              </a:rPr>
              <a:t>支持大批量管理，易于配置和安装。支持设备分组和设备快速定位，监测和管理机房更加方便。</a:t>
            </a:r>
            <a:endParaRPr lang="en-US" altLang="zh-CN" sz="1600" cap="small" dirty="0" smtClean="0">
              <a:latin typeface="楷体_GB2312" pitchFamily="49" charset="-122"/>
              <a:ea typeface="楷体_GB2312" pitchFamily="49" charset="-122"/>
            </a:endParaRPr>
          </a:p>
          <a:p>
            <a:endParaRPr lang="zh-CN" altLang="zh-CN" sz="1600" dirty="0" smtClean="0">
              <a:latin typeface="楷体_GB2312" pitchFamily="49" charset="-122"/>
              <a:ea typeface="楷体_GB2312" pitchFamily="49" charset="-122"/>
            </a:endParaRPr>
          </a:p>
          <a:p>
            <a:r>
              <a:rPr lang="en-US" altLang="zh-CN" sz="1600" dirty="0" smtClean="0">
                <a:latin typeface="Times New Roman" pitchFamily="18" charset="0"/>
                <a:ea typeface="楷体_GB2312" pitchFamily="49" charset="-122"/>
                <a:cs typeface="Times New Roman" pitchFamily="18" charset="0"/>
              </a:rPr>
              <a:t>4</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可见性高</a:t>
            </a:r>
          </a:p>
          <a:p>
            <a:r>
              <a:rPr lang="zh-CN" altLang="en-US" sz="1600" cap="small" dirty="0" smtClean="0">
                <a:latin typeface="楷体_GB2312" pitchFamily="49" charset="-122"/>
                <a:ea typeface="楷体_GB2312" pitchFamily="49" charset="-122"/>
              </a:rPr>
              <a:t>  本软件</a:t>
            </a:r>
            <a:r>
              <a:rPr lang="zh-CN" altLang="zh-CN" sz="1600" dirty="0" smtClean="0">
                <a:latin typeface="楷体_GB2312" pitchFamily="49" charset="-122"/>
                <a:ea typeface="楷体_GB2312" pitchFamily="49" charset="-122"/>
              </a:rPr>
              <a:t>能给我们更高的可见性，赋予了我们更多的管理能力，能全面的了解整个数据机房的健康状态。能实时掌握当前最新的数据信息，能方便的查询历史的运行记录。</a:t>
            </a:r>
          </a:p>
          <a:p>
            <a:endParaRPr lang="en-US" altLang="zh-CN" cap="small" dirty="0" smtClean="0"/>
          </a:p>
          <a:p>
            <a:endParaRPr lang="zh-CN" altLang="zh-CN" dirty="0"/>
          </a:p>
        </p:txBody>
      </p:sp>
      <p:sp>
        <p:nvSpPr>
          <p:cNvPr id="8" name="Rectangle 2">
            <a:extLst>
              <a:ext uri="{FF2B5EF4-FFF2-40B4-BE49-F238E27FC236}">
                <a16:creationId xmlns="" xmlns:a16="http://schemas.microsoft.com/office/drawing/2014/main" id="{21B77850-6E35-44AC-9ED2-96AB942760CE}"/>
              </a:ext>
            </a:extLst>
          </p:cNvPr>
          <p:cNvSpPr>
            <a:spLocks noChangeArrowheads="1"/>
          </p:cNvSpPr>
          <p:nvPr/>
        </p:nvSpPr>
        <p:spPr bwMode="auto">
          <a:xfrm>
            <a:off x="467544" y="188640"/>
            <a:ext cx="388843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smtClean="0">
                <a:latin typeface="Times New Roman" pitchFamily="18" charset="0"/>
                <a:cs typeface="Times New Roman" pitchFamily="18" charset="0"/>
              </a:rPr>
              <a:t>Clever Manager </a:t>
            </a:r>
            <a:r>
              <a:rPr lang="en-US" altLang="zh-CN"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a:t>
            </a:r>
            <a:r>
              <a:rPr lang="zh-CN" altLang="en-US" sz="1600" b="1" dirty="0" smtClean="0">
                <a:latin typeface="楷体_GB2312" pitchFamily="49" charset="-122"/>
                <a:ea typeface="楷体_GB2312" pitchFamily="49" charset="-122"/>
                <a:cs typeface="Times New Roman" pitchFamily="18" charset="0"/>
                <a:sym typeface="Lucida Sans Unicode" panose="020B0602030504020204" pitchFamily="34" charset="0"/>
              </a:rPr>
              <a:t>技术特点</a:t>
            </a:r>
            <a:endParaRPr lang="zh-CN" altLang="en-US" sz="1600" b="1" dirty="0">
              <a:latin typeface="楷体_GB2312" pitchFamily="49" charset="-122"/>
              <a:ea typeface="楷体_GB2312" pitchFamily="49" charset="-122"/>
              <a:cs typeface="Times New Roman" pitchFamily="18"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339752" y="4725144"/>
            <a:ext cx="3106046" cy="1840789"/>
          </a:xfrm>
          <a:prstGeom prst="rect">
            <a:avLst/>
          </a:prstGeom>
        </p:spPr>
      </p:pic>
    </p:spTree>
    <p:extLst>
      <p:ext uri="{BB962C8B-B14F-4D97-AF65-F5344CB8AC3E}">
        <p14:creationId xmlns:p14="http://schemas.microsoft.com/office/powerpoint/2010/main" xmlns="" val="3809080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图片1.jpg"/>
          <p:cNvPicPr>
            <a:picLocks noChangeAspect="1" noChangeArrowheads="1"/>
          </p:cNvPicPr>
          <p:nvPr/>
        </p:nvPicPr>
        <p:blipFill>
          <a:blip r:embed="rId2" cstate="print"/>
          <a:srcRect/>
          <a:stretch>
            <a:fillRect/>
          </a:stretch>
        </p:blipFill>
        <p:spPr bwMode="auto">
          <a:xfrm>
            <a:off x="0" y="0"/>
            <a:ext cx="9180512" cy="6912501"/>
          </a:xfrm>
          <a:prstGeom prst="rect">
            <a:avLst/>
          </a:prstGeom>
          <a:noFill/>
        </p:spPr>
      </p:pic>
      <p:pic>
        <p:nvPicPr>
          <p:cNvPr id="14" name="图片 13">
            <a:extLst>
              <a:ext uri="{FF2B5EF4-FFF2-40B4-BE49-F238E27FC236}">
                <a16:creationId xmlns:a16="http://schemas.microsoft.com/office/drawing/2014/main" xmlns="" id="{F69B268F-797C-4CAA-B14F-4BAD0EB70930}"/>
              </a:ext>
            </a:extLst>
          </p:cNvPr>
          <p:cNvPicPr>
            <a:picLocks noChangeAspect="1"/>
          </p:cNvPicPr>
          <p:nvPr/>
        </p:nvPicPr>
        <p:blipFill rotWithShape="1">
          <a:blip r:embed="rId3" cstate="print"/>
          <a:srcRect l="69813" r="1057"/>
          <a:stretch/>
        </p:blipFill>
        <p:spPr>
          <a:xfrm>
            <a:off x="6948264" y="332656"/>
            <a:ext cx="1332000" cy="280440"/>
          </a:xfrm>
          <a:prstGeom prst="rect">
            <a:avLst/>
          </a:prstGeom>
        </p:spPr>
      </p:pic>
      <p:sp>
        <p:nvSpPr>
          <p:cNvPr id="2" name="矩形 1"/>
          <p:cNvSpPr/>
          <p:nvPr/>
        </p:nvSpPr>
        <p:spPr>
          <a:xfrm>
            <a:off x="467544" y="908720"/>
            <a:ext cx="8424936" cy="3354765"/>
          </a:xfrm>
          <a:prstGeom prst="rect">
            <a:avLst/>
          </a:prstGeom>
        </p:spPr>
        <p:txBody>
          <a:bodyPr wrap="square">
            <a:spAutoFit/>
          </a:bodyPr>
          <a:lstStyle/>
          <a:p>
            <a:r>
              <a:rPr lang="en-US" altLang="zh-CN" sz="1600" dirty="0">
                <a:latin typeface="Times New Roman" pitchFamily="18" charset="0"/>
                <a:ea typeface="楷体_GB2312" pitchFamily="49" charset="-122"/>
                <a:cs typeface="Times New Roman" pitchFamily="18" charset="0"/>
              </a:rPr>
              <a:t>5</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安</a:t>
            </a:r>
            <a:r>
              <a:rPr lang="zh-CN" altLang="zh-CN" sz="1600" dirty="0">
                <a:latin typeface="楷体_GB2312" pitchFamily="49" charset="-122"/>
                <a:ea typeface="楷体_GB2312" pitchFamily="49" charset="-122"/>
              </a:rPr>
              <a:t>全性高</a:t>
            </a:r>
          </a:p>
          <a:p>
            <a:r>
              <a:rPr lang="zh-CN" altLang="en-US" sz="1600" dirty="0" smtClean="0">
                <a:latin typeface="楷体_GB2312" pitchFamily="49" charset="-122"/>
                <a:ea typeface="楷体_GB2312" pitchFamily="49" charset="-122"/>
              </a:rPr>
              <a:t>  本软件</a:t>
            </a:r>
            <a:r>
              <a:rPr lang="zh-CN" altLang="zh-CN" sz="1600" dirty="0" smtClean="0">
                <a:latin typeface="楷体_GB2312" pitchFamily="49" charset="-122"/>
                <a:ea typeface="楷体_GB2312" pitchFamily="49" charset="-122"/>
              </a:rPr>
              <a:t>经过</a:t>
            </a:r>
            <a:r>
              <a:rPr lang="zh-CN" altLang="zh-CN" sz="1600" dirty="0">
                <a:latin typeface="楷体_GB2312" pitchFamily="49" charset="-122"/>
                <a:ea typeface="楷体_GB2312" pitchFamily="49" charset="-122"/>
              </a:rPr>
              <a:t>长时间的使用测试来检测软件的稳定性。</a:t>
            </a:r>
          </a:p>
          <a:p>
            <a:endParaRPr lang="en-US" altLang="zh-CN" sz="1600" dirty="0" smtClean="0">
              <a:latin typeface="楷体_GB2312" pitchFamily="49" charset="-122"/>
              <a:ea typeface="楷体_GB2312" pitchFamily="49" charset="-122"/>
            </a:endParaRPr>
          </a:p>
          <a:p>
            <a:r>
              <a:rPr lang="en-US" altLang="zh-CN" sz="1600" dirty="0">
                <a:latin typeface="Times New Roman" pitchFamily="18" charset="0"/>
                <a:ea typeface="楷体_GB2312" pitchFamily="49" charset="-122"/>
                <a:cs typeface="Times New Roman" pitchFamily="18" charset="0"/>
              </a:rPr>
              <a:t>6</a:t>
            </a:r>
            <a:r>
              <a:rPr lang="en-US" altLang="zh-CN" sz="1600" dirty="0">
                <a:latin typeface="楷体_GB2312" pitchFamily="49" charset="-122"/>
                <a:ea typeface="楷体_GB2312" pitchFamily="49" charset="-122"/>
              </a:rPr>
              <a:t>.</a:t>
            </a:r>
            <a:r>
              <a:rPr lang="zh-CN" altLang="zh-CN" sz="1600" dirty="0">
                <a:latin typeface="楷体_GB2312" pitchFamily="49" charset="-122"/>
                <a:ea typeface="楷体_GB2312" pitchFamily="49" charset="-122"/>
              </a:rPr>
              <a:t>远程通知</a:t>
            </a:r>
          </a:p>
          <a:p>
            <a:r>
              <a:rPr lang="en-US" altLang="zh-CN" sz="1600" dirty="0" smtClean="0">
                <a:latin typeface="楷体_GB2312" pitchFamily="49" charset="-122"/>
                <a:ea typeface="楷体_GB2312" pitchFamily="49" charset="-122"/>
              </a:rPr>
              <a:t>  </a:t>
            </a:r>
            <a:r>
              <a:rPr lang="zh-CN" altLang="zh-CN" sz="1600" dirty="0" smtClean="0">
                <a:latin typeface="楷体_GB2312" pitchFamily="49" charset="-122"/>
                <a:ea typeface="楷体_GB2312" pitchFamily="49" charset="-122"/>
              </a:rPr>
              <a:t>机</a:t>
            </a:r>
            <a:r>
              <a:rPr lang="zh-CN" altLang="zh-CN" sz="1600" dirty="0">
                <a:latin typeface="楷体_GB2312" pitchFamily="49" charset="-122"/>
                <a:ea typeface="楷体_GB2312" pitchFamily="49" charset="-122"/>
              </a:rPr>
              <a:t>房内有设备告警时，</a:t>
            </a:r>
            <a:r>
              <a:rPr lang="en-US" altLang="zh-CN" sz="1600" dirty="0">
                <a:latin typeface="Times New Roman" pitchFamily="18" charset="0"/>
                <a:ea typeface="楷体_GB2312" pitchFamily="49" charset="-122"/>
                <a:cs typeface="Times New Roman" pitchFamily="18" charset="0"/>
              </a:rPr>
              <a:t>Clever Manager</a:t>
            </a:r>
            <a:r>
              <a:rPr lang="zh-CN" altLang="zh-CN" sz="1600" dirty="0">
                <a:latin typeface="楷体_GB2312" pitchFamily="49" charset="-122"/>
                <a:ea typeface="楷体_GB2312" pitchFamily="49" charset="-122"/>
              </a:rPr>
              <a:t>会以邮件或短信的方式将告警信息通过网络快速及时地告诉管理人员，以便及时对其采取补救和恢复措施，以免造成更巨大的损失</a:t>
            </a:r>
            <a:r>
              <a:rPr lang="zh-CN" altLang="zh-CN" sz="1600" dirty="0" smtClean="0">
                <a:latin typeface="楷体_GB2312" pitchFamily="49" charset="-122"/>
                <a:ea typeface="楷体_GB2312" pitchFamily="49" charset="-122"/>
              </a:rPr>
              <a:t>。</a:t>
            </a:r>
            <a:endParaRPr lang="en-US" altLang="zh-CN" sz="1600" dirty="0" smtClean="0">
              <a:latin typeface="楷体_GB2312" pitchFamily="49" charset="-122"/>
              <a:ea typeface="楷体_GB2312" pitchFamily="49" charset="-122"/>
            </a:endParaRPr>
          </a:p>
          <a:p>
            <a:endParaRPr lang="en-US" altLang="zh-CN" sz="1600" dirty="0" smtClean="0">
              <a:latin typeface="楷体_GB2312" pitchFamily="49" charset="-122"/>
              <a:ea typeface="楷体_GB2312" pitchFamily="49" charset="-122"/>
            </a:endParaRPr>
          </a:p>
          <a:p>
            <a:r>
              <a:rPr lang="en-US" altLang="zh-CN" sz="1600" dirty="0" smtClean="0">
                <a:latin typeface="Times New Roman" pitchFamily="18" charset="0"/>
                <a:ea typeface="楷体_GB2312" pitchFamily="49" charset="-122"/>
                <a:cs typeface="Times New Roman" pitchFamily="18" charset="0"/>
              </a:rPr>
              <a:t>7</a:t>
            </a:r>
            <a:r>
              <a:rPr lang="en-US" altLang="zh-CN" sz="1600" dirty="0" smtClean="0">
                <a:latin typeface="楷体_GB2312" pitchFamily="49" charset="-122"/>
                <a:ea typeface="楷体_GB2312" pitchFamily="49" charset="-122"/>
              </a:rPr>
              <a:t>.</a:t>
            </a:r>
            <a:r>
              <a:rPr lang="zh-CN" altLang="zh-CN" sz="1600" dirty="0" smtClean="0">
                <a:latin typeface="楷体_GB2312" pitchFamily="49" charset="-122"/>
                <a:ea typeface="楷体_GB2312" pitchFamily="49" charset="-122"/>
              </a:rPr>
              <a:t>管理效率提高，管理成本降低</a:t>
            </a:r>
          </a:p>
          <a:p>
            <a:r>
              <a:rPr lang="zh-CN" altLang="en-US" sz="1600" dirty="0" smtClean="0">
                <a:latin typeface="楷体_GB2312" pitchFamily="49" charset="-122"/>
                <a:ea typeface="楷体_GB2312" pitchFamily="49" charset="-122"/>
              </a:rPr>
              <a:t>  本软件</a:t>
            </a:r>
            <a:r>
              <a:rPr lang="zh-CN" altLang="zh-CN" sz="1600" dirty="0" smtClean="0">
                <a:latin typeface="楷体_GB2312" pitchFamily="49" charset="-122"/>
                <a:ea typeface="楷体_GB2312" pitchFamily="49" charset="-122"/>
              </a:rPr>
              <a:t>是一套高效，部署简单的数据中心环境监控的解决方案，供电和环境的管理能提供机房节能管理需要的基本依据。智能化管理，无需管理人员无时无刻在机房内仔细观察其状态变化便能及时准确了解机房内的变化情况，管理效率提高的同时也降低了管理成本。</a:t>
            </a:r>
          </a:p>
          <a:p>
            <a:endParaRPr lang="zh-CN" altLang="zh-CN" dirty="0"/>
          </a:p>
          <a:p>
            <a:endParaRPr lang="zh-CN" altLang="zh-CN" dirty="0"/>
          </a:p>
        </p:txBody>
      </p:sp>
      <p:sp>
        <p:nvSpPr>
          <p:cNvPr id="8" name="Rectangle 2">
            <a:extLst>
              <a:ext uri="{FF2B5EF4-FFF2-40B4-BE49-F238E27FC236}">
                <a16:creationId xmlns="" xmlns:a16="http://schemas.microsoft.com/office/drawing/2014/main" id="{21B77850-6E35-44AC-9ED2-96AB942760CE}"/>
              </a:ext>
            </a:extLst>
          </p:cNvPr>
          <p:cNvSpPr>
            <a:spLocks noChangeArrowheads="1"/>
          </p:cNvSpPr>
          <p:nvPr/>
        </p:nvSpPr>
        <p:spPr bwMode="auto">
          <a:xfrm>
            <a:off x="467544" y="188640"/>
            <a:ext cx="388843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smtClean="0">
                <a:latin typeface="Times New Roman" pitchFamily="18" charset="0"/>
                <a:cs typeface="Times New Roman" pitchFamily="18" charset="0"/>
              </a:rPr>
              <a:t>Clever Manager </a:t>
            </a:r>
            <a:r>
              <a:rPr lang="en-US" altLang="zh-CN"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a:t>
            </a:r>
            <a:r>
              <a:rPr lang="zh-CN" altLang="en-US" sz="1600" b="1" dirty="0" smtClean="0">
                <a:latin typeface="楷体_GB2312" pitchFamily="49" charset="-122"/>
                <a:ea typeface="楷体_GB2312" pitchFamily="49" charset="-122"/>
                <a:cs typeface="Times New Roman" pitchFamily="18" charset="0"/>
                <a:sym typeface="Lucida Sans Unicode" panose="020B0602030504020204" pitchFamily="34" charset="0"/>
              </a:rPr>
              <a:t>技术特点</a:t>
            </a:r>
            <a:endParaRPr lang="zh-CN" altLang="en-US" sz="1600" b="1" dirty="0">
              <a:latin typeface="楷体_GB2312" pitchFamily="49" charset="-122"/>
              <a:ea typeface="楷体_GB2312" pitchFamily="49" charset="-122"/>
              <a:cs typeface="Times New Roman" pitchFamily="18" charset="0"/>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36018" y="3861048"/>
            <a:ext cx="4478688" cy="2520280"/>
          </a:xfrm>
          <a:prstGeom prst="rect">
            <a:avLst/>
          </a:prstGeom>
        </p:spPr>
      </p:pic>
    </p:spTree>
    <p:extLst>
      <p:ext uri="{BB962C8B-B14F-4D97-AF65-F5344CB8AC3E}">
        <p14:creationId xmlns:p14="http://schemas.microsoft.com/office/powerpoint/2010/main" xmlns="" val="2240490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图片1.jpg"/>
          <p:cNvPicPr>
            <a:picLocks noChangeAspect="1" noChangeArrowheads="1"/>
          </p:cNvPicPr>
          <p:nvPr/>
        </p:nvPicPr>
        <p:blipFill>
          <a:blip r:embed="rId2" cstate="print"/>
          <a:srcRect/>
          <a:stretch>
            <a:fillRect/>
          </a:stretch>
        </p:blipFill>
        <p:spPr bwMode="auto">
          <a:xfrm>
            <a:off x="53752" y="18743"/>
            <a:ext cx="9180512" cy="6912501"/>
          </a:xfrm>
          <a:prstGeom prst="rect">
            <a:avLst/>
          </a:prstGeom>
          <a:noFill/>
        </p:spPr>
      </p:pic>
      <p:pic>
        <p:nvPicPr>
          <p:cNvPr id="14" name="图片 13">
            <a:extLst>
              <a:ext uri="{FF2B5EF4-FFF2-40B4-BE49-F238E27FC236}">
                <a16:creationId xmlns:a16="http://schemas.microsoft.com/office/drawing/2014/main" xmlns="" id="{F69B268F-797C-4CAA-B14F-4BAD0EB70930}"/>
              </a:ext>
            </a:extLst>
          </p:cNvPr>
          <p:cNvPicPr>
            <a:picLocks noChangeAspect="1"/>
          </p:cNvPicPr>
          <p:nvPr/>
        </p:nvPicPr>
        <p:blipFill rotWithShape="1">
          <a:blip r:embed="rId3" cstate="print"/>
          <a:srcRect l="69813" r="1057"/>
          <a:stretch/>
        </p:blipFill>
        <p:spPr>
          <a:xfrm>
            <a:off x="6948264" y="332656"/>
            <a:ext cx="1332000" cy="280440"/>
          </a:xfrm>
          <a:prstGeom prst="rect">
            <a:avLst/>
          </a:prstGeom>
        </p:spPr>
      </p:pic>
      <p:sp>
        <p:nvSpPr>
          <p:cNvPr id="2" name="矩形 1"/>
          <p:cNvSpPr/>
          <p:nvPr/>
        </p:nvSpPr>
        <p:spPr>
          <a:xfrm>
            <a:off x="467544" y="908720"/>
            <a:ext cx="8136904" cy="3816429"/>
          </a:xfrm>
          <a:prstGeom prst="rect">
            <a:avLst/>
          </a:prstGeom>
        </p:spPr>
        <p:txBody>
          <a:bodyPr wrap="square">
            <a:spAutoFit/>
          </a:bodyPr>
          <a:lstStyle/>
          <a:p>
            <a:r>
              <a:rPr lang="zh-CN" altLang="zh-CN" sz="1600" dirty="0" smtClean="0">
                <a:latin typeface="楷体_GB2312" pitchFamily="49" charset="-122"/>
                <a:ea typeface="楷体_GB2312" pitchFamily="49" charset="-122"/>
              </a:rPr>
              <a:t>本</a:t>
            </a:r>
            <a:r>
              <a:rPr lang="zh-CN" altLang="zh-CN" sz="1600" dirty="0">
                <a:latin typeface="楷体_GB2312" pitchFamily="49" charset="-122"/>
                <a:ea typeface="楷体_GB2312" pitchFamily="49" charset="-122"/>
              </a:rPr>
              <a:t>软件适合</a:t>
            </a:r>
            <a:r>
              <a:rPr lang="en-US" altLang="zh-CN" sz="1600" dirty="0">
                <a:latin typeface="Times New Roman" pitchFamily="18" charset="0"/>
                <a:ea typeface="楷体_GB2312" pitchFamily="49" charset="-122"/>
                <a:cs typeface="Times New Roman" pitchFamily="18" charset="0"/>
              </a:rPr>
              <a:t>1</a:t>
            </a:r>
            <a:r>
              <a:rPr lang="zh-CN" altLang="zh-CN" sz="1600" dirty="0">
                <a:latin typeface="楷体_GB2312" pitchFamily="49" charset="-122"/>
                <a:ea typeface="楷体_GB2312" pitchFamily="49" charset="-122"/>
              </a:rPr>
              <a:t>千台以内机柜</a:t>
            </a:r>
            <a:r>
              <a:rPr lang="zh-CN" altLang="zh-CN" sz="1600" dirty="0" smtClean="0">
                <a:latin typeface="楷体_GB2312" pitchFamily="49" charset="-122"/>
                <a:ea typeface="楷体_GB2312" pitchFamily="49" charset="-122"/>
              </a:rPr>
              <a:t>的数据</a:t>
            </a:r>
            <a:r>
              <a:rPr lang="zh-CN" altLang="zh-CN" sz="1600" dirty="0">
                <a:latin typeface="楷体_GB2312" pitchFamily="49" charset="-122"/>
                <a:ea typeface="楷体_GB2312" pitchFamily="49" charset="-122"/>
              </a:rPr>
              <a:t>中心机房的管理。本软件采用的是多线程、并发数据采集，因此软件的实时性好。便于用户及时掌握机房运行环境的状态及信息</a:t>
            </a:r>
            <a:r>
              <a:rPr lang="zh-CN" altLang="zh-CN" sz="1600" dirty="0" smtClean="0">
                <a:latin typeface="楷体_GB2312" pitchFamily="49" charset="-122"/>
                <a:ea typeface="楷体_GB2312" pitchFamily="49" charset="-122"/>
              </a:rPr>
              <a:t>。</a:t>
            </a:r>
            <a:endParaRPr lang="en-US" altLang="zh-CN" sz="1600" dirty="0" smtClean="0">
              <a:latin typeface="楷体_GB2312" pitchFamily="49" charset="-122"/>
              <a:ea typeface="楷体_GB2312" pitchFamily="49" charset="-122"/>
            </a:endParaRPr>
          </a:p>
          <a:p>
            <a:endParaRPr lang="zh-CN" altLang="zh-CN" sz="1600" dirty="0">
              <a:latin typeface="楷体_GB2312" pitchFamily="49" charset="-122"/>
              <a:ea typeface="楷体_GB2312" pitchFamily="49" charset="-122"/>
            </a:endParaRPr>
          </a:p>
          <a:p>
            <a:r>
              <a:rPr lang="zh-CN" altLang="zh-CN" sz="1600" dirty="0">
                <a:latin typeface="楷体_GB2312" pitchFamily="49" charset="-122"/>
                <a:ea typeface="楷体_GB2312" pitchFamily="49" charset="-122"/>
              </a:rPr>
              <a:t>硬件需求：</a:t>
            </a:r>
          </a:p>
          <a:p>
            <a:r>
              <a:rPr lang="zh-CN" altLang="zh-CN" sz="1600" dirty="0">
                <a:latin typeface="楷体_GB2312" pitchFamily="49" charset="-122"/>
                <a:ea typeface="楷体_GB2312" pitchFamily="49" charset="-122"/>
              </a:rPr>
              <a:t>操作系统</a:t>
            </a:r>
            <a:r>
              <a:rPr lang="en-US" altLang="zh-CN" sz="1600" dirty="0">
                <a:latin typeface="Times New Roman" pitchFamily="18" charset="0"/>
                <a:ea typeface="楷体_GB2312" pitchFamily="49" charset="-122"/>
                <a:cs typeface="Times New Roman" pitchFamily="18" charset="0"/>
              </a:rPr>
              <a:t>Windows 7</a:t>
            </a:r>
            <a:r>
              <a:rPr lang="zh-CN" altLang="zh-CN" sz="1600" dirty="0">
                <a:latin typeface="楷体_GB2312" pitchFamily="49" charset="-122"/>
                <a:ea typeface="楷体_GB2312" pitchFamily="49" charset="-122"/>
              </a:rPr>
              <a:t>或者更高版本</a:t>
            </a:r>
          </a:p>
          <a:p>
            <a:r>
              <a:rPr lang="zh-CN" altLang="zh-CN" sz="1600" dirty="0">
                <a:latin typeface="楷体_GB2312" pitchFamily="49" charset="-122"/>
                <a:ea typeface="楷体_GB2312" pitchFamily="49" charset="-122"/>
              </a:rPr>
              <a:t>电脑主机</a:t>
            </a:r>
            <a:r>
              <a:rPr lang="en-US" altLang="zh-CN" sz="1600" dirty="0">
                <a:latin typeface="Times New Roman" pitchFamily="18" charset="0"/>
                <a:ea typeface="楷体_GB2312" pitchFamily="49" charset="-122"/>
                <a:cs typeface="Times New Roman" pitchFamily="18" charset="0"/>
              </a:rPr>
              <a:t>2.0 GHz</a:t>
            </a:r>
            <a:r>
              <a:rPr lang="zh-CN" altLang="zh-CN" sz="1600" dirty="0">
                <a:latin typeface="楷体_GB2312" pitchFamily="49" charset="-122"/>
                <a:ea typeface="楷体_GB2312" pitchFamily="49" charset="-122"/>
              </a:rPr>
              <a:t>四</a:t>
            </a:r>
            <a:r>
              <a:rPr lang="zh-CN" altLang="zh-CN" sz="1600" dirty="0" smtClean="0">
                <a:latin typeface="楷体_GB2312" pitchFamily="49" charset="-122"/>
                <a:ea typeface="楷体_GB2312" pitchFamily="49" charset="-122"/>
              </a:rPr>
              <a:t>核</a:t>
            </a:r>
            <a:r>
              <a:rPr lang="zh-CN" altLang="zh-CN" sz="1600" dirty="0">
                <a:latin typeface="楷体_GB2312" pitchFamily="49" charset="-122"/>
                <a:ea typeface="楷体_GB2312" pitchFamily="49" charset="-122"/>
              </a:rPr>
              <a:t>或者更高</a:t>
            </a:r>
          </a:p>
          <a:p>
            <a:r>
              <a:rPr lang="zh-CN" altLang="zh-CN" sz="1600" dirty="0">
                <a:latin typeface="楷体_GB2312" pitchFamily="49" charset="-122"/>
                <a:ea typeface="楷体_GB2312" pitchFamily="49" charset="-122"/>
              </a:rPr>
              <a:t>显示分辨率比</a:t>
            </a:r>
            <a:r>
              <a:rPr lang="en-US" altLang="zh-CN" sz="1600" dirty="0">
                <a:latin typeface="Times New Roman" pitchFamily="18" charset="0"/>
                <a:ea typeface="楷体_GB2312" pitchFamily="49" charset="-122"/>
                <a:cs typeface="Times New Roman" pitchFamily="18" charset="0"/>
              </a:rPr>
              <a:t>1920x1080 </a:t>
            </a:r>
            <a:r>
              <a:rPr lang="zh-CN" altLang="zh-CN" sz="1600" dirty="0">
                <a:latin typeface="楷体_GB2312" pitchFamily="49" charset="-122"/>
                <a:ea typeface="楷体_GB2312" pitchFamily="49" charset="-122"/>
              </a:rPr>
              <a:t>或更大</a:t>
            </a:r>
          </a:p>
          <a:p>
            <a:r>
              <a:rPr lang="zh-CN" altLang="zh-CN" sz="1600" dirty="0">
                <a:latin typeface="楷体_GB2312" pitchFamily="49" charset="-122"/>
                <a:ea typeface="楷体_GB2312" pitchFamily="49" charset="-122"/>
              </a:rPr>
              <a:t>内存</a:t>
            </a:r>
            <a:r>
              <a:rPr lang="en-US" altLang="zh-CN" sz="1600" dirty="0" smtClean="0">
                <a:latin typeface="Times New Roman" pitchFamily="18" charset="0"/>
                <a:ea typeface="楷体_GB2312" pitchFamily="49" charset="-122"/>
                <a:cs typeface="Times New Roman" pitchFamily="18" charset="0"/>
              </a:rPr>
              <a:t>4GB</a:t>
            </a:r>
            <a:r>
              <a:rPr lang="zh-CN" altLang="zh-CN" sz="1600" dirty="0">
                <a:latin typeface="楷体_GB2312" pitchFamily="49" charset="-122"/>
                <a:ea typeface="楷体_GB2312" pitchFamily="49" charset="-122"/>
              </a:rPr>
              <a:t>或更大</a:t>
            </a:r>
          </a:p>
          <a:p>
            <a:r>
              <a:rPr lang="zh-CN" altLang="zh-CN" sz="1600" dirty="0">
                <a:latin typeface="楷体_GB2312" pitchFamily="49" charset="-122"/>
                <a:ea typeface="楷体_GB2312" pitchFamily="49" charset="-122"/>
              </a:rPr>
              <a:t>磁盘</a:t>
            </a:r>
            <a:r>
              <a:rPr lang="en-US" altLang="zh-CN" sz="1600" dirty="0" smtClean="0">
                <a:latin typeface="Times New Roman" pitchFamily="18" charset="0"/>
                <a:ea typeface="楷体_GB2312" pitchFamily="49" charset="-122"/>
                <a:cs typeface="Times New Roman" pitchFamily="18" charset="0"/>
              </a:rPr>
              <a:t>300GB</a:t>
            </a:r>
            <a:r>
              <a:rPr lang="zh-CN" altLang="zh-CN" sz="1600" dirty="0">
                <a:latin typeface="楷体_GB2312" pitchFamily="49" charset="-122"/>
                <a:ea typeface="楷体_GB2312" pitchFamily="49" charset="-122"/>
              </a:rPr>
              <a:t>或更大</a:t>
            </a:r>
          </a:p>
          <a:p>
            <a:r>
              <a:rPr lang="zh-CN" altLang="zh-CN" sz="1600" dirty="0" smtClean="0">
                <a:latin typeface="楷体_GB2312" pitchFamily="49" charset="-122"/>
                <a:ea typeface="楷体_GB2312" pitchFamily="49" charset="-122"/>
              </a:rPr>
              <a:t>网</a:t>
            </a:r>
            <a:r>
              <a:rPr lang="zh-CN" altLang="en-US" sz="1600" dirty="0" smtClean="0">
                <a:latin typeface="楷体_GB2312" pitchFamily="49" charset="-122"/>
                <a:ea typeface="楷体_GB2312" pitchFamily="49" charset="-122"/>
              </a:rPr>
              <a:t>卡</a:t>
            </a:r>
            <a:r>
              <a:rPr lang="en-US" altLang="zh-CN" sz="1600" dirty="0" smtClean="0">
                <a:latin typeface="Times New Roman" pitchFamily="18" charset="0"/>
                <a:ea typeface="楷体_GB2312" pitchFamily="49" charset="-122"/>
                <a:cs typeface="Times New Roman" pitchFamily="18" charset="0"/>
              </a:rPr>
              <a:t>100\1000 </a:t>
            </a:r>
            <a:r>
              <a:rPr lang="en-US" altLang="zh-CN" sz="1600" dirty="0" err="1" smtClean="0">
                <a:latin typeface="Times New Roman" pitchFamily="18" charset="0"/>
                <a:ea typeface="楷体_GB2312" pitchFamily="49" charset="-122"/>
                <a:cs typeface="Times New Roman" pitchFamily="18" charset="0"/>
              </a:rPr>
              <a:t>Mbp</a:t>
            </a:r>
            <a:endParaRPr lang="en-US" altLang="zh-CN" sz="1600" dirty="0" smtClean="0">
              <a:latin typeface="Times New Roman" pitchFamily="18" charset="0"/>
              <a:ea typeface="楷体_GB2312" pitchFamily="49" charset="-122"/>
              <a:cs typeface="Times New Roman" pitchFamily="18" charset="0"/>
            </a:endParaRPr>
          </a:p>
          <a:p>
            <a:endParaRPr lang="en-US" altLang="zh-CN" sz="1600" dirty="0" smtClean="0">
              <a:latin typeface="楷体_GB2312" pitchFamily="49" charset="-122"/>
              <a:ea typeface="楷体_GB2312" pitchFamily="49" charset="-122"/>
            </a:endParaRPr>
          </a:p>
          <a:p>
            <a:r>
              <a:rPr lang="zh-CN" altLang="en-US" sz="1600" dirty="0">
                <a:latin typeface="楷体_GB2312" pitchFamily="49" charset="-122"/>
                <a:ea typeface="楷体_GB2312" pitchFamily="49" charset="-122"/>
              </a:rPr>
              <a:t>相关法律</a:t>
            </a:r>
          </a:p>
          <a:p>
            <a:r>
              <a:rPr lang="en-US" altLang="zh-CN" sz="1600" dirty="0" smtClean="0">
                <a:latin typeface="Times New Roman" pitchFamily="18" charset="0"/>
                <a:ea typeface="楷体_GB2312" pitchFamily="49" charset="-122"/>
                <a:cs typeface="Times New Roman" pitchFamily="18" charset="0"/>
              </a:rPr>
              <a:t>Clever </a:t>
            </a:r>
            <a:r>
              <a:rPr lang="en-US" altLang="zh-CN" sz="1600" dirty="0">
                <a:latin typeface="Times New Roman" pitchFamily="18" charset="0"/>
                <a:ea typeface="楷体_GB2312" pitchFamily="49" charset="-122"/>
                <a:cs typeface="Times New Roman" pitchFamily="18" charset="0"/>
              </a:rPr>
              <a:t>Manager</a:t>
            </a:r>
            <a:r>
              <a:rPr lang="zh-CN" altLang="en-US" sz="1600" dirty="0">
                <a:latin typeface="楷体_GB2312" pitchFamily="49" charset="-122"/>
                <a:ea typeface="楷体_GB2312" pitchFamily="49" charset="-122"/>
              </a:rPr>
              <a:t>是深圳市克莱沃电子有限公司自主设计、自主研发符合国家相关的法律规定。</a:t>
            </a:r>
          </a:p>
          <a:p>
            <a:endParaRPr lang="zh-CN" altLang="zh-CN" dirty="0"/>
          </a:p>
        </p:txBody>
      </p:sp>
      <p:sp>
        <p:nvSpPr>
          <p:cNvPr id="7" name="Rectangle 2">
            <a:extLst>
              <a:ext uri="{FF2B5EF4-FFF2-40B4-BE49-F238E27FC236}">
                <a16:creationId xmlns="" xmlns:a16="http://schemas.microsoft.com/office/drawing/2014/main" id="{21B77850-6E35-44AC-9ED2-96AB942760CE}"/>
              </a:ext>
            </a:extLst>
          </p:cNvPr>
          <p:cNvSpPr>
            <a:spLocks noChangeArrowheads="1"/>
          </p:cNvSpPr>
          <p:nvPr/>
        </p:nvSpPr>
        <p:spPr bwMode="auto">
          <a:xfrm>
            <a:off x="467544" y="188640"/>
            <a:ext cx="4176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smtClean="0">
                <a:latin typeface="Times New Roman" pitchFamily="18" charset="0"/>
                <a:cs typeface="Times New Roman" pitchFamily="18" charset="0"/>
              </a:rPr>
              <a:t>Clever Manager </a:t>
            </a:r>
            <a:r>
              <a:rPr lang="en-US" altLang="zh-CN"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a:t>
            </a:r>
            <a:r>
              <a:rPr lang="zh-CN" altLang="en-US" sz="1600" b="1" dirty="0" smtClean="0">
                <a:latin typeface="Times New Roman" panose="02020603050405020304" pitchFamily="18" charset="0"/>
                <a:ea typeface="楷体_GB2312" panose="02010609030101010101" pitchFamily="49" charset="-122"/>
                <a:cs typeface="Times New Roman" panose="02020603050405020304" pitchFamily="18" charset="0"/>
                <a:sym typeface="Lucida Sans Unicode" panose="020B0602030504020204" pitchFamily="34" charset="0"/>
              </a:rPr>
              <a:t>软件性能</a:t>
            </a:r>
            <a:endParaRPr lang="zh-CN" altLang="en-US" sz="1600" b="1" dirty="0">
              <a:latin typeface="楷体_GB2312" pitchFamily="49" charset="-122"/>
              <a:ea typeface="楷体_GB2312" pitchFamily="49" charset="-122"/>
              <a:cs typeface="Times New Roman" pitchFamily="18" charset="0"/>
            </a:endParaRPr>
          </a:p>
        </p:txBody>
      </p:sp>
    </p:spTree>
    <p:extLst>
      <p:ext uri="{BB962C8B-B14F-4D97-AF65-F5344CB8AC3E}">
        <p14:creationId xmlns:p14="http://schemas.microsoft.com/office/powerpoint/2010/main" xmlns="" val="4216703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1242</Words>
  <Application>Microsoft Office PowerPoint</Application>
  <PresentationFormat>全屏显示(4:3)</PresentationFormat>
  <Paragraphs>99</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yangjing</cp:lastModifiedBy>
  <cp:revision>51</cp:revision>
  <dcterms:created xsi:type="dcterms:W3CDTF">2017-06-30T08:13:06Z</dcterms:created>
  <dcterms:modified xsi:type="dcterms:W3CDTF">2017-07-06T06:13:13Z</dcterms:modified>
</cp:coreProperties>
</file>