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8" r:id="rId2"/>
    <p:sldId id="258" r:id="rId3"/>
    <p:sldId id="261" r:id="rId4"/>
    <p:sldId id="289" r:id="rId5"/>
    <p:sldId id="260" r:id="rId6"/>
    <p:sldId id="263" r:id="rId7"/>
    <p:sldId id="266" r:id="rId8"/>
    <p:sldId id="272" r:id="rId9"/>
    <p:sldId id="257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7">
          <p15:clr>
            <a:srgbClr val="A4A3A4"/>
          </p15:clr>
        </p15:guide>
        <p15:guide id="2" pos="2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77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1963-735D-4D6C-9655-A0496E72B9ED}" type="datetimeFigureOut">
              <a:rPr lang="zh-CN" altLang="en-US" smtClean="0"/>
              <a:pPr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4056-5E7D-4B81-B675-E615F00CA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1963-735D-4D6C-9655-A0496E72B9ED}" type="datetimeFigureOut">
              <a:rPr lang="zh-CN" altLang="en-US" smtClean="0"/>
              <a:pPr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4056-5E7D-4B81-B675-E615F00CA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1963-735D-4D6C-9655-A0496E72B9ED}" type="datetimeFigureOut">
              <a:rPr lang="zh-CN" altLang="en-US" smtClean="0"/>
              <a:pPr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4056-5E7D-4B81-B675-E615F00CA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1963-735D-4D6C-9655-A0496E72B9ED}" type="datetimeFigureOut">
              <a:rPr lang="zh-CN" altLang="en-US" smtClean="0"/>
              <a:pPr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4056-5E7D-4B81-B675-E615F00CA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1963-735D-4D6C-9655-A0496E72B9ED}" type="datetimeFigureOut">
              <a:rPr lang="zh-CN" altLang="en-US" smtClean="0"/>
              <a:pPr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4056-5E7D-4B81-B675-E615F00CA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1963-735D-4D6C-9655-A0496E72B9ED}" type="datetimeFigureOut">
              <a:rPr lang="zh-CN" altLang="en-US" smtClean="0"/>
              <a:pPr/>
              <a:t>2017/7/13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4056-5E7D-4B81-B675-E615F00CA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1963-735D-4D6C-9655-A0496E72B9ED}" type="datetimeFigureOut">
              <a:rPr lang="zh-CN" altLang="en-US" smtClean="0"/>
              <a:pPr/>
              <a:t>2017/7/13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4056-5E7D-4B81-B675-E615F00CA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1963-735D-4D6C-9655-A0496E72B9ED}" type="datetimeFigureOut">
              <a:rPr lang="zh-CN" altLang="en-US" smtClean="0"/>
              <a:pPr/>
              <a:t>2017/7/13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4056-5E7D-4B81-B675-E615F00CA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1963-735D-4D6C-9655-A0496E72B9ED}" type="datetimeFigureOut">
              <a:rPr lang="zh-CN" altLang="en-US" smtClean="0"/>
              <a:pPr/>
              <a:t>2017/7/13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4056-5E7D-4B81-B675-E615F00CA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1963-735D-4D6C-9655-A0496E72B9ED}" type="datetimeFigureOut">
              <a:rPr lang="zh-CN" altLang="en-US" smtClean="0"/>
              <a:pPr/>
              <a:t>2017/7/13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4056-5E7D-4B81-B675-E615F00CA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1963-735D-4D6C-9655-A0496E72B9ED}" type="datetimeFigureOut">
              <a:rPr lang="zh-CN" altLang="en-US" smtClean="0"/>
              <a:pPr/>
              <a:t>2017/7/13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4056-5E7D-4B81-B675-E615F00CA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71963-735D-4D6C-9655-A0496E72B9ED}" type="datetimeFigureOut">
              <a:rPr lang="zh-CN" altLang="en-US" smtClean="0"/>
              <a:pPr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34056-5E7D-4B81-B675-E615F00CA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3419475" y="6381750"/>
            <a:ext cx="5545138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4D4D4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新魏" pitchFamily="2" charset="-122"/>
              </a:rPr>
              <a:t>中国 深圳克莱沃电子有限公司</a:t>
            </a:r>
          </a:p>
        </p:txBody>
      </p:sp>
      <p:grpSp>
        <p:nvGrpSpPr>
          <p:cNvPr id="2" name="组合 4"/>
          <p:cNvGrpSpPr/>
          <p:nvPr/>
        </p:nvGrpSpPr>
        <p:grpSpPr>
          <a:xfrm>
            <a:off x="0" y="711165"/>
            <a:ext cx="9144000" cy="5986920"/>
            <a:chOff x="0" y="656768"/>
            <a:chExt cx="9432925" cy="5986920"/>
          </a:xfrm>
        </p:grpSpPr>
        <p:pic>
          <p:nvPicPr>
            <p:cNvPr id="6" name="Picture 70" descr="彩页封面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2143125"/>
              <a:ext cx="9432925" cy="3024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 Box 75"/>
            <p:cNvSpPr txBox="1">
              <a:spLocks noChangeArrowheads="1"/>
            </p:cNvSpPr>
            <p:nvPr/>
          </p:nvSpPr>
          <p:spPr bwMode="auto">
            <a:xfrm>
              <a:off x="3899347" y="5229225"/>
              <a:ext cx="534839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Clever Manager</a:t>
              </a:r>
              <a:r>
                <a:rPr lang="zh-CN" altLang="zh-CN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数据中心环境监控管理软件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" name="组合 16"/>
            <p:cNvGrpSpPr>
              <a:grpSpLocks/>
            </p:cNvGrpSpPr>
            <p:nvPr/>
          </p:nvGrpSpPr>
          <p:grpSpPr bwMode="auto">
            <a:xfrm>
              <a:off x="214313" y="5572125"/>
              <a:ext cx="2071687" cy="1071563"/>
              <a:chOff x="214282" y="5786454"/>
              <a:chExt cx="2071702" cy="1071546"/>
            </a:xfrm>
          </p:grpSpPr>
          <p:pic>
            <p:nvPicPr>
              <p:cNvPr id="10" name="Picture 58" descr="ISO9001标志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5720" y="5786454"/>
                <a:ext cx="1079500" cy="590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TextBox 15"/>
              <p:cNvSpPr txBox="1">
                <a:spLocks noChangeArrowheads="1"/>
              </p:cNvSpPr>
              <p:nvPr/>
            </p:nvSpPr>
            <p:spPr bwMode="auto">
              <a:xfrm>
                <a:off x="214282" y="6396335"/>
                <a:ext cx="2071702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altLang="zh-CN" sz="800" b="1" dirty="0"/>
                  <a:t>ISO 14001 No.:CN15/30021</a:t>
                </a:r>
              </a:p>
              <a:p>
                <a:r>
                  <a:rPr lang="pt-BR" altLang="zh-CN" sz="800" b="1" dirty="0"/>
                  <a:t>OHSAS 18001 No.:CN15/30022</a:t>
                </a:r>
              </a:p>
              <a:p>
                <a:r>
                  <a:rPr lang="pt-BR" altLang="zh-CN" sz="800" b="1" dirty="0"/>
                  <a:t>IEQC HSPM No.:SGSCN15.0005</a:t>
                </a:r>
                <a:endParaRPr lang="zh-CN" altLang="en-US" sz="800" b="1" dirty="0"/>
              </a:p>
            </p:txBody>
          </p: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84440" y="656768"/>
              <a:ext cx="684000" cy="684000"/>
            </a:xfrm>
            <a:prstGeom prst="rect">
              <a:avLst/>
            </a:prstGeom>
          </p:spPr>
        </p:pic>
      </p:grpSp>
      <p:sp>
        <p:nvSpPr>
          <p:cNvPr id="12" name="Text Box 74"/>
          <p:cNvSpPr txBox="1">
            <a:spLocks noChangeArrowheads="1"/>
          </p:cNvSpPr>
          <p:nvPr/>
        </p:nvSpPr>
        <p:spPr bwMode="auto">
          <a:xfrm>
            <a:off x="539552" y="1412776"/>
            <a:ext cx="259454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100" dirty="0">
                <a:solidFill>
                  <a:srgbClr val="4D4D4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国家级高新技术企业</a:t>
            </a:r>
            <a:endParaRPr lang="en-US" altLang="zh-CN" sz="2100" dirty="0">
              <a:solidFill>
                <a:srgbClr val="4D4D4D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新魏" pitchFamily="2" charset="-122"/>
            </a:endParaRPr>
          </a:p>
          <a:p>
            <a:pPr>
              <a:defRPr/>
            </a:pPr>
            <a:r>
              <a:rPr lang="zh-CN" altLang="en-US" sz="2100" dirty="0">
                <a:solidFill>
                  <a:srgbClr val="4D4D4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双软技术认定企业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dministrator\Desktop\图片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7780" y="-16510"/>
            <a:ext cx="9180512" cy="6912501"/>
          </a:xfrm>
          <a:prstGeom prst="rect">
            <a:avLst/>
          </a:prstGeom>
          <a:noFill/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/>
          <a:srcRect l="69813" r="1057"/>
          <a:stretch>
            <a:fillRect/>
          </a:stretch>
        </p:blipFill>
        <p:spPr>
          <a:xfrm>
            <a:off x="6948264" y="332656"/>
            <a:ext cx="1332000" cy="280440"/>
          </a:xfrm>
          <a:prstGeom prst="rect">
            <a:avLst/>
          </a:prstGeom>
        </p:spPr>
      </p:pic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-612007" y="1268760"/>
            <a:ext cx="9288463" cy="4430714"/>
            <a:chOff x="-576" y="1104"/>
            <a:chExt cx="5851" cy="2791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gray">
            <a:xfrm rot="5400000">
              <a:off x="-576" y="1104"/>
              <a:ext cx="2791" cy="2791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2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0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0CC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13"/>
            <p:cNvSpPr>
              <a:spLocks noChangeArrowheads="1"/>
            </p:cNvSpPr>
            <p:nvPr/>
          </p:nvSpPr>
          <p:spPr bwMode="ltGray">
            <a:xfrm rot="5400000">
              <a:off x="-425" y="1310"/>
              <a:ext cx="2374" cy="2373"/>
            </a:xfrm>
            <a:custGeom>
              <a:avLst/>
              <a:gdLst>
                <a:gd name="G0" fmla="+- 744 0 0"/>
                <a:gd name="G1" fmla="+- 11756105 0 0"/>
                <a:gd name="G2" fmla="+- 0 0 11756105"/>
                <a:gd name="T0" fmla="*/ 0 256 1"/>
                <a:gd name="T1" fmla="*/ 180 256 1"/>
                <a:gd name="G3" fmla="+- 11756105 T0 T1"/>
                <a:gd name="T2" fmla="*/ 0 256 1"/>
                <a:gd name="T3" fmla="*/ 90 256 1"/>
                <a:gd name="G4" fmla="+- 11756105 T2 T3"/>
                <a:gd name="G5" fmla="*/ G4 2 1"/>
                <a:gd name="T4" fmla="*/ 90 256 1"/>
                <a:gd name="T5" fmla="*/ 0 256 1"/>
                <a:gd name="G6" fmla="+- 11756105 T4 T5"/>
                <a:gd name="G7" fmla="*/ G6 2 1"/>
                <a:gd name="G8" fmla="abs 11756105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744"/>
                <a:gd name="G18" fmla="*/ 744 1 2"/>
                <a:gd name="G19" fmla="+- G18 5400 0"/>
                <a:gd name="G20" fmla="cos G19 11756105"/>
                <a:gd name="G21" fmla="sin G19 11756105"/>
                <a:gd name="G22" fmla="+- G20 10800 0"/>
                <a:gd name="G23" fmla="+- G21 10800 0"/>
                <a:gd name="G24" fmla="+- 10800 0 G20"/>
                <a:gd name="G25" fmla="+- 744 10800 0"/>
                <a:gd name="G26" fmla="?: G9 G17 G25"/>
                <a:gd name="G27" fmla="?: G9 0 21600"/>
                <a:gd name="G28" fmla="cos 10800 11756105"/>
                <a:gd name="G29" fmla="sin 10800 11756105"/>
                <a:gd name="G30" fmla="sin 744 11756105"/>
                <a:gd name="G31" fmla="+- G28 10800 0"/>
                <a:gd name="G32" fmla="+- G29 10800 0"/>
                <a:gd name="G33" fmla="+- G30 10800 0"/>
                <a:gd name="G34" fmla="?: G4 0 G31"/>
                <a:gd name="G35" fmla="?: 11756105 G34 0"/>
                <a:gd name="G36" fmla="?: G6 G35 G31"/>
                <a:gd name="G37" fmla="+- 21600 0 G36"/>
                <a:gd name="G38" fmla="?: G4 0 G33"/>
                <a:gd name="G39" fmla="?: 11756105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028 w 21600"/>
                <a:gd name="T15" fmla="*/ 10862 h 21600"/>
                <a:gd name="T16" fmla="*/ 10800 w 21600"/>
                <a:gd name="T17" fmla="*/ 10056 h 21600"/>
                <a:gd name="T18" fmla="*/ 16572 w 21600"/>
                <a:gd name="T19" fmla="*/ 10862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0056" y="10807"/>
                  </a:moveTo>
                  <a:cubicBezTo>
                    <a:pt x="10056" y="10805"/>
                    <a:pt x="10056" y="10802"/>
                    <a:pt x="10056" y="10800"/>
                  </a:cubicBezTo>
                  <a:cubicBezTo>
                    <a:pt x="10056" y="10389"/>
                    <a:pt x="10389" y="10056"/>
                    <a:pt x="10800" y="10056"/>
                  </a:cubicBezTo>
                  <a:cubicBezTo>
                    <a:pt x="11210" y="10056"/>
                    <a:pt x="11544" y="10389"/>
                    <a:pt x="11544" y="10800"/>
                  </a:cubicBezTo>
                  <a:cubicBezTo>
                    <a:pt x="11544" y="10802"/>
                    <a:pt x="11543" y="10805"/>
                    <a:pt x="11543" y="10807"/>
                  </a:cubicBezTo>
                  <a:lnTo>
                    <a:pt x="21599" y="10916"/>
                  </a:lnTo>
                  <a:cubicBezTo>
                    <a:pt x="21599" y="10877"/>
                    <a:pt x="21600" y="10838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0838"/>
                    <a:pt x="0" y="10877"/>
                    <a:pt x="0" y="1091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099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42"/>
            <p:cNvSpPr txBox="1">
              <a:spLocks noChangeArrowheads="1"/>
            </p:cNvSpPr>
            <p:nvPr/>
          </p:nvSpPr>
          <p:spPr bwMode="auto">
            <a:xfrm>
              <a:off x="1660" y="1949"/>
              <a:ext cx="11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endParaRPr lang="en-US" altLang="zh-CN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endParaRPr>
            </a:p>
          </p:txBody>
        </p:sp>
        <p:grpSp>
          <p:nvGrpSpPr>
            <p:cNvPr id="11" name="Group 57"/>
            <p:cNvGrpSpPr>
              <a:grpSpLocks/>
            </p:cNvGrpSpPr>
            <p:nvPr/>
          </p:nvGrpSpPr>
          <p:grpSpPr bwMode="auto">
            <a:xfrm>
              <a:off x="1693" y="1437"/>
              <a:ext cx="3582" cy="2158"/>
              <a:chOff x="1693" y="1437"/>
              <a:chExt cx="3582" cy="2158"/>
            </a:xfrm>
          </p:grpSpPr>
          <p:sp>
            <p:nvSpPr>
              <p:cNvPr id="66" name="AutoShape 21"/>
              <p:cNvSpPr>
                <a:spLocks noChangeArrowheads="1"/>
              </p:cNvSpPr>
              <p:nvPr/>
            </p:nvSpPr>
            <p:spPr bwMode="gray">
              <a:xfrm>
                <a:off x="1918" y="3261"/>
                <a:ext cx="3040" cy="334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" name="AutoShape 21"/>
              <p:cNvSpPr>
                <a:spLocks noChangeArrowheads="1"/>
              </p:cNvSpPr>
              <p:nvPr/>
            </p:nvSpPr>
            <p:spPr bwMode="gray">
              <a:xfrm>
                <a:off x="2145" y="2806"/>
                <a:ext cx="3040" cy="334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AutoShape 21"/>
              <p:cNvSpPr>
                <a:spLocks noChangeArrowheads="1"/>
              </p:cNvSpPr>
              <p:nvPr/>
            </p:nvSpPr>
            <p:spPr bwMode="gray">
              <a:xfrm>
                <a:off x="2235" y="2353"/>
                <a:ext cx="3040" cy="334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AutoShape 21"/>
              <p:cNvSpPr>
                <a:spLocks noChangeArrowheads="1"/>
              </p:cNvSpPr>
              <p:nvPr/>
            </p:nvSpPr>
            <p:spPr bwMode="gray">
              <a:xfrm>
                <a:off x="2145" y="1899"/>
                <a:ext cx="3040" cy="334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AutoShape 21"/>
              <p:cNvSpPr>
                <a:spLocks noChangeArrowheads="1"/>
              </p:cNvSpPr>
              <p:nvPr/>
            </p:nvSpPr>
            <p:spPr bwMode="gray">
              <a:xfrm>
                <a:off x="1931" y="1437"/>
                <a:ext cx="3040" cy="334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5" name="Group 22"/>
              <p:cNvGrpSpPr>
                <a:grpSpLocks/>
              </p:cNvGrpSpPr>
              <p:nvPr/>
            </p:nvGrpSpPr>
            <p:grpSpPr bwMode="auto">
              <a:xfrm>
                <a:off x="1693" y="1444"/>
                <a:ext cx="631" cy="2133"/>
                <a:chOff x="1593" y="1498"/>
                <a:chExt cx="1062" cy="3585"/>
              </a:xfrm>
            </p:grpSpPr>
            <p:sp>
              <p:nvSpPr>
                <p:cNvPr id="58" name="Oval 23"/>
                <p:cNvSpPr>
                  <a:spLocks noChangeArrowheads="1"/>
                </p:cNvSpPr>
                <p:nvPr/>
              </p:nvSpPr>
              <p:spPr bwMode="gray">
                <a:xfrm>
                  <a:off x="1593" y="1498"/>
                  <a:ext cx="529" cy="528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Oval 24"/>
                <p:cNvSpPr>
                  <a:spLocks noChangeArrowheads="1"/>
                </p:cNvSpPr>
                <p:nvPr/>
              </p:nvSpPr>
              <p:spPr bwMode="gray">
                <a:xfrm>
                  <a:off x="1644" y="1550"/>
                  <a:ext cx="427" cy="427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Oval 25"/>
                <p:cNvSpPr>
                  <a:spLocks noChangeArrowheads="1"/>
                </p:cNvSpPr>
                <p:nvPr/>
              </p:nvSpPr>
              <p:spPr bwMode="gray">
                <a:xfrm>
                  <a:off x="1654" y="1559"/>
                  <a:ext cx="408" cy="408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Oval 26"/>
                <p:cNvSpPr>
                  <a:spLocks noChangeArrowheads="1"/>
                </p:cNvSpPr>
                <p:nvPr/>
              </p:nvSpPr>
              <p:spPr bwMode="gray">
                <a:xfrm>
                  <a:off x="1652" y="1582"/>
                  <a:ext cx="265" cy="26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9940B">
                        <a:gamma/>
                        <a:tint val="0"/>
                        <a:invGamma/>
                      </a:srgbClr>
                    </a:gs>
                    <a:gs pos="100000">
                      <a:srgbClr val="E9940B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Oval 23"/>
                <p:cNvSpPr>
                  <a:spLocks noChangeArrowheads="1"/>
                </p:cNvSpPr>
                <p:nvPr/>
              </p:nvSpPr>
              <p:spPr bwMode="gray">
                <a:xfrm>
                  <a:off x="1965" y="2276"/>
                  <a:ext cx="529" cy="53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25"/>
                <p:cNvSpPr>
                  <a:spLocks noChangeArrowheads="1"/>
                </p:cNvSpPr>
                <p:nvPr/>
              </p:nvSpPr>
              <p:spPr bwMode="gray">
                <a:xfrm>
                  <a:off x="2026" y="2336"/>
                  <a:ext cx="408" cy="41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Oval 26"/>
                <p:cNvSpPr>
                  <a:spLocks noChangeArrowheads="1"/>
                </p:cNvSpPr>
                <p:nvPr/>
              </p:nvSpPr>
              <p:spPr bwMode="gray">
                <a:xfrm>
                  <a:off x="2024" y="2408"/>
                  <a:ext cx="265" cy="2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9940B">
                        <a:gamma/>
                        <a:tint val="0"/>
                        <a:invGamma/>
                      </a:srgbClr>
                    </a:gs>
                    <a:gs pos="100000">
                      <a:srgbClr val="E9940B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Oval 23"/>
                <p:cNvSpPr>
                  <a:spLocks noChangeArrowheads="1"/>
                </p:cNvSpPr>
                <p:nvPr/>
              </p:nvSpPr>
              <p:spPr bwMode="gray">
                <a:xfrm>
                  <a:off x="2126" y="3023"/>
                  <a:ext cx="529" cy="531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Oval 25"/>
                <p:cNvSpPr>
                  <a:spLocks noChangeArrowheads="1"/>
                </p:cNvSpPr>
                <p:nvPr/>
              </p:nvSpPr>
              <p:spPr bwMode="gray">
                <a:xfrm>
                  <a:off x="2187" y="3083"/>
                  <a:ext cx="408" cy="41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Oval 26"/>
                <p:cNvSpPr>
                  <a:spLocks noChangeArrowheads="1"/>
                </p:cNvSpPr>
                <p:nvPr/>
              </p:nvSpPr>
              <p:spPr bwMode="gray">
                <a:xfrm>
                  <a:off x="2192" y="3135"/>
                  <a:ext cx="265" cy="2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9940B">
                        <a:gamma/>
                        <a:tint val="0"/>
                        <a:invGamma/>
                      </a:srgbClr>
                    </a:gs>
                    <a:gs pos="100000">
                      <a:srgbClr val="E9940B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Oval 23"/>
                <p:cNvSpPr>
                  <a:spLocks noChangeArrowheads="1"/>
                </p:cNvSpPr>
                <p:nvPr/>
              </p:nvSpPr>
              <p:spPr bwMode="gray">
                <a:xfrm>
                  <a:off x="2046" y="3787"/>
                  <a:ext cx="530" cy="532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Oval 25"/>
                <p:cNvSpPr>
                  <a:spLocks noChangeArrowheads="1"/>
                </p:cNvSpPr>
                <p:nvPr/>
              </p:nvSpPr>
              <p:spPr bwMode="gray">
                <a:xfrm>
                  <a:off x="2107" y="3847"/>
                  <a:ext cx="409" cy="41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Oval 26"/>
                <p:cNvSpPr>
                  <a:spLocks noChangeArrowheads="1"/>
                </p:cNvSpPr>
                <p:nvPr/>
              </p:nvSpPr>
              <p:spPr bwMode="gray">
                <a:xfrm>
                  <a:off x="2112" y="3899"/>
                  <a:ext cx="265" cy="2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9940B">
                        <a:gamma/>
                        <a:tint val="0"/>
                        <a:invGamma/>
                      </a:srgbClr>
                    </a:gs>
                    <a:gs pos="100000">
                      <a:srgbClr val="E9940B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Oval 23"/>
                <p:cNvSpPr>
                  <a:spLocks noChangeArrowheads="1"/>
                </p:cNvSpPr>
                <p:nvPr/>
              </p:nvSpPr>
              <p:spPr bwMode="gray">
                <a:xfrm>
                  <a:off x="1595" y="4551"/>
                  <a:ext cx="532" cy="532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Oval 25"/>
                <p:cNvSpPr>
                  <a:spLocks noChangeArrowheads="1"/>
                </p:cNvSpPr>
                <p:nvPr/>
              </p:nvSpPr>
              <p:spPr bwMode="gray">
                <a:xfrm>
                  <a:off x="1656" y="4610"/>
                  <a:ext cx="411" cy="41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Oval 26"/>
                <p:cNvSpPr>
                  <a:spLocks noChangeArrowheads="1"/>
                </p:cNvSpPr>
                <p:nvPr/>
              </p:nvSpPr>
              <p:spPr bwMode="gray">
                <a:xfrm>
                  <a:off x="1661" y="4662"/>
                  <a:ext cx="266" cy="2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9940B">
                        <a:gamma/>
                        <a:tint val="0"/>
                        <a:invGamma/>
                      </a:srgbClr>
                    </a:gs>
                    <a:gs pos="100000">
                      <a:srgbClr val="E9940B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6" name="Text Box 43"/>
              <p:cNvSpPr txBox="1">
                <a:spLocks noChangeArrowheads="1"/>
              </p:cNvSpPr>
              <p:nvPr/>
            </p:nvSpPr>
            <p:spPr bwMode="auto">
              <a:xfrm>
                <a:off x="1768" y="148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7" name="Text Box 48"/>
              <p:cNvSpPr txBox="1">
                <a:spLocks noChangeArrowheads="1"/>
              </p:cNvSpPr>
              <p:nvPr/>
            </p:nvSpPr>
            <p:spPr bwMode="auto">
              <a:xfrm>
                <a:off x="2285" y="1925"/>
                <a:ext cx="702" cy="233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b="1" dirty="0" smtClean="0">
                    <a:latin typeface="楷体_GB2312" pitchFamily="49" charset="-122"/>
                    <a:ea typeface="楷体_GB2312" pitchFamily="49" charset="-122"/>
                  </a:rPr>
                  <a:t>基本介绍</a:t>
                </a:r>
                <a:endParaRPr lang="en-US" altLang="zh-CN" b="1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74" name="Text Box 43"/>
              <p:cNvSpPr txBox="1">
                <a:spLocks noChangeArrowheads="1"/>
              </p:cNvSpPr>
              <p:nvPr/>
            </p:nvSpPr>
            <p:spPr bwMode="auto">
              <a:xfrm>
                <a:off x="1990" y="193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2</a:t>
                </a:r>
                <a:endParaRPr lang="en-US" altLang="zh-CN" b="1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7" name="Text Box 43"/>
              <p:cNvSpPr txBox="1">
                <a:spLocks noChangeArrowheads="1"/>
              </p:cNvSpPr>
              <p:nvPr/>
            </p:nvSpPr>
            <p:spPr bwMode="auto">
              <a:xfrm>
                <a:off x="2086" y="2384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3</a:t>
                </a:r>
                <a:endParaRPr lang="en-US" altLang="zh-CN" b="1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" name="Text Box 43"/>
              <p:cNvSpPr txBox="1">
                <a:spLocks noChangeArrowheads="1"/>
              </p:cNvSpPr>
              <p:nvPr/>
            </p:nvSpPr>
            <p:spPr bwMode="auto">
              <a:xfrm>
                <a:off x="2037" y="2838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4</a:t>
                </a:r>
                <a:endParaRPr lang="en-US" altLang="zh-CN" b="1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6" name="Text Box 43"/>
              <p:cNvSpPr txBox="1">
                <a:spLocks noChangeArrowheads="1"/>
              </p:cNvSpPr>
              <p:nvPr/>
            </p:nvSpPr>
            <p:spPr bwMode="auto">
              <a:xfrm>
                <a:off x="1774" y="3305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5</a:t>
                </a:r>
                <a:endParaRPr lang="en-US" altLang="zh-CN" b="1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8" name="Text Box 49"/>
            <p:cNvSpPr txBox="1">
              <a:spLocks noChangeArrowheads="1"/>
            </p:cNvSpPr>
            <p:nvPr/>
          </p:nvSpPr>
          <p:spPr bwMode="auto">
            <a:xfrm>
              <a:off x="2375" y="2375"/>
              <a:ext cx="702" cy="23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latin typeface="楷体_GB2312" pitchFamily="49" charset="-122"/>
                  <a:ea typeface="楷体_GB2312" pitchFamily="49" charset="-122"/>
                </a:rPr>
                <a:t>主要功能</a:t>
              </a:r>
              <a:endParaRPr lang="en-US" altLang="zh-CN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9" name="Text Box 50"/>
            <p:cNvSpPr txBox="1">
              <a:spLocks noChangeArrowheads="1"/>
            </p:cNvSpPr>
            <p:nvPr/>
          </p:nvSpPr>
          <p:spPr bwMode="auto">
            <a:xfrm>
              <a:off x="2285" y="2825"/>
              <a:ext cx="702" cy="23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latin typeface="楷体_GB2312" pitchFamily="49" charset="-122"/>
                  <a:ea typeface="楷体_GB2312" pitchFamily="49" charset="-122"/>
                </a:rPr>
                <a:t>主要用途</a:t>
              </a:r>
              <a:endParaRPr lang="en-US" altLang="zh-CN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0" name="Text Box 51"/>
            <p:cNvSpPr txBox="1">
              <a:spLocks noChangeArrowheads="1"/>
            </p:cNvSpPr>
            <p:nvPr/>
          </p:nvSpPr>
          <p:spPr bwMode="auto">
            <a:xfrm>
              <a:off x="2060" y="1475"/>
              <a:ext cx="1141" cy="23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latin typeface="楷体_GB2312" pitchFamily="49" charset="-122"/>
                  <a:ea typeface="楷体_GB2312" pitchFamily="49" charset="-122"/>
                </a:rPr>
                <a:t>项目组成员介绍</a:t>
              </a:r>
              <a:endParaRPr lang="en-US" altLang="zh-CN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1" name="Text Box 52"/>
            <p:cNvSpPr txBox="1">
              <a:spLocks noChangeArrowheads="1"/>
            </p:cNvSpPr>
            <p:nvPr/>
          </p:nvSpPr>
          <p:spPr bwMode="auto">
            <a:xfrm>
              <a:off x="2016" y="3328"/>
              <a:ext cx="702" cy="23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latin typeface="楷体_GB2312" pitchFamily="49" charset="-122"/>
                  <a:ea typeface="楷体_GB2312" pitchFamily="49" charset="-122"/>
                </a:rPr>
                <a:t>软件性能</a:t>
              </a:r>
              <a:endParaRPr lang="en-US" altLang="zh-CN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88" name="Rectangle 2"/>
          <p:cNvSpPr>
            <a:spLocks noChangeArrowheads="1"/>
          </p:cNvSpPr>
          <p:nvPr/>
        </p:nvSpPr>
        <p:spPr bwMode="auto">
          <a:xfrm>
            <a:off x="1043608" y="3068960"/>
            <a:ext cx="2232248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Clever </a:t>
            </a:r>
          </a:p>
          <a:p>
            <a:pPr algn="ctr"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dministrator\Desktop\图片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0512" cy="6912501"/>
          </a:xfrm>
          <a:prstGeom prst="rect">
            <a:avLst/>
          </a:prstGeom>
          <a:noFill/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/>
          <a:srcRect l="69813" r="1057"/>
          <a:stretch>
            <a:fillRect/>
          </a:stretch>
        </p:blipFill>
        <p:spPr>
          <a:xfrm>
            <a:off x="6948264" y="332656"/>
            <a:ext cx="1332000" cy="28044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7544" y="260648"/>
            <a:ext cx="388843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Clever Manager </a:t>
            </a:r>
            <a:r>
              <a:rPr lang="en-US" altLang="zh-CN" sz="1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–</a:t>
            </a:r>
            <a:r>
              <a:rPr lang="zh-CN" altLang="en-US" sz="1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项目组成员介</a:t>
            </a:r>
            <a:r>
              <a:rPr lang="zh-CN" altLang="en-US" sz="16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绍</a:t>
            </a:r>
            <a:endParaRPr lang="zh-CN" altLang="en-US" sz="16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692696"/>
            <a:ext cx="8496944" cy="5644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dministrator\Desktop\图片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0512" cy="6912501"/>
          </a:xfrm>
          <a:prstGeom prst="rect">
            <a:avLst/>
          </a:prstGeom>
          <a:noFill/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/>
          <a:srcRect l="69813" r="1057"/>
          <a:stretch>
            <a:fillRect/>
          </a:stretch>
        </p:blipFill>
        <p:spPr>
          <a:xfrm>
            <a:off x="6948264" y="332656"/>
            <a:ext cx="1332000" cy="2804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67544" y="908720"/>
            <a:ext cx="84249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Clever Manager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一款深圳市克莱沃电子有限公司自主创新、自主设计、自主研发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zh-CN" dirty="0">
                <a:latin typeface="楷体_GB2312" pitchFamily="49" charset="-122"/>
                <a:ea typeface="楷体_GB2312" pitchFamily="49" charset="-122"/>
              </a:rPr>
              <a:t>数据中心环境监控管理软</a:t>
            </a:r>
            <a:r>
              <a:rPr lang="zh-CN" altLang="zh-CN" dirty="0" smtClean="0">
                <a:latin typeface="楷体_GB2312" pitchFamily="49" charset="-122"/>
                <a:ea typeface="楷体_GB2312" pitchFamily="49" charset="-122"/>
              </a:rPr>
              <a:t>件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，该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软件专为中小数据机房配电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、环境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状态管理而设计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zh-CN" dirty="0">
                <a:latin typeface="楷体_GB2312" pitchFamily="49" charset="-122"/>
                <a:ea typeface="楷体_GB2312" pitchFamily="49" charset="-122"/>
              </a:rPr>
              <a:t>该软件主要可对</a:t>
            </a:r>
            <a:r>
              <a:rPr lang="zh-CN" altLang="zh-CN" dirty="0" smtClean="0">
                <a:latin typeface="楷体_GB2312" pitchFamily="49" charset="-122"/>
                <a:ea typeface="楷体_GB2312" pitchFamily="49" charset="-122"/>
              </a:rPr>
              <a:t>克莱沃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PDU</a:t>
            </a:r>
            <a:r>
              <a:rPr lang="zh-CN" altLang="zh-CN" dirty="0" smtClean="0">
                <a:latin typeface="楷体_GB2312" pitchFamily="49" charset="-122"/>
                <a:ea typeface="楷体_GB2312" pitchFamily="49" charset="-122"/>
              </a:rPr>
              <a:t>实施</a:t>
            </a:r>
            <a:r>
              <a:rPr lang="zh-CN" altLang="zh-CN" dirty="0">
                <a:latin typeface="楷体_GB2312" pitchFamily="49" charset="-122"/>
                <a:ea typeface="楷体_GB2312" pitchFamily="49" charset="-122"/>
              </a:rPr>
              <a:t>集中监测、控制与</a:t>
            </a:r>
            <a:r>
              <a:rPr lang="zh-CN" altLang="zh-CN" dirty="0" smtClean="0">
                <a:latin typeface="楷体_GB2312" pitchFamily="49" charset="-122"/>
                <a:ea typeface="楷体_GB2312" pitchFamily="49" charset="-122"/>
              </a:rPr>
              <a:t>管理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，针对性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强、可靠性高、扩展性好。有助于对机房环境状况全面而详细的了解。更快速、更高密度、和更加绿色的软件管理会为您创造更多的经济效益，同时也是您必不可少的管理助手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dirty="0" smtClean="0"/>
          </a:p>
          <a:p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支持设备类型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r>
              <a:rPr lang="zh-CN" altLang="zh-CN" dirty="0" smtClean="0">
                <a:latin typeface="楷体_GB2312" pitchFamily="49" charset="-122"/>
                <a:ea typeface="楷体_GB2312" pitchFamily="49" charset="-122"/>
              </a:rPr>
              <a:t>监测</a:t>
            </a:r>
            <a:r>
              <a:rPr lang="zh-CN" altLang="zh-CN" dirty="0">
                <a:latin typeface="楷体_GB2312" pitchFamily="49" charset="-122"/>
                <a:ea typeface="楷体_GB2312" pitchFamily="49" charset="-122"/>
              </a:rPr>
              <a:t>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IP-PDU</a:t>
            </a:r>
          </a:p>
          <a:p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管理型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MPDU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RPDU</a:t>
            </a:r>
          </a:p>
          <a:p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对上述各类型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PDU</a:t>
            </a:r>
            <a:r>
              <a:rPr lang="zh-CN" altLang="en-US" dirty="0" smtClean="0"/>
              <a:t>，</a:t>
            </a:r>
            <a:r>
              <a:rPr lang="zh-CN" altLang="zh-CN" dirty="0">
                <a:latin typeface="楷体_GB2312" pitchFamily="49" charset="-122"/>
                <a:ea typeface="楷体_GB2312" pitchFamily="49" charset="-122"/>
              </a:rPr>
              <a:t>以下统一简称为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7544" y="260648"/>
            <a:ext cx="388843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Clever Manager </a:t>
            </a:r>
            <a:r>
              <a:rPr lang="en-US" altLang="zh-CN" sz="1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---</a:t>
            </a:r>
            <a:r>
              <a:rPr lang="zh-CN" altLang="en-US" sz="1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基本介</a:t>
            </a:r>
            <a:r>
              <a:rPr lang="zh-CN" altLang="en-US" sz="16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绍</a:t>
            </a:r>
            <a:endParaRPr lang="zh-CN" altLang="en-US" sz="16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pic>
        <p:nvPicPr>
          <p:cNvPr id="1027" name="Picture 3" descr="C:\Users\Administrator\Desktop\设备管理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5004" y="3933057"/>
            <a:ext cx="3744960" cy="2094270"/>
          </a:xfrm>
          <a:prstGeom prst="rect">
            <a:avLst/>
          </a:prstGeom>
          <a:noFill/>
        </p:spPr>
      </p:pic>
      <p:pic>
        <p:nvPicPr>
          <p:cNvPr id="1026" name="Picture 2" descr="C:\Users\Administrator\Desktop\机房拓扑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3933056"/>
            <a:ext cx="3795835" cy="21327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dministrator\Desktop\图片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0512" cy="6912501"/>
          </a:xfrm>
          <a:prstGeom prst="rect">
            <a:avLst/>
          </a:prstGeom>
          <a:noFill/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/>
          <a:srcRect l="69813" r="1057"/>
          <a:stretch>
            <a:fillRect/>
          </a:stretch>
        </p:blipFill>
        <p:spPr>
          <a:xfrm>
            <a:off x="6948264" y="332656"/>
            <a:ext cx="1332000" cy="280440"/>
          </a:xfrm>
          <a:prstGeom prst="rect">
            <a:avLst/>
          </a:prstGeom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67544" y="836712"/>
            <a:ext cx="8135938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1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600" dirty="0" smtClean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 sz="1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PDU</a:t>
            </a:r>
            <a:r>
              <a:rPr lang="zh-CN" altLang="zh-CN" sz="1600" dirty="0">
                <a:latin typeface="楷体_GB2312" pitchFamily="49" charset="-122"/>
                <a:ea typeface="楷体_GB2312" pitchFamily="49" charset="-122"/>
              </a:rPr>
              <a:t>的集中监测、控制与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管理</a:t>
            </a:r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1600" dirty="0" smtClean="0">
                <a:latin typeface="楷体_GB2312" pitchFamily="49" charset="-122"/>
                <a:ea typeface="楷体_GB2312" pitchFamily="49" charset="-122"/>
              </a:rPr>
              <a:t>  本</a:t>
            </a: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软件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能</a:t>
            </a:r>
            <a:r>
              <a:rPr lang="zh-CN" altLang="zh-CN" sz="1600" dirty="0">
                <a:latin typeface="楷体_GB2312" pitchFamily="49" charset="-122"/>
                <a:ea typeface="楷体_GB2312" pitchFamily="49" charset="-122"/>
              </a:rPr>
              <a:t>对机房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内所有</a:t>
            </a:r>
            <a:r>
              <a:rPr lang="en-US" altLang="zh-CN" sz="1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CLEVER</a:t>
            </a:r>
            <a:r>
              <a:rPr lang="zh-CN" altLang="zh-CN" sz="1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1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PDU</a:t>
            </a:r>
            <a:r>
              <a:rPr lang="zh-CN" altLang="zh-CN" sz="1600" dirty="0">
                <a:latin typeface="楷体_GB2312" pitchFamily="49" charset="-122"/>
                <a:ea typeface="楷体_GB2312" pitchFamily="49" charset="-122"/>
              </a:rPr>
              <a:t>的工作电压、开</a:t>
            </a:r>
            <a:r>
              <a:rPr lang="en-US" altLang="zh-CN" sz="1600" dirty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zh-CN" sz="1600" dirty="0">
                <a:latin typeface="楷体_GB2312" pitchFamily="49" charset="-122"/>
                <a:ea typeface="楷体_GB2312" pitchFamily="49" charset="-122"/>
              </a:rPr>
              <a:t>关状态、负载电流、功率、功率因素、电能计量等电气参数进行实时的集中监测、控制与管理工作，为系统的稳定可靠运行与</a:t>
            </a:r>
            <a:r>
              <a:rPr lang="en-US" altLang="zh-CN" sz="1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PUE</a:t>
            </a:r>
            <a:r>
              <a:rPr lang="zh-CN" altLang="zh-CN" sz="1600" dirty="0">
                <a:latin typeface="楷体_GB2312" pitchFamily="49" charset="-122"/>
                <a:ea typeface="楷体_GB2312" pitchFamily="49" charset="-122"/>
              </a:rPr>
              <a:t>的改善提供精准的信息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1600" b="0" dirty="0">
              <a:latin typeface="楷体_GB2312" pitchFamily="49" charset="-122"/>
              <a:ea typeface="楷体_GB2312" pitchFamily="49" charset="-122"/>
            </a:endParaRPr>
          </a:p>
          <a:p>
            <a:endParaRPr lang="zh-CN" altLang="en-US" sz="1600" b="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600" b="0" dirty="0" smtClean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zh-CN" sz="1600" dirty="0">
                <a:latin typeface="楷体_GB2312" pitchFamily="49" charset="-122"/>
                <a:ea typeface="楷体_GB2312" pitchFamily="49" charset="-122"/>
              </a:rPr>
              <a:t>机柜微细环境的监测、控制与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管理</a:t>
            </a:r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1600" dirty="0" smtClean="0">
                <a:latin typeface="楷体_GB2312" pitchFamily="49" charset="-122"/>
                <a:ea typeface="楷体_GB2312" pitchFamily="49" charset="-122"/>
              </a:rPr>
              <a:t>  本软件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可</a:t>
            </a:r>
            <a:r>
              <a:rPr lang="zh-CN" altLang="zh-CN" sz="1600" dirty="0">
                <a:latin typeface="楷体_GB2312" pitchFamily="49" charset="-122"/>
                <a:ea typeface="楷体_GB2312" pitchFamily="49" charset="-122"/>
              </a:rPr>
              <a:t>对机柜内的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温湿度</a:t>
            </a:r>
            <a:r>
              <a:rPr lang="zh-CN" altLang="zh-CN" sz="1600" dirty="0">
                <a:latin typeface="楷体_GB2312" pitchFamily="49" charset="-122"/>
                <a:ea typeface="楷体_GB2312" pitchFamily="49" charset="-122"/>
              </a:rPr>
              <a:t>、门禁、烟雾、水浸等细微环境状态进行实时的集中监测、控制与管理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1600" dirty="0" smtClean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数据统计处理</a:t>
            </a:r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1600" dirty="0" smtClean="0">
                <a:latin typeface="楷体_GB2312" pitchFamily="49" charset="-122"/>
                <a:ea typeface="楷体_GB2312" pitchFamily="49" charset="-122"/>
              </a:rPr>
              <a:t>  本软件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能定时自动采集数据并对数据处理和分析，为机房提供及时且强有力的统计资讯。提供查询指定时间段的数据信息</a:t>
            </a:r>
            <a:r>
              <a:rPr lang="zh-CN" altLang="en-US" sz="1600" dirty="0" smtClean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endParaRPr lang="zh-CN" altLang="en-US" sz="1600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1600" dirty="0" smtClean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设备远程控制</a:t>
            </a:r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1600" dirty="0" smtClean="0">
                <a:latin typeface="楷体_GB2312" pitchFamily="49" charset="-122"/>
                <a:ea typeface="楷体_GB2312" pitchFamily="49" charset="-122"/>
              </a:rPr>
              <a:t>  本软件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在自动获取设备及机房信息的同时，也能对设备状态如输出位开关、电流电压阈值等进行相应设置。</a:t>
            </a:r>
            <a:endParaRPr lang="zh-CN" altLang="en-US" sz="1600" dirty="0" smtClean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67544" y="188640"/>
            <a:ext cx="4176464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Clever Manager </a:t>
            </a:r>
            <a:r>
              <a:rPr lang="en-US" altLang="zh-CN" sz="1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---</a:t>
            </a:r>
            <a:r>
              <a:rPr lang="zh-CN" altLang="en-US" sz="1600" b="1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主要功能</a:t>
            </a:r>
            <a:endParaRPr lang="zh-CN" altLang="en-US" sz="1600" b="1" dirty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66" y="4725144"/>
            <a:ext cx="3096344" cy="1738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dministrator\Desktop\图片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0512" cy="6912501"/>
          </a:xfrm>
          <a:prstGeom prst="rect">
            <a:avLst/>
          </a:prstGeom>
          <a:noFill/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/>
          <a:srcRect l="69813" r="1057"/>
          <a:stretch>
            <a:fillRect/>
          </a:stretch>
        </p:blipFill>
        <p:spPr>
          <a:xfrm>
            <a:off x="6948264" y="332656"/>
            <a:ext cx="1332000" cy="280440"/>
          </a:xfrm>
          <a:prstGeom prst="rect">
            <a:avLst/>
          </a:prstGeom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68510" y="836712"/>
            <a:ext cx="8135938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1600" dirty="0" smtClean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能耗</a:t>
            </a:r>
            <a:r>
              <a:rPr lang="zh-CN" altLang="en-US" sz="1600" dirty="0" smtClean="0">
                <a:latin typeface="楷体_GB2312" pitchFamily="49" charset="-122"/>
                <a:ea typeface="楷体_GB2312" pitchFamily="49" charset="-122"/>
              </a:rPr>
              <a:t>统计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1600" dirty="0" smtClean="0">
                <a:latin typeface="楷体_GB2312" pitchFamily="49" charset="-122"/>
                <a:ea typeface="楷体_GB2312" pitchFamily="49" charset="-122"/>
              </a:rPr>
              <a:t>纪录</a:t>
            </a:r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1600" dirty="0" smtClean="0">
                <a:latin typeface="楷体_GB2312" pitchFamily="49" charset="-122"/>
                <a:ea typeface="楷体_GB2312" pitchFamily="49" charset="-122"/>
              </a:rPr>
              <a:t>  本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软件</a:t>
            </a:r>
            <a:r>
              <a:rPr lang="zh-CN" altLang="zh-CN" sz="1600" dirty="0">
                <a:latin typeface="楷体_GB2312" pitchFamily="49" charset="-122"/>
                <a:ea typeface="楷体_GB2312" pitchFamily="49" charset="-122"/>
              </a:rPr>
              <a:t>能定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时对</a:t>
            </a:r>
            <a:r>
              <a:rPr lang="en-US" altLang="zh-CN" sz="1600" dirty="0" smtClean="0">
                <a:latin typeface="楷体_GB2312" pitchFamily="49" charset="-122"/>
                <a:ea typeface="楷体_GB2312" pitchFamily="49" charset="-122"/>
              </a:rPr>
              <a:t>PDU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设备</a:t>
            </a:r>
            <a:r>
              <a:rPr lang="zh-CN" altLang="en-US" sz="1600" dirty="0" smtClean="0">
                <a:latin typeface="楷体_GB2312" pitchFamily="49" charset="-122"/>
                <a:ea typeface="楷体_GB2312" pitchFamily="49" charset="-122"/>
              </a:rPr>
              <a:t>和机房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的用电量进行</a:t>
            </a:r>
            <a:r>
              <a:rPr lang="zh-CN" altLang="en-US" sz="1600" dirty="0" smtClean="0">
                <a:latin typeface="楷体_GB2312" pitchFamily="49" charset="-122"/>
                <a:ea typeface="楷体_GB2312" pitchFamily="49" charset="-122"/>
              </a:rPr>
              <a:t>统计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1600" dirty="0" smtClean="0">
                <a:latin typeface="楷体_GB2312" pitchFamily="49" charset="-122"/>
                <a:ea typeface="楷体_GB2312" pitchFamily="49" charset="-122"/>
              </a:rPr>
              <a:t>纪录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，并提供详细记录报表，</a:t>
            </a:r>
            <a:r>
              <a:rPr lang="zh-CN" altLang="zh-CN" sz="1600" dirty="0">
                <a:latin typeface="楷体_GB2312" pitchFamily="49" charset="-122"/>
                <a:ea typeface="楷体_GB2312" pitchFamily="49" charset="-122"/>
              </a:rPr>
              <a:t>能让用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户了</a:t>
            </a:r>
            <a:r>
              <a:rPr lang="zh-CN" altLang="zh-CN" sz="1600" dirty="0">
                <a:latin typeface="楷体_GB2312" pitchFamily="49" charset="-122"/>
                <a:ea typeface="楷体_GB2312" pitchFamily="49" charset="-122"/>
              </a:rPr>
              <a:t>解设备的耗能状况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endParaRPr lang="zh-CN" altLang="en-US" sz="1600" b="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en-US" altLang="zh-CN" sz="1600" dirty="0" smtClean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自</a:t>
            </a:r>
            <a:r>
              <a:rPr lang="zh-CN" altLang="zh-CN" sz="1600" dirty="0">
                <a:latin typeface="楷体_GB2312" pitchFamily="49" charset="-122"/>
                <a:ea typeface="楷体_GB2312" pitchFamily="49" charset="-122"/>
              </a:rPr>
              <a:t>动发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现</a:t>
            </a:r>
            <a:r>
              <a:rPr lang="zh-CN" altLang="en-US" sz="1600" dirty="0" smtClean="0">
                <a:latin typeface="楷体_GB2312" pitchFamily="49" charset="-122"/>
                <a:ea typeface="楷体_GB2312" pitchFamily="49" charset="-122"/>
              </a:rPr>
              <a:t>和识别</a:t>
            </a:r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1600" dirty="0" smtClean="0">
                <a:latin typeface="楷体_GB2312" pitchFamily="49" charset="-122"/>
                <a:ea typeface="楷体_GB2312" pitchFamily="49" charset="-122"/>
              </a:rPr>
              <a:t>  本软件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能够</a:t>
            </a:r>
            <a:r>
              <a:rPr lang="zh-CN" altLang="zh-CN" sz="1600" dirty="0">
                <a:latin typeface="楷体_GB2312" pitchFamily="49" charset="-122"/>
                <a:ea typeface="楷体_GB2312" pitchFamily="49" charset="-122"/>
              </a:rPr>
              <a:t>自动发现网络中的</a:t>
            </a:r>
            <a:r>
              <a:rPr lang="en-US" altLang="zh-CN" sz="1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PDU</a:t>
            </a:r>
            <a:r>
              <a:rPr lang="zh-CN" altLang="zh-CN" sz="1600" dirty="0">
                <a:latin typeface="楷体_GB2312" pitchFamily="49" charset="-122"/>
                <a:ea typeface="楷体_GB2312" pitchFamily="49" charset="-122"/>
              </a:rPr>
              <a:t>设备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1600" dirty="0" smtClean="0">
                <a:latin typeface="楷体_GB2312" pitchFamily="49" charset="-122"/>
                <a:ea typeface="楷体_GB2312" pitchFamily="49" charset="-122"/>
              </a:rPr>
              <a:t>而且能自动识别</a:t>
            </a:r>
            <a:r>
              <a:rPr lang="en-US" altLang="zh-CN" sz="1600" dirty="0" smtClean="0">
                <a:latin typeface="楷体_GB2312" pitchFamily="49" charset="-122"/>
                <a:ea typeface="楷体_GB2312" pitchFamily="49" charset="-122"/>
              </a:rPr>
              <a:t>PDU</a:t>
            </a:r>
            <a:r>
              <a:rPr lang="zh-CN" altLang="en-US" sz="1600" dirty="0" smtClean="0">
                <a:latin typeface="楷体_GB2312" pitchFamily="49" charset="-122"/>
                <a:ea typeface="楷体_GB2312" pitchFamily="49" charset="-122"/>
              </a:rPr>
              <a:t>设备类型，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zh-CN" altLang="zh-CN" sz="1600" dirty="0">
                <a:latin typeface="楷体_GB2312" pitchFamily="49" charset="-122"/>
                <a:ea typeface="楷体_GB2312" pitchFamily="49" charset="-122"/>
              </a:rPr>
              <a:t>布置和日常维护时，大大提高了使用者的工作效率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altLang="zh-CN" sz="1600" dirty="0" smtClean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统一设置</a:t>
            </a:r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1600" dirty="0" smtClean="0">
                <a:latin typeface="楷体_GB2312" pitchFamily="49" charset="-122"/>
                <a:ea typeface="楷体_GB2312" pitchFamily="49" charset="-122"/>
              </a:rPr>
              <a:t>  本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软件支持大批量一次性统一设置，避免用户去做大量重复性工作。</a:t>
            </a:r>
            <a:endParaRPr lang="zh-CN" altLang="en-US" sz="1600" dirty="0" smtClean="0">
              <a:latin typeface="楷体_GB2312" pitchFamily="49" charset="-122"/>
              <a:ea typeface="楷体_GB2312" pitchFamily="49" charset="-122"/>
            </a:endParaRPr>
          </a:p>
          <a:p>
            <a:endParaRPr lang="zh-CN" altLang="en-US" sz="1600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en-US" altLang="zh-CN" sz="1600" dirty="0" smtClean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1600" dirty="0" smtClean="0">
                <a:latin typeface="楷体_GB2312" pitchFamily="49" charset="-122"/>
                <a:ea typeface="楷体_GB2312" pitchFamily="49" charset="-122"/>
              </a:rPr>
              <a:t>批量升级</a:t>
            </a:r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1600" dirty="0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支持</a:t>
            </a:r>
            <a:r>
              <a:rPr lang="en-US" altLang="zh-CN" sz="1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PDU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设备大批量统一升级，节省一台台设备升级带来的不必要的麻烦。</a:t>
            </a:r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  <a:r>
              <a:rPr lang="en-US" altLang="zh-CN" sz="1600" dirty="0" smtClean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连接与扩展</a:t>
            </a:r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1600" dirty="0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通过网络连接，可实现对最多</a:t>
            </a:r>
            <a:r>
              <a:rPr lang="en-US" altLang="zh-CN" sz="1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1000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z="1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IP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（或</a:t>
            </a:r>
            <a:r>
              <a:rPr lang="en-US" altLang="zh-CN" sz="1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1000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台设备）的集中监测、控制与管理。</a:t>
            </a:r>
          </a:p>
          <a:p>
            <a:endParaRPr lang="zh-CN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endParaRPr lang="zh-CN" altLang="zh-CN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67544" y="188640"/>
            <a:ext cx="4176464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Clever Manager </a:t>
            </a:r>
            <a:r>
              <a:rPr lang="en-US" altLang="zh-CN" sz="1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---</a:t>
            </a:r>
            <a:r>
              <a:rPr lang="zh-CN" altLang="en-US" sz="1600" b="1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主要功能</a:t>
            </a:r>
            <a:endParaRPr lang="zh-CN" altLang="en-US" sz="1600" b="1" dirty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3" descr="C:\Users\Administrator\Desktop\数据机房\50042815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5229200"/>
            <a:ext cx="1691680" cy="1127786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dministrator\Desktop\图片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0512" cy="6912501"/>
          </a:xfrm>
          <a:prstGeom prst="rect">
            <a:avLst/>
          </a:prstGeom>
          <a:noFill/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/>
          <a:srcRect l="69813" r="1057"/>
          <a:stretch>
            <a:fillRect/>
          </a:stretch>
        </p:blipFill>
        <p:spPr>
          <a:xfrm>
            <a:off x="6948264" y="332656"/>
            <a:ext cx="1332000" cy="2804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67545" y="836712"/>
            <a:ext cx="81369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该</a:t>
            </a:r>
            <a:r>
              <a:rPr lang="zh-CN" altLang="zh-CN" sz="1600" dirty="0">
                <a:latin typeface="楷体_GB2312" pitchFamily="49" charset="-122"/>
                <a:ea typeface="楷体_GB2312" pitchFamily="49" charset="-122"/>
              </a:rPr>
              <a:t>软件用于机房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内</a:t>
            </a:r>
            <a:r>
              <a:rPr lang="en-US" altLang="zh-CN" sz="1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PDU</a:t>
            </a:r>
            <a:r>
              <a:rPr lang="zh-CN" altLang="zh-CN" sz="1600" dirty="0">
                <a:latin typeface="楷体_GB2312" pitchFamily="49" charset="-122"/>
                <a:ea typeface="楷体_GB2312" pitchFamily="49" charset="-122"/>
              </a:rPr>
              <a:t>的综合管理；对设备的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运行</a:t>
            </a:r>
            <a:r>
              <a:rPr lang="zh-CN" altLang="en-US" sz="1600" dirty="0" smtClean="0">
                <a:latin typeface="楷体_GB2312" pitchFamily="49" charset="-122"/>
                <a:ea typeface="楷体_GB2312" pitchFamily="49" charset="-122"/>
              </a:rPr>
              <a:t>及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工作状态</a:t>
            </a:r>
            <a:r>
              <a:rPr lang="zh-CN" altLang="zh-CN" sz="1600" dirty="0">
                <a:latin typeface="楷体_GB2312" pitchFamily="49" charset="-122"/>
                <a:ea typeface="楷体_GB2312" pitchFamily="49" charset="-122"/>
              </a:rPr>
              <a:t>和工作环境进行分析和处理，以此反应机房设备工作的变化趋势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；对</a:t>
            </a:r>
            <a:r>
              <a:rPr lang="zh-CN" altLang="zh-CN" sz="1600" dirty="0">
                <a:latin typeface="楷体_GB2312" pitchFamily="49" charset="-122"/>
                <a:ea typeface="楷体_GB2312" pitchFamily="49" charset="-122"/>
              </a:rPr>
              <a:t>设备运行的数据进行统计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，以</a:t>
            </a:r>
            <a:r>
              <a:rPr lang="zh-CN" altLang="zh-CN" sz="1600" dirty="0">
                <a:latin typeface="楷体_GB2312" pitchFamily="49" charset="-122"/>
                <a:ea typeface="楷体_GB2312" pitchFamily="49" charset="-122"/>
              </a:rPr>
              <a:t>图形等直观方式反应及查询设备历史运行记录，并提供详细记录报表，以此方便对设备的历史记录进行跟踪调查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；对</a:t>
            </a:r>
            <a:r>
              <a:rPr lang="zh-CN" altLang="zh-CN" sz="1600" dirty="0">
                <a:latin typeface="楷体_GB2312" pitchFamily="49" charset="-122"/>
                <a:ea typeface="楷体_GB2312" pitchFamily="49" charset="-122"/>
              </a:rPr>
              <a:t>设备的用电量进行分析和处理，并提供相应的用电量参考，以此反应设备的用电趋势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该</a:t>
            </a:r>
            <a:r>
              <a:rPr lang="zh-CN" altLang="zh-CN" sz="1600" dirty="0">
                <a:latin typeface="楷体_GB2312" pitchFamily="49" charset="-122"/>
                <a:ea typeface="楷体_GB2312" pitchFamily="49" charset="-122"/>
              </a:rPr>
              <a:t>软件主要用于电信、电力、金融、信息处理机构以及企事业单位等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的数</a:t>
            </a:r>
            <a:r>
              <a:rPr lang="zh-CN" altLang="zh-CN" sz="1600" dirty="0">
                <a:latin typeface="楷体_GB2312" pitchFamily="49" charset="-122"/>
                <a:ea typeface="楷体_GB2312" pitchFamily="49" charset="-122"/>
              </a:rPr>
              <a:t>据机房，对电力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、温湿</a:t>
            </a:r>
            <a:r>
              <a:rPr lang="zh-CN" altLang="zh-CN" sz="1600" dirty="0">
                <a:latin typeface="楷体_GB2312" pitchFamily="49" charset="-122"/>
                <a:ea typeface="楷体_GB2312" pitchFamily="49" charset="-122"/>
              </a:rPr>
              <a:t>度和消防等环境的数据提供分析和综合管理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。本</a:t>
            </a:r>
            <a:r>
              <a:rPr lang="zh-CN" altLang="zh-CN" sz="1600" dirty="0">
                <a:latin typeface="楷体_GB2312" pitchFamily="49" charset="-122"/>
                <a:ea typeface="楷体_GB2312" pitchFamily="49" charset="-122"/>
              </a:rPr>
              <a:t>软件的应用对象广，适用性和实用性强。</a:t>
            </a:r>
            <a:endParaRPr lang="zh-CN" altLang="en-US" sz="16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7544" y="188640"/>
            <a:ext cx="388843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Clever Manager </a:t>
            </a:r>
            <a:r>
              <a:rPr lang="en-US" altLang="zh-CN" sz="1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---</a:t>
            </a:r>
            <a:r>
              <a:rPr lang="zh-CN" altLang="en-US" sz="1600" b="1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主要用途及适用范围</a:t>
            </a:r>
            <a:endParaRPr lang="zh-CN" altLang="en-US" sz="1600" b="1" dirty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Administrator\Desktop\数据机房\20121228094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4365104"/>
            <a:ext cx="3240359" cy="2076855"/>
          </a:xfrm>
          <a:prstGeom prst="rect">
            <a:avLst/>
          </a:prstGeom>
          <a:noFill/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34" y="4071942"/>
            <a:ext cx="3226587" cy="1912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dministrator\Desktop\图片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52" y="18743"/>
            <a:ext cx="9180512" cy="6912501"/>
          </a:xfrm>
          <a:prstGeom prst="rect">
            <a:avLst/>
          </a:prstGeom>
          <a:noFill/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/>
          <a:srcRect l="69813" r="1057"/>
          <a:stretch>
            <a:fillRect/>
          </a:stretch>
        </p:blipFill>
        <p:spPr>
          <a:xfrm>
            <a:off x="6948264" y="332656"/>
            <a:ext cx="1332000" cy="2804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67544" y="908720"/>
            <a:ext cx="8136904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本</a:t>
            </a:r>
            <a:r>
              <a:rPr lang="zh-CN" altLang="zh-CN" sz="1600" dirty="0">
                <a:latin typeface="楷体_GB2312" pitchFamily="49" charset="-122"/>
                <a:ea typeface="楷体_GB2312" pitchFamily="49" charset="-122"/>
              </a:rPr>
              <a:t>软件适合</a:t>
            </a:r>
            <a:r>
              <a:rPr lang="en-US" altLang="zh-CN" sz="1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600" dirty="0">
                <a:latin typeface="楷体_GB2312" pitchFamily="49" charset="-122"/>
                <a:ea typeface="楷体_GB2312" pitchFamily="49" charset="-122"/>
              </a:rPr>
              <a:t>千台以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内的数据</a:t>
            </a:r>
            <a:r>
              <a:rPr lang="zh-CN" altLang="zh-CN" sz="1600" dirty="0">
                <a:latin typeface="楷体_GB2312" pitchFamily="49" charset="-122"/>
                <a:ea typeface="楷体_GB2312" pitchFamily="49" charset="-122"/>
              </a:rPr>
              <a:t>中心机房的管理。本软件采用的是多线程、并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发</a:t>
            </a:r>
            <a:r>
              <a:rPr lang="zh-CN" altLang="en-US" sz="1600" dirty="0" smtClean="0">
                <a:latin typeface="楷体_GB2312" pitchFamily="49" charset="-122"/>
                <a:ea typeface="楷体_GB2312" pitchFamily="49" charset="-122"/>
              </a:rPr>
              <a:t>数据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采集，</a:t>
            </a:r>
            <a:r>
              <a:rPr lang="zh-CN" altLang="zh-CN" sz="1600" dirty="0">
                <a:latin typeface="楷体_GB2312" pitchFamily="49" charset="-122"/>
                <a:ea typeface="楷体_GB2312" pitchFamily="49" charset="-122"/>
              </a:rPr>
              <a:t>因此软件的实时性好。便于用户及时掌握机房运行环境的状态及信息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endParaRPr lang="zh-CN" altLang="zh-CN" sz="160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zh-CN" sz="1600" dirty="0">
                <a:latin typeface="楷体_GB2312" pitchFamily="49" charset="-122"/>
                <a:ea typeface="楷体_GB2312" pitchFamily="49" charset="-122"/>
              </a:rPr>
              <a:t>硬件需求：</a:t>
            </a:r>
          </a:p>
          <a:p>
            <a:r>
              <a:rPr lang="zh-CN" altLang="zh-CN" sz="1600" dirty="0">
                <a:latin typeface="楷体_GB2312" pitchFamily="49" charset="-122"/>
                <a:ea typeface="楷体_GB2312" pitchFamily="49" charset="-122"/>
              </a:rPr>
              <a:t>操作系统</a:t>
            </a:r>
            <a:r>
              <a:rPr lang="en-US" altLang="zh-CN" sz="1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Windows 7</a:t>
            </a:r>
            <a:r>
              <a:rPr lang="zh-CN" altLang="zh-CN" sz="1600" dirty="0">
                <a:latin typeface="楷体_GB2312" pitchFamily="49" charset="-122"/>
                <a:ea typeface="楷体_GB2312" pitchFamily="49" charset="-122"/>
              </a:rPr>
              <a:t>或者更高版本</a:t>
            </a:r>
          </a:p>
          <a:p>
            <a:r>
              <a:rPr lang="zh-CN" altLang="zh-CN" sz="1600" dirty="0">
                <a:latin typeface="楷体_GB2312" pitchFamily="49" charset="-122"/>
                <a:ea typeface="楷体_GB2312" pitchFamily="49" charset="-122"/>
              </a:rPr>
              <a:t>电脑主机</a:t>
            </a:r>
            <a:r>
              <a:rPr lang="en-US" altLang="zh-CN" sz="1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2.0 GHz</a:t>
            </a:r>
            <a:r>
              <a:rPr lang="zh-CN" altLang="zh-CN" sz="1600" dirty="0">
                <a:latin typeface="楷体_GB2312" pitchFamily="49" charset="-122"/>
                <a:ea typeface="楷体_GB2312" pitchFamily="49" charset="-122"/>
              </a:rPr>
              <a:t>四</a:t>
            </a:r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核</a:t>
            </a:r>
            <a:r>
              <a:rPr lang="zh-CN" altLang="zh-CN" sz="1600" dirty="0">
                <a:latin typeface="楷体_GB2312" pitchFamily="49" charset="-122"/>
                <a:ea typeface="楷体_GB2312" pitchFamily="49" charset="-122"/>
              </a:rPr>
              <a:t>或者更高</a:t>
            </a:r>
          </a:p>
          <a:p>
            <a:r>
              <a:rPr lang="zh-CN" altLang="zh-CN" sz="1600" dirty="0">
                <a:latin typeface="楷体_GB2312" pitchFamily="49" charset="-122"/>
                <a:ea typeface="楷体_GB2312" pitchFamily="49" charset="-122"/>
              </a:rPr>
              <a:t>显示分辨率比</a:t>
            </a:r>
            <a:r>
              <a:rPr lang="en-US" altLang="zh-CN" sz="1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1920x1080 </a:t>
            </a:r>
            <a:r>
              <a:rPr lang="zh-CN" altLang="zh-CN" sz="1600" dirty="0">
                <a:latin typeface="楷体_GB2312" pitchFamily="49" charset="-122"/>
                <a:ea typeface="楷体_GB2312" pitchFamily="49" charset="-122"/>
              </a:rPr>
              <a:t>或更大</a:t>
            </a:r>
          </a:p>
          <a:p>
            <a:r>
              <a:rPr lang="zh-CN" altLang="zh-CN" sz="1600" dirty="0">
                <a:latin typeface="楷体_GB2312" pitchFamily="49" charset="-122"/>
                <a:ea typeface="楷体_GB2312" pitchFamily="49" charset="-122"/>
              </a:rPr>
              <a:t>内存</a:t>
            </a:r>
            <a:r>
              <a:rPr lang="en-US" altLang="zh-CN" sz="1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4GB</a:t>
            </a:r>
            <a:r>
              <a:rPr lang="zh-CN" altLang="zh-CN" sz="1600" dirty="0">
                <a:latin typeface="楷体_GB2312" pitchFamily="49" charset="-122"/>
                <a:ea typeface="楷体_GB2312" pitchFamily="49" charset="-122"/>
              </a:rPr>
              <a:t>或更大</a:t>
            </a:r>
          </a:p>
          <a:p>
            <a:r>
              <a:rPr lang="zh-CN" altLang="zh-CN" sz="1600" dirty="0">
                <a:latin typeface="楷体_GB2312" pitchFamily="49" charset="-122"/>
                <a:ea typeface="楷体_GB2312" pitchFamily="49" charset="-122"/>
              </a:rPr>
              <a:t>磁盘</a:t>
            </a:r>
            <a:r>
              <a:rPr lang="en-US" altLang="zh-CN" sz="1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300GB</a:t>
            </a:r>
            <a:r>
              <a:rPr lang="zh-CN" altLang="zh-CN" sz="1600" dirty="0">
                <a:latin typeface="楷体_GB2312" pitchFamily="49" charset="-122"/>
                <a:ea typeface="楷体_GB2312" pitchFamily="49" charset="-122"/>
              </a:rPr>
              <a:t>或更大</a:t>
            </a:r>
          </a:p>
          <a:p>
            <a:r>
              <a:rPr lang="zh-CN" altLang="zh-CN" sz="1600" dirty="0" smtClean="0">
                <a:latin typeface="楷体_GB2312" pitchFamily="49" charset="-122"/>
                <a:ea typeface="楷体_GB2312" pitchFamily="49" charset="-122"/>
              </a:rPr>
              <a:t>网</a:t>
            </a:r>
            <a:r>
              <a:rPr lang="zh-CN" altLang="en-US" sz="1600" dirty="0" smtClean="0">
                <a:latin typeface="楷体_GB2312" pitchFamily="49" charset="-122"/>
                <a:ea typeface="楷体_GB2312" pitchFamily="49" charset="-122"/>
              </a:rPr>
              <a:t>卡</a:t>
            </a:r>
            <a:r>
              <a:rPr lang="en-US" altLang="zh-CN" sz="1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100\1000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Mbp</a:t>
            </a:r>
            <a:endParaRPr lang="en-US" altLang="zh-CN" sz="1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endParaRPr lang="zh-CN" altLang="zh-CN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7544" y="188640"/>
            <a:ext cx="4176464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Clever Manager </a:t>
            </a:r>
            <a:r>
              <a:rPr lang="en-US" altLang="zh-CN" sz="1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---</a:t>
            </a:r>
            <a:r>
              <a:rPr lang="zh-CN" altLang="en-US" sz="1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软件性能</a:t>
            </a:r>
            <a:endParaRPr lang="zh-CN" altLang="en-US" sz="1600" b="1" dirty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496" y="3357562"/>
            <a:ext cx="4478688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图片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0512" cy="6912501"/>
          </a:xfrm>
          <a:prstGeom prst="rect">
            <a:avLst/>
          </a:prstGeom>
          <a:noFill/>
        </p:spPr>
      </p:pic>
      <p:grpSp>
        <p:nvGrpSpPr>
          <p:cNvPr id="13" name="组合 12"/>
          <p:cNvGrpSpPr/>
          <p:nvPr/>
        </p:nvGrpSpPr>
        <p:grpSpPr>
          <a:xfrm>
            <a:off x="560702" y="980728"/>
            <a:ext cx="8308345" cy="5040560"/>
            <a:chOff x="522578" y="1196752"/>
            <a:chExt cx="8308345" cy="5040560"/>
          </a:xfrm>
          <a:effectLst>
            <a:outerShdw sx="31000" sy="31000" algn="ctr" rotWithShape="0">
              <a:srgbClr val="000000">
                <a:alpha val="0"/>
              </a:srgbClr>
            </a:outerShdw>
          </a:effectLst>
        </p:grpSpPr>
        <p:pic>
          <p:nvPicPr>
            <p:cNvPr id="14" name="Picture 20" descr="JP-118副本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15616" y="1196752"/>
              <a:ext cx="7715307" cy="4929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2578" y="5114253"/>
              <a:ext cx="2299963" cy="1123059"/>
            </a:xfrm>
            <a:prstGeom prst="rect">
              <a:avLst/>
            </a:prstGeom>
            <a:effectLst>
              <a:softEdge rad="114300"/>
            </a:effectLst>
          </p:spPr>
        </p:pic>
        <p:sp>
          <p:nvSpPr>
            <p:cNvPr id="16" name="矩形 15"/>
            <p:cNvSpPr/>
            <p:nvPr/>
          </p:nvSpPr>
          <p:spPr>
            <a:xfrm>
              <a:off x="2411760" y="2861222"/>
              <a:ext cx="403244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4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THANK YOU</a:t>
              </a:r>
              <a:endParaRPr lang="zh-CN" alt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80312" y="4869160"/>
            <a:ext cx="1427115" cy="1834861"/>
          </a:xfrm>
          <a:prstGeom prst="rect">
            <a:avLst/>
          </a:prstGeom>
          <a:effectLst>
            <a:outerShdw blurRad="647700" dist="50800" dir="5400000" algn="ctr" rotWithShape="0">
              <a:schemeClr val="bg2">
                <a:alpha val="43000"/>
              </a:schemeClr>
            </a:outerShdw>
            <a:reflection endPos="0" dist="50800" dir="5400000" sy="-100000" algn="bl" rotWithShape="0"/>
            <a:softEdge rad="0"/>
          </a:effectLst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6" cstate="print"/>
          <a:srcRect l="69813" r="1057"/>
          <a:stretch>
            <a:fillRect/>
          </a:stretch>
        </p:blipFill>
        <p:spPr>
          <a:xfrm>
            <a:off x="6948264" y="332656"/>
            <a:ext cx="1332000" cy="280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779</Words>
  <Application>Microsoft Office PowerPoint</Application>
  <PresentationFormat>全屏显示(4:3)</PresentationFormat>
  <Paragraphs>69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华文新魏</vt:lpstr>
      <vt:lpstr>楷体_GB2312</vt:lpstr>
      <vt:lpstr>宋体</vt:lpstr>
      <vt:lpstr>Arial</vt:lpstr>
      <vt:lpstr>Calibri</vt:lpstr>
      <vt:lpstr>Lucida Sans Unicode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LuoZhiyong</cp:lastModifiedBy>
  <cp:revision>128</cp:revision>
  <dcterms:created xsi:type="dcterms:W3CDTF">2017-06-30T08:13:00Z</dcterms:created>
  <dcterms:modified xsi:type="dcterms:W3CDTF">2017-07-13T02:41:12Z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