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257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9155A-C999-408F-B790-8E3D6B3B7245}" type="datetimeFigureOut">
              <a:rPr lang="zh-CN" altLang="en-US" smtClean="0"/>
              <a:pPr/>
              <a:t>2017/7/13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48DAB-0F65-46DA-8A97-C2FFE360CE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167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48DAB-0F65-46DA-8A97-C2FFE360CEF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273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1963-735D-4D6C-9655-A0496E72B9ED}" type="datetimeFigureOut">
              <a:rPr lang="zh-CN" altLang="en-US" smtClean="0"/>
              <a:pPr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4056-5E7D-4B81-B675-E615F00CA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1963-735D-4D6C-9655-A0496E72B9ED}" type="datetimeFigureOut">
              <a:rPr lang="zh-CN" altLang="en-US" smtClean="0"/>
              <a:pPr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4056-5E7D-4B81-B675-E615F00CA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1963-735D-4D6C-9655-A0496E72B9ED}" type="datetimeFigureOut">
              <a:rPr lang="zh-CN" altLang="en-US" smtClean="0"/>
              <a:pPr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4056-5E7D-4B81-B675-E615F00CA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1963-735D-4D6C-9655-A0496E72B9ED}" type="datetimeFigureOut">
              <a:rPr lang="zh-CN" altLang="en-US" smtClean="0"/>
              <a:pPr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4056-5E7D-4B81-B675-E615F00CA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1963-735D-4D6C-9655-A0496E72B9ED}" type="datetimeFigureOut">
              <a:rPr lang="zh-CN" altLang="en-US" smtClean="0"/>
              <a:pPr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4056-5E7D-4B81-B675-E615F00CA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1963-735D-4D6C-9655-A0496E72B9ED}" type="datetimeFigureOut">
              <a:rPr lang="zh-CN" altLang="en-US" smtClean="0"/>
              <a:pPr/>
              <a:t>2017/7/13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4056-5E7D-4B81-B675-E615F00CA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1963-735D-4D6C-9655-A0496E72B9ED}" type="datetimeFigureOut">
              <a:rPr lang="zh-CN" altLang="en-US" smtClean="0"/>
              <a:pPr/>
              <a:t>2017/7/13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4056-5E7D-4B81-B675-E615F00CA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1963-735D-4D6C-9655-A0496E72B9ED}" type="datetimeFigureOut">
              <a:rPr lang="zh-CN" altLang="en-US" smtClean="0"/>
              <a:pPr/>
              <a:t>2017/7/13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4056-5E7D-4B81-B675-E615F00CA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1963-735D-4D6C-9655-A0496E72B9ED}" type="datetimeFigureOut">
              <a:rPr lang="zh-CN" altLang="en-US" smtClean="0"/>
              <a:pPr/>
              <a:t>2017/7/13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4056-5E7D-4B81-B675-E615F00CA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1963-735D-4D6C-9655-A0496E72B9ED}" type="datetimeFigureOut">
              <a:rPr lang="zh-CN" altLang="en-US" smtClean="0"/>
              <a:pPr/>
              <a:t>2017/7/13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4056-5E7D-4B81-B675-E615F00CA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1963-735D-4D6C-9655-A0496E72B9ED}" type="datetimeFigureOut">
              <a:rPr lang="zh-CN" altLang="en-US" smtClean="0"/>
              <a:pPr/>
              <a:t>2017/7/13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4056-5E7D-4B81-B675-E615F00CA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71963-735D-4D6C-9655-A0496E72B9ED}" type="datetimeFigureOut">
              <a:rPr lang="zh-CN" altLang="en-US" smtClean="0"/>
              <a:pPr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34056-5E7D-4B81-B675-E615F00CA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3419475" y="6381750"/>
            <a:ext cx="5545138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4D4D4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新魏" pitchFamily="2" charset="-122"/>
              </a:rPr>
              <a:t>中国 深圳克莱沃电子有限公司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0" y="711165"/>
            <a:ext cx="9144000" cy="5986920"/>
            <a:chOff x="0" y="656768"/>
            <a:chExt cx="9432925" cy="5986920"/>
          </a:xfrm>
        </p:grpSpPr>
        <p:pic>
          <p:nvPicPr>
            <p:cNvPr id="6" name="Picture 70" descr="彩页封面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2143125"/>
              <a:ext cx="9432925" cy="3024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 Box 75"/>
            <p:cNvSpPr txBox="1">
              <a:spLocks noChangeArrowheads="1"/>
            </p:cNvSpPr>
            <p:nvPr/>
          </p:nvSpPr>
          <p:spPr bwMode="auto">
            <a:xfrm>
              <a:off x="3899347" y="5229225"/>
              <a:ext cx="534839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Clever Manager</a:t>
              </a:r>
              <a:r>
                <a:rPr lang="zh-CN" altLang="zh-CN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数据中心环境监控管理软件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" name="组合 16"/>
            <p:cNvGrpSpPr>
              <a:grpSpLocks/>
            </p:cNvGrpSpPr>
            <p:nvPr/>
          </p:nvGrpSpPr>
          <p:grpSpPr bwMode="auto">
            <a:xfrm>
              <a:off x="214313" y="5572125"/>
              <a:ext cx="2071687" cy="1071563"/>
              <a:chOff x="214282" y="5786454"/>
              <a:chExt cx="2071702" cy="1071546"/>
            </a:xfrm>
          </p:grpSpPr>
          <p:pic>
            <p:nvPicPr>
              <p:cNvPr id="10" name="Picture 58" descr="ISO9001标志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5720" y="5786454"/>
                <a:ext cx="1079500" cy="590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TextBox 15"/>
              <p:cNvSpPr txBox="1">
                <a:spLocks noChangeArrowheads="1"/>
              </p:cNvSpPr>
              <p:nvPr/>
            </p:nvSpPr>
            <p:spPr bwMode="auto">
              <a:xfrm>
                <a:off x="214282" y="6396335"/>
                <a:ext cx="2071702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altLang="zh-CN" sz="800" b="1" dirty="0"/>
                  <a:t>ISO 14001 No.:CN15/30021</a:t>
                </a:r>
              </a:p>
              <a:p>
                <a:r>
                  <a:rPr lang="pt-BR" altLang="zh-CN" sz="800" b="1" dirty="0"/>
                  <a:t>OHSAS 18001 No.:CN15/30022</a:t>
                </a:r>
              </a:p>
              <a:p>
                <a:r>
                  <a:rPr lang="pt-BR" altLang="zh-CN" sz="800" b="1" dirty="0"/>
                  <a:t>IEQC HSPM No.:SGSCN15.0005</a:t>
                </a:r>
                <a:endParaRPr lang="zh-CN" altLang="en-US" sz="800" b="1" dirty="0"/>
              </a:p>
            </p:txBody>
          </p: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84440" y="656768"/>
              <a:ext cx="684000" cy="684000"/>
            </a:xfrm>
            <a:prstGeom prst="rect">
              <a:avLst/>
            </a:prstGeom>
          </p:spPr>
        </p:pic>
      </p:grpSp>
      <p:sp>
        <p:nvSpPr>
          <p:cNvPr id="12" name="Text Box 74"/>
          <p:cNvSpPr txBox="1">
            <a:spLocks noChangeArrowheads="1"/>
          </p:cNvSpPr>
          <p:nvPr/>
        </p:nvSpPr>
        <p:spPr bwMode="auto">
          <a:xfrm>
            <a:off x="539552" y="1412776"/>
            <a:ext cx="259454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100" dirty="0">
                <a:solidFill>
                  <a:srgbClr val="4D4D4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国家级高新技术企业</a:t>
            </a:r>
            <a:endParaRPr lang="en-US" altLang="zh-CN" sz="2100" dirty="0">
              <a:solidFill>
                <a:srgbClr val="4D4D4D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新魏" pitchFamily="2" charset="-122"/>
            </a:endParaRPr>
          </a:p>
          <a:p>
            <a:pPr>
              <a:defRPr/>
            </a:pPr>
            <a:r>
              <a:rPr lang="zh-CN" altLang="en-US" sz="2100" dirty="0">
                <a:solidFill>
                  <a:srgbClr val="4D4D4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双软技术认定企业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dministrator\Desktop\图片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13935"/>
            <a:ext cx="9180512" cy="6912501"/>
          </a:xfrm>
          <a:prstGeom prst="rect">
            <a:avLst/>
          </a:prstGeom>
          <a:noFill/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/>
          <a:srcRect l="69813" r="1057"/>
          <a:stretch>
            <a:fillRect/>
          </a:stretch>
        </p:blipFill>
        <p:spPr>
          <a:xfrm>
            <a:off x="6948264" y="332656"/>
            <a:ext cx="1332000" cy="2804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23528" y="1007440"/>
            <a:ext cx="864096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b="1" dirty="0" smtClean="0"/>
              <a:t>设备信息</a:t>
            </a:r>
            <a:r>
              <a:rPr lang="zh-CN" altLang="en-US" dirty="0" smtClean="0"/>
              <a:t>：针对某个</a:t>
            </a:r>
            <a:r>
              <a:rPr lang="en-US" altLang="zh-CN" dirty="0" smtClean="0"/>
              <a:t>PDU</a:t>
            </a:r>
            <a:r>
              <a:rPr lang="zh-CN" altLang="en-US" dirty="0" smtClean="0"/>
              <a:t>设备进行管理。可以查看</a:t>
            </a:r>
            <a:r>
              <a:rPr lang="en-US" altLang="zh-CN" dirty="0" smtClean="0"/>
              <a:t>PDU</a:t>
            </a:r>
            <a:r>
              <a:rPr lang="zh-CN" altLang="en-US" dirty="0" smtClean="0"/>
              <a:t>设备</a:t>
            </a:r>
            <a:r>
              <a:rPr lang="en-US" altLang="zh-CN" dirty="0" smtClean="0"/>
              <a:t>L1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L3</a:t>
            </a:r>
            <a:r>
              <a:rPr lang="zh-CN" altLang="en-US" dirty="0" smtClean="0"/>
              <a:t>三相的电压、电流、功率、功率因素、电能等实时状态信息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7544" y="260648"/>
            <a:ext cx="388843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Clever Manager </a:t>
            </a:r>
            <a:r>
              <a:rPr lang="en-US" altLang="zh-CN" sz="1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---</a:t>
            </a:r>
            <a:r>
              <a:rPr lang="zh-CN" altLang="en-US" sz="16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功能</a:t>
            </a:r>
            <a:r>
              <a:rPr lang="zh-CN" altLang="en-US" sz="1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介绍</a:t>
            </a:r>
            <a:endParaRPr lang="zh-CN" altLang="en-US" sz="16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45700"/>
            <a:ext cx="8604448" cy="4811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dministrator\Desktop\图片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13935"/>
            <a:ext cx="9180512" cy="6912501"/>
          </a:xfrm>
          <a:prstGeom prst="rect">
            <a:avLst/>
          </a:prstGeom>
          <a:noFill/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/>
          <a:srcRect l="69813" r="1057"/>
          <a:stretch>
            <a:fillRect/>
          </a:stretch>
        </p:blipFill>
        <p:spPr>
          <a:xfrm>
            <a:off x="6948264" y="332656"/>
            <a:ext cx="1332000" cy="2804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23528" y="1007440"/>
            <a:ext cx="864096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b="1" dirty="0" smtClean="0"/>
              <a:t>设备输出位</a:t>
            </a:r>
            <a:r>
              <a:rPr lang="zh-CN" altLang="en-US" b="1" dirty="0"/>
              <a:t>状态</a:t>
            </a:r>
            <a:r>
              <a:rPr lang="zh-CN" altLang="en-US" b="1" dirty="0" smtClean="0"/>
              <a:t>信息</a:t>
            </a:r>
            <a:r>
              <a:rPr lang="zh-CN" altLang="en-US" dirty="0" smtClean="0"/>
              <a:t>：可以查看</a:t>
            </a:r>
            <a:r>
              <a:rPr lang="en-US" altLang="zh-CN" dirty="0" smtClean="0"/>
              <a:t>PDU</a:t>
            </a:r>
            <a:r>
              <a:rPr lang="zh-CN" altLang="en-US" dirty="0" smtClean="0"/>
              <a:t>设备输出单元的开关状态，输出电流、输出功率、功率因素、阈值等状态信息。并且可对输出单元开关控制。</a:t>
            </a:r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7544" y="260648"/>
            <a:ext cx="388843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Clever Manager </a:t>
            </a:r>
            <a:r>
              <a:rPr lang="en-US" altLang="zh-CN" sz="1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---</a:t>
            </a:r>
            <a:r>
              <a:rPr lang="zh-CN" altLang="en-US" sz="16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功能</a:t>
            </a:r>
            <a:r>
              <a:rPr lang="zh-CN" altLang="en-US" sz="1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介绍</a:t>
            </a:r>
            <a:endParaRPr lang="zh-CN" altLang="en-US" sz="16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9652" y="1772816"/>
            <a:ext cx="8804836" cy="4627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dministrator\Desktop\图片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13935"/>
            <a:ext cx="9180512" cy="6912501"/>
          </a:xfrm>
          <a:prstGeom prst="rect">
            <a:avLst/>
          </a:prstGeom>
          <a:noFill/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/>
          <a:srcRect l="69813" r="1057"/>
          <a:stretch>
            <a:fillRect/>
          </a:stretch>
        </p:blipFill>
        <p:spPr>
          <a:xfrm>
            <a:off x="6948264" y="332656"/>
            <a:ext cx="1332000" cy="2804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23528" y="1007440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设备传感器状态信息：可以查看</a:t>
            </a:r>
            <a:r>
              <a:rPr lang="en-US" altLang="zh-CN" dirty="0" smtClean="0"/>
              <a:t>PDU</a:t>
            </a:r>
            <a:r>
              <a:rPr lang="zh-CN" altLang="en-US" dirty="0" smtClean="0"/>
              <a:t>设备传感器状态信息，包括温湿度、门禁、水浸。</a:t>
            </a:r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7544" y="260648"/>
            <a:ext cx="388843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Clever Manager </a:t>
            </a:r>
            <a:r>
              <a:rPr lang="en-US" altLang="zh-CN" sz="1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---</a:t>
            </a:r>
            <a:r>
              <a:rPr lang="zh-CN" altLang="en-US" sz="16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功能</a:t>
            </a:r>
            <a:r>
              <a:rPr lang="zh-CN" altLang="en-US" sz="1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介绍</a:t>
            </a:r>
            <a:endParaRPr lang="zh-CN" altLang="en-US" sz="16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7260" y="1772816"/>
            <a:ext cx="8712968" cy="4583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dministrator\Desktop\图片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13935"/>
            <a:ext cx="9180512" cy="6912501"/>
          </a:xfrm>
          <a:prstGeom prst="rect">
            <a:avLst/>
          </a:prstGeom>
          <a:noFill/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/>
          <a:srcRect l="69813" r="1057"/>
          <a:stretch>
            <a:fillRect/>
          </a:stretch>
        </p:blipFill>
        <p:spPr>
          <a:xfrm>
            <a:off x="6948264" y="332656"/>
            <a:ext cx="1332000" cy="2804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23528" y="1007440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设备设置：可以查看、修改</a:t>
            </a:r>
            <a:r>
              <a:rPr lang="en-US" altLang="zh-CN" dirty="0" smtClean="0"/>
              <a:t>PDU</a:t>
            </a:r>
            <a:r>
              <a:rPr lang="zh-CN" altLang="en-US" dirty="0" smtClean="0"/>
              <a:t>设备配置信息，包括设备账号、密码，网络地址、</a:t>
            </a:r>
            <a:r>
              <a:rPr lang="en-US" altLang="zh-CN" dirty="0" smtClean="0"/>
              <a:t>SNMP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SMTP</a:t>
            </a:r>
            <a:r>
              <a:rPr lang="zh-CN" altLang="en-US" dirty="0" smtClean="0"/>
              <a:t>等。</a:t>
            </a:r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7544" y="260648"/>
            <a:ext cx="388843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Clever Manager </a:t>
            </a:r>
            <a:r>
              <a:rPr lang="en-US" altLang="zh-CN" sz="1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---</a:t>
            </a:r>
            <a:r>
              <a:rPr lang="zh-CN" altLang="en-US" sz="16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功能</a:t>
            </a:r>
            <a:r>
              <a:rPr lang="zh-CN" altLang="en-US" sz="1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介绍</a:t>
            </a:r>
            <a:endParaRPr lang="zh-CN" altLang="en-US" sz="16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7260" y="1700808"/>
            <a:ext cx="8712968" cy="4587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dministrator\Desktop\图片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13935"/>
            <a:ext cx="9180512" cy="6912501"/>
          </a:xfrm>
          <a:prstGeom prst="rect">
            <a:avLst/>
          </a:prstGeom>
          <a:noFill/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/>
          <a:srcRect l="69813" r="1057"/>
          <a:stretch>
            <a:fillRect/>
          </a:stretch>
        </p:blipFill>
        <p:spPr>
          <a:xfrm>
            <a:off x="6948264" y="332656"/>
            <a:ext cx="1332000" cy="2804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23528" y="1007440"/>
            <a:ext cx="864096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 </a:t>
            </a:r>
            <a:r>
              <a:rPr lang="zh-CN" altLang="en-US" b="1" dirty="0"/>
              <a:t>服务</a:t>
            </a:r>
            <a:r>
              <a:rPr lang="zh-CN" altLang="en-US" b="1" dirty="0" smtClean="0"/>
              <a:t>设置</a:t>
            </a:r>
            <a:r>
              <a:rPr lang="zh-CN" altLang="en-US" dirty="0" smtClean="0"/>
              <a:t>：主要是对用户管理，对用户可进行增加、删除、修改等操作</a:t>
            </a:r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7544" y="260648"/>
            <a:ext cx="388843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Clever Manager </a:t>
            </a:r>
            <a:r>
              <a:rPr lang="en-US" altLang="zh-CN" sz="1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---</a:t>
            </a:r>
            <a:r>
              <a:rPr lang="zh-CN" altLang="en-US" sz="16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功能</a:t>
            </a:r>
            <a:r>
              <a:rPr lang="zh-CN" altLang="en-US" sz="1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介绍</a:t>
            </a:r>
            <a:endParaRPr lang="zh-CN" altLang="en-US" sz="16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1628800"/>
            <a:ext cx="8028744" cy="44864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dministrator\Desktop\图片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13935"/>
            <a:ext cx="9180512" cy="6912501"/>
          </a:xfrm>
          <a:prstGeom prst="rect">
            <a:avLst/>
          </a:prstGeom>
          <a:noFill/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/>
          <a:srcRect l="69813" r="1057"/>
          <a:stretch>
            <a:fillRect/>
          </a:stretch>
        </p:blipFill>
        <p:spPr>
          <a:xfrm>
            <a:off x="6948264" y="332656"/>
            <a:ext cx="1332000" cy="2804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23528" y="1007440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b="1" dirty="0" smtClean="0"/>
              <a:t>日志</a:t>
            </a:r>
            <a:r>
              <a:rPr lang="zh-CN" altLang="en-US" b="1" dirty="0"/>
              <a:t>信息</a:t>
            </a:r>
            <a:r>
              <a:rPr lang="zh-CN" altLang="en-US" dirty="0" smtClean="0"/>
              <a:t>：包括报警日志、离线日志、操作日志、及用户日志，机房纪录、设备纪录及电能纪录。</a:t>
            </a:r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7544" y="260648"/>
            <a:ext cx="388843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Clever Manager </a:t>
            </a:r>
            <a:r>
              <a:rPr lang="en-US" altLang="zh-CN" sz="1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---</a:t>
            </a:r>
            <a:r>
              <a:rPr lang="zh-CN" altLang="en-US" sz="16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功能</a:t>
            </a:r>
            <a:r>
              <a:rPr lang="zh-CN" altLang="en-US" sz="1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介绍</a:t>
            </a:r>
            <a:endParaRPr lang="zh-CN" altLang="en-US" sz="16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56" y="1835532"/>
            <a:ext cx="8460432" cy="44887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dministrator\Desktop\图片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13935"/>
            <a:ext cx="9180512" cy="6912501"/>
          </a:xfrm>
          <a:prstGeom prst="rect">
            <a:avLst/>
          </a:prstGeom>
          <a:noFill/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/>
          <a:srcRect l="69813" r="1057"/>
          <a:stretch>
            <a:fillRect/>
          </a:stretch>
        </p:blipFill>
        <p:spPr>
          <a:xfrm>
            <a:off x="6948264" y="332656"/>
            <a:ext cx="1332000" cy="2804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23528" y="1007440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软件锁定：退出当前用户即可锁定本软件。</a:t>
            </a:r>
            <a:endParaRPr lang="en-US" altLang="zh-CN" dirty="0" smtClean="0"/>
          </a:p>
          <a:p>
            <a:r>
              <a:rPr lang="zh-CN" altLang="en-US" dirty="0" smtClean="0"/>
              <a:t> 用户切换：无需退出软件，可进行不同权限、不同用户的任意切换</a:t>
            </a:r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7544" y="260648"/>
            <a:ext cx="388843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Clever Manager </a:t>
            </a:r>
            <a:r>
              <a:rPr lang="en-US" altLang="zh-CN" sz="1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---</a:t>
            </a:r>
            <a:r>
              <a:rPr lang="zh-CN" altLang="en-US" sz="16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功能</a:t>
            </a:r>
            <a:r>
              <a:rPr lang="zh-CN" altLang="en-US" sz="1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介绍</a:t>
            </a:r>
            <a:endParaRPr lang="zh-CN" altLang="en-US" sz="16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1844824"/>
            <a:ext cx="8547893" cy="450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图片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0512" cy="6912501"/>
          </a:xfrm>
          <a:prstGeom prst="rect">
            <a:avLst/>
          </a:prstGeom>
          <a:noFill/>
        </p:spPr>
      </p:pic>
      <p:grpSp>
        <p:nvGrpSpPr>
          <p:cNvPr id="13" name="组合 12"/>
          <p:cNvGrpSpPr/>
          <p:nvPr/>
        </p:nvGrpSpPr>
        <p:grpSpPr>
          <a:xfrm>
            <a:off x="560702" y="980728"/>
            <a:ext cx="8308345" cy="5011491"/>
            <a:chOff x="522578" y="1196752"/>
            <a:chExt cx="8308345" cy="5011491"/>
          </a:xfrm>
          <a:effectLst>
            <a:outerShdw sx="31000" sy="31000" algn="ctr" rotWithShape="0">
              <a:srgbClr val="000000">
                <a:alpha val="0"/>
              </a:srgbClr>
            </a:outerShdw>
          </a:effectLst>
        </p:grpSpPr>
        <p:pic>
          <p:nvPicPr>
            <p:cNvPr id="14" name="Picture 20" descr="JP-118副本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15616" y="1196752"/>
              <a:ext cx="7715307" cy="4929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2578" y="5085184"/>
              <a:ext cx="2299963" cy="1123059"/>
            </a:xfrm>
            <a:prstGeom prst="rect">
              <a:avLst/>
            </a:prstGeom>
            <a:effectLst>
              <a:softEdge rad="114300"/>
            </a:effectLst>
          </p:spPr>
        </p:pic>
        <p:sp>
          <p:nvSpPr>
            <p:cNvPr id="16" name="矩形 15"/>
            <p:cNvSpPr/>
            <p:nvPr/>
          </p:nvSpPr>
          <p:spPr>
            <a:xfrm>
              <a:off x="2411760" y="2861222"/>
              <a:ext cx="403244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4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THANK YOU</a:t>
              </a:r>
              <a:endParaRPr lang="zh-CN" alt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80312" y="4869160"/>
            <a:ext cx="1427115" cy="1834861"/>
          </a:xfrm>
          <a:prstGeom prst="rect">
            <a:avLst/>
          </a:prstGeom>
          <a:effectLst>
            <a:outerShdw blurRad="647700" dist="50800" dir="5400000" algn="ctr" rotWithShape="0">
              <a:schemeClr val="bg2">
                <a:alpha val="43000"/>
              </a:schemeClr>
            </a:outerShdw>
            <a:reflection endPos="0" dist="50800" dir="5400000" sy="-100000" algn="bl" rotWithShape="0"/>
            <a:softEdge rad="0"/>
          </a:effectLst>
        </p:spPr>
      </p:pic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F69B268F-797C-4CAA-B14F-4BAD0EB7093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/>
          <a:srcRect l="69813" r="1057"/>
          <a:stretch/>
        </p:blipFill>
        <p:spPr>
          <a:xfrm>
            <a:off x="6948264" y="332656"/>
            <a:ext cx="1332000" cy="280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dministrator\Desktop\图片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8399"/>
            <a:ext cx="9180512" cy="6912501"/>
          </a:xfrm>
          <a:prstGeom prst="rect">
            <a:avLst/>
          </a:prstGeom>
          <a:noFill/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F69B268F-797C-4CAA-B14F-4BAD0EB7093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69813" r="1057"/>
          <a:stretch/>
        </p:blipFill>
        <p:spPr>
          <a:xfrm>
            <a:off x="6948264" y="332656"/>
            <a:ext cx="1332000" cy="280440"/>
          </a:xfrm>
          <a:prstGeom prst="rect">
            <a:avLst/>
          </a:prstGeom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771800" y="1268760"/>
            <a:ext cx="28575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4000" dirty="0" smtClean="0">
                <a:solidFill>
                  <a:srgbClr val="008080"/>
                </a:solidFill>
                <a:latin typeface="Times New Roman" panose="02020603050405020304" pitchFamily="18" charset="0"/>
                <a:hlinkClick r:id="" action="ppaction://noaction"/>
              </a:rPr>
              <a:t>项目演示</a:t>
            </a:r>
            <a:endParaRPr lang="zh-CN" altLang="en-US" sz="4000" dirty="0">
              <a:solidFill>
                <a:srgbClr val="00808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2564904"/>
            <a:ext cx="4320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演示设备</a:t>
            </a:r>
            <a:r>
              <a:rPr lang="zh-CN" altLang="en-US" dirty="0"/>
              <a:t>类型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监测型</a:t>
            </a:r>
            <a:r>
              <a:rPr lang="en-US" altLang="zh-CN" dirty="0" smtClean="0"/>
              <a:t>PDU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IP-PDU</a:t>
            </a:r>
            <a:r>
              <a:rPr lang="zh-CN" altLang="en-US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台主机，</a:t>
            </a:r>
            <a:r>
              <a:rPr lang="en-US" altLang="zh-CN" dirty="0"/>
              <a:t>4</a:t>
            </a:r>
            <a:r>
              <a:rPr lang="zh-CN" altLang="en-US" dirty="0" smtClean="0"/>
              <a:t>台副机）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管理型</a:t>
            </a:r>
            <a:r>
              <a:rPr lang="en-US" altLang="zh-CN" dirty="0" smtClean="0"/>
              <a:t>PDU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RPDU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台主机，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台副机）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MPDU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台主机）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NPM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台</a:t>
            </a:r>
            <a:r>
              <a:rPr lang="zh-CN" altLang="en-US" dirty="0"/>
              <a:t>主机）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dministrator\Desktop\图片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0512" cy="6912501"/>
          </a:xfrm>
          <a:prstGeom prst="rect">
            <a:avLst/>
          </a:prstGeom>
          <a:noFill/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/>
          <a:srcRect l="69813" r="1057"/>
          <a:stretch>
            <a:fillRect/>
          </a:stretch>
        </p:blipFill>
        <p:spPr>
          <a:xfrm>
            <a:off x="6948264" y="332656"/>
            <a:ext cx="1332000" cy="2804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67544" y="908720"/>
            <a:ext cx="8424936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软件登陆：默认账号和密码 </a:t>
            </a:r>
            <a:r>
              <a:rPr lang="en-US" altLang="zh-CN" dirty="0" smtClean="0"/>
              <a:t>admin</a:t>
            </a:r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7544" y="260648"/>
            <a:ext cx="388843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Clever Manager </a:t>
            </a:r>
            <a:r>
              <a:rPr lang="en-US" altLang="zh-CN" sz="1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---</a:t>
            </a:r>
            <a:r>
              <a:rPr lang="zh-CN" altLang="en-US" sz="16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功能</a:t>
            </a:r>
            <a:r>
              <a:rPr lang="zh-CN" altLang="en-US" sz="1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介绍</a:t>
            </a:r>
            <a:endParaRPr lang="zh-CN" altLang="en-US" sz="16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3608" y="1458603"/>
            <a:ext cx="6689844" cy="50173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dministrator\Desktop\图片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0512" cy="6912501"/>
          </a:xfrm>
          <a:prstGeom prst="rect">
            <a:avLst/>
          </a:prstGeom>
          <a:noFill/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/>
          <a:srcRect l="69813" r="1057"/>
          <a:stretch>
            <a:fillRect/>
          </a:stretch>
        </p:blipFill>
        <p:spPr>
          <a:xfrm>
            <a:off x="6948264" y="332656"/>
            <a:ext cx="1332000" cy="2804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67544" y="908720"/>
            <a:ext cx="842493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b="1" dirty="0" smtClean="0"/>
              <a:t>机房拓朴</a:t>
            </a:r>
            <a:r>
              <a:rPr lang="zh-CN" altLang="en-US" dirty="0" smtClean="0"/>
              <a:t>：以平面图方式模拟机房中机柜的摆布的情况，其中机柜以不同颜色标识机柜中</a:t>
            </a:r>
            <a:r>
              <a:rPr lang="en-US" altLang="zh-CN" dirty="0" smtClean="0"/>
              <a:t>PDU</a:t>
            </a:r>
            <a:r>
              <a:rPr lang="zh-CN" altLang="en-US" dirty="0" smtClean="0"/>
              <a:t>工作状态，可让值班人员一眼就可以了解整个机房的工作状态</a:t>
            </a:r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7544" y="260648"/>
            <a:ext cx="388843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Clever Manager </a:t>
            </a:r>
            <a:r>
              <a:rPr lang="en-US" altLang="zh-CN" sz="1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---</a:t>
            </a:r>
            <a:r>
              <a:rPr lang="zh-CN" altLang="en-US" sz="16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功能</a:t>
            </a:r>
            <a:r>
              <a:rPr lang="zh-CN" altLang="en-US" sz="1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介绍</a:t>
            </a:r>
            <a:endParaRPr lang="zh-CN" altLang="en-US" sz="16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pic>
        <p:nvPicPr>
          <p:cNvPr id="1026" name="Picture 2" descr="C:\Users\Administrator\Desktop\机房拓扑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628800"/>
            <a:ext cx="8441910" cy="47432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dministrator\Desktop\图片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0512" cy="6912501"/>
          </a:xfrm>
          <a:prstGeom prst="rect">
            <a:avLst/>
          </a:prstGeom>
          <a:noFill/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/>
          <a:srcRect l="69813" r="1057"/>
          <a:stretch>
            <a:fillRect/>
          </a:stretch>
        </p:blipFill>
        <p:spPr>
          <a:xfrm>
            <a:off x="6948264" y="332656"/>
            <a:ext cx="1332000" cy="2804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67544" y="958348"/>
            <a:ext cx="6350618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</a:t>
            </a:r>
            <a:r>
              <a:rPr lang="zh-CN" altLang="en-US" b="1" dirty="0" smtClean="0"/>
              <a:t>机柜管理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   1</a:t>
            </a:r>
            <a:r>
              <a:rPr lang="zh-CN" altLang="en-US" dirty="0" smtClean="0"/>
              <a:t>、可增加、删除、修改机柜；</a:t>
            </a:r>
            <a:endParaRPr lang="en-US" altLang="zh-CN" dirty="0" smtClean="0"/>
          </a:p>
          <a:p>
            <a:r>
              <a:rPr lang="en-US" altLang="zh-CN" dirty="0" smtClean="0"/>
              <a:t>   2</a:t>
            </a:r>
            <a:r>
              <a:rPr lang="zh-CN" altLang="en-US" dirty="0" smtClean="0"/>
              <a:t>、指定机柜的高度</a:t>
            </a:r>
            <a:endParaRPr lang="en-US" altLang="zh-CN" dirty="0" smtClean="0"/>
          </a:p>
          <a:p>
            <a:r>
              <a:rPr lang="en-US" altLang="zh-CN" dirty="0" smtClean="0"/>
              <a:t>   3</a:t>
            </a:r>
            <a:r>
              <a:rPr lang="zh-CN" altLang="en-US" dirty="0" smtClean="0"/>
              <a:t>、移动机柜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7544" y="260648"/>
            <a:ext cx="388843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Clever Manager </a:t>
            </a:r>
            <a:r>
              <a:rPr lang="en-US" altLang="zh-CN" sz="1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---</a:t>
            </a:r>
            <a:r>
              <a:rPr lang="zh-CN" altLang="en-US" sz="16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功能</a:t>
            </a:r>
            <a:r>
              <a:rPr lang="zh-CN" altLang="en-US" sz="1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介绍</a:t>
            </a:r>
            <a:endParaRPr lang="zh-CN" altLang="en-US" sz="16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9645" y="2656205"/>
            <a:ext cx="6752590" cy="2719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dministrator\Desktop\图片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0512" cy="6912501"/>
          </a:xfrm>
          <a:prstGeom prst="rect">
            <a:avLst/>
          </a:prstGeom>
          <a:noFill/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/>
          <a:srcRect l="69813" r="1057"/>
          <a:stretch>
            <a:fillRect/>
          </a:stretch>
        </p:blipFill>
        <p:spPr>
          <a:xfrm>
            <a:off x="6948264" y="332656"/>
            <a:ext cx="1332000" cy="2804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36847" y="840680"/>
            <a:ext cx="4262386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 </a:t>
            </a:r>
            <a:r>
              <a:rPr lang="zh-CN" altLang="en-US" b="1" dirty="0" smtClean="0"/>
              <a:t>机架</a:t>
            </a:r>
            <a:r>
              <a:rPr lang="zh-CN" altLang="en-US" b="1" dirty="0"/>
              <a:t>设备</a:t>
            </a:r>
            <a:r>
              <a:rPr lang="zh-CN" altLang="en-US" b="1" dirty="0" smtClean="0"/>
              <a:t>管理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、可对机架设备进行增加、修改、删除。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、支持双电源机架设备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、机架设备与</a:t>
            </a:r>
            <a:r>
              <a:rPr lang="en-US" altLang="zh-CN" dirty="0" smtClean="0"/>
              <a:t>PDU</a:t>
            </a:r>
            <a:r>
              <a:rPr lang="zh-CN" altLang="en-US" dirty="0" smtClean="0"/>
              <a:t>输出单元的连接关系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7544" y="260648"/>
            <a:ext cx="388843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Clever Manager </a:t>
            </a:r>
            <a:r>
              <a:rPr lang="en-US" altLang="zh-CN" sz="1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---</a:t>
            </a:r>
            <a:r>
              <a:rPr lang="zh-CN" altLang="en-US" sz="16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功能</a:t>
            </a:r>
            <a:r>
              <a:rPr lang="zh-CN" altLang="en-US" sz="1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介绍</a:t>
            </a:r>
            <a:endParaRPr lang="zh-CN" altLang="en-US" sz="16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46905" y="692785"/>
            <a:ext cx="3930650" cy="5339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dministrator\Desktop\图片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0512" cy="6912501"/>
          </a:xfrm>
          <a:prstGeom prst="rect">
            <a:avLst/>
          </a:prstGeom>
          <a:noFill/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/>
          <a:srcRect l="69813" r="1057"/>
          <a:stretch>
            <a:fillRect/>
          </a:stretch>
        </p:blipFill>
        <p:spPr>
          <a:xfrm>
            <a:off x="6948264" y="332656"/>
            <a:ext cx="1332000" cy="2804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67544" y="1052736"/>
            <a:ext cx="756084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b="1" dirty="0" smtClean="0"/>
              <a:t>机房温度</a:t>
            </a:r>
            <a:r>
              <a:rPr lang="zh-CN" altLang="en-US" dirty="0" smtClean="0"/>
              <a:t>：通过机柜中</a:t>
            </a:r>
            <a:r>
              <a:rPr lang="en-US" altLang="zh-CN" dirty="0" smtClean="0"/>
              <a:t>PDU</a:t>
            </a:r>
            <a:r>
              <a:rPr lang="zh-CN" altLang="en-US" dirty="0" smtClean="0"/>
              <a:t>传感器的温度，来反应机房温度分布情况</a:t>
            </a:r>
            <a:endParaRPr lang="en-US" altLang="zh-CN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7544" y="260648"/>
            <a:ext cx="388843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Clever Manager </a:t>
            </a:r>
            <a:r>
              <a:rPr lang="en-US" altLang="zh-CN" sz="1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---</a:t>
            </a:r>
            <a:r>
              <a:rPr lang="zh-CN" altLang="en-US" sz="16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功能</a:t>
            </a:r>
            <a:r>
              <a:rPr lang="zh-CN" altLang="en-US" sz="1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介绍</a:t>
            </a:r>
            <a:endParaRPr lang="zh-CN" altLang="en-US" sz="16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1665832"/>
            <a:ext cx="8573914" cy="47197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dministrator\Desktop\图片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13935"/>
            <a:ext cx="9180512" cy="6912501"/>
          </a:xfrm>
          <a:prstGeom prst="rect">
            <a:avLst/>
          </a:prstGeom>
          <a:noFill/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/>
          <a:srcRect l="69813" r="1057"/>
          <a:stretch>
            <a:fillRect/>
          </a:stretch>
        </p:blipFill>
        <p:spPr>
          <a:xfrm>
            <a:off x="6948264" y="332656"/>
            <a:ext cx="1332000" cy="2804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51520" y="812810"/>
            <a:ext cx="864096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b="1" dirty="0" smtClean="0"/>
              <a:t>统计</a:t>
            </a:r>
            <a:r>
              <a:rPr lang="zh-CN" altLang="en-US" b="1" dirty="0"/>
              <a:t>信息</a:t>
            </a:r>
            <a:r>
              <a:rPr lang="zh-CN" altLang="en-US" dirty="0" smtClean="0"/>
              <a:t>：以机房为单位，进行</a:t>
            </a:r>
            <a:r>
              <a:rPr lang="en-US" altLang="zh-CN" dirty="0" smtClean="0"/>
              <a:t>PDU</a:t>
            </a:r>
            <a:r>
              <a:rPr lang="zh-CN" altLang="en-US" dirty="0" smtClean="0"/>
              <a:t>设备实时状态信息的统计</a:t>
            </a:r>
            <a:r>
              <a:rPr lang="en-US" altLang="zh-CN" dirty="0" smtClean="0"/>
              <a:t>(</a:t>
            </a:r>
            <a:r>
              <a:rPr lang="zh-CN" altLang="en-US" dirty="0" smtClean="0"/>
              <a:t>电流、功率、电能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；查看机房总功率、总电流、电压趋势图；可以看查机房中在线、离线、报警的设备数量</a:t>
            </a:r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7544" y="260648"/>
            <a:ext cx="388843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Clever Manager </a:t>
            </a:r>
            <a:r>
              <a:rPr lang="en-US" altLang="zh-CN" sz="1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---</a:t>
            </a:r>
            <a:r>
              <a:rPr lang="zh-CN" altLang="en-US" sz="16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功能</a:t>
            </a:r>
            <a:r>
              <a:rPr lang="zh-CN" altLang="en-US" sz="1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介绍</a:t>
            </a:r>
            <a:endParaRPr lang="zh-CN" altLang="en-US" sz="16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00153"/>
            <a:ext cx="8532440" cy="47902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dministrator\Desktop\图片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13935"/>
            <a:ext cx="9180512" cy="6912501"/>
          </a:xfrm>
          <a:prstGeom prst="rect">
            <a:avLst/>
          </a:prstGeom>
          <a:noFill/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/>
          <a:srcRect l="69813" r="1057"/>
          <a:stretch>
            <a:fillRect/>
          </a:stretch>
        </p:blipFill>
        <p:spPr>
          <a:xfrm>
            <a:off x="6948264" y="332656"/>
            <a:ext cx="1332000" cy="2804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23528" y="1007440"/>
            <a:ext cx="864096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 </a:t>
            </a:r>
            <a:r>
              <a:rPr lang="zh-CN" altLang="en-US" b="1" dirty="0" smtClean="0"/>
              <a:t>设备</a:t>
            </a:r>
            <a:r>
              <a:rPr lang="zh-CN" altLang="en-US" b="1" dirty="0"/>
              <a:t>列表</a:t>
            </a:r>
            <a:r>
              <a:rPr lang="zh-CN" altLang="en-US" dirty="0" smtClean="0"/>
              <a:t>：根据机房，不同的机柜进行列表显示，可以查看机柜中</a:t>
            </a:r>
            <a:r>
              <a:rPr lang="en-US" altLang="zh-CN" dirty="0" smtClean="0"/>
              <a:t>PDU</a:t>
            </a:r>
            <a:r>
              <a:rPr lang="zh-CN" altLang="en-US" dirty="0" smtClean="0"/>
              <a:t>设备的工作      状态、总电压、电压、总功率、总电能。</a:t>
            </a:r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7544" y="260648"/>
            <a:ext cx="388843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Clever Manager </a:t>
            </a:r>
            <a:r>
              <a:rPr lang="en-US" altLang="zh-CN" sz="1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---</a:t>
            </a:r>
            <a:r>
              <a:rPr lang="zh-CN" altLang="en-US" sz="16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功能</a:t>
            </a:r>
            <a:r>
              <a:rPr lang="zh-CN" altLang="en-US" sz="1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介绍</a:t>
            </a:r>
            <a:endParaRPr lang="zh-CN" altLang="en-US" sz="16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04864"/>
            <a:ext cx="7452320" cy="41983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565</Words>
  <Application>Microsoft Office PowerPoint</Application>
  <PresentationFormat>全屏显示(4:3)</PresentationFormat>
  <Paragraphs>58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华文新魏</vt:lpstr>
      <vt:lpstr>楷体_GB2312</vt:lpstr>
      <vt:lpstr>宋体</vt:lpstr>
      <vt:lpstr>Arial</vt:lpstr>
      <vt:lpstr>Calibri</vt:lpstr>
      <vt:lpstr>Lucida Sans Unicode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LuoZhiyong</cp:lastModifiedBy>
  <cp:revision>101</cp:revision>
  <dcterms:created xsi:type="dcterms:W3CDTF">2017-06-30T08:13:06Z</dcterms:created>
  <dcterms:modified xsi:type="dcterms:W3CDTF">2017-07-13T06:09:31Z</dcterms:modified>
</cp:coreProperties>
</file>