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62" r:id="rId6"/>
    <p:sldId id="263" r:id="rId7"/>
    <p:sldId id="264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6965" y="870585"/>
            <a:ext cx="8869045" cy="58997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4400"/>
              <a:t>DIC</a:t>
            </a:r>
            <a:r>
              <a:rPr lang="zh-CN" altLang="en-US" sz="4400"/>
              <a:t>早期预测模型（基于</a:t>
            </a:r>
            <a:r>
              <a:rPr lang="en-US" altLang="zh-CN" sz="4400"/>
              <a:t>sic</a:t>
            </a:r>
            <a:r>
              <a:rPr lang="zh-CN" altLang="en-US" sz="4400"/>
              <a:t>人群）</a:t>
            </a:r>
            <a:br>
              <a:rPr lang="zh-CN" altLang="en-US" sz="4400"/>
            </a:br>
            <a:endParaRPr lang="zh-CN" altLang="en-US" sz="44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4400"/>
              <a:t>腹腔镜标注</a:t>
            </a:r>
            <a:endParaRPr lang="zh-CN" altLang="en-US" sz="44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44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4400"/>
              <a:t>带教（形成文档及视频</a:t>
            </a:r>
            <a:r>
              <a:rPr lang="zh-CN" altLang="en-US" sz="4400"/>
              <a:t>教程）</a:t>
            </a:r>
            <a:endParaRPr lang="zh-CN" altLang="en-US" sz="44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44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4400"/>
              <a:t>数据分析与</a:t>
            </a:r>
            <a:r>
              <a:rPr lang="zh-CN" altLang="en-US" sz="4400"/>
              <a:t>可视化</a:t>
            </a:r>
            <a:br>
              <a:rPr lang="zh-CN" altLang="en-US" sz="4400"/>
            </a:br>
            <a:endParaRPr lang="zh-CN" altLang="en-US" sz="4400"/>
          </a:p>
          <a:p>
            <a:pPr indent="0">
              <a:buFont typeface="Arial" panose="020B0604020202090204" pitchFamily="34" charset="0"/>
              <a:buNone/>
            </a:pPr>
            <a:endParaRPr lang="zh-CN" alt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DIC</a:t>
            </a:r>
            <a:r>
              <a:rPr lang="zh-CN" altLang="en-US"/>
              <a:t>与</a:t>
            </a:r>
            <a:r>
              <a:rPr lang="en-US" altLang="zh-CN"/>
              <a:t>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DIC</a:t>
            </a:r>
            <a:r>
              <a:rPr lang="zh-CN" altLang="en-US"/>
              <a:t>（弥散性血管内凝血）：是一种以全身性凝血系统激活为特征的</a:t>
            </a:r>
            <a:r>
              <a:rPr lang="zh-CN" altLang="en-US" b="1"/>
              <a:t>病理状态</a:t>
            </a:r>
            <a:r>
              <a:rPr lang="zh-CN" altLang="en-US"/>
              <a:t>，表现为广泛的微血栓形成、凝血因子大量消耗以及继发性纤溶亢进，常导致全身出血、微循环衰竭和多器官功能障碍。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SIC</a:t>
            </a:r>
            <a:r>
              <a:rPr lang="zh-CN" altLang="en-US"/>
              <a:t>（脓毒症性凝血病）：是脓毒症引起的血管内皮细胞损伤和凝血紊乱，表现为免疫血栓的过度形成和血栓炎症的失控，</a:t>
            </a:r>
            <a:r>
              <a:rPr lang="zh-CN" altLang="en-US" b="1"/>
              <a:t>是脓毒症相关</a:t>
            </a:r>
            <a:r>
              <a:rPr lang="en-US" altLang="zh-CN" b="1"/>
              <a:t>DIC</a:t>
            </a:r>
            <a:r>
              <a:rPr lang="zh-CN" altLang="en-US" b="1"/>
              <a:t>的早期阶段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zh-CN" altLang="en-US"/>
              <a:t>准备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47700" y="1584960"/>
            <a:ext cx="10515600" cy="5163820"/>
          </a:xfr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zh-CN" altLang="en-US"/>
              <a:t>执行分阶段缺失值处理策略：</a:t>
            </a: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/>
              <a:t>1.特征筛选：剔除缺失率超过50%的特征变量（本研究中无满足此条件的特征）</a:t>
            </a: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/>
              <a:t>2.样本筛选：删除存在5个及以上缺失值的样本（共剔除3,347条，保留8,960条有效样本）</a:t>
            </a: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/>
              <a:t>3.缺失值插补：</a:t>
            </a: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/>
              <a:t>   o连续性变量：按标签组别（dic分组）计算列均值进行插补</a:t>
            </a: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/>
              <a:t>   o分类变量：将缺失值统一编码为”0”，即表示不存在该种情况。</a:t>
            </a: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/>
              <a:t>清洗后数据保存为data/清洗后.csv，其标签分布呈现显著不均衡性（阴性:阳性=8,531:428）。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zh-CN" altLang="en-US"/>
              <a:t>准备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数据划分与标准化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   </a:t>
            </a:r>
            <a:r>
              <a:rPr lang="zh-CN" altLang="en-US"/>
              <a:t>分层数据分割：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采用分层抽样策略，按</a:t>
            </a:r>
            <a:r>
              <a:rPr lang="en-US" altLang="zh-CN"/>
              <a:t>8:2</a:t>
            </a:r>
            <a:r>
              <a:rPr lang="zh-CN" altLang="en-US"/>
              <a:t>比例将数据集划分为训练集（</a:t>
            </a:r>
            <a:r>
              <a:rPr lang="en-US" altLang="zh-CN"/>
              <a:t>7,168</a:t>
            </a:r>
            <a:r>
              <a:rPr lang="zh-CN" altLang="en-US"/>
              <a:t>条）与测试集（</a:t>
            </a:r>
            <a:r>
              <a:rPr lang="en-US" altLang="zh-CN"/>
              <a:t>1,792</a:t>
            </a:r>
            <a:r>
              <a:rPr lang="zh-CN" altLang="en-US"/>
              <a:t>条），确保两集合的标签分布与原始数据一致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  </a:t>
            </a:r>
            <a:r>
              <a:rPr lang="zh-CN" altLang="en-US"/>
              <a:t>特征标准化：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Z-score</a:t>
            </a:r>
            <a:r>
              <a:rPr lang="zh-CN" altLang="en-US"/>
              <a:t>标准化：对连续型特征进行标准化处理，统一量纲，使得模型能均衡地考虑每个特征。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建模策略与</a:t>
            </a:r>
            <a:r>
              <a:rPr lang="zh-CN" altLang="en-US"/>
              <a:t>目前结果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245110" y="1202690"/>
            <a:ext cx="10918190" cy="4974590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过采样：</a:t>
            </a:r>
            <a:r>
              <a:rPr lang="en-US" altLang="zh-CN"/>
              <a:t>SMOTENC</a:t>
            </a:r>
            <a:endParaRPr lang="zh-CN" altLang="en-US"/>
          </a:p>
          <a:p>
            <a:r>
              <a:rPr lang="zh-CN" altLang="en-US"/>
              <a:t>多模型（</a:t>
            </a:r>
            <a:r>
              <a:rPr lang="en-US" altLang="zh-CN"/>
              <a:t>15</a:t>
            </a:r>
            <a:r>
              <a:rPr lang="zh-CN" altLang="en-US"/>
              <a:t>个机器学习</a:t>
            </a:r>
            <a:r>
              <a:rPr lang="en-US" altLang="zh-CN"/>
              <a:t>+logistic</a:t>
            </a:r>
            <a:r>
              <a:rPr lang="zh-CN" altLang="en-US"/>
              <a:t>回归）</a:t>
            </a:r>
            <a:endParaRPr lang="zh-CN" altLang="en-US"/>
          </a:p>
          <a:p>
            <a:r>
              <a:rPr lang="zh-CN" altLang="en-US"/>
              <a:t>超参数网格搜索（优化</a:t>
            </a:r>
            <a:r>
              <a:rPr lang="en-US" altLang="zh-CN"/>
              <a:t>F1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测试集</a:t>
            </a:r>
            <a:r>
              <a:rPr lang="en-US" altLang="zh-CN"/>
              <a:t>F1</a:t>
            </a:r>
            <a:r>
              <a:rPr lang="zh-CN" altLang="en-US"/>
              <a:t>最优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3" name="图片 2" descr="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8185" y="2659380"/>
            <a:ext cx="3562350" cy="800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80" y="4534535"/>
            <a:ext cx="5829300" cy="134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表格</Application>
  <PresentationFormat>宽屏</PresentationFormat>
  <Paragraphs>43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DIC与SIC</vt:lpstr>
      <vt:lpstr>数据准备</vt:lpstr>
      <vt:lpstr>数据准备</vt:lpstr>
      <vt:lpstr>建模策略与目前结果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louhao</cp:lastModifiedBy>
  <cp:revision>61</cp:revision>
  <dcterms:created xsi:type="dcterms:W3CDTF">2025-02-15T13:24:18Z</dcterms:created>
  <dcterms:modified xsi:type="dcterms:W3CDTF">2025-02-15T13:24:18Z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2052-6.15.1.8935</vt:lpwstr>
  </property>
  <property fmtid="{D5CDD505-2E9C-101B-9397-08002B2CF9AE}" pid="3" name="ICV">
    <vt:lpwstr>FD6BAD6184CD421715E0A46717EF61D6_41</vt:lpwstr>
  </property>
</Properties>
</file>