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0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主要讲一下第一个，我这边也遇到一些</a:t>
            </a:r>
            <a:r>
              <a:rPr kumimoji="1" lang="zh-CN" altLang="en-US"/>
              <a:t>困难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6965" y="0"/>
            <a:ext cx="8869045" cy="67703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4400"/>
              <a:t>DIC</a:t>
            </a:r>
            <a:r>
              <a:rPr lang="zh-CN" altLang="en-US" sz="4400"/>
              <a:t>早期预测模型</a:t>
            </a:r>
            <a:br>
              <a:rPr lang="zh-CN" altLang="en-US" sz="4400"/>
            </a:b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腹腔镜标注</a:t>
            </a:r>
            <a:br>
              <a:rPr lang="zh-CN" altLang="en-US" sz="4400"/>
            </a:b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刺激数据</a:t>
            </a:r>
            <a:r>
              <a:rPr lang="zh-CN" altLang="en-US" sz="4400"/>
              <a:t>绘图</a:t>
            </a: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疾病数据降</a:t>
            </a:r>
            <a:r>
              <a:rPr lang="zh-CN" altLang="en-US" sz="4400"/>
              <a:t>维</a:t>
            </a:r>
            <a:endParaRPr lang="zh-CN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DIC</a:t>
            </a:r>
            <a:r>
              <a:rPr lang="zh-CN" altLang="en-US"/>
              <a:t>与</a:t>
            </a:r>
            <a:r>
              <a:rPr lang="en-US" altLang="zh-CN"/>
              <a:t>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DIC</a:t>
            </a:r>
            <a:r>
              <a:rPr lang="zh-CN" altLang="en-US"/>
              <a:t>（弥散性血管内凝血）：是一种以全身性凝血系统激活为特征的</a:t>
            </a:r>
            <a:r>
              <a:rPr lang="zh-CN" altLang="en-US" b="1"/>
              <a:t>病理状态</a:t>
            </a:r>
            <a:r>
              <a:rPr lang="zh-CN" altLang="en-US"/>
              <a:t>，表现为广泛的微血栓形成、凝血因子大量消耗以及继发性纤溶亢进，常导致全身出血、微循环衰竭和多器官功能障碍。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SIC</a:t>
            </a:r>
            <a:r>
              <a:rPr lang="zh-CN" altLang="en-US"/>
              <a:t>（脓毒症性凝血病）：是脓毒症引起的血管内皮细胞损伤和凝血紊乱，表现为免疫血栓的过度形成和血栓炎症的失控，</a:t>
            </a:r>
            <a:r>
              <a:rPr lang="zh-CN" altLang="en-US" b="1"/>
              <a:t>是脓毒症相关</a:t>
            </a:r>
            <a:r>
              <a:rPr lang="en-US" altLang="zh-CN" b="1"/>
              <a:t>DIC</a:t>
            </a:r>
            <a:r>
              <a:rPr lang="zh-CN" altLang="en-US" b="1"/>
              <a:t>的早期阶段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DIC</a:t>
            </a:r>
            <a:r>
              <a:rPr lang="zh-CN" altLang="en-US"/>
              <a:t>与</a:t>
            </a:r>
            <a:r>
              <a:rPr lang="en-US" altLang="zh-CN"/>
              <a:t>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发展过程：</a:t>
            </a:r>
            <a:r>
              <a:rPr lang="en-US" altLang="zh-CN"/>
              <a:t>SIC</a:t>
            </a:r>
            <a:r>
              <a:rPr lang="zh-CN" altLang="en-US"/>
              <a:t>是脓毒症患者凝血功能紊乱的早期表现，随着炎症反应的加剧和凝血系统的进一步激活，</a:t>
            </a:r>
            <a:r>
              <a:rPr lang="en-US" altLang="zh-CN"/>
              <a:t>SIC</a:t>
            </a:r>
            <a:r>
              <a:rPr lang="zh-CN" altLang="en-US"/>
              <a:t>可逐渐进展为</a:t>
            </a:r>
            <a:r>
              <a:rPr lang="en-US" altLang="zh-CN"/>
              <a:t>DIC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诊断标准：</a:t>
            </a:r>
            <a:r>
              <a:rPr lang="en-US" altLang="zh-CN"/>
              <a:t>SIC</a:t>
            </a:r>
            <a:r>
              <a:rPr lang="zh-CN" altLang="en-US"/>
              <a:t>的诊断标准相对简单，主要包括血小板计数、凝血酶原时间国际标准化比值（</a:t>
            </a:r>
            <a:r>
              <a:rPr lang="en-US" altLang="zh-CN"/>
              <a:t>PT-INR</a:t>
            </a:r>
            <a:r>
              <a:rPr lang="zh-CN" altLang="en-US"/>
              <a:t>）和序贯器官衰竭评估（</a:t>
            </a:r>
            <a:r>
              <a:rPr lang="en-US" altLang="zh-CN"/>
              <a:t>SOFA</a:t>
            </a:r>
            <a:r>
              <a:rPr lang="zh-CN" altLang="en-US"/>
              <a:t>）评分。而</a:t>
            </a:r>
            <a:r>
              <a:rPr lang="en-US" altLang="zh-CN"/>
              <a:t>DIC</a:t>
            </a:r>
            <a:r>
              <a:rPr lang="zh-CN" altLang="en-US"/>
              <a:t>的诊断标准更为复杂，包括血小板计数、凝血酶原时间、纤维蛋白原和</a:t>
            </a:r>
            <a:r>
              <a:rPr lang="en-US" altLang="zh-CN"/>
              <a:t>D-</a:t>
            </a:r>
            <a:r>
              <a:rPr lang="zh-CN" altLang="en-US"/>
              <a:t>二聚体等指标。</a:t>
            </a:r>
            <a:endParaRPr lang="zh-CN" altLang="en-US"/>
          </a:p>
          <a:p>
            <a:r>
              <a:rPr lang="zh-CN" altLang="en-US"/>
              <a:t>临床意义：</a:t>
            </a:r>
            <a:r>
              <a:rPr lang="en-US" altLang="zh-CN"/>
              <a:t>SIC</a:t>
            </a:r>
            <a:r>
              <a:rPr lang="zh-CN" altLang="en-US"/>
              <a:t>的诊断有助于早期识别脓毒症患者中可能出现</a:t>
            </a:r>
            <a:r>
              <a:rPr lang="en-US" altLang="zh-CN"/>
              <a:t>DIC</a:t>
            </a:r>
            <a:r>
              <a:rPr lang="zh-CN" altLang="en-US"/>
              <a:t>的高风险人群，从而提前进行干预，避免病情进一步恶化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81455"/>
            <a:ext cx="1188720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SIC--</a:t>
            </a:r>
            <a:r>
              <a:rPr lang="zh-CN" altLang="en-US"/>
              <a:t>现行评分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5-02-07 11.28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244600"/>
            <a:ext cx="1176020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47700" y="1584960"/>
            <a:ext cx="10515600" cy="5163820"/>
          </a:xfr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/>
              <a:t>执行分阶段缺失值处理策略：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1.特征筛选：剔除缺失率超过50%的特征变量（本研究中无满足此条件的特征）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2.样本筛选：删除存在5个及以上缺失值的样本（共剔除3,347条，保留8,960条有效样本）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3.缺失值插补：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   o连续性变量：按标签组别（dic分组）计算列均值进行插补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   o分类变量：将缺失值统一编码为”0”，即表示不存在该种情况。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清洗后数据保存为data/清洗后.csv，其标签分布呈现显著不均衡性（阴性:阳性=8,531:428）。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数据划分与标准化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   </a:t>
            </a:r>
            <a:r>
              <a:rPr lang="zh-CN" altLang="en-US"/>
              <a:t>分层数据分割：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采用分层抽样策略，按</a:t>
            </a:r>
            <a:r>
              <a:rPr lang="en-US" altLang="zh-CN"/>
              <a:t>8:2</a:t>
            </a:r>
            <a:r>
              <a:rPr lang="zh-CN" altLang="en-US"/>
              <a:t>比例将数据集划分为训练集（</a:t>
            </a:r>
            <a:r>
              <a:rPr lang="en-US" altLang="zh-CN"/>
              <a:t>7,168</a:t>
            </a:r>
            <a:r>
              <a:rPr lang="zh-CN" altLang="en-US"/>
              <a:t>条）与测试集（</a:t>
            </a:r>
            <a:r>
              <a:rPr lang="en-US" altLang="zh-CN"/>
              <a:t>1,792</a:t>
            </a:r>
            <a:r>
              <a:rPr lang="zh-CN" altLang="en-US"/>
              <a:t>条），确保两集合的标签分布与原始数据一致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  </a:t>
            </a:r>
            <a:r>
              <a:rPr lang="zh-CN" altLang="en-US"/>
              <a:t>特征标准化：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Z-score</a:t>
            </a:r>
            <a:r>
              <a:rPr lang="zh-CN" altLang="en-US"/>
              <a:t>标准化：对连续型特征进行标准化处理，统一量纲，使得模型能均衡地考虑每个特征。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建模策略与</a:t>
            </a:r>
            <a:r>
              <a:rPr lang="zh-CN" altLang="en-US"/>
              <a:t>目前结果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245110" y="1202690"/>
            <a:ext cx="10918190" cy="497459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过采样：</a:t>
            </a:r>
            <a:r>
              <a:rPr lang="en-US" altLang="zh-CN"/>
              <a:t>SMOTENC</a:t>
            </a:r>
            <a:endParaRPr lang="zh-CN" altLang="en-US"/>
          </a:p>
          <a:p>
            <a:r>
              <a:rPr lang="zh-CN" altLang="en-US"/>
              <a:t>多模型（</a:t>
            </a:r>
            <a:r>
              <a:rPr lang="en-US" altLang="zh-CN"/>
              <a:t>15</a:t>
            </a:r>
            <a:r>
              <a:rPr lang="zh-CN" altLang="en-US"/>
              <a:t>个机器学习</a:t>
            </a:r>
            <a:r>
              <a:rPr lang="en-US" altLang="zh-CN"/>
              <a:t>+logistic</a:t>
            </a:r>
            <a:r>
              <a:rPr lang="zh-CN" altLang="en-US"/>
              <a:t>回归）</a:t>
            </a:r>
            <a:endParaRPr lang="zh-CN" altLang="en-US"/>
          </a:p>
          <a:p>
            <a:r>
              <a:rPr lang="zh-CN" altLang="en-US"/>
              <a:t>超参数网格搜索（优化</a:t>
            </a:r>
            <a:r>
              <a:rPr lang="en-US" altLang="zh-CN"/>
              <a:t>F1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使用过采样，测试集</a:t>
            </a:r>
            <a:r>
              <a:rPr lang="en-US" altLang="zh-CN"/>
              <a:t>F1</a:t>
            </a:r>
            <a:r>
              <a:rPr lang="zh-CN" altLang="en-US"/>
              <a:t>最优</a:t>
            </a:r>
            <a:r>
              <a:rPr lang="zh-CN" altLang="en-US"/>
              <a:t>模型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不使用过采样，测试集</a:t>
            </a:r>
            <a:r>
              <a:rPr lang="en-US" altLang="zh-CN"/>
              <a:t>F1</a:t>
            </a:r>
            <a:r>
              <a:rPr lang="zh-CN" altLang="en-US"/>
              <a:t>最优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3" name="图片 2" descr="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185" y="2659380"/>
            <a:ext cx="3562350" cy="80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95" y="3429000"/>
            <a:ext cx="28575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95" y="5000625"/>
            <a:ext cx="2476500" cy="135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r="4185"/>
          <a:stretch>
            <a:fillRect/>
          </a:stretch>
        </p:blipFill>
        <p:spPr>
          <a:xfrm>
            <a:off x="5798185" y="3459480"/>
            <a:ext cx="2239010" cy="1303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4185"/>
          <a:stretch>
            <a:fillRect/>
          </a:stretch>
        </p:blipFill>
        <p:spPr>
          <a:xfrm>
            <a:off x="5798185" y="4999990"/>
            <a:ext cx="2239010" cy="1359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表格</Application>
  <PresentationFormat>宽屏</PresentationFormat>
  <Paragraphs>50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汉仪中宋简</vt:lpstr>
      <vt:lpstr>汉仪劲楷简</vt:lpstr>
      <vt:lpstr>江城圆体 400W</vt:lpstr>
      <vt:lpstr>苹方-简</vt:lpstr>
      <vt:lpstr>汉仪书宋二简</vt:lpstr>
      <vt:lpstr>汉仪润圆-65简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SIC--现行评分系统</vt:lpstr>
      <vt:lpstr>数据准备</vt:lpstr>
      <vt:lpstr>数据准备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louhao</cp:lastModifiedBy>
  <cp:revision>52</cp:revision>
  <dcterms:created xsi:type="dcterms:W3CDTF">2025-02-07T09:47:06Z</dcterms:created>
  <dcterms:modified xsi:type="dcterms:W3CDTF">2025-02-07T09:47:06Z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2052-6.15.1.8935</vt:lpwstr>
  </property>
  <property fmtid="{D5CDD505-2E9C-101B-9397-08002B2CF9AE}" pid="3" name="ICV">
    <vt:lpwstr>FD6BAD6184CD421715E0A46717EF61D6_41</vt:lpwstr>
  </property>
</Properties>
</file>