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84" r:id="rId3"/>
    <p:sldId id="270" r:id="rId4"/>
    <p:sldId id="256" r:id="rId5"/>
    <p:sldId id="268" r:id="rId6"/>
    <p:sldId id="279" r:id="rId7"/>
    <p:sldId id="276" r:id="rId8"/>
    <p:sldId id="277" r:id="rId9"/>
    <p:sldId id="285" r:id="rId10"/>
    <p:sldId id="281" r:id="rId11"/>
    <p:sldId id="280" r:id="rId12"/>
    <p:sldId id="282" r:id="rId13"/>
    <p:sldId id="283" r:id="rId14"/>
    <p:sldId id="290" r:id="rId15"/>
    <p:sldId id="291" r:id="rId16"/>
    <p:sldId id="292" r:id="rId17"/>
    <p:sldId id="289" r:id="rId18"/>
    <p:sldId id="293" r:id="rId19"/>
    <p:sldId id="278" r:id="rId20"/>
    <p:sldId id="263" r:id="rId21"/>
    <p:sldId id="286" r:id="rId22"/>
    <p:sldId id="273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3726" autoAdjust="0"/>
  </p:normalViewPr>
  <p:slideViewPr>
    <p:cSldViewPr snapToGrid="0">
      <p:cViewPr>
        <p:scale>
          <a:sx n="75" d="100"/>
          <a:sy n="75" d="100"/>
        </p:scale>
        <p:origin x="994" y="17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DEB58-5C53-4704-9401-21C8E99786B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BC48CC-2C12-4C7A-8227-C5299F90C9AB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采购水</a:t>
          </a:r>
          <a:r>
            <a:rPr lang="zh-CN" b="1" dirty="0">
              <a:solidFill>
                <a:schemeClr val="tx1"/>
              </a:solidFill>
            </a:rPr>
            <a:t>果</a:t>
          </a:r>
          <a:endParaRPr lang="zh-CN" altLang="en-US" b="1" dirty="0">
            <a:solidFill>
              <a:schemeClr val="tx1"/>
            </a:solidFill>
          </a:endParaRPr>
        </a:p>
      </dgm:t>
    </dgm:pt>
    <dgm:pt modelId="{217687FD-C089-4254-8D60-7F0874AC19BD}" type="parTrans" cxnId="{420D65C7-77B3-43FE-8305-5A1115DF18F2}">
      <dgm:prSet/>
      <dgm:spPr/>
      <dgm:t>
        <a:bodyPr/>
        <a:lstStyle/>
        <a:p>
          <a:endParaRPr lang="zh-CN" altLang="en-US"/>
        </a:p>
      </dgm:t>
    </dgm:pt>
    <dgm:pt modelId="{8393E50B-1244-4682-B55E-A96F4239C0FC}" type="sibTrans" cxnId="{420D65C7-77B3-43FE-8305-5A1115DF18F2}">
      <dgm:prSet/>
      <dgm:spPr/>
      <dgm:t>
        <a:bodyPr/>
        <a:lstStyle/>
        <a:p>
          <a:endParaRPr lang="zh-CN" altLang="en-US"/>
        </a:p>
      </dgm:t>
    </dgm:pt>
    <dgm:pt modelId="{2E432D27-8EAF-4663-8DE9-BEBD8F8AE131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b="1" dirty="0">
              <a:solidFill>
                <a:schemeClr val="tx1"/>
              </a:solidFill>
            </a:rPr>
            <a:t>糖度仪测量</a:t>
          </a:r>
          <a:r>
            <a:rPr lang="zh-CN" altLang="en-US" b="1" dirty="0">
              <a:solidFill>
                <a:schemeClr val="tx1"/>
              </a:solidFill>
            </a:rPr>
            <a:t>水</a:t>
          </a:r>
          <a:r>
            <a:rPr lang="zh-CN" b="1" dirty="0">
              <a:solidFill>
                <a:schemeClr val="tx1"/>
              </a:solidFill>
            </a:rPr>
            <a:t>果标准值</a:t>
          </a:r>
          <a:endParaRPr lang="zh-CN" altLang="en-US" b="1" dirty="0">
            <a:solidFill>
              <a:schemeClr val="tx1"/>
            </a:solidFill>
          </a:endParaRPr>
        </a:p>
      </dgm:t>
    </dgm:pt>
    <dgm:pt modelId="{B70134F6-E3E3-4200-84B6-D17F968B85F4}" type="parTrans" cxnId="{7CEB616B-BF49-4F73-80E7-D390C740984B}">
      <dgm:prSet/>
      <dgm:spPr/>
      <dgm:t>
        <a:bodyPr/>
        <a:lstStyle/>
        <a:p>
          <a:endParaRPr lang="zh-CN" altLang="en-US"/>
        </a:p>
      </dgm:t>
    </dgm:pt>
    <dgm:pt modelId="{294A7C49-A1AB-4522-9759-DABAD274B128}" type="sibTrans" cxnId="{7CEB616B-BF49-4F73-80E7-D390C740984B}">
      <dgm:prSet/>
      <dgm:spPr/>
      <dgm:t>
        <a:bodyPr/>
        <a:lstStyle/>
        <a:p>
          <a:endParaRPr lang="zh-CN" altLang="en-US"/>
        </a:p>
      </dgm:t>
    </dgm:pt>
    <dgm:pt modelId="{1524C940-FF76-4C8A-9688-B70E7E933AE6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b="1" dirty="0">
              <a:solidFill>
                <a:schemeClr val="tx1"/>
              </a:solidFill>
            </a:rPr>
            <a:t>对</a:t>
          </a:r>
          <a:r>
            <a:rPr lang="zh-CN" altLang="en-US" b="1" dirty="0">
              <a:solidFill>
                <a:schemeClr val="tx1"/>
              </a:solidFill>
            </a:rPr>
            <a:t>手机</a:t>
          </a:r>
          <a:r>
            <a:rPr lang="zh-CN" b="1" dirty="0">
              <a:solidFill>
                <a:schemeClr val="tx1"/>
              </a:solidFill>
            </a:rPr>
            <a:t>闪光灯进行测定</a:t>
          </a:r>
          <a:endParaRPr lang="zh-CN" altLang="en-US" b="1" dirty="0">
            <a:solidFill>
              <a:schemeClr val="tx1"/>
            </a:solidFill>
          </a:endParaRPr>
        </a:p>
      </dgm:t>
    </dgm:pt>
    <dgm:pt modelId="{016BA587-E568-449A-B6EB-2FA92FC22333}" type="parTrans" cxnId="{AB708247-D83D-4458-B000-0993A7967572}">
      <dgm:prSet/>
      <dgm:spPr/>
      <dgm:t>
        <a:bodyPr/>
        <a:lstStyle/>
        <a:p>
          <a:endParaRPr lang="zh-CN" altLang="en-US"/>
        </a:p>
      </dgm:t>
    </dgm:pt>
    <dgm:pt modelId="{7F6C5F7F-8901-4FEE-980D-A6A39052B06F}" type="sibTrans" cxnId="{AB708247-D83D-4458-B000-0993A7967572}">
      <dgm:prSet/>
      <dgm:spPr/>
      <dgm:t>
        <a:bodyPr/>
        <a:lstStyle/>
        <a:p>
          <a:endParaRPr lang="zh-CN" altLang="en-US"/>
        </a:p>
      </dgm:t>
    </dgm:pt>
    <dgm:pt modelId="{112ABAE3-677B-4079-9804-56F5771890FC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b="1" dirty="0">
              <a:solidFill>
                <a:schemeClr val="tx1"/>
              </a:solidFill>
            </a:rPr>
            <a:t>用</a:t>
          </a:r>
          <a:r>
            <a:rPr lang="zh-CN" altLang="en-US" b="1" dirty="0">
              <a:solidFill>
                <a:schemeClr val="tx1"/>
              </a:solidFill>
            </a:rPr>
            <a:t>手机</a:t>
          </a:r>
          <a:r>
            <a:rPr lang="zh-CN" b="1" dirty="0">
              <a:solidFill>
                <a:schemeClr val="tx1"/>
              </a:solidFill>
            </a:rPr>
            <a:t>对苹果拍照</a:t>
          </a:r>
          <a:endParaRPr lang="zh-CN" altLang="en-US" b="1" dirty="0">
            <a:solidFill>
              <a:schemeClr val="tx1"/>
            </a:solidFill>
          </a:endParaRPr>
        </a:p>
      </dgm:t>
    </dgm:pt>
    <dgm:pt modelId="{94AC6400-3FCF-4232-8D8B-2B62AC0C51BD}" type="parTrans" cxnId="{04E709AA-722B-4CD6-B75F-ADE66F8D14E7}">
      <dgm:prSet/>
      <dgm:spPr/>
      <dgm:t>
        <a:bodyPr/>
        <a:lstStyle/>
        <a:p>
          <a:endParaRPr lang="zh-CN" altLang="en-US"/>
        </a:p>
      </dgm:t>
    </dgm:pt>
    <dgm:pt modelId="{7FDC4721-CC55-4C90-AD7D-4BB781D32219}" type="sibTrans" cxnId="{04E709AA-722B-4CD6-B75F-ADE66F8D14E7}">
      <dgm:prSet/>
      <dgm:spPr/>
      <dgm:t>
        <a:bodyPr/>
        <a:lstStyle/>
        <a:p>
          <a:endParaRPr lang="zh-CN" altLang="en-US"/>
        </a:p>
      </dgm:t>
    </dgm:pt>
    <dgm:pt modelId="{7272F710-E5BB-4503-8CE8-9752FAF80E1D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b="1">
              <a:solidFill>
                <a:schemeClr val="tx1"/>
              </a:solidFill>
            </a:rPr>
            <a:t>图像预处理</a:t>
          </a:r>
          <a:endParaRPr lang="zh-CN" altLang="en-US" b="1">
            <a:solidFill>
              <a:schemeClr val="tx1"/>
            </a:solidFill>
          </a:endParaRPr>
        </a:p>
      </dgm:t>
    </dgm:pt>
    <dgm:pt modelId="{10E7EC03-C28C-4317-A80B-C9B0D9273280}" type="parTrans" cxnId="{830CCBD7-79F8-4B1C-A357-DE891F45FF61}">
      <dgm:prSet/>
      <dgm:spPr/>
      <dgm:t>
        <a:bodyPr/>
        <a:lstStyle/>
        <a:p>
          <a:endParaRPr lang="zh-CN" altLang="en-US"/>
        </a:p>
      </dgm:t>
    </dgm:pt>
    <dgm:pt modelId="{E1473241-7586-41AC-96E6-B48B7BF97890}" type="sibTrans" cxnId="{830CCBD7-79F8-4B1C-A357-DE891F45FF61}">
      <dgm:prSet/>
      <dgm:spPr/>
      <dgm:t>
        <a:bodyPr/>
        <a:lstStyle/>
        <a:p>
          <a:endParaRPr lang="zh-CN" altLang="en-US"/>
        </a:p>
      </dgm:t>
    </dgm:pt>
    <dgm:pt modelId="{4B4CB508-8A7E-4F04-ACB1-5C3525275A6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建立模型</a:t>
          </a:r>
        </a:p>
      </dgm:t>
    </dgm:pt>
    <dgm:pt modelId="{DC9285D4-BFC1-4C11-9692-67A1E688C4E0}" type="parTrans" cxnId="{23E82E56-1CBB-49CA-BCC9-AA74D3711640}">
      <dgm:prSet/>
      <dgm:spPr/>
      <dgm:t>
        <a:bodyPr/>
        <a:lstStyle/>
        <a:p>
          <a:endParaRPr lang="zh-CN" altLang="en-US"/>
        </a:p>
      </dgm:t>
    </dgm:pt>
    <dgm:pt modelId="{C3CB5336-BFC5-46EF-BF19-3E12BF66DB2A}" type="sibTrans" cxnId="{23E82E56-1CBB-49CA-BCC9-AA74D3711640}">
      <dgm:prSet/>
      <dgm:spPr/>
      <dgm:t>
        <a:bodyPr/>
        <a:lstStyle/>
        <a:p>
          <a:endParaRPr lang="zh-CN" altLang="en-US"/>
        </a:p>
      </dgm:t>
    </dgm:pt>
    <dgm:pt modelId="{B4A061FA-7CBF-49C1-99A5-6B3B0FC6FEB9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训练模型</a:t>
          </a:r>
        </a:p>
      </dgm:t>
    </dgm:pt>
    <dgm:pt modelId="{8614F2A3-9E60-43CD-B8AA-27E49265AB20}" type="parTrans" cxnId="{2CDCF858-9BE8-4990-A19B-4CC2A12BA628}">
      <dgm:prSet/>
      <dgm:spPr/>
      <dgm:t>
        <a:bodyPr/>
        <a:lstStyle/>
        <a:p>
          <a:endParaRPr lang="zh-CN" altLang="en-US"/>
        </a:p>
      </dgm:t>
    </dgm:pt>
    <dgm:pt modelId="{33310666-0717-4496-B6FE-555EDF873F2D}" type="sibTrans" cxnId="{2CDCF858-9BE8-4990-A19B-4CC2A12BA628}">
      <dgm:prSet/>
      <dgm:spPr/>
      <dgm:t>
        <a:bodyPr/>
        <a:lstStyle/>
        <a:p>
          <a:endParaRPr lang="zh-CN" altLang="en-US"/>
        </a:p>
      </dgm:t>
    </dgm:pt>
    <dgm:pt modelId="{87E5C805-5211-4532-8572-E52EFA9953AD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检测糖度</a:t>
          </a:r>
        </a:p>
      </dgm:t>
    </dgm:pt>
    <dgm:pt modelId="{A5BEF9B3-23FF-4445-8261-8D5C32ECAA95}" type="parTrans" cxnId="{0380797C-BD53-47AA-B9F3-33DFA0BD6629}">
      <dgm:prSet/>
      <dgm:spPr/>
      <dgm:t>
        <a:bodyPr/>
        <a:lstStyle/>
        <a:p>
          <a:endParaRPr lang="zh-CN" altLang="en-US"/>
        </a:p>
      </dgm:t>
    </dgm:pt>
    <dgm:pt modelId="{6DF1C7CE-9BCD-49A2-9BC3-5C7BD8D59738}" type="sibTrans" cxnId="{0380797C-BD53-47AA-B9F3-33DFA0BD6629}">
      <dgm:prSet/>
      <dgm:spPr/>
      <dgm:t>
        <a:bodyPr/>
        <a:lstStyle/>
        <a:p>
          <a:endParaRPr lang="zh-CN" altLang="en-US"/>
        </a:p>
      </dgm:t>
    </dgm:pt>
    <dgm:pt modelId="{0CC681B0-F373-4FFF-95B8-DD493A0E3416}" type="pres">
      <dgm:prSet presAssocID="{4C5DEB58-5C53-4704-9401-21C8E99786BF}" presName="Name0" presStyleCnt="0">
        <dgm:presLayoutVars>
          <dgm:dir/>
          <dgm:resizeHandles val="exact"/>
        </dgm:presLayoutVars>
      </dgm:prSet>
      <dgm:spPr/>
    </dgm:pt>
    <dgm:pt modelId="{C5919A6B-F845-45D0-B561-A5C7D868FC51}" type="pres">
      <dgm:prSet presAssocID="{39BC48CC-2C12-4C7A-8227-C5299F90C9AB}" presName="node" presStyleLbl="node1" presStyleIdx="0" presStyleCnt="8">
        <dgm:presLayoutVars>
          <dgm:bulletEnabled val="1"/>
        </dgm:presLayoutVars>
      </dgm:prSet>
      <dgm:spPr/>
    </dgm:pt>
    <dgm:pt modelId="{E2BF451D-E52B-4A72-9F09-46F35973BF5C}" type="pres">
      <dgm:prSet presAssocID="{8393E50B-1244-4682-B55E-A96F4239C0FC}" presName="sibTrans" presStyleLbl="sibTrans1D1" presStyleIdx="0" presStyleCnt="7"/>
      <dgm:spPr/>
    </dgm:pt>
    <dgm:pt modelId="{A46A7948-CF3C-4325-B628-1C197FA64D10}" type="pres">
      <dgm:prSet presAssocID="{8393E50B-1244-4682-B55E-A96F4239C0FC}" presName="connectorText" presStyleLbl="sibTrans1D1" presStyleIdx="0" presStyleCnt="7"/>
      <dgm:spPr/>
    </dgm:pt>
    <dgm:pt modelId="{FCC177B8-DFB1-4523-AE3A-C61DFF18293A}" type="pres">
      <dgm:prSet presAssocID="{2E432D27-8EAF-4663-8DE9-BEBD8F8AE131}" presName="node" presStyleLbl="node1" presStyleIdx="1" presStyleCnt="8">
        <dgm:presLayoutVars>
          <dgm:bulletEnabled val="1"/>
        </dgm:presLayoutVars>
      </dgm:prSet>
      <dgm:spPr/>
    </dgm:pt>
    <dgm:pt modelId="{06B303D4-C5BF-44CE-8BAE-356869DDC8E9}" type="pres">
      <dgm:prSet presAssocID="{294A7C49-A1AB-4522-9759-DABAD274B128}" presName="sibTrans" presStyleLbl="sibTrans1D1" presStyleIdx="1" presStyleCnt="7"/>
      <dgm:spPr/>
    </dgm:pt>
    <dgm:pt modelId="{9122F07C-1BFC-4662-9299-4B7837D9E172}" type="pres">
      <dgm:prSet presAssocID="{294A7C49-A1AB-4522-9759-DABAD274B128}" presName="connectorText" presStyleLbl="sibTrans1D1" presStyleIdx="1" presStyleCnt="7"/>
      <dgm:spPr/>
    </dgm:pt>
    <dgm:pt modelId="{0690462E-7013-4693-A0C5-6EE6D8619066}" type="pres">
      <dgm:prSet presAssocID="{1524C940-FF76-4C8A-9688-B70E7E933AE6}" presName="node" presStyleLbl="node1" presStyleIdx="2" presStyleCnt="8">
        <dgm:presLayoutVars>
          <dgm:bulletEnabled val="1"/>
        </dgm:presLayoutVars>
      </dgm:prSet>
      <dgm:spPr/>
    </dgm:pt>
    <dgm:pt modelId="{EC7E45A9-C39F-483A-9A89-8D23A9F5A437}" type="pres">
      <dgm:prSet presAssocID="{7F6C5F7F-8901-4FEE-980D-A6A39052B06F}" presName="sibTrans" presStyleLbl="sibTrans1D1" presStyleIdx="2" presStyleCnt="7"/>
      <dgm:spPr/>
    </dgm:pt>
    <dgm:pt modelId="{980FDF42-34C2-40DB-836C-273D10ECBC4B}" type="pres">
      <dgm:prSet presAssocID="{7F6C5F7F-8901-4FEE-980D-A6A39052B06F}" presName="connectorText" presStyleLbl="sibTrans1D1" presStyleIdx="2" presStyleCnt="7"/>
      <dgm:spPr/>
    </dgm:pt>
    <dgm:pt modelId="{ADBD84E2-502E-47E4-9379-00E2B4257B4C}" type="pres">
      <dgm:prSet presAssocID="{112ABAE3-677B-4079-9804-56F5771890FC}" presName="node" presStyleLbl="node1" presStyleIdx="3" presStyleCnt="8">
        <dgm:presLayoutVars>
          <dgm:bulletEnabled val="1"/>
        </dgm:presLayoutVars>
      </dgm:prSet>
      <dgm:spPr/>
    </dgm:pt>
    <dgm:pt modelId="{8C76E505-79E0-464F-A8F6-26FB0E4307DD}" type="pres">
      <dgm:prSet presAssocID="{7FDC4721-CC55-4C90-AD7D-4BB781D32219}" presName="sibTrans" presStyleLbl="sibTrans1D1" presStyleIdx="3" presStyleCnt="7"/>
      <dgm:spPr/>
    </dgm:pt>
    <dgm:pt modelId="{8FCBC50E-D42A-4892-AD60-9DE796E4C655}" type="pres">
      <dgm:prSet presAssocID="{7FDC4721-CC55-4C90-AD7D-4BB781D32219}" presName="connectorText" presStyleLbl="sibTrans1D1" presStyleIdx="3" presStyleCnt="7"/>
      <dgm:spPr/>
    </dgm:pt>
    <dgm:pt modelId="{3384DA11-3201-4AC1-91CE-EAC3BF134FC3}" type="pres">
      <dgm:prSet presAssocID="{7272F710-E5BB-4503-8CE8-9752FAF80E1D}" presName="node" presStyleLbl="node1" presStyleIdx="4" presStyleCnt="8">
        <dgm:presLayoutVars>
          <dgm:bulletEnabled val="1"/>
        </dgm:presLayoutVars>
      </dgm:prSet>
      <dgm:spPr/>
    </dgm:pt>
    <dgm:pt modelId="{B51005A4-15CD-4090-9356-76A3F767901D}" type="pres">
      <dgm:prSet presAssocID="{E1473241-7586-41AC-96E6-B48B7BF97890}" presName="sibTrans" presStyleLbl="sibTrans1D1" presStyleIdx="4" presStyleCnt="7"/>
      <dgm:spPr/>
    </dgm:pt>
    <dgm:pt modelId="{2BB33C39-DC29-493C-888C-77D4053ED1F7}" type="pres">
      <dgm:prSet presAssocID="{E1473241-7586-41AC-96E6-B48B7BF97890}" presName="connectorText" presStyleLbl="sibTrans1D1" presStyleIdx="4" presStyleCnt="7"/>
      <dgm:spPr/>
    </dgm:pt>
    <dgm:pt modelId="{AE42EEE5-0618-4E03-B3F2-B5048F5C9CD0}" type="pres">
      <dgm:prSet presAssocID="{4B4CB508-8A7E-4F04-ACB1-5C3525275A62}" presName="node" presStyleLbl="node1" presStyleIdx="5" presStyleCnt="8">
        <dgm:presLayoutVars>
          <dgm:bulletEnabled val="1"/>
        </dgm:presLayoutVars>
      </dgm:prSet>
      <dgm:spPr/>
    </dgm:pt>
    <dgm:pt modelId="{45353413-40B9-4C8E-8076-059A32108AC0}" type="pres">
      <dgm:prSet presAssocID="{C3CB5336-BFC5-46EF-BF19-3E12BF66DB2A}" presName="sibTrans" presStyleLbl="sibTrans1D1" presStyleIdx="5" presStyleCnt="7"/>
      <dgm:spPr/>
    </dgm:pt>
    <dgm:pt modelId="{ECEB2A5B-8E0B-4E8F-9AEC-3A334403BA09}" type="pres">
      <dgm:prSet presAssocID="{C3CB5336-BFC5-46EF-BF19-3E12BF66DB2A}" presName="connectorText" presStyleLbl="sibTrans1D1" presStyleIdx="5" presStyleCnt="7"/>
      <dgm:spPr/>
    </dgm:pt>
    <dgm:pt modelId="{A8EAB258-07D7-4485-B451-60F842A583BF}" type="pres">
      <dgm:prSet presAssocID="{B4A061FA-7CBF-49C1-99A5-6B3B0FC6FEB9}" presName="node" presStyleLbl="node1" presStyleIdx="6" presStyleCnt="8">
        <dgm:presLayoutVars>
          <dgm:bulletEnabled val="1"/>
        </dgm:presLayoutVars>
      </dgm:prSet>
      <dgm:spPr/>
    </dgm:pt>
    <dgm:pt modelId="{4D98116D-153E-4EC7-985C-4B92A955487E}" type="pres">
      <dgm:prSet presAssocID="{33310666-0717-4496-B6FE-555EDF873F2D}" presName="sibTrans" presStyleLbl="sibTrans1D1" presStyleIdx="6" presStyleCnt="7"/>
      <dgm:spPr/>
    </dgm:pt>
    <dgm:pt modelId="{03AA23CC-573B-4F3D-9D38-415BED04B744}" type="pres">
      <dgm:prSet presAssocID="{33310666-0717-4496-B6FE-555EDF873F2D}" presName="connectorText" presStyleLbl="sibTrans1D1" presStyleIdx="6" presStyleCnt="7"/>
      <dgm:spPr/>
    </dgm:pt>
    <dgm:pt modelId="{98E8804C-6004-4205-B040-3337A2D7BF47}" type="pres">
      <dgm:prSet presAssocID="{87E5C805-5211-4532-8572-E52EFA9953AD}" presName="node" presStyleLbl="node1" presStyleIdx="7" presStyleCnt="8">
        <dgm:presLayoutVars>
          <dgm:bulletEnabled val="1"/>
        </dgm:presLayoutVars>
      </dgm:prSet>
      <dgm:spPr/>
    </dgm:pt>
  </dgm:ptLst>
  <dgm:cxnLst>
    <dgm:cxn modelId="{E81BE102-18B1-4002-B5C1-A2F2E8391C00}" type="presOf" srcId="{B4A061FA-7CBF-49C1-99A5-6B3B0FC6FEB9}" destId="{A8EAB258-07D7-4485-B451-60F842A583BF}" srcOrd="0" destOrd="0" presId="urn:microsoft.com/office/officeart/2005/8/layout/bProcess3"/>
    <dgm:cxn modelId="{D3EF7A19-126D-4DBB-AA1D-1C4678CCAAD6}" type="presOf" srcId="{7FDC4721-CC55-4C90-AD7D-4BB781D32219}" destId="{8C76E505-79E0-464F-A8F6-26FB0E4307DD}" srcOrd="0" destOrd="0" presId="urn:microsoft.com/office/officeart/2005/8/layout/bProcess3"/>
    <dgm:cxn modelId="{8DEDF134-F725-44C9-8196-4FD12B687545}" type="presOf" srcId="{33310666-0717-4496-B6FE-555EDF873F2D}" destId="{4D98116D-153E-4EC7-985C-4B92A955487E}" srcOrd="0" destOrd="0" presId="urn:microsoft.com/office/officeart/2005/8/layout/bProcess3"/>
    <dgm:cxn modelId="{08C1B440-E3BD-49BD-A3BC-91140BC1AD86}" type="presOf" srcId="{7F6C5F7F-8901-4FEE-980D-A6A39052B06F}" destId="{EC7E45A9-C39F-483A-9A89-8D23A9F5A437}" srcOrd="0" destOrd="0" presId="urn:microsoft.com/office/officeart/2005/8/layout/bProcess3"/>
    <dgm:cxn modelId="{AB708247-D83D-4458-B000-0993A7967572}" srcId="{4C5DEB58-5C53-4704-9401-21C8E99786BF}" destId="{1524C940-FF76-4C8A-9688-B70E7E933AE6}" srcOrd="2" destOrd="0" parTransId="{016BA587-E568-449A-B6EB-2FA92FC22333}" sibTransId="{7F6C5F7F-8901-4FEE-980D-A6A39052B06F}"/>
    <dgm:cxn modelId="{7CEB616B-BF49-4F73-80E7-D390C740984B}" srcId="{4C5DEB58-5C53-4704-9401-21C8E99786BF}" destId="{2E432D27-8EAF-4663-8DE9-BEBD8F8AE131}" srcOrd="1" destOrd="0" parTransId="{B70134F6-E3E3-4200-84B6-D17F968B85F4}" sibTransId="{294A7C49-A1AB-4522-9759-DABAD274B128}"/>
    <dgm:cxn modelId="{23E82E56-1CBB-49CA-BCC9-AA74D3711640}" srcId="{4C5DEB58-5C53-4704-9401-21C8E99786BF}" destId="{4B4CB508-8A7E-4F04-ACB1-5C3525275A62}" srcOrd="5" destOrd="0" parTransId="{DC9285D4-BFC1-4C11-9692-67A1E688C4E0}" sibTransId="{C3CB5336-BFC5-46EF-BF19-3E12BF66DB2A}"/>
    <dgm:cxn modelId="{2CDCF858-9BE8-4990-A19B-4CC2A12BA628}" srcId="{4C5DEB58-5C53-4704-9401-21C8E99786BF}" destId="{B4A061FA-7CBF-49C1-99A5-6B3B0FC6FEB9}" srcOrd="6" destOrd="0" parTransId="{8614F2A3-9E60-43CD-B8AA-27E49265AB20}" sibTransId="{33310666-0717-4496-B6FE-555EDF873F2D}"/>
    <dgm:cxn modelId="{CB9E615A-8B3B-484E-A92F-A596E8157222}" type="presOf" srcId="{2E432D27-8EAF-4663-8DE9-BEBD8F8AE131}" destId="{FCC177B8-DFB1-4523-AE3A-C61DFF18293A}" srcOrd="0" destOrd="0" presId="urn:microsoft.com/office/officeart/2005/8/layout/bProcess3"/>
    <dgm:cxn modelId="{0380797C-BD53-47AA-B9F3-33DFA0BD6629}" srcId="{4C5DEB58-5C53-4704-9401-21C8E99786BF}" destId="{87E5C805-5211-4532-8572-E52EFA9953AD}" srcOrd="7" destOrd="0" parTransId="{A5BEF9B3-23FF-4445-8261-8D5C32ECAA95}" sibTransId="{6DF1C7CE-9BCD-49A2-9BC3-5C7BD8D59738}"/>
    <dgm:cxn modelId="{9512B07E-D9C3-48C8-A778-B16F50CF6372}" type="presOf" srcId="{4C5DEB58-5C53-4704-9401-21C8E99786BF}" destId="{0CC681B0-F373-4FFF-95B8-DD493A0E3416}" srcOrd="0" destOrd="0" presId="urn:microsoft.com/office/officeart/2005/8/layout/bProcess3"/>
    <dgm:cxn modelId="{22E3017F-F4D0-466D-AED8-A7E1176AECD6}" type="presOf" srcId="{7272F710-E5BB-4503-8CE8-9752FAF80E1D}" destId="{3384DA11-3201-4AC1-91CE-EAC3BF134FC3}" srcOrd="0" destOrd="0" presId="urn:microsoft.com/office/officeart/2005/8/layout/bProcess3"/>
    <dgm:cxn modelId="{BEA68680-EBD2-4382-8C65-586317055777}" type="presOf" srcId="{7FDC4721-CC55-4C90-AD7D-4BB781D32219}" destId="{8FCBC50E-D42A-4892-AD60-9DE796E4C655}" srcOrd="1" destOrd="0" presId="urn:microsoft.com/office/officeart/2005/8/layout/bProcess3"/>
    <dgm:cxn modelId="{66F7B783-0A28-43B4-BBD0-3F02F0CBC209}" type="presOf" srcId="{112ABAE3-677B-4079-9804-56F5771890FC}" destId="{ADBD84E2-502E-47E4-9379-00E2B4257B4C}" srcOrd="0" destOrd="0" presId="urn:microsoft.com/office/officeart/2005/8/layout/bProcess3"/>
    <dgm:cxn modelId="{05033B8A-8B4F-41AA-A681-D3B85E740107}" type="presOf" srcId="{8393E50B-1244-4682-B55E-A96F4239C0FC}" destId="{E2BF451D-E52B-4A72-9F09-46F35973BF5C}" srcOrd="0" destOrd="0" presId="urn:microsoft.com/office/officeart/2005/8/layout/bProcess3"/>
    <dgm:cxn modelId="{B6CAE88B-EF22-475B-BA9D-770742FFDC30}" type="presOf" srcId="{87E5C805-5211-4532-8572-E52EFA9953AD}" destId="{98E8804C-6004-4205-B040-3337A2D7BF47}" srcOrd="0" destOrd="0" presId="urn:microsoft.com/office/officeart/2005/8/layout/bProcess3"/>
    <dgm:cxn modelId="{33BC9196-7342-4D52-90E7-B545DE2DC82D}" type="presOf" srcId="{8393E50B-1244-4682-B55E-A96F4239C0FC}" destId="{A46A7948-CF3C-4325-B628-1C197FA64D10}" srcOrd="1" destOrd="0" presId="urn:microsoft.com/office/officeart/2005/8/layout/bProcess3"/>
    <dgm:cxn modelId="{8DA5CB99-376C-4A5F-8946-75CB23419B59}" type="presOf" srcId="{33310666-0717-4496-B6FE-555EDF873F2D}" destId="{03AA23CC-573B-4F3D-9D38-415BED04B744}" srcOrd="1" destOrd="0" presId="urn:microsoft.com/office/officeart/2005/8/layout/bProcess3"/>
    <dgm:cxn modelId="{A8D4119B-32BC-4DEE-8666-B517BDDA297C}" type="presOf" srcId="{39BC48CC-2C12-4C7A-8227-C5299F90C9AB}" destId="{C5919A6B-F845-45D0-B561-A5C7D868FC51}" srcOrd="0" destOrd="0" presId="urn:microsoft.com/office/officeart/2005/8/layout/bProcess3"/>
    <dgm:cxn modelId="{4A54EDA6-4332-4A85-BFEA-3D99D3974C94}" type="presOf" srcId="{C3CB5336-BFC5-46EF-BF19-3E12BF66DB2A}" destId="{45353413-40B9-4C8E-8076-059A32108AC0}" srcOrd="0" destOrd="0" presId="urn:microsoft.com/office/officeart/2005/8/layout/bProcess3"/>
    <dgm:cxn modelId="{04E709AA-722B-4CD6-B75F-ADE66F8D14E7}" srcId="{4C5DEB58-5C53-4704-9401-21C8E99786BF}" destId="{112ABAE3-677B-4079-9804-56F5771890FC}" srcOrd="3" destOrd="0" parTransId="{94AC6400-3FCF-4232-8D8B-2B62AC0C51BD}" sibTransId="{7FDC4721-CC55-4C90-AD7D-4BB781D32219}"/>
    <dgm:cxn modelId="{2A6E37B5-7071-4380-AFD3-B2ACE5D206FB}" type="presOf" srcId="{7F6C5F7F-8901-4FEE-980D-A6A39052B06F}" destId="{980FDF42-34C2-40DB-836C-273D10ECBC4B}" srcOrd="1" destOrd="0" presId="urn:microsoft.com/office/officeart/2005/8/layout/bProcess3"/>
    <dgm:cxn modelId="{0FF09DB5-0379-4B67-A024-871A501E73AC}" type="presOf" srcId="{E1473241-7586-41AC-96E6-B48B7BF97890}" destId="{2BB33C39-DC29-493C-888C-77D4053ED1F7}" srcOrd="1" destOrd="0" presId="urn:microsoft.com/office/officeart/2005/8/layout/bProcess3"/>
    <dgm:cxn modelId="{186139BD-22CD-4F1F-8205-BAB720EF5AB3}" type="presOf" srcId="{4B4CB508-8A7E-4F04-ACB1-5C3525275A62}" destId="{AE42EEE5-0618-4E03-B3F2-B5048F5C9CD0}" srcOrd="0" destOrd="0" presId="urn:microsoft.com/office/officeart/2005/8/layout/bProcess3"/>
    <dgm:cxn modelId="{420D65C7-77B3-43FE-8305-5A1115DF18F2}" srcId="{4C5DEB58-5C53-4704-9401-21C8E99786BF}" destId="{39BC48CC-2C12-4C7A-8227-C5299F90C9AB}" srcOrd="0" destOrd="0" parTransId="{217687FD-C089-4254-8D60-7F0874AC19BD}" sibTransId="{8393E50B-1244-4682-B55E-A96F4239C0FC}"/>
    <dgm:cxn modelId="{695C32D2-A5EF-446F-ADA6-607283C8853E}" type="presOf" srcId="{E1473241-7586-41AC-96E6-B48B7BF97890}" destId="{B51005A4-15CD-4090-9356-76A3F767901D}" srcOrd="0" destOrd="0" presId="urn:microsoft.com/office/officeart/2005/8/layout/bProcess3"/>
    <dgm:cxn modelId="{1ADB6FD2-C23E-4E80-AD0A-0B2FA4467458}" type="presOf" srcId="{1524C940-FF76-4C8A-9688-B70E7E933AE6}" destId="{0690462E-7013-4693-A0C5-6EE6D8619066}" srcOrd="0" destOrd="0" presId="urn:microsoft.com/office/officeart/2005/8/layout/bProcess3"/>
    <dgm:cxn modelId="{830CCBD7-79F8-4B1C-A357-DE891F45FF61}" srcId="{4C5DEB58-5C53-4704-9401-21C8E99786BF}" destId="{7272F710-E5BB-4503-8CE8-9752FAF80E1D}" srcOrd="4" destOrd="0" parTransId="{10E7EC03-C28C-4317-A80B-C9B0D9273280}" sibTransId="{E1473241-7586-41AC-96E6-B48B7BF97890}"/>
    <dgm:cxn modelId="{EE0D39D9-7854-4EC5-9476-FF32E2CA38D9}" type="presOf" srcId="{294A7C49-A1AB-4522-9759-DABAD274B128}" destId="{9122F07C-1BFC-4662-9299-4B7837D9E172}" srcOrd="1" destOrd="0" presId="urn:microsoft.com/office/officeart/2005/8/layout/bProcess3"/>
    <dgm:cxn modelId="{F23899E0-CBE4-4416-8BBC-E625C79D3EA6}" type="presOf" srcId="{C3CB5336-BFC5-46EF-BF19-3E12BF66DB2A}" destId="{ECEB2A5B-8E0B-4E8F-9AEC-3A334403BA09}" srcOrd="1" destOrd="0" presId="urn:microsoft.com/office/officeart/2005/8/layout/bProcess3"/>
    <dgm:cxn modelId="{43E064ED-33CE-4F78-867A-50A4B9919759}" type="presOf" srcId="{294A7C49-A1AB-4522-9759-DABAD274B128}" destId="{06B303D4-C5BF-44CE-8BAE-356869DDC8E9}" srcOrd="0" destOrd="0" presId="urn:microsoft.com/office/officeart/2005/8/layout/bProcess3"/>
    <dgm:cxn modelId="{DDEBF7D0-F0B4-4605-B42E-73DECBAEB8EC}" type="presParOf" srcId="{0CC681B0-F373-4FFF-95B8-DD493A0E3416}" destId="{C5919A6B-F845-45D0-B561-A5C7D868FC51}" srcOrd="0" destOrd="0" presId="urn:microsoft.com/office/officeart/2005/8/layout/bProcess3"/>
    <dgm:cxn modelId="{78762C0B-E708-4EEB-BFAD-189D91E74E78}" type="presParOf" srcId="{0CC681B0-F373-4FFF-95B8-DD493A0E3416}" destId="{E2BF451D-E52B-4A72-9F09-46F35973BF5C}" srcOrd="1" destOrd="0" presId="urn:microsoft.com/office/officeart/2005/8/layout/bProcess3"/>
    <dgm:cxn modelId="{0948368C-8822-4BB3-9676-E210E357B3FC}" type="presParOf" srcId="{E2BF451D-E52B-4A72-9F09-46F35973BF5C}" destId="{A46A7948-CF3C-4325-B628-1C197FA64D10}" srcOrd="0" destOrd="0" presId="urn:microsoft.com/office/officeart/2005/8/layout/bProcess3"/>
    <dgm:cxn modelId="{7BAED74E-8FA6-48CD-A05B-CBCE8E11819A}" type="presParOf" srcId="{0CC681B0-F373-4FFF-95B8-DD493A0E3416}" destId="{FCC177B8-DFB1-4523-AE3A-C61DFF18293A}" srcOrd="2" destOrd="0" presId="urn:microsoft.com/office/officeart/2005/8/layout/bProcess3"/>
    <dgm:cxn modelId="{F522F897-A76C-4D30-96EB-D5183665421B}" type="presParOf" srcId="{0CC681B0-F373-4FFF-95B8-DD493A0E3416}" destId="{06B303D4-C5BF-44CE-8BAE-356869DDC8E9}" srcOrd="3" destOrd="0" presId="urn:microsoft.com/office/officeart/2005/8/layout/bProcess3"/>
    <dgm:cxn modelId="{7E5628E5-FD82-4A76-AB26-C004BF21DDF6}" type="presParOf" srcId="{06B303D4-C5BF-44CE-8BAE-356869DDC8E9}" destId="{9122F07C-1BFC-4662-9299-4B7837D9E172}" srcOrd="0" destOrd="0" presId="urn:microsoft.com/office/officeart/2005/8/layout/bProcess3"/>
    <dgm:cxn modelId="{B6E5721B-B5D9-4FEC-8575-A869D8725BD4}" type="presParOf" srcId="{0CC681B0-F373-4FFF-95B8-DD493A0E3416}" destId="{0690462E-7013-4693-A0C5-6EE6D8619066}" srcOrd="4" destOrd="0" presId="urn:microsoft.com/office/officeart/2005/8/layout/bProcess3"/>
    <dgm:cxn modelId="{036CD957-4C5B-45BC-A050-0F5BA1246399}" type="presParOf" srcId="{0CC681B0-F373-4FFF-95B8-DD493A0E3416}" destId="{EC7E45A9-C39F-483A-9A89-8D23A9F5A437}" srcOrd="5" destOrd="0" presId="urn:microsoft.com/office/officeart/2005/8/layout/bProcess3"/>
    <dgm:cxn modelId="{8A862AFC-3E64-4472-88B9-B9AB94344F98}" type="presParOf" srcId="{EC7E45A9-C39F-483A-9A89-8D23A9F5A437}" destId="{980FDF42-34C2-40DB-836C-273D10ECBC4B}" srcOrd="0" destOrd="0" presId="urn:microsoft.com/office/officeart/2005/8/layout/bProcess3"/>
    <dgm:cxn modelId="{AFCDD0DC-295A-4DBC-B93A-ADD7BCF863B9}" type="presParOf" srcId="{0CC681B0-F373-4FFF-95B8-DD493A0E3416}" destId="{ADBD84E2-502E-47E4-9379-00E2B4257B4C}" srcOrd="6" destOrd="0" presId="urn:microsoft.com/office/officeart/2005/8/layout/bProcess3"/>
    <dgm:cxn modelId="{444CDBC0-A563-423B-BF14-54A32B3C54B1}" type="presParOf" srcId="{0CC681B0-F373-4FFF-95B8-DD493A0E3416}" destId="{8C76E505-79E0-464F-A8F6-26FB0E4307DD}" srcOrd="7" destOrd="0" presId="urn:microsoft.com/office/officeart/2005/8/layout/bProcess3"/>
    <dgm:cxn modelId="{0084C56D-B4F2-4483-B282-2B251404BAC7}" type="presParOf" srcId="{8C76E505-79E0-464F-A8F6-26FB0E4307DD}" destId="{8FCBC50E-D42A-4892-AD60-9DE796E4C655}" srcOrd="0" destOrd="0" presId="urn:microsoft.com/office/officeart/2005/8/layout/bProcess3"/>
    <dgm:cxn modelId="{D136A23E-38D2-444B-BD06-95958322AB45}" type="presParOf" srcId="{0CC681B0-F373-4FFF-95B8-DD493A0E3416}" destId="{3384DA11-3201-4AC1-91CE-EAC3BF134FC3}" srcOrd="8" destOrd="0" presId="urn:microsoft.com/office/officeart/2005/8/layout/bProcess3"/>
    <dgm:cxn modelId="{64FEAA6F-5D10-41C5-8F9D-D06D745D3C5E}" type="presParOf" srcId="{0CC681B0-F373-4FFF-95B8-DD493A0E3416}" destId="{B51005A4-15CD-4090-9356-76A3F767901D}" srcOrd="9" destOrd="0" presId="urn:microsoft.com/office/officeart/2005/8/layout/bProcess3"/>
    <dgm:cxn modelId="{83021A17-C78D-4039-8D57-0FF3343411C5}" type="presParOf" srcId="{B51005A4-15CD-4090-9356-76A3F767901D}" destId="{2BB33C39-DC29-493C-888C-77D4053ED1F7}" srcOrd="0" destOrd="0" presId="urn:microsoft.com/office/officeart/2005/8/layout/bProcess3"/>
    <dgm:cxn modelId="{78859DAA-87DF-4C03-86D7-A579B7C3BF00}" type="presParOf" srcId="{0CC681B0-F373-4FFF-95B8-DD493A0E3416}" destId="{AE42EEE5-0618-4E03-B3F2-B5048F5C9CD0}" srcOrd="10" destOrd="0" presId="urn:microsoft.com/office/officeart/2005/8/layout/bProcess3"/>
    <dgm:cxn modelId="{6B6959B6-B241-476A-808D-8E515BAB29A0}" type="presParOf" srcId="{0CC681B0-F373-4FFF-95B8-DD493A0E3416}" destId="{45353413-40B9-4C8E-8076-059A32108AC0}" srcOrd="11" destOrd="0" presId="urn:microsoft.com/office/officeart/2005/8/layout/bProcess3"/>
    <dgm:cxn modelId="{3994583A-5D0D-4C41-A5F8-021F54C403D9}" type="presParOf" srcId="{45353413-40B9-4C8E-8076-059A32108AC0}" destId="{ECEB2A5B-8E0B-4E8F-9AEC-3A334403BA09}" srcOrd="0" destOrd="0" presId="urn:microsoft.com/office/officeart/2005/8/layout/bProcess3"/>
    <dgm:cxn modelId="{09A4BA82-8D28-48D9-9016-11D84FFDBEF8}" type="presParOf" srcId="{0CC681B0-F373-4FFF-95B8-DD493A0E3416}" destId="{A8EAB258-07D7-4485-B451-60F842A583BF}" srcOrd="12" destOrd="0" presId="urn:microsoft.com/office/officeart/2005/8/layout/bProcess3"/>
    <dgm:cxn modelId="{C59700E1-957A-4F9C-9016-5E450947804E}" type="presParOf" srcId="{0CC681B0-F373-4FFF-95B8-DD493A0E3416}" destId="{4D98116D-153E-4EC7-985C-4B92A955487E}" srcOrd="13" destOrd="0" presId="urn:microsoft.com/office/officeart/2005/8/layout/bProcess3"/>
    <dgm:cxn modelId="{D6EE5F91-4159-4AB5-B47E-4242FC035A7E}" type="presParOf" srcId="{4D98116D-153E-4EC7-985C-4B92A955487E}" destId="{03AA23CC-573B-4F3D-9D38-415BED04B744}" srcOrd="0" destOrd="0" presId="urn:microsoft.com/office/officeart/2005/8/layout/bProcess3"/>
    <dgm:cxn modelId="{8552085F-24F4-4532-B6D7-290FD71CD053}" type="presParOf" srcId="{0CC681B0-F373-4FFF-95B8-DD493A0E3416}" destId="{98E8804C-6004-4205-B040-3337A2D7BF4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451D-E52B-4A72-9F09-46F35973BF5C}">
      <dsp:nvSpPr>
        <dsp:cNvPr id="0" name=""/>
        <dsp:cNvSpPr/>
      </dsp:nvSpPr>
      <dsp:spPr>
        <a:xfrm>
          <a:off x="2080299" y="1304019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2256" y="1347347"/>
        <a:ext cx="23921" cy="4784"/>
      </dsp:txXfrm>
    </dsp:sp>
    <dsp:sp modelId="{C5919A6B-F845-45D0-B561-A5C7D868FC51}">
      <dsp:nvSpPr>
        <dsp:cNvPr id="0" name=""/>
        <dsp:cNvSpPr/>
      </dsp:nvSpPr>
      <dsp:spPr>
        <a:xfrm>
          <a:off x="1941" y="725692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</a:rPr>
            <a:t>采购水</a:t>
          </a:r>
          <a:r>
            <a:rPr lang="zh-CN" sz="2600" b="1" kern="1200" dirty="0">
              <a:solidFill>
                <a:schemeClr val="tx1"/>
              </a:solidFill>
            </a:rPr>
            <a:t>果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1941" y="725692"/>
        <a:ext cx="2080157" cy="1248094"/>
      </dsp:txXfrm>
    </dsp:sp>
    <dsp:sp modelId="{06B303D4-C5BF-44CE-8BAE-356869DDC8E9}">
      <dsp:nvSpPr>
        <dsp:cNvPr id="0" name=""/>
        <dsp:cNvSpPr/>
      </dsp:nvSpPr>
      <dsp:spPr>
        <a:xfrm>
          <a:off x="4638892" y="1304019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0849" y="1347347"/>
        <a:ext cx="23921" cy="4784"/>
      </dsp:txXfrm>
    </dsp:sp>
    <dsp:sp modelId="{FCC177B8-DFB1-4523-AE3A-C61DFF18293A}">
      <dsp:nvSpPr>
        <dsp:cNvPr id="0" name=""/>
        <dsp:cNvSpPr/>
      </dsp:nvSpPr>
      <dsp:spPr>
        <a:xfrm>
          <a:off x="2560535" y="725692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kern="1200" dirty="0">
              <a:solidFill>
                <a:schemeClr val="tx1"/>
              </a:solidFill>
            </a:rPr>
            <a:t>糖度仪测量</a:t>
          </a:r>
          <a:r>
            <a:rPr lang="zh-CN" altLang="en-US" sz="2600" b="1" kern="1200" dirty="0">
              <a:solidFill>
                <a:schemeClr val="tx1"/>
              </a:solidFill>
            </a:rPr>
            <a:t>水</a:t>
          </a:r>
          <a:r>
            <a:rPr lang="zh-CN" sz="2600" b="1" kern="1200" dirty="0">
              <a:solidFill>
                <a:schemeClr val="tx1"/>
              </a:solidFill>
            </a:rPr>
            <a:t>果标准值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2560535" y="725692"/>
        <a:ext cx="2080157" cy="1248094"/>
      </dsp:txXfrm>
    </dsp:sp>
    <dsp:sp modelId="{EC7E45A9-C39F-483A-9A89-8D23A9F5A437}">
      <dsp:nvSpPr>
        <dsp:cNvPr id="0" name=""/>
        <dsp:cNvSpPr/>
      </dsp:nvSpPr>
      <dsp:spPr>
        <a:xfrm>
          <a:off x="7197485" y="1304019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09442" y="1347347"/>
        <a:ext cx="23921" cy="4784"/>
      </dsp:txXfrm>
    </dsp:sp>
    <dsp:sp modelId="{0690462E-7013-4693-A0C5-6EE6D8619066}">
      <dsp:nvSpPr>
        <dsp:cNvPr id="0" name=""/>
        <dsp:cNvSpPr/>
      </dsp:nvSpPr>
      <dsp:spPr>
        <a:xfrm>
          <a:off x="5119128" y="725692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kern="1200" dirty="0">
              <a:solidFill>
                <a:schemeClr val="tx1"/>
              </a:solidFill>
            </a:rPr>
            <a:t>对</a:t>
          </a:r>
          <a:r>
            <a:rPr lang="zh-CN" altLang="en-US" sz="2600" b="1" kern="1200" dirty="0">
              <a:solidFill>
                <a:schemeClr val="tx1"/>
              </a:solidFill>
            </a:rPr>
            <a:t>手机</a:t>
          </a:r>
          <a:r>
            <a:rPr lang="zh-CN" sz="2600" b="1" kern="1200" dirty="0">
              <a:solidFill>
                <a:schemeClr val="tx1"/>
              </a:solidFill>
            </a:rPr>
            <a:t>闪光灯进行测定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5119128" y="725692"/>
        <a:ext cx="2080157" cy="1248094"/>
      </dsp:txXfrm>
    </dsp:sp>
    <dsp:sp modelId="{8C76E505-79E0-464F-A8F6-26FB0E4307DD}">
      <dsp:nvSpPr>
        <dsp:cNvPr id="0" name=""/>
        <dsp:cNvSpPr/>
      </dsp:nvSpPr>
      <dsp:spPr>
        <a:xfrm>
          <a:off x="1042020" y="1971986"/>
          <a:ext cx="7675779" cy="447836"/>
        </a:xfrm>
        <a:custGeom>
          <a:avLst/>
          <a:gdLst/>
          <a:ahLst/>
          <a:cxnLst/>
          <a:rect l="0" t="0" r="0" b="0"/>
          <a:pathLst>
            <a:path>
              <a:moveTo>
                <a:pt x="7675779" y="0"/>
              </a:moveTo>
              <a:lnTo>
                <a:pt x="7675779" y="241018"/>
              </a:lnTo>
              <a:lnTo>
                <a:pt x="0" y="241018"/>
              </a:lnTo>
              <a:lnTo>
                <a:pt x="0" y="44783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7643" y="2193512"/>
        <a:ext cx="384533" cy="4784"/>
      </dsp:txXfrm>
    </dsp:sp>
    <dsp:sp modelId="{ADBD84E2-502E-47E4-9379-00E2B4257B4C}">
      <dsp:nvSpPr>
        <dsp:cNvPr id="0" name=""/>
        <dsp:cNvSpPr/>
      </dsp:nvSpPr>
      <dsp:spPr>
        <a:xfrm>
          <a:off x="7677721" y="725692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kern="1200" dirty="0">
              <a:solidFill>
                <a:schemeClr val="tx1"/>
              </a:solidFill>
            </a:rPr>
            <a:t>用</a:t>
          </a:r>
          <a:r>
            <a:rPr lang="zh-CN" altLang="en-US" sz="2600" b="1" kern="1200" dirty="0">
              <a:solidFill>
                <a:schemeClr val="tx1"/>
              </a:solidFill>
            </a:rPr>
            <a:t>手机</a:t>
          </a:r>
          <a:r>
            <a:rPr lang="zh-CN" sz="2600" b="1" kern="1200" dirty="0">
              <a:solidFill>
                <a:schemeClr val="tx1"/>
              </a:solidFill>
            </a:rPr>
            <a:t>对苹果拍照</a:t>
          </a:r>
          <a:endParaRPr lang="zh-CN" altLang="en-US" sz="2600" b="1" kern="1200" dirty="0">
            <a:solidFill>
              <a:schemeClr val="tx1"/>
            </a:solidFill>
          </a:endParaRPr>
        </a:p>
      </dsp:txBody>
      <dsp:txXfrm>
        <a:off x="7677721" y="725692"/>
        <a:ext cx="2080157" cy="1248094"/>
      </dsp:txXfrm>
    </dsp:sp>
    <dsp:sp modelId="{B51005A4-15CD-4090-9356-76A3F767901D}">
      <dsp:nvSpPr>
        <dsp:cNvPr id="0" name=""/>
        <dsp:cNvSpPr/>
      </dsp:nvSpPr>
      <dsp:spPr>
        <a:xfrm>
          <a:off x="2080299" y="3030550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2256" y="3073878"/>
        <a:ext cx="23921" cy="4784"/>
      </dsp:txXfrm>
    </dsp:sp>
    <dsp:sp modelId="{3384DA11-3201-4AC1-91CE-EAC3BF134FC3}">
      <dsp:nvSpPr>
        <dsp:cNvPr id="0" name=""/>
        <dsp:cNvSpPr/>
      </dsp:nvSpPr>
      <dsp:spPr>
        <a:xfrm>
          <a:off x="1941" y="2452223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kern="1200">
              <a:solidFill>
                <a:schemeClr val="tx1"/>
              </a:solidFill>
            </a:rPr>
            <a:t>图像预处理</a:t>
          </a:r>
          <a:endParaRPr lang="zh-CN" altLang="en-US" sz="2600" b="1" kern="1200">
            <a:solidFill>
              <a:schemeClr val="tx1"/>
            </a:solidFill>
          </a:endParaRPr>
        </a:p>
      </dsp:txBody>
      <dsp:txXfrm>
        <a:off x="1941" y="2452223"/>
        <a:ext cx="2080157" cy="1248094"/>
      </dsp:txXfrm>
    </dsp:sp>
    <dsp:sp modelId="{45353413-40B9-4C8E-8076-059A32108AC0}">
      <dsp:nvSpPr>
        <dsp:cNvPr id="0" name=""/>
        <dsp:cNvSpPr/>
      </dsp:nvSpPr>
      <dsp:spPr>
        <a:xfrm>
          <a:off x="4638892" y="3030550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0849" y="3073878"/>
        <a:ext cx="23921" cy="4784"/>
      </dsp:txXfrm>
    </dsp:sp>
    <dsp:sp modelId="{AE42EEE5-0618-4E03-B3F2-B5048F5C9CD0}">
      <dsp:nvSpPr>
        <dsp:cNvPr id="0" name=""/>
        <dsp:cNvSpPr/>
      </dsp:nvSpPr>
      <dsp:spPr>
        <a:xfrm>
          <a:off x="2560535" y="2452223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</a:rPr>
            <a:t>建立模型</a:t>
          </a:r>
        </a:p>
      </dsp:txBody>
      <dsp:txXfrm>
        <a:off x="2560535" y="2452223"/>
        <a:ext cx="2080157" cy="1248094"/>
      </dsp:txXfrm>
    </dsp:sp>
    <dsp:sp modelId="{4D98116D-153E-4EC7-985C-4B92A955487E}">
      <dsp:nvSpPr>
        <dsp:cNvPr id="0" name=""/>
        <dsp:cNvSpPr/>
      </dsp:nvSpPr>
      <dsp:spPr>
        <a:xfrm>
          <a:off x="7197485" y="3030550"/>
          <a:ext cx="4478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83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09442" y="3073878"/>
        <a:ext cx="23921" cy="4784"/>
      </dsp:txXfrm>
    </dsp:sp>
    <dsp:sp modelId="{A8EAB258-07D7-4485-B451-60F842A583BF}">
      <dsp:nvSpPr>
        <dsp:cNvPr id="0" name=""/>
        <dsp:cNvSpPr/>
      </dsp:nvSpPr>
      <dsp:spPr>
        <a:xfrm>
          <a:off x="5119128" y="2452223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</a:rPr>
            <a:t>训练模型</a:t>
          </a:r>
        </a:p>
      </dsp:txBody>
      <dsp:txXfrm>
        <a:off x="5119128" y="2452223"/>
        <a:ext cx="2080157" cy="1248094"/>
      </dsp:txXfrm>
    </dsp:sp>
    <dsp:sp modelId="{98E8804C-6004-4205-B040-3337A2D7BF47}">
      <dsp:nvSpPr>
        <dsp:cNvPr id="0" name=""/>
        <dsp:cNvSpPr/>
      </dsp:nvSpPr>
      <dsp:spPr>
        <a:xfrm>
          <a:off x="7677721" y="2452223"/>
          <a:ext cx="2080157" cy="124809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</a:rPr>
            <a:t>检测糖度</a:t>
          </a:r>
        </a:p>
      </dsp:txBody>
      <dsp:txXfrm>
        <a:off x="7677721" y="2452223"/>
        <a:ext cx="2080157" cy="124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8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2020/7/19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10569" y="2818468"/>
            <a:ext cx="81708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基于智能手机的水果识别和健康膳食</a:t>
            </a:r>
            <a:r>
              <a:rPr lang="en-US" altLang="zh-CN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540125" y="3965903"/>
            <a:ext cx="5075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队伍：</a:t>
            </a:r>
            <a:r>
              <a:rPr lang="en-US" altLang="zh-CN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5082 </a:t>
            </a:r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苹果你有多甜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12399" y="1810791"/>
            <a:ext cx="5967202" cy="769441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“果之味”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9" grpId="0" animBg="1"/>
      <p:bldP spid="49" grpId="0" animBg="1"/>
      <p:bldP spid="53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糖度检测原理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2640F92-B14D-4C6B-B3A7-6A105A0B5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155531"/>
              </p:ext>
            </p:extLst>
          </p:nvPr>
        </p:nvGraphicFramePr>
        <p:xfrm>
          <a:off x="1091681" y="1247002"/>
          <a:ext cx="9759821" cy="442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467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糖度检测效果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D5338-0E51-41A2-B4B4-9B096FFF0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06" y="2295703"/>
            <a:ext cx="1519592" cy="1519592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6616390-DDC1-425A-9DA7-9419F38F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05796"/>
              </p:ext>
            </p:extLst>
          </p:nvPr>
        </p:nvGraphicFramePr>
        <p:xfrm>
          <a:off x="406710" y="5190745"/>
          <a:ext cx="10801761" cy="823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587">
                  <a:extLst>
                    <a:ext uri="{9D8B030D-6E8A-4147-A177-3AD203B41FA5}">
                      <a16:colId xmlns:a16="http://schemas.microsoft.com/office/drawing/2014/main" val="3708480404"/>
                    </a:ext>
                  </a:extLst>
                </a:gridCol>
                <a:gridCol w="3600587">
                  <a:extLst>
                    <a:ext uri="{9D8B030D-6E8A-4147-A177-3AD203B41FA5}">
                      <a16:colId xmlns:a16="http://schemas.microsoft.com/office/drawing/2014/main" val="823964038"/>
                    </a:ext>
                  </a:extLst>
                </a:gridCol>
                <a:gridCol w="3600587">
                  <a:extLst>
                    <a:ext uri="{9D8B030D-6E8A-4147-A177-3AD203B41FA5}">
                      <a16:colId xmlns:a16="http://schemas.microsoft.com/office/drawing/2014/main" val="2290158074"/>
                    </a:ext>
                  </a:extLst>
                </a:gridCol>
              </a:tblGrid>
              <a:tr h="823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实物水果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手机拍摄水果图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             软件分析给出糖度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350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E8700CB4-3266-4247-A865-3FE32D255825}"/>
              </a:ext>
            </a:extLst>
          </p:cNvPr>
          <p:cNvSpPr/>
          <p:nvPr/>
        </p:nvSpPr>
        <p:spPr>
          <a:xfrm>
            <a:off x="3167735" y="2826341"/>
            <a:ext cx="802433" cy="52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A38A4EFA-F1CB-4193-88E1-F83C5B9F466D}"/>
              </a:ext>
            </a:extLst>
          </p:cNvPr>
          <p:cNvSpPr/>
          <p:nvPr/>
        </p:nvSpPr>
        <p:spPr>
          <a:xfrm>
            <a:off x="7597799" y="2826341"/>
            <a:ext cx="802433" cy="524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557641-2590-4A9E-8D97-35B794F0B1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b="8808"/>
          <a:stretch/>
        </p:blipFill>
        <p:spPr>
          <a:xfrm>
            <a:off x="8763043" y="1019680"/>
            <a:ext cx="2288899" cy="4171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0481BF-C099-4D69-ADDD-2AC603792E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1" y="2061362"/>
            <a:ext cx="3255544" cy="24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196295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9181" y="80168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界面设计</a:t>
              </a:r>
              <a:r>
                <a:rPr lang="en-US" altLang="zh-CN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4B1FA717-8BF2-4DFB-90DA-18B4D7B0B0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2" y="632645"/>
            <a:ext cx="2617165" cy="527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EC71AA58-702E-4D59-8AC5-8AA4BAF18B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20" y="665956"/>
            <a:ext cx="3005645" cy="52466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AB2143-32E2-4156-954B-FFA2A7396A84}"/>
              </a:ext>
            </a:extLst>
          </p:cNvPr>
          <p:cNvSpPr txBox="1"/>
          <p:nvPr/>
        </p:nvSpPr>
        <p:spPr>
          <a:xfrm>
            <a:off x="822565" y="6082378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用户交流、查看帖子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82081B-7958-4629-865A-FD5DB31FC418}"/>
              </a:ext>
            </a:extLst>
          </p:cNvPr>
          <p:cNvSpPr txBox="1"/>
          <p:nvPr/>
        </p:nvSpPr>
        <p:spPr>
          <a:xfrm>
            <a:off x="5399705" y="6112988"/>
            <a:ext cx="12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帖子详情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A5C0F3-91F4-4E68-86D7-5695E3E11FFB}"/>
              </a:ext>
            </a:extLst>
          </p:cNvPr>
          <p:cNvSpPr txBox="1"/>
          <p:nvPr/>
        </p:nvSpPr>
        <p:spPr>
          <a:xfrm>
            <a:off x="9573101" y="6082378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分享帖子链接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03C4CAC-15A2-4995-8FD7-DCD5F7B1BD5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665956"/>
            <a:ext cx="2829233" cy="5246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9181" y="80168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界面设计</a:t>
              </a:r>
              <a:r>
                <a:rPr lang="en-US" altLang="zh-CN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附近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B2143-32E2-4156-954B-FFA2A7396A84}"/>
              </a:ext>
            </a:extLst>
          </p:cNvPr>
          <p:cNvSpPr txBox="1"/>
          <p:nvPr/>
        </p:nvSpPr>
        <p:spPr>
          <a:xfrm>
            <a:off x="982275" y="6063302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附近超市查看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82081B-7958-4629-865A-FD5DB31FC418}"/>
              </a:ext>
            </a:extLst>
          </p:cNvPr>
          <p:cNvSpPr txBox="1"/>
          <p:nvPr/>
        </p:nvSpPr>
        <p:spPr>
          <a:xfrm>
            <a:off x="5407325" y="6057300"/>
            <a:ext cx="12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超市详情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A5C0F3-91F4-4E68-86D7-5695E3E11FFB}"/>
              </a:ext>
            </a:extLst>
          </p:cNvPr>
          <p:cNvSpPr txBox="1"/>
          <p:nvPr/>
        </p:nvSpPr>
        <p:spPr>
          <a:xfrm>
            <a:off x="9816941" y="6057300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购买界面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E89F46-445D-44AC-8860-4C7AB367C1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0" y="660997"/>
            <a:ext cx="2645715" cy="52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2251DB-1EBB-4DDA-8653-A99DDFC080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660997"/>
            <a:ext cx="3048000" cy="52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48CEEE9-4EC1-48D1-A563-72D28B4B71C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25" y="631268"/>
            <a:ext cx="2500700" cy="531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63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9181" y="80168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界面设计</a:t>
              </a:r>
              <a:r>
                <a:rPr lang="en-US" altLang="zh-CN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识别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B2143-32E2-4156-954B-FFA2A7396A84}"/>
              </a:ext>
            </a:extLst>
          </p:cNvPr>
          <p:cNvSpPr txBox="1"/>
          <p:nvPr/>
        </p:nvSpPr>
        <p:spPr>
          <a:xfrm>
            <a:off x="561801" y="6043181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未上传图片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82081B-7958-4629-865A-FD5DB31FC418}"/>
              </a:ext>
            </a:extLst>
          </p:cNvPr>
          <p:cNvSpPr txBox="1"/>
          <p:nvPr/>
        </p:nvSpPr>
        <p:spPr>
          <a:xfrm>
            <a:off x="3968852" y="6043181"/>
            <a:ext cx="16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选择上传方式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A5C0F3-91F4-4E68-86D7-5695E3E11FFB}"/>
              </a:ext>
            </a:extLst>
          </p:cNvPr>
          <p:cNvSpPr txBox="1"/>
          <p:nvPr/>
        </p:nvSpPr>
        <p:spPr>
          <a:xfrm>
            <a:off x="9767918" y="6043181"/>
            <a:ext cx="228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加入每日糖分摄入量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DB322E4-130D-4EE5-A521-7C3272E830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7" y="744806"/>
            <a:ext cx="2855595" cy="512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923D5B4-5FE5-4217-B9C1-CF887454BC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40" y="744806"/>
            <a:ext cx="2655214" cy="50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8387C6-7BB9-488B-B78D-3F105568C1D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95" y="785048"/>
            <a:ext cx="2480498" cy="504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B1F86B-0F2F-4CEB-9735-4D9857C37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54" y="744806"/>
            <a:ext cx="2773145" cy="512966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FF575C-DE87-4967-A73E-DE68D95F1E2F}"/>
              </a:ext>
            </a:extLst>
          </p:cNvPr>
          <p:cNvSpPr txBox="1"/>
          <p:nvPr/>
        </p:nvSpPr>
        <p:spPr>
          <a:xfrm>
            <a:off x="7263344" y="6057300"/>
            <a:ext cx="16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识别成功</a:t>
            </a:r>
          </a:p>
        </p:txBody>
      </p:sp>
    </p:spTree>
    <p:extLst>
      <p:ext uri="{BB962C8B-B14F-4D97-AF65-F5344CB8AC3E}">
        <p14:creationId xmlns:p14="http://schemas.microsoft.com/office/powerpoint/2010/main" val="215712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09181" y="80168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界面设计</a:t>
              </a:r>
              <a:r>
                <a:rPr lang="en-US" altLang="zh-CN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我的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B2143-32E2-4156-954B-FFA2A7396A84}"/>
              </a:ext>
            </a:extLst>
          </p:cNvPr>
          <p:cNvSpPr txBox="1"/>
          <p:nvPr/>
        </p:nvSpPr>
        <p:spPr>
          <a:xfrm>
            <a:off x="1165116" y="6147656"/>
            <a:ext cx="25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个人管理界面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82081B-7958-4629-865A-FD5DB31FC418}"/>
              </a:ext>
            </a:extLst>
          </p:cNvPr>
          <p:cNvSpPr txBox="1"/>
          <p:nvPr/>
        </p:nvSpPr>
        <p:spPr>
          <a:xfrm>
            <a:off x="5136046" y="6099567"/>
            <a:ext cx="16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登录或注册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A5C0F3-91F4-4E68-86D7-5695E3E11FFB}"/>
              </a:ext>
            </a:extLst>
          </p:cNvPr>
          <p:cNvSpPr txBox="1"/>
          <p:nvPr/>
        </p:nvSpPr>
        <p:spPr>
          <a:xfrm>
            <a:off x="9185383" y="6078300"/>
            <a:ext cx="228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每日打卡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7A65A1-3F47-49E0-863C-8BF1A59B07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65956"/>
            <a:ext cx="2882913" cy="532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A2890B-32C9-4E5E-BF0F-C18EA6B9E5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2" y="618437"/>
            <a:ext cx="2882913" cy="53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D42E8F6-D060-4D46-94B7-89DA24A3B8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990" y="667303"/>
            <a:ext cx="2652646" cy="5298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02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78629" y="67221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软件架构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 descr="ä½¿ç¨uni-appå¼åå¾®ä¿¡å°ç¨åºâ å£å¢¨">
            <a:extLst>
              <a:ext uri="{FF2B5EF4-FFF2-40B4-BE49-F238E27FC236}">
                <a16:creationId xmlns:a16="http://schemas.microsoft.com/office/drawing/2014/main" id="{CD9FC4F4-679A-4051-9B23-596112E85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" y="971743"/>
            <a:ext cx="5311937" cy="29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0F10F2-E67F-43E8-96E5-9749CCCDE001}"/>
              </a:ext>
            </a:extLst>
          </p:cNvPr>
          <p:cNvSpPr txBox="1"/>
          <p:nvPr/>
        </p:nvSpPr>
        <p:spPr>
          <a:xfrm>
            <a:off x="1302529" y="4281432"/>
            <a:ext cx="3761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前端采用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uni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-app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框架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vue.js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开发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可跨平台开发部署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032" name="Picture 8" descr="å°ç£å¤§å­¸è³è¨ç³»çµ±è¨ç·´ç­">
            <a:extLst>
              <a:ext uri="{FF2B5EF4-FFF2-40B4-BE49-F238E27FC236}">
                <a16:creationId xmlns:a16="http://schemas.microsoft.com/office/drawing/2014/main" id="{F963C701-7976-4349-A91C-054CED1D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80" y="727622"/>
            <a:ext cx="3669982" cy="33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1D2E6A-7587-4967-AFAE-C12FB8C975B3}"/>
              </a:ext>
            </a:extLst>
          </p:cNvPr>
          <p:cNvSpPr txBox="1"/>
          <p:nvPr/>
        </p:nvSpPr>
        <p:spPr>
          <a:xfrm>
            <a:off x="8632413" y="4276417"/>
            <a:ext cx="376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后端采用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django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框架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快速开发 维护方便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可拓展 多种操作系统兼容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FCA71E5-5414-4E6D-9A55-56FBF520C152}"/>
              </a:ext>
            </a:extLst>
          </p:cNvPr>
          <p:cNvSpPr/>
          <p:nvPr/>
        </p:nvSpPr>
        <p:spPr>
          <a:xfrm>
            <a:off x="5760720" y="2123440"/>
            <a:ext cx="2265680" cy="23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7FAB5B4-0403-4BED-B9EA-F6FF97CF4E8B}"/>
              </a:ext>
            </a:extLst>
          </p:cNvPr>
          <p:cNvSpPr/>
          <p:nvPr/>
        </p:nvSpPr>
        <p:spPr>
          <a:xfrm rot="10800000">
            <a:off x="5760720" y="2576238"/>
            <a:ext cx="2265680" cy="23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EA83BB-22E4-44B7-B852-74CAAFFA197B}"/>
              </a:ext>
            </a:extLst>
          </p:cNvPr>
          <p:cNvSpPr txBox="1"/>
          <p:nvPr/>
        </p:nvSpPr>
        <p:spPr>
          <a:xfrm>
            <a:off x="5852160" y="3029036"/>
            <a:ext cx="226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API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接口传递信息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前后端分离</a:t>
            </a:r>
          </a:p>
        </p:txBody>
      </p:sp>
    </p:spTree>
    <p:extLst>
      <p:ext uri="{BB962C8B-B14F-4D97-AF65-F5344CB8AC3E}">
        <p14:creationId xmlns:p14="http://schemas.microsoft.com/office/powerpoint/2010/main" val="89748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78629" y="67221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服务器部署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0" name="Picture 2" descr="Pythonå»ºç«ãé¿éäºECSéç½®Django Ubuntu+Nginx+Uwsgi+Djangoçå®æ´ ...">
            <a:extLst>
              <a:ext uri="{FF2B5EF4-FFF2-40B4-BE49-F238E27FC236}">
                <a16:creationId xmlns:a16="http://schemas.microsoft.com/office/drawing/2014/main" id="{D8823DC4-D5B4-4737-96AB-6F4CB9DC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15" y="1647599"/>
            <a:ext cx="4811675" cy="30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A6EC6-81B2-460E-A105-5BD8514DA7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9" y="1438643"/>
            <a:ext cx="1580382" cy="3424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9C5A42-AE3E-43AA-B9CA-023B23AC1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776" y="1654045"/>
            <a:ext cx="4563052" cy="30062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AA9F79A-2473-43CA-8C66-D25E0A8FCC3C}"/>
              </a:ext>
            </a:extLst>
          </p:cNvPr>
          <p:cNvSpPr txBox="1"/>
          <p:nvPr/>
        </p:nvSpPr>
        <p:spPr>
          <a:xfrm>
            <a:off x="2562580" y="654849"/>
            <a:ext cx="44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uWSGI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处理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作为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django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框架与服务器之间的桥梁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FC22CC-CBC2-4794-9773-56B43C13C00E}"/>
              </a:ext>
            </a:extLst>
          </p:cNvPr>
          <p:cNvSpPr txBox="1"/>
          <p:nvPr/>
        </p:nvSpPr>
        <p:spPr>
          <a:xfrm>
            <a:off x="7555795" y="680884"/>
            <a:ext cx="4171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后端水果识别、糖度分析等代码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运行在阿里云服务器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(ubuntu16.04)</a:t>
            </a:r>
          </a:p>
          <a:p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38701DE-1B97-476B-8449-B70862B42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48" y="5203624"/>
            <a:ext cx="10697732" cy="125179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A852679-B642-411B-9617-2E29ECF2D361}"/>
              </a:ext>
            </a:extLst>
          </p:cNvPr>
          <p:cNvSpPr txBox="1"/>
          <p:nvPr/>
        </p:nvSpPr>
        <p:spPr>
          <a:xfrm>
            <a:off x="304800" y="805343"/>
            <a:ext cx="188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app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发送请求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DA0673-E21F-464E-8030-335B580891EF}"/>
              </a:ext>
            </a:extLst>
          </p:cNvPr>
          <p:cNvSpPr txBox="1"/>
          <p:nvPr/>
        </p:nvSpPr>
        <p:spPr>
          <a:xfrm>
            <a:off x="5013458" y="4720519"/>
            <a:ext cx="158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Arial" panose="020B0604020202020204" pitchFamily="34" charset="0"/>
              </a:rPr>
              <a:t>服务器详情</a:t>
            </a:r>
          </a:p>
        </p:txBody>
      </p:sp>
    </p:spTree>
    <p:extLst>
      <p:ext uri="{BB962C8B-B14F-4D97-AF65-F5344CB8AC3E}">
        <p14:creationId xmlns:p14="http://schemas.microsoft.com/office/powerpoint/2010/main" val="2207486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236139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创新点分析</a:t>
            </a:r>
          </a:p>
        </p:txBody>
      </p:sp>
    </p:spTree>
    <p:extLst>
      <p:ext uri="{BB962C8B-B14F-4D97-AF65-F5344CB8AC3E}">
        <p14:creationId xmlns:p14="http://schemas.microsoft.com/office/powerpoint/2010/main" val="365127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99" name="文本框 4"/>
          <p:cNvSpPr txBox="1">
            <a:spLocks noChangeArrowheads="1"/>
          </p:cNvSpPr>
          <p:nvPr/>
        </p:nvSpPr>
        <p:spPr bwMode="auto">
          <a:xfrm>
            <a:off x="292101" y="110901"/>
            <a:ext cx="2679912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成员介绍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194433" y="1122143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273138" y="1006253"/>
            <a:ext cx="6136482" cy="1019851"/>
            <a:chOff x="1150939" y="1427973"/>
            <a:chExt cx="6136679" cy="794406"/>
          </a:xfrm>
        </p:grpSpPr>
        <p:sp>
          <p:nvSpPr>
            <p:cNvPr id="38" name="文本框 37"/>
            <p:cNvSpPr txBox="1"/>
            <p:nvPr/>
          </p:nvSpPr>
          <p:spPr>
            <a:xfrm>
              <a:off x="1150939" y="1427973"/>
              <a:ext cx="2694115" cy="311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  队长：余嘉琪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4515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提出了主要的设计思路，统筹整个小组的工作并参与了水果种类识别与糖度检测的任务。</a:t>
              </a: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2194433" y="2493149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3273138" y="2395462"/>
            <a:ext cx="6136482" cy="1079408"/>
            <a:chOff x="1150939" y="2507914"/>
            <a:chExt cx="6136679" cy="684626"/>
          </a:xfrm>
        </p:grpSpPr>
        <p:sp>
          <p:nvSpPr>
            <p:cNvPr id="44" name="文本框 43"/>
            <p:cNvSpPr txBox="1"/>
            <p:nvPr/>
          </p:nvSpPr>
          <p:spPr>
            <a:xfrm>
              <a:off x="1150939" y="2507914"/>
              <a:ext cx="3657177" cy="400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光学检测组：刘海斌、沈一苗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367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主要负责水果种类识别和水果糖度检测，完成了从原理分析到技术实现的整个过程。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194433" y="3780324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920099" y="3734592"/>
            <a:ext cx="6834009" cy="991566"/>
            <a:chOff x="797889" y="3594978"/>
            <a:chExt cx="6834228" cy="682807"/>
          </a:xfrm>
        </p:grpSpPr>
        <p:sp>
          <p:nvSpPr>
            <p:cNvPr id="50" name="文本框 49"/>
            <p:cNvSpPr txBox="1"/>
            <p:nvPr/>
          </p:nvSpPr>
          <p:spPr>
            <a:xfrm>
              <a:off x="797889" y="3594978"/>
              <a:ext cx="4363278" cy="400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APP</a:t>
              </a: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开发组：张博康、刘政宏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397830" cy="399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来自计算机科学与技术学院软件工程专业，主要负责项目成果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“果之味”</a:t>
              </a:r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的开发和产品说明书的撰写。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E415EDF-1A43-46D2-8724-51BBDD40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3" y="5436331"/>
            <a:ext cx="11294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光电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+2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软工“的团队构成使设计思路更加宽广，</a:t>
            </a:r>
            <a:r>
              <a:rPr lang="en-US" altLang="zh-CN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成果更加实用</a:t>
            </a:r>
            <a:endParaRPr lang="en-US" altLang="zh-CN" sz="28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32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创新点分析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03438" y="1516689"/>
            <a:ext cx="3749675" cy="4168775"/>
            <a:chOff x="4198938" y="1373188"/>
            <a:chExt cx="3749675" cy="4168775"/>
          </a:xfrm>
        </p:grpSpPr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6907213" y="2155825"/>
              <a:ext cx="1041400" cy="1041400"/>
              <a:chOff x="6907679" y="2155364"/>
              <a:chExt cx="1041578" cy="1041578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6907679" y="2155364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rgbClr val="04487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08416" tIns="208416" rIns="208416" bIns="208416" spcCol="1270" anchor="ctr"/>
              <a:lstStyle/>
              <a:p>
                <a:pPr algn="ctr" defTabSz="19558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4400"/>
              </a:p>
            </p:txBody>
          </p:sp>
          <p:sp>
            <p:nvSpPr>
              <p:cNvPr id="7250" name="Freeform 59"/>
              <p:cNvSpPr>
                <a:spLocks noEditPoints="1"/>
              </p:cNvSpPr>
              <p:nvPr/>
            </p:nvSpPr>
            <p:spPr bwMode="auto">
              <a:xfrm>
                <a:off x="7172480" y="2487626"/>
                <a:ext cx="511976" cy="387388"/>
              </a:xfrm>
              <a:custGeom>
                <a:avLst/>
                <a:gdLst>
                  <a:gd name="T0" fmla="*/ 361662614 w 111"/>
                  <a:gd name="T1" fmla="*/ 42538892 h 84"/>
                  <a:gd name="T2" fmla="*/ 616949530 w 111"/>
                  <a:gd name="T3" fmla="*/ 85073172 h 84"/>
                  <a:gd name="T4" fmla="*/ 425484343 w 111"/>
                  <a:gd name="T5" fmla="*/ 1084686400 h 84"/>
                  <a:gd name="T6" fmla="*/ 106371086 w 111"/>
                  <a:gd name="T7" fmla="*/ 1020882674 h 84"/>
                  <a:gd name="T8" fmla="*/ 361662614 w 111"/>
                  <a:gd name="T9" fmla="*/ 42538892 h 84"/>
                  <a:gd name="T10" fmla="*/ 425484343 w 111"/>
                  <a:gd name="T11" fmla="*/ 1446248533 h 84"/>
                  <a:gd name="T12" fmla="*/ 361662614 w 111"/>
                  <a:gd name="T13" fmla="*/ 1616394877 h 84"/>
                  <a:gd name="T14" fmla="*/ 2147483646 w 111"/>
                  <a:gd name="T15" fmla="*/ 1616394877 h 84"/>
                  <a:gd name="T16" fmla="*/ 2147483646 w 111"/>
                  <a:gd name="T17" fmla="*/ 1616394877 h 84"/>
                  <a:gd name="T18" fmla="*/ 2147483646 w 111"/>
                  <a:gd name="T19" fmla="*/ 1531321705 h 84"/>
                  <a:gd name="T20" fmla="*/ 2147483646 w 111"/>
                  <a:gd name="T21" fmla="*/ 574247369 h 84"/>
                  <a:gd name="T22" fmla="*/ 2147483646 w 111"/>
                  <a:gd name="T23" fmla="*/ 552977923 h 84"/>
                  <a:gd name="T24" fmla="*/ 2147483646 w 111"/>
                  <a:gd name="T25" fmla="*/ 510439031 h 84"/>
                  <a:gd name="T26" fmla="*/ 2042323000 w 111"/>
                  <a:gd name="T27" fmla="*/ 233950070 h 84"/>
                  <a:gd name="T28" fmla="*/ 2021050628 w 111"/>
                  <a:gd name="T29" fmla="*/ 212685236 h 84"/>
                  <a:gd name="T30" fmla="*/ 1978501271 w 111"/>
                  <a:gd name="T31" fmla="*/ 212685236 h 84"/>
                  <a:gd name="T32" fmla="*/ 702048243 w 111"/>
                  <a:gd name="T33" fmla="*/ 212685236 h 84"/>
                  <a:gd name="T34" fmla="*/ 702048243 w 111"/>
                  <a:gd name="T35" fmla="*/ 361562133 h 84"/>
                  <a:gd name="T36" fmla="*/ 1893402558 w 111"/>
                  <a:gd name="T37" fmla="*/ 361562133 h 84"/>
                  <a:gd name="T38" fmla="*/ 1872130186 w 111"/>
                  <a:gd name="T39" fmla="*/ 616781649 h 84"/>
                  <a:gd name="T40" fmla="*/ 1872130186 w 111"/>
                  <a:gd name="T41" fmla="*/ 659320541 h 84"/>
                  <a:gd name="T42" fmla="*/ 1914679542 w 111"/>
                  <a:gd name="T43" fmla="*/ 659320541 h 84"/>
                  <a:gd name="T44" fmla="*/ 2147483646 w 111"/>
                  <a:gd name="T45" fmla="*/ 659320541 h 84"/>
                  <a:gd name="T46" fmla="*/ 2147483646 w 111"/>
                  <a:gd name="T47" fmla="*/ 1446248533 h 84"/>
                  <a:gd name="T48" fmla="*/ 425484343 w 111"/>
                  <a:gd name="T49" fmla="*/ 1446248533 h 84"/>
                  <a:gd name="T50" fmla="*/ 2147483646 w 111"/>
                  <a:gd name="T51" fmla="*/ 574247369 h 84"/>
                  <a:gd name="T52" fmla="*/ 1957224287 w 111"/>
                  <a:gd name="T53" fmla="*/ 574247369 h 84"/>
                  <a:gd name="T54" fmla="*/ 1978501271 w 111"/>
                  <a:gd name="T55" fmla="*/ 404096413 h 84"/>
                  <a:gd name="T56" fmla="*/ 2147483646 w 111"/>
                  <a:gd name="T57" fmla="*/ 574247369 h 84"/>
                  <a:gd name="T58" fmla="*/ 723320615 w 111"/>
                  <a:gd name="T59" fmla="*/ 957074336 h 84"/>
                  <a:gd name="T60" fmla="*/ 1680660387 w 111"/>
                  <a:gd name="T61" fmla="*/ 957074336 h 84"/>
                  <a:gd name="T62" fmla="*/ 1680660387 w 111"/>
                  <a:gd name="T63" fmla="*/ 1020882674 h 84"/>
                  <a:gd name="T64" fmla="*/ 723320615 w 111"/>
                  <a:gd name="T65" fmla="*/ 1020882674 h 84"/>
                  <a:gd name="T66" fmla="*/ 723320615 w 111"/>
                  <a:gd name="T67" fmla="*/ 957074336 h 84"/>
                  <a:gd name="T68" fmla="*/ 723320615 w 111"/>
                  <a:gd name="T69" fmla="*/ 723124267 h 84"/>
                  <a:gd name="T70" fmla="*/ 1595566285 w 111"/>
                  <a:gd name="T71" fmla="*/ 723124267 h 84"/>
                  <a:gd name="T72" fmla="*/ 1595566285 w 111"/>
                  <a:gd name="T73" fmla="*/ 786927993 h 84"/>
                  <a:gd name="T74" fmla="*/ 723320615 w 111"/>
                  <a:gd name="T75" fmla="*/ 786927993 h 84"/>
                  <a:gd name="T76" fmla="*/ 723320615 w 111"/>
                  <a:gd name="T77" fmla="*/ 723124267 h 84"/>
                  <a:gd name="T78" fmla="*/ 723320615 w 111"/>
                  <a:gd name="T79" fmla="*/ 489174197 h 84"/>
                  <a:gd name="T80" fmla="*/ 1595566285 w 111"/>
                  <a:gd name="T81" fmla="*/ 489174197 h 84"/>
                  <a:gd name="T82" fmla="*/ 1595566285 w 111"/>
                  <a:gd name="T83" fmla="*/ 552977923 h 84"/>
                  <a:gd name="T84" fmla="*/ 723320615 w 111"/>
                  <a:gd name="T85" fmla="*/ 552977923 h 84"/>
                  <a:gd name="T86" fmla="*/ 723320615 w 111"/>
                  <a:gd name="T87" fmla="*/ 489174197 h 84"/>
                  <a:gd name="T88" fmla="*/ 85098714 w 111"/>
                  <a:gd name="T89" fmla="*/ 1488782813 h 84"/>
                  <a:gd name="T90" fmla="*/ 212742171 w 111"/>
                  <a:gd name="T91" fmla="*/ 1531321705 h 84"/>
                  <a:gd name="T92" fmla="*/ 212742171 w 111"/>
                  <a:gd name="T93" fmla="*/ 1680198603 h 84"/>
                  <a:gd name="T94" fmla="*/ 106371086 w 111"/>
                  <a:gd name="T95" fmla="*/ 1786541221 h 84"/>
                  <a:gd name="T96" fmla="*/ 42549357 w 111"/>
                  <a:gd name="T97" fmla="*/ 1765271775 h 84"/>
                  <a:gd name="T98" fmla="*/ 0 w 111"/>
                  <a:gd name="T99" fmla="*/ 1616394877 h 84"/>
                  <a:gd name="T100" fmla="*/ 85098714 w 111"/>
                  <a:gd name="T101" fmla="*/ 1488782813 h 84"/>
                  <a:gd name="T102" fmla="*/ 85098714 w 111"/>
                  <a:gd name="T103" fmla="*/ 1084686400 h 84"/>
                  <a:gd name="T104" fmla="*/ 42549357 w 111"/>
                  <a:gd name="T105" fmla="*/ 1446248533 h 84"/>
                  <a:gd name="T106" fmla="*/ 276563900 w 111"/>
                  <a:gd name="T107" fmla="*/ 1510052259 h 84"/>
                  <a:gd name="T108" fmla="*/ 382934986 w 111"/>
                  <a:gd name="T109" fmla="*/ 1148490126 h 84"/>
                  <a:gd name="T110" fmla="*/ 85098714 w 111"/>
                  <a:gd name="T111" fmla="*/ 1084686400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4198938" y="2155825"/>
              <a:ext cx="1041400" cy="1041400"/>
              <a:chOff x="4199225" y="2155364"/>
              <a:chExt cx="1041578" cy="1041578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4199225" y="2155364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rgbClr val="04487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1746" tIns="181746" rIns="181746" bIns="181746" spcCol="1270" anchor="ctr"/>
              <a:lstStyle/>
              <a:p>
                <a:pPr algn="ctr" defTabSz="10223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300"/>
              </a:p>
            </p:txBody>
          </p:sp>
          <p:sp>
            <p:nvSpPr>
              <p:cNvPr id="7248" name="Freeform 74"/>
              <p:cNvSpPr>
                <a:spLocks noEditPoints="1"/>
              </p:cNvSpPr>
              <p:nvPr/>
            </p:nvSpPr>
            <p:spPr bwMode="auto">
              <a:xfrm>
                <a:off x="4492253" y="2527232"/>
                <a:ext cx="455523" cy="297842"/>
              </a:xfrm>
              <a:custGeom>
                <a:avLst/>
                <a:gdLst>
                  <a:gd name="T0" fmla="*/ 381084100 w 99"/>
                  <a:gd name="T1" fmla="*/ 1217793459 h 65"/>
                  <a:gd name="T2" fmla="*/ 1122086585 w 99"/>
                  <a:gd name="T3" fmla="*/ 1364767030 h 65"/>
                  <a:gd name="T4" fmla="*/ 1841914152 w 99"/>
                  <a:gd name="T5" fmla="*/ 1196797889 h 65"/>
                  <a:gd name="T6" fmla="*/ 1841914152 w 99"/>
                  <a:gd name="T7" fmla="*/ 482916437 h 65"/>
                  <a:gd name="T8" fmla="*/ 1122086585 w 99"/>
                  <a:gd name="T9" fmla="*/ 587898868 h 65"/>
                  <a:gd name="T10" fmla="*/ 381084100 w 99"/>
                  <a:gd name="T11" fmla="*/ 482916437 h 65"/>
                  <a:gd name="T12" fmla="*/ 381084100 w 99"/>
                  <a:gd name="T13" fmla="*/ 1217793459 h 65"/>
                  <a:gd name="T14" fmla="*/ 2095971753 w 99"/>
                  <a:gd name="T15" fmla="*/ 167969141 h 65"/>
                  <a:gd name="T16" fmla="*/ 2095971753 w 99"/>
                  <a:gd name="T17" fmla="*/ 356938435 h 65"/>
                  <a:gd name="T18" fmla="*/ 1122086585 w 99"/>
                  <a:gd name="T19" fmla="*/ 503912007 h 65"/>
                  <a:gd name="T20" fmla="*/ 148201417 w 99"/>
                  <a:gd name="T21" fmla="*/ 356938435 h 65"/>
                  <a:gd name="T22" fmla="*/ 148201417 w 99"/>
                  <a:gd name="T23" fmla="*/ 713876870 h 65"/>
                  <a:gd name="T24" fmla="*/ 190542050 w 99"/>
                  <a:gd name="T25" fmla="*/ 776868162 h 65"/>
                  <a:gd name="T26" fmla="*/ 105856183 w 99"/>
                  <a:gd name="T27" fmla="*/ 860855024 h 65"/>
                  <a:gd name="T28" fmla="*/ 42340633 w 99"/>
                  <a:gd name="T29" fmla="*/ 776868162 h 65"/>
                  <a:gd name="T30" fmla="*/ 84685867 w 99"/>
                  <a:gd name="T31" fmla="*/ 713876870 h 65"/>
                  <a:gd name="T32" fmla="*/ 84685867 w 99"/>
                  <a:gd name="T33" fmla="*/ 167969141 h 65"/>
                  <a:gd name="T34" fmla="*/ 1122086585 w 99"/>
                  <a:gd name="T35" fmla="*/ 0 h 65"/>
                  <a:gd name="T36" fmla="*/ 2095971753 w 99"/>
                  <a:gd name="T37" fmla="*/ 167969141 h 65"/>
                  <a:gd name="T38" fmla="*/ 169371734 w 99"/>
                  <a:gd name="T39" fmla="*/ 881850594 h 65"/>
                  <a:gd name="T40" fmla="*/ 63515550 w 99"/>
                  <a:gd name="T41" fmla="*/ 881850594 h 65"/>
                  <a:gd name="T42" fmla="*/ 0 w 99"/>
                  <a:gd name="T43" fmla="*/ 1217793459 h 65"/>
                  <a:gd name="T44" fmla="*/ 42340633 w 99"/>
                  <a:gd name="T45" fmla="*/ 1217793459 h 65"/>
                  <a:gd name="T46" fmla="*/ 63515550 w 99"/>
                  <a:gd name="T47" fmla="*/ 1175797737 h 65"/>
                  <a:gd name="T48" fmla="*/ 63515550 w 99"/>
                  <a:gd name="T49" fmla="*/ 1217793459 h 65"/>
                  <a:gd name="T50" fmla="*/ 127026500 w 99"/>
                  <a:gd name="T51" fmla="*/ 1238789029 h 65"/>
                  <a:gd name="T52" fmla="*/ 148201417 w 99"/>
                  <a:gd name="T53" fmla="*/ 1196797889 h 65"/>
                  <a:gd name="T54" fmla="*/ 148201417 w 99"/>
                  <a:gd name="T55" fmla="*/ 1238789029 h 65"/>
                  <a:gd name="T56" fmla="*/ 169371734 w 99"/>
                  <a:gd name="T57" fmla="*/ 1238789029 h 65"/>
                  <a:gd name="T58" fmla="*/ 169371734 w 99"/>
                  <a:gd name="T59" fmla="*/ 1070815305 h 65"/>
                  <a:gd name="T60" fmla="*/ 190542050 w 99"/>
                  <a:gd name="T61" fmla="*/ 1217793459 h 65"/>
                  <a:gd name="T62" fmla="*/ 232887284 w 99"/>
                  <a:gd name="T63" fmla="*/ 1217793459 h 65"/>
                  <a:gd name="T64" fmla="*/ 169371734 w 99"/>
                  <a:gd name="T65" fmla="*/ 881850594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6907213" y="3719513"/>
              <a:ext cx="1041400" cy="1041400"/>
              <a:chOff x="6907679" y="3719090"/>
              <a:chExt cx="1041578" cy="1041578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6907679" y="3719090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1746" tIns="181746" rIns="181746" bIns="181746" spcCol="1270" anchor="ctr"/>
              <a:lstStyle/>
              <a:p>
                <a:pPr algn="ctr" defTabSz="10223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300"/>
              </a:p>
            </p:txBody>
          </p:sp>
          <p:sp>
            <p:nvSpPr>
              <p:cNvPr id="34" name="Freeform 30"/>
              <p:cNvSpPr>
                <a:spLocks noEditPoints="1"/>
              </p:cNvSpPr>
              <p:nvPr/>
            </p:nvSpPr>
            <p:spPr bwMode="auto">
              <a:xfrm>
                <a:off x="7258576" y="4016003"/>
                <a:ext cx="339783" cy="447752"/>
              </a:xfrm>
              <a:custGeom>
                <a:avLst/>
                <a:gdLst>
                  <a:gd name="T0" fmla="*/ 60 w 74"/>
                  <a:gd name="T1" fmla="*/ 0 h 97"/>
                  <a:gd name="T2" fmla="*/ 72 w 74"/>
                  <a:gd name="T3" fmla="*/ 11 h 97"/>
                  <a:gd name="T4" fmla="*/ 70 w 74"/>
                  <a:gd name="T5" fmla="*/ 52 h 97"/>
                  <a:gd name="T6" fmla="*/ 63 w 74"/>
                  <a:gd name="T7" fmla="*/ 11 h 97"/>
                  <a:gd name="T8" fmla="*/ 60 w 74"/>
                  <a:gd name="T9" fmla="*/ 8 h 97"/>
                  <a:gd name="T10" fmla="*/ 26 w 74"/>
                  <a:gd name="T11" fmla="*/ 11 h 97"/>
                  <a:gd name="T12" fmla="*/ 26 w 74"/>
                  <a:gd name="T13" fmla="*/ 18 h 97"/>
                  <a:gd name="T14" fmla="*/ 19 w 74"/>
                  <a:gd name="T15" fmla="*/ 24 h 97"/>
                  <a:gd name="T16" fmla="*/ 12 w 74"/>
                  <a:gd name="T17" fmla="*/ 24 h 97"/>
                  <a:gd name="T18" fmla="*/ 8 w 74"/>
                  <a:gd name="T19" fmla="*/ 79 h 97"/>
                  <a:gd name="T20" fmla="*/ 9 w 74"/>
                  <a:gd name="T21" fmla="*/ 81 h 97"/>
                  <a:gd name="T22" fmla="*/ 28 w 74"/>
                  <a:gd name="T23" fmla="*/ 82 h 97"/>
                  <a:gd name="T24" fmla="*/ 37 w 74"/>
                  <a:gd name="T25" fmla="*/ 90 h 97"/>
                  <a:gd name="T26" fmla="*/ 3 w 74"/>
                  <a:gd name="T27" fmla="*/ 87 h 97"/>
                  <a:gd name="T28" fmla="*/ 3 w 74"/>
                  <a:gd name="T29" fmla="*/ 87 h 97"/>
                  <a:gd name="T30" fmla="*/ 0 w 74"/>
                  <a:gd name="T31" fmla="*/ 20 h 97"/>
                  <a:gd name="T32" fmla="*/ 1 w 74"/>
                  <a:gd name="T33" fmla="*/ 17 h 97"/>
                  <a:gd name="T34" fmla="*/ 19 w 74"/>
                  <a:gd name="T35" fmla="*/ 0 h 97"/>
                  <a:gd name="T36" fmla="*/ 17 w 74"/>
                  <a:gd name="T37" fmla="*/ 52 h 97"/>
                  <a:gd name="T38" fmla="*/ 27 w 74"/>
                  <a:gd name="T39" fmla="*/ 56 h 97"/>
                  <a:gd name="T40" fmla="*/ 17 w 74"/>
                  <a:gd name="T41" fmla="*/ 52 h 97"/>
                  <a:gd name="T42" fmla="*/ 17 w 74"/>
                  <a:gd name="T43" fmla="*/ 44 h 97"/>
                  <a:gd name="T44" fmla="*/ 56 w 74"/>
                  <a:gd name="T45" fmla="*/ 40 h 97"/>
                  <a:gd name="T46" fmla="*/ 17 w 74"/>
                  <a:gd name="T47" fmla="*/ 28 h 97"/>
                  <a:gd name="T48" fmla="*/ 56 w 74"/>
                  <a:gd name="T49" fmla="*/ 33 h 97"/>
                  <a:gd name="T50" fmla="*/ 17 w 74"/>
                  <a:gd name="T51" fmla="*/ 28 h 97"/>
                  <a:gd name="T52" fmla="*/ 34 w 74"/>
                  <a:gd name="T53" fmla="*/ 22 h 97"/>
                  <a:gd name="T54" fmla="*/ 56 w 74"/>
                  <a:gd name="T55" fmla="*/ 17 h 97"/>
                  <a:gd name="T56" fmla="*/ 41 w 74"/>
                  <a:gd name="T57" fmla="*/ 69 h 97"/>
                  <a:gd name="T58" fmla="*/ 41 w 74"/>
                  <a:gd name="T59" fmla="*/ 69 h 97"/>
                  <a:gd name="T60" fmla="*/ 31 w 74"/>
                  <a:gd name="T61" fmla="*/ 66 h 97"/>
                  <a:gd name="T62" fmla="*/ 47 w 74"/>
                  <a:gd name="T63" fmla="*/ 86 h 97"/>
                  <a:gd name="T64" fmla="*/ 59 w 74"/>
                  <a:gd name="T65" fmla="*/ 87 h 97"/>
                  <a:gd name="T66" fmla="*/ 71 w 74"/>
                  <a:gd name="T67" fmla="*/ 96 h 97"/>
                  <a:gd name="T68" fmla="*/ 72 w 74"/>
                  <a:gd name="T69" fmla="*/ 90 h 97"/>
                  <a:gd name="T70" fmla="*/ 63 w 74"/>
                  <a:gd name="T71" fmla="*/ 80 h 97"/>
                  <a:gd name="T72" fmla="*/ 64 w 74"/>
                  <a:gd name="T73" fmla="*/ 57 h 97"/>
                  <a:gd name="T74" fmla="*/ 38 w 74"/>
                  <a:gd name="T75" fmla="*/ 54 h 97"/>
                  <a:gd name="T76" fmla="*/ 42 w 74"/>
                  <a:gd name="T77" fmla="*/ 58 h 97"/>
                  <a:gd name="T78" fmla="*/ 40 w 74"/>
                  <a:gd name="T79" fmla="*/ 76 h 97"/>
                  <a:gd name="T80" fmla="*/ 57 w 74"/>
                  <a:gd name="T81" fmla="*/ 78 h 97"/>
                  <a:gd name="T82" fmla="*/ 59 w 74"/>
                  <a:gd name="T83" fmla="*/ 61 h 97"/>
                  <a:gd name="T84" fmla="*/ 21 w 74"/>
                  <a:gd name="T85" fmla="*/ 9 h 97"/>
                  <a:gd name="T86" fmla="*/ 13 w 74"/>
                  <a:gd name="T87" fmla="*/ 19 h 97"/>
                  <a:gd name="T88" fmla="*/ 17 w 74"/>
                  <a:gd name="T89" fmla="*/ 20 h 97"/>
                  <a:gd name="T90" fmla="*/ 18 w 74"/>
                  <a:gd name="T91" fmla="*/ 20 h 97"/>
                  <a:gd name="T92" fmla="*/ 22 w 74"/>
                  <a:gd name="T93" fmla="*/ 17 h 97"/>
                  <a:gd name="T94" fmla="*/ 22 w 74"/>
                  <a:gd name="T95" fmla="*/ 15 h 97"/>
                  <a:gd name="T96" fmla="*/ 21 w 74"/>
                  <a:gd name="T97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97">
                    <a:moveTo>
                      <a:pt x="21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6" y="1"/>
                      <a:pt x="68" y="3"/>
                    </a:cubicBezTo>
                    <a:cubicBezTo>
                      <a:pt x="70" y="5"/>
                      <a:pt x="72" y="8"/>
                      <a:pt x="72" y="11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1" y="55"/>
                      <a:pt x="70" y="53"/>
                      <a:pt x="70" y="52"/>
                    </a:cubicBezTo>
                    <a:cubicBezTo>
                      <a:pt x="68" y="50"/>
                      <a:pt x="66" y="48"/>
                      <a:pt x="63" y="4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10"/>
                      <a:pt x="63" y="9"/>
                      <a:pt x="62" y="9"/>
                    </a:cubicBezTo>
                    <a:cubicBezTo>
                      <a:pt x="62" y="8"/>
                      <a:pt x="61" y="8"/>
                      <a:pt x="60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6" y="19"/>
                      <a:pt x="25" y="21"/>
                      <a:pt x="23" y="22"/>
                    </a:cubicBezTo>
                    <a:cubicBezTo>
                      <a:pt x="22" y="23"/>
                      <a:pt x="21" y="24"/>
                      <a:pt x="19" y="24"/>
                    </a:cubicBezTo>
                    <a:cubicBezTo>
                      <a:pt x="18" y="24"/>
                      <a:pt x="17" y="24"/>
                      <a:pt x="1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0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10" y="81"/>
                      <a:pt x="10" y="82"/>
                      <a:pt x="11" y="82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8" y="82"/>
                      <a:pt x="29" y="83"/>
                      <a:pt x="29" y="84"/>
                    </a:cubicBezTo>
                    <a:cubicBezTo>
                      <a:pt x="31" y="86"/>
                      <a:pt x="34" y="88"/>
                      <a:pt x="37" y="90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8" y="90"/>
                      <a:pt x="5" y="89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1" y="85"/>
                      <a:pt x="0" y="82"/>
                      <a:pt x="0" y="7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17" y="52"/>
                    </a:moveTo>
                    <a:cubicBezTo>
                      <a:pt x="17" y="56"/>
                      <a:pt x="17" y="56"/>
                      <a:pt x="17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17" y="52"/>
                      <a:pt x="17" y="52"/>
                      <a:pt x="17" y="52"/>
                    </a:cubicBezTo>
                    <a:close/>
                    <a:moveTo>
                      <a:pt x="17" y="40"/>
                    </a:moveTo>
                    <a:cubicBezTo>
                      <a:pt x="17" y="44"/>
                      <a:pt x="17" y="44"/>
                      <a:pt x="17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17" y="40"/>
                      <a:pt x="17" y="40"/>
                      <a:pt x="17" y="40"/>
                    </a:cubicBezTo>
                    <a:close/>
                    <a:moveTo>
                      <a:pt x="17" y="28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34" y="17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34" y="17"/>
                      <a:pt x="34" y="17"/>
                      <a:pt x="34" y="17"/>
                    </a:cubicBezTo>
                    <a:close/>
                    <a:moveTo>
                      <a:pt x="41" y="69"/>
                    </a:moveTo>
                    <a:cubicBezTo>
                      <a:pt x="43" y="64"/>
                      <a:pt x="48" y="61"/>
                      <a:pt x="55" y="60"/>
                    </a:cubicBezTo>
                    <a:cubicBezTo>
                      <a:pt x="48" y="56"/>
                      <a:pt x="39" y="62"/>
                      <a:pt x="41" y="69"/>
                    </a:cubicBezTo>
                    <a:close/>
                    <a:moveTo>
                      <a:pt x="38" y="54"/>
                    </a:moveTo>
                    <a:cubicBezTo>
                      <a:pt x="34" y="57"/>
                      <a:pt x="32" y="61"/>
                      <a:pt x="31" y="66"/>
                    </a:cubicBezTo>
                    <a:cubicBezTo>
                      <a:pt x="31" y="70"/>
                      <a:pt x="32" y="75"/>
                      <a:pt x="35" y="79"/>
                    </a:cubicBezTo>
                    <a:cubicBezTo>
                      <a:pt x="38" y="83"/>
                      <a:pt x="43" y="86"/>
                      <a:pt x="47" y="86"/>
                    </a:cubicBezTo>
                    <a:cubicBezTo>
                      <a:pt x="51" y="87"/>
                      <a:pt x="55" y="86"/>
                      <a:pt x="58" y="84"/>
                    </a:cubicBezTo>
                    <a:cubicBezTo>
                      <a:pt x="58" y="85"/>
                      <a:pt x="58" y="86"/>
                      <a:pt x="59" y="87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7" y="97"/>
                      <a:pt x="69" y="97"/>
                      <a:pt x="71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3" y="94"/>
                      <a:pt x="74" y="91"/>
                      <a:pt x="72" y="90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5" y="81"/>
                      <a:pt x="64" y="80"/>
                      <a:pt x="63" y="80"/>
                    </a:cubicBezTo>
                    <a:cubicBezTo>
                      <a:pt x="66" y="77"/>
                      <a:pt x="67" y="74"/>
                      <a:pt x="68" y="70"/>
                    </a:cubicBezTo>
                    <a:cubicBezTo>
                      <a:pt x="68" y="66"/>
                      <a:pt x="67" y="61"/>
                      <a:pt x="64" y="57"/>
                    </a:cubicBezTo>
                    <a:cubicBezTo>
                      <a:pt x="61" y="53"/>
                      <a:pt x="56" y="50"/>
                      <a:pt x="52" y="50"/>
                    </a:cubicBezTo>
                    <a:cubicBezTo>
                      <a:pt x="47" y="49"/>
                      <a:pt x="42" y="50"/>
                      <a:pt x="38" y="54"/>
                    </a:cubicBezTo>
                    <a:close/>
                    <a:moveTo>
                      <a:pt x="51" y="56"/>
                    </a:moveTo>
                    <a:cubicBezTo>
                      <a:pt x="48" y="56"/>
                      <a:pt x="45" y="56"/>
                      <a:pt x="42" y="58"/>
                    </a:cubicBezTo>
                    <a:cubicBezTo>
                      <a:pt x="39" y="61"/>
                      <a:pt x="38" y="63"/>
                      <a:pt x="37" y="67"/>
                    </a:cubicBezTo>
                    <a:cubicBezTo>
                      <a:pt x="37" y="70"/>
                      <a:pt x="38" y="73"/>
                      <a:pt x="40" y="76"/>
                    </a:cubicBezTo>
                    <a:cubicBezTo>
                      <a:pt x="42" y="78"/>
                      <a:pt x="45" y="80"/>
                      <a:pt x="48" y="80"/>
                    </a:cubicBezTo>
                    <a:cubicBezTo>
                      <a:pt x="51" y="80"/>
                      <a:pt x="54" y="80"/>
                      <a:pt x="57" y="78"/>
                    </a:cubicBezTo>
                    <a:cubicBezTo>
                      <a:pt x="60" y="76"/>
                      <a:pt x="61" y="73"/>
                      <a:pt x="61" y="69"/>
                    </a:cubicBezTo>
                    <a:cubicBezTo>
                      <a:pt x="62" y="66"/>
                      <a:pt x="61" y="63"/>
                      <a:pt x="59" y="61"/>
                    </a:cubicBezTo>
                    <a:cubicBezTo>
                      <a:pt x="57" y="58"/>
                      <a:pt x="54" y="56"/>
                      <a:pt x="51" y="56"/>
                    </a:cubicBezTo>
                    <a:close/>
                    <a:moveTo>
                      <a:pt x="21" y="9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9" y="20"/>
                      <a:pt x="20" y="19"/>
                      <a:pt x="21" y="19"/>
                    </a:cubicBezTo>
                    <a:cubicBezTo>
                      <a:pt x="21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4198938" y="3719513"/>
              <a:ext cx="1041400" cy="1041400"/>
              <a:chOff x="4199225" y="3719090"/>
              <a:chExt cx="1041578" cy="1041578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4199225" y="3719090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1746" tIns="181746" rIns="181746" bIns="181746" spcCol="1270" anchor="ctr"/>
              <a:lstStyle/>
              <a:p>
                <a:pPr algn="ctr" defTabSz="10223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300"/>
              </a:p>
            </p:txBody>
          </p:sp>
          <p:sp>
            <p:nvSpPr>
              <p:cNvPr id="35" name="Freeform 71"/>
              <p:cNvSpPr>
                <a:spLocks noEditPoints="1"/>
              </p:cNvSpPr>
              <p:nvPr/>
            </p:nvSpPr>
            <p:spPr bwMode="auto">
              <a:xfrm>
                <a:off x="4504077" y="3989011"/>
                <a:ext cx="431874" cy="457278"/>
              </a:xfrm>
              <a:custGeom>
                <a:avLst/>
                <a:gdLst>
                  <a:gd name="T0" fmla="*/ 170 w 222"/>
                  <a:gd name="T1" fmla="*/ 29 h 235"/>
                  <a:gd name="T2" fmla="*/ 182 w 222"/>
                  <a:gd name="T3" fmla="*/ 7 h 235"/>
                  <a:gd name="T4" fmla="*/ 151 w 222"/>
                  <a:gd name="T5" fmla="*/ 19 h 235"/>
                  <a:gd name="T6" fmla="*/ 7 w 222"/>
                  <a:gd name="T7" fmla="*/ 159 h 235"/>
                  <a:gd name="T8" fmla="*/ 31 w 222"/>
                  <a:gd name="T9" fmla="*/ 223 h 235"/>
                  <a:gd name="T10" fmla="*/ 31 w 222"/>
                  <a:gd name="T11" fmla="*/ 171 h 235"/>
                  <a:gd name="T12" fmla="*/ 109 w 222"/>
                  <a:gd name="T13" fmla="*/ 114 h 235"/>
                  <a:gd name="T14" fmla="*/ 116 w 222"/>
                  <a:gd name="T15" fmla="*/ 93 h 235"/>
                  <a:gd name="T16" fmla="*/ 87 w 222"/>
                  <a:gd name="T17" fmla="*/ 104 h 235"/>
                  <a:gd name="T18" fmla="*/ 76 w 222"/>
                  <a:gd name="T19" fmla="*/ 100 h 235"/>
                  <a:gd name="T20" fmla="*/ 116 w 222"/>
                  <a:gd name="T21" fmla="*/ 83 h 235"/>
                  <a:gd name="T22" fmla="*/ 132 w 222"/>
                  <a:gd name="T23" fmla="*/ 90 h 235"/>
                  <a:gd name="T24" fmla="*/ 132 w 222"/>
                  <a:gd name="T25" fmla="*/ 19 h 235"/>
                  <a:gd name="T26" fmla="*/ 180 w 222"/>
                  <a:gd name="T27" fmla="*/ 0 h 235"/>
                  <a:gd name="T28" fmla="*/ 182 w 222"/>
                  <a:gd name="T29" fmla="*/ 0 h 235"/>
                  <a:gd name="T30" fmla="*/ 222 w 222"/>
                  <a:gd name="T31" fmla="*/ 19 h 235"/>
                  <a:gd name="T32" fmla="*/ 173 w 222"/>
                  <a:gd name="T33" fmla="*/ 187 h 235"/>
                  <a:gd name="T34" fmla="*/ 158 w 222"/>
                  <a:gd name="T35" fmla="*/ 180 h 235"/>
                  <a:gd name="T36" fmla="*/ 106 w 222"/>
                  <a:gd name="T37" fmla="*/ 211 h 235"/>
                  <a:gd name="T38" fmla="*/ 90 w 222"/>
                  <a:gd name="T39" fmla="*/ 201 h 235"/>
                  <a:gd name="T40" fmla="*/ 38 w 222"/>
                  <a:gd name="T41" fmla="*/ 235 h 235"/>
                  <a:gd name="T42" fmla="*/ 2 w 222"/>
                  <a:gd name="T43" fmla="*/ 218 h 235"/>
                  <a:gd name="T44" fmla="*/ 0 w 222"/>
                  <a:gd name="T45" fmla="*/ 213 h 235"/>
                  <a:gd name="T46" fmla="*/ 0 w 222"/>
                  <a:gd name="T47" fmla="*/ 147 h 235"/>
                  <a:gd name="T48" fmla="*/ 47 w 222"/>
                  <a:gd name="T49" fmla="*/ 128 h 235"/>
                  <a:gd name="T50" fmla="*/ 50 w 222"/>
                  <a:gd name="T51" fmla="*/ 128 h 235"/>
                  <a:gd name="T52" fmla="*/ 90 w 222"/>
                  <a:gd name="T53" fmla="*/ 147 h 235"/>
                  <a:gd name="T54" fmla="*/ 99 w 222"/>
                  <a:gd name="T55" fmla="*/ 199 h 235"/>
                  <a:gd name="T56" fmla="*/ 76 w 222"/>
                  <a:gd name="T57" fmla="*/ 114 h 235"/>
                  <a:gd name="T58" fmla="*/ 68 w 222"/>
                  <a:gd name="T59" fmla="*/ 138 h 235"/>
                  <a:gd name="T60" fmla="*/ 68 w 222"/>
                  <a:gd name="T61" fmla="*/ 102 h 235"/>
                  <a:gd name="T62" fmla="*/ 139 w 222"/>
                  <a:gd name="T63" fmla="*/ 95 h 235"/>
                  <a:gd name="T64" fmla="*/ 158 w 222"/>
                  <a:gd name="T65" fmla="*/ 102 h 235"/>
                  <a:gd name="T66" fmla="*/ 165 w 222"/>
                  <a:gd name="T67" fmla="*/ 175 h 235"/>
                  <a:gd name="T68" fmla="*/ 139 w 222"/>
                  <a:gd name="T69" fmla="*/ 31 h 235"/>
                  <a:gd name="T70" fmla="*/ 139 w 222"/>
                  <a:gd name="T71" fmla="*/ 95 h 235"/>
                  <a:gd name="T72" fmla="*/ 38 w 222"/>
                  <a:gd name="T73" fmla="*/ 159 h 235"/>
                  <a:gd name="T74" fmla="*/ 47 w 222"/>
                  <a:gd name="T75" fmla="*/ 138 h 235"/>
                  <a:gd name="T76" fmla="*/ 19 w 222"/>
                  <a:gd name="T77" fmla="*/ 149 h 235"/>
                  <a:gd name="T78" fmla="*/ 173 w 222"/>
                  <a:gd name="T79" fmla="*/ 36 h 235"/>
                  <a:gd name="T80" fmla="*/ 173 w 222"/>
                  <a:gd name="T81" fmla="*/ 3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lnTo>
                      <a:pt x="173" y="38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" name="组合 12"/>
            <p:cNvGrpSpPr>
              <a:grpSpLocks/>
            </p:cNvGrpSpPr>
            <p:nvPr/>
          </p:nvGrpSpPr>
          <p:grpSpPr bwMode="auto">
            <a:xfrm>
              <a:off x="5553075" y="4500563"/>
              <a:ext cx="1041400" cy="1041400"/>
              <a:chOff x="5553452" y="4500954"/>
              <a:chExt cx="1041578" cy="1041578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5553452" y="4500954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rgbClr val="04487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1746" tIns="181746" rIns="181746" bIns="181746" spcCol="1270" anchor="ctr"/>
              <a:lstStyle/>
              <a:p>
                <a:pPr algn="ctr" defTabSz="10223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300"/>
              </a:p>
            </p:txBody>
          </p:sp>
          <p:sp>
            <p:nvSpPr>
              <p:cNvPr id="7242" name="Freeform 306"/>
              <p:cNvSpPr>
                <a:spLocks noEditPoints="1"/>
              </p:cNvSpPr>
              <p:nvPr/>
            </p:nvSpPr>
            <p:spPr bwMode="auto">
              <a:xfrm>
                <a:off x="5845528" y="4819420"/>
                <a:ext cx="457426" cy="455348"/>
              </a:xfrm>
              <a:custGeom>
                <a:avLst/>
                <a:gdLst>
                  <a:gd name="T0" fmla="*/ 1280922173 w 99"/>
                  <a:gd name="T1" fmla="*/ 190395257 h 99"/>
                  <a:gd name="T2" fmla="*/ 1729245858 w 99"/>
                  <a:gd name="T3" fmla="*/ 211552841 h 99"/>
                  <a:gd name="T4" fmla="*/ 1686548144 w 99"/>
                  <a:gd name="T5" fmla="*/ 423101083 h 99"/>
                  <a:gd name="T6" fmla="*/ 2049476401 w 99"/>
                  <a:gd name="T7" fmla="*/ 655811507 h 99"/>
                  <a:gd name="T8" fmla="*/ 1921383260 w 99"/>
                  <a:gd name="T9" fmla="*/ 803896196 h 99"/>
                  <a:gd name="T10" fmla="*/ 2113520661 w 99"/>
                  <a:gd name="T11" fmla="*/ 1205844295 h 99"/>
                  <a:gd name="T12" fmla="*/ 1921383260 w 99"/>
                  <a:gd name="T13" fmla="*/ 1269307847 h 99"/>
                  <a:gd name="T14" fmla="*/ 1900032092 w 99"/>
                  <a:gd name="T15" fmla="*/ 1713566513 h 99"/>
                  <a:gd name="T16" fmla="*/ 1707894691 w 99"/>
                  <a:gd name="T17" fmla="*/ 1671260545 h 99"/>
                  <a:gd name="T18" fmla="*/ 1451713028 w 99"/>
                  <a:gd name="T19" fmla="*/ 2052051059 h 99"/>
                  <a:gd name="T20" fmla="*/ 1302268720 w 99"/>
                  <a:gd name="T21" fmla="*/ 1903966370 h 99"/>
                  <a:gd name="T22" fmla="*/ 896647369 w 99"/>
                  <a:gd name="T23" fmla="*/ 2094361627 h 99"/>
                  <a:gd name="T24" fmla="*/ 832598488 w 99"/>
                  <a:gd name="T25" fmla="*/ 1925119355 h 99"/>
                  <a:gd name="T26" fmla="*/ 384274804 w 99"/>
                  <a:gd name="T27" fmla="*/ 1882808786 h 99"/>
                  <a:gd name="T28" fmla="*/ 426972518 w 99"/>
                  <a:gd name="T29" fmla="*/ 1692413529 h 99"/>
                  <a:gd name="T30" fmla="*/ 64044260 w 99"/>
                  <a:gd name="T31" fmla="*/ 1438550120 h 99"/>
                  <a:gd name="T32" fmla="*/ 192137402 w 99"/>
                  <a:gd name="T33" fmla="*/ 1290465431 h 99"/>
                  <a:gd name="T34" fmla="*/ 0 w 99"/>
                  <a:gd name="T35" fmla="*/ 888517333 h 99"/>
                  <a:gd name="T36" fmla="*/ 192137402 w 99"/>
                  <a:gd name="T37" fmla="*/ 825053780 h 99"/>
                  <a:gd name="T38" fmla="*/ 213488569 w 99"/>
                  <a:gd name="T39" fmla="*/ 380795114 h 99"/>
                  <a:gd name="T40" fmla="*/ 405625971 w 99"/>
                  <a:gd name="T41" fmla="*/ 423101083 h 99"/>
                  <a:gd name="T42" fmla="*/ 661807633 w 99"/>
                  <a:gd name="T43" fmla="*/ 63463553 h 99"/>
                  <a:gd name="T44" fmla="*/ 811251942 w 99"/>
                  <a:gd name="T45" fmla="*/ 190395257 h 99"/>
                  <a:gd name="T46" fmla="*/ 1216873292 w 99"/>
                  <a:gd name="T47" fmla="*/ 0 h 99"/>
                  <a:gd name="T48" fmla="*/ 768554228 w 99"/>
                  <a:gd name="T49" fmla="*/ 1227001878 h 99"/>
                  <a:gd name="T50" fmla="*/ 960691630 w 99"/>
                  <a:gd name="T51" fmla="*/ 994291454 h 99"/>
                  <a:gd name="T52" fmla="*/ 1238224459 w 99"/>
                  <a:gd name="T53" fmla="*/ 1163533726 h 99"/>
                  <a:gd name="T54" fmla="*/ 1366317601 w 99"/>
                  <a:gd name="T55" fmla="*/ 1184691310 h 99"/>
                  <a:gd name="T56" fmla="*/ 1152829032 w 99"/>
                  <a:gd name="T57" fmla="*/ 1142380742 h 99"/>
                  <a:gd name="T58" fmla="*/ 1238224459 w 99"/>
                  <a:gd name="T59" fmla="*/ 1459707704 h 99"/>
                  <a:gd name="T60" fmla="*/ 1515757289 w 99"/>
                  <a:gd name="T61" fmla="*/ 1502018272 h 99"/>
                  <a:gd name="T62" fmla="*/ 1515757289 w 99"/>
                  <a:gd name="T63" fmla="*/ 592343355 h 99"/>
                  <a:gd name="T64" fmla="*/ 597763373 w 99"/>
                  <a:gd name="T65" fmla="*/ 592343355 h 99"/>
                  <a:gd name="T66" fmla="*/ 597763373 w 99"/>
                  <a:gd name="T67" fmla="*/ 1502018272 h 99"/>
                  <a:gd name="T68" fmla="*/ 1174180199 w 99"/>
                  <a:gd name="T69" fmla="*/ 1671260545 h 99"/>
                  <a:gd name="T70" fmla="*/ 1024735890 w 99"/>
                  <a:gd name="T71" fmla="*/ 1396239552 h 99"/>
                  <a:gd name="T72" fmla="*/ 747203061 w 99"/>
                  <a:gd name="T73" fmla="*/ 1586639408 h 99"/>
                  <a:gd name="T74" fmla="*/ 896647369 w 99"/>
                  <a:gd name="T75" fmla="*/ 1502018272 h 99"/>
                  <a:gd name="T76" fmla="*/ 960691630 w 99"/>
                  <a:gd name="T77" fmla="*/ 1100070174 h 99"/>
                  <a:gd name="T78" fmla="*/ 811251942 w 99"/>
                  <a:gd name="T79" fmla="*/ 1248154863 h 99"/>
                  <a:gd name="T80" fmla="*/ 1088784771 w 99"/>
                  <a:gd name="T81" fmla="*/ 782743212 h 99"/>
                  <a:gd name="T82" fmla="*/ 1088784771 w 99"/>
                  <a:gd name="T83" fmla="*/ 973138469 h 99"/>
                  <a:gd name="T84" fmla="*/ 1088784771 w 99"/>
                  <a:gd name="T85" fmla="*/ 782743212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>
              <a:grpSpLocks/>
            </p:cNvGrpSpPr>
            <p:nvPr/>
          </p:nvGrpSpPr>
          <p:grpSpPr bwMode="auto">
            <a:xfrm>
              <a:off x="4610100" y="2152650"/>
              <a:ext cx="2914650" cy="2640013"/>
              <a:chOff x="4609333" y="2151997"/>
              <a:chExt cx="2915626" cy="2641183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 rot="4020000" flipV="1">
                <a:off x="6591975" y="2200448"/>
                <a:ext cx="289053" cy="192151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4020000" flipH="1">
                <a:off x="5275496" y="4552578"/>
                <a:ext cx="289053" cy="192152"/>
              </a:xfrm>
              <a:prstGeom prst="straightConnector1">
                <a:avLst/>
              </a:prstGeom>
              <a:ln w="38100">
                <a:solidFill>
                  <a:srgbClr val="04487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6619781" y="4531126"/>
                <a:ext cx="287434" cy="192173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7560000" flipH="1">
                <a:off x="4561676" y="3347925"/>
                <a:ext cx="289053" cy="19374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rot="14160000" flipH="1" flipV="1">
                <a:off x="7284357" y="3355071"/>
                <a:ext cx="287465" cy="193740"/>
              </a:xfrm>
              <a:prstGeom prst="straightConnector1">
                <a:avLst/>
              </a:prstGeom>
              <a:ln w="38100">
                <a:solidFill>
                  <a:srgbClr val="04487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5266778" y="2199643"/>
                <a:ext cx="289022" cy="193761"/>
              </a:xfrm>
              <a:prstGeom prst="straightConnector1">
                <a:avLst/>
              </a:prstGeom>
              <a:ln w="38100">
                <a:solidFill>
                  <a:srgbClr val="04487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>
              <a:grpSpLocks/>
            </p:cNvGrpSpPr>
            <p:nvPr/>
          </p:nvGrpSpPr>
          <p:grpSpPr bwMode="auto">
            <a:xfrm>
              <a:off x="5553075" y="1373188"/>
              <a:ext cx="1041400" cy="1041400"/>
              <a:chOff x="5553452" y="1373500"/>
              <a:chExt cx="1041578" cy="1041578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5553452" y="1373500"/>
                <a:ext cx="1041578" cy="1041578"/>
              </a:xfrm>
              <a:custGeom>
                <a:avLst/>
                <a:gdLst>
                  <a:gd name="connsiteX0" fmla="*/ 0 w 1041578"/>
                  <a:gd name="connsiteY0" fmla="*/ 520789 h 1041578"/>
                  <a:gd name="connsiteX1" fmla="*/ 520789 w 1041578"/>
                  <a:gd name="connsiteY1" fmla="*/ 0 h 1041578"/>
                  <a:gd name="connsiteX2" fmla="*/ 1041578 w 1041578"/>
                  <a:gd name="connsiteY2" fmla="*/ 520789 h 1041578"/>
                  <a:gd name="connsiteX3" fmla="*/ 520789 w 1041578"/>
                  <a:gd name="connsiteY3" fmla="*/ 1041578 h 1041578"/>
                  <a:gd name="connsiteX4" fmla="*/ 0 w 1041578"/>
                  <a:gd name="connsiteY4" fmla="*/ 520789 h 104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578" h="1041578">
                    <a:moveTo>
                      <a:pt x="0" y="520789"/>
                    </a:moveTo>
                    <a:cubicBezTo>
                      <a:pt x="0" y="233165"/>
                      <a:pt x="233165" y="0"/>
                      <a:pt x="520789" y="0"/>
                    </a:cubicBezTo>
                    <a:cubicBezTo>
                      <a:pt x="808413" y="0"/>
                      <a:pt x="1041578" y="233165"/>
                      <a:pt x="1041578" y="520789"/>
                    </a:cubicBezTo>
                    <a:cubicBezTo>
                      <a:pt x="1041578" y="808413"/>
                      <a:pt x="808413" y="1041578"/>
                      <a:pt x="520789" y="1041578"/>
                    </a:cubicBezTo>
                    <a:cubicBezTo>
                      <a:pt x="233165" y="1041578"/>
                      <a:pt x="0" y="808413"/>
                      <a:pt x="0" y="52078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1746" tIns="181746" rIns="181746" bIns="181746" spcCol="1270" anchor="ctr"/>
              <a:lstStyle/>
              <a:p>
                <a:pPr algn="ctr" defTabSz="10223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2300"/>
              </a:p>
            </p:txBody>
          </p:sp>
          <p:sp>
            <p:nvSpPr>
              <p:cNvPr id="48" name="Freeform 48"/>
              <p:cNvSpPr>
                <a:spLocks noEditPoints="1"/>
              </p:cNvSpPr>
              <p:nvPr/>
            </p:nvSpPr>
            <p:spPr bwMode="auto">
              <a:xfrm>
                <a:off x="5913877" y="1649772"/>
                <a:ext cx="320730" cy="509674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4" name="组合 23"/>
            <p:cNvGrpSpPr>
              <a:grpSpLocks/>
            </p:cNvGrpSpPr>
            <p:nvPr/>
          </p:nvGrpSpPr>
          <p:grpSpPr bwMode="auto">
            <a:xfrm>
              <a:off x="5224463" y="2457450"/>
              <a:ext cx="1687512" cy="1954213"/>
              <a:chOff x="5225107" y="2457523"/>
              <a:chExt cx="1687472" cy="1954095"/>
            </a:xfrm>
          </p:grpSpPr>
          <p:sp>
            <p:nvSpPr>
              <p:cNvPr id="50" name="等腰三角形 49"/>
              <p:cNvSpPr/>
              <p:nvPr/>
            </p:nvSpPr>
            <p:spPr>
              <a:xfrm>
                <a:off x="5266381" y="2457523"/>
                <a:ext cx="1614449" cy="406375"/>
              </a:xfrm>
              <a:prstGeom prst="triangle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225107" y="2911521"/>
                <a:ext cx="765157" cy="1500097"/>
              </a:xfrm>
              <a:custGeom>
                <a:avLst/>
                <a:gdLst>
                  <a:gd name="connsiteX0" fmla="*/ 0 w 850900"/>
                  <a:gd name="connsiteY0" fmla="*/ 0 h 1536700"/>
                  <a:gd name="connsiteX1" fmla="*/ 850900 w 850900"/>
                  <a:gd name="connsiteY1" fmla="*/ 1536700 h 1536700"/>
                  <a:gd name="connsiteX2" fmla="*/ 0 w 850900"/>
                  <a:gd name="connsiteY2" fmla="*/ 1117600 h 1536700"/>
                  <a:gd name="connsiteX3" fmla="*/ 0 w 850900"/>
                  <a:gd name="connsiteY3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0900" h="1536700">
                    <a:moveTo>
                      <a:pt x="0" y="0"/>
                    </a:moveTo>
                    <a:lnTo>
                      <a:pt x="850900" y="1536700"/>
                    </a:lnTo>
                    <a:lnTo>
                      <a:pt x="0" y="1117600"/>
                    </a:lnTo>
                    <a:cubicBezTo>
                      <a:pt x="2117" y="745067"/>
                      <a:pt x="4233" y="37253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flipH="1">
                <a:off x="6074399" y="2903584"/>
                <a:ext cx="838180" cy="1508034"/>
              </a:xfrm>
              <a:custGeom>
                <a:avLst/>
                <a:gdLst>
                  <a:gd name="connsiteX0" fmla="*/ 0 w 850900"/>
                  <a:gd name="connsiteY0" fmla="*/ 0 h 1536700"/>
                  <a:gd name="connsiteX1" fmla="*/ 850900 w 850900"/>
                  <a:gd name="connsiteY1" fmla="*/ 1536700 h 1536700"/>
                  <a:gd name="connsiteX2" fmla="*/ 0 w 850900"/>
                  <a:gd name="connsiteY2" fmla="*/ 1117600 h 1536700"/>
                  <a:gd name="connsiteX3" fmla="*/ 0 w 850900"/>
                  <a:gd name="connsiteY3" fmla="*/ 0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0900" h="1536700">
                    <a:moveTo>
                      <a:pt x="0" y="0"/>
                    </a:moveTo>
                    <a:lnTo>
                      <a:pt x="850900" y="1536700"/>
                    </a:lnTo>
                    <a:lnTo>
                      <a:pt x="0" y="1117600"/>
                    </a:lnTo>
                    <a:cubicBezTo>
                      <a:pt x="2117" y="745067"/>
                      <a:pt x="4233" y="37253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3" name="文本框 92"/>
            <p:cNvSpPr txBox="1">
              <a:spLocks noChangeArrowheads="1"/>
            </p:cNvSpPr>
            <p:nvPr/>
          </p:nvSpPr>
          <p:spPr bwMode="auto">
            <a:xfrm>
              <a:off x="5477781" y="3156892"/>
              <a:ext cx="11699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44875"/>
                  </a:solidFill>
                </a:rPr>
                <a:t>Idea</a:t>
              </a:r>
              <a:endParaRPr lang="zh-CN" altLang="en-US" sz="2400" b="1" dirty="0">
                <a:solidFill>
                  <a:srgbClr val="044875"/>
                </a:solidFill>
              </a:endParaRPr>
            </a:p>
          </p:txBody>
        </p:sp>
      </p:grp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738495" y="2852446"/>
            <a:ext cx="6276397" cy="1550200"/>
            <a:chOff x="7966786" y="1102633"/>
            <a:chExt cx="4051951" cy="1550000"/>
          </a:xfrm>
        </p:grpSpPr>
        <p:grpSp>
          <p:nvGrpSpPr>
            <p:cNvPr id="7224" name="组合 56"/>
            <p:cNvGrpSpPr>
              <a:grpSpLocks/>
            </p:cNvGrpSpPr>
            <p:nvPr/>
          </p:nvGrpSpPr>
          <p:grpSpPr bwMode="auto">
            <a:xfrm>
              <a:off x="8861572" y="1102633"/>
              <a:ext cx="3157165" cy="1550000"/>
              <a:chOff x="6801855" y="836426"/>
              <a:chExt cx="3157165" cy="15500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801855" y="836426"/>
                <a:ext cx="2425508" cy="52315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自我学习机制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6833481" y="1370894"/>
                <a:ext cx="3125539" cy="10155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  <a:latin typeface="黑体" pitchFamily="49" charset="-122"/>
                    <a:ea typeface="黑体" pitchFamily="49" charset="-122"/>
                    <a:cs typeface="Arial" panose="020B0604020202020204" pitchFamily="34" charset="0"/>
                  </a:rPr>
                  <a:t>随着产品的测试和使用，通过用户使用的纠错以及互联网的数据更新，不断提升本产品的检测普适性和正确率</a:t>
                </a:r>
                <a:endPara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6911832" y="1338240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>
              <a:off x="7966786" y="1427578"/>
              <a:ext cx="749240" cy="646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55745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>
            <a:grpSpLocks/>
          </p:cNvGrpSpPr>
          <p:nvPr/>
        </p:nvGrpSpPr>
        <p:grpSpPr bwMode="auto">
          <a:xfrm>
            <a:off x="4990988" y="897385"/>
            <a:ext cx="5914115" cy="1508971"/>
            <a:chOff x="527079" y="1261695"/>
            <a:chExt cx="3784727" cy="1796512"/>
          </a:xfrm>
        </p:grpSpPr>
        <p:grpSp>
          <p:nvGrpSpPr>
            <p:cNvPr id="7205" name="组合 86"/>
            <p:cNvGrpSpPr>
              <a:grpSpLocks/>
            </p:cNvGrpSpPr>
            <p:nvPr/>
          </p:nvGrpSpPr>
          <p:grpSpPr bwMode="auto">
            <a:xfrm>
              <a:off x="527079" y="1261695"/>
              <a:ext cx="3117342" cy="1796512"/>
              <a:chOff x="619051" y="1952597"/>
              <a:chExt cx="3117342" cy="1796512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838497" y="1952597"/>
                <a:ext cx="2896001" cy="622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个体差异识别模型</a:t>
                </a:r>
              </a:p>
            </p:txBody>
          </p:sp>
          <p:sp>
            <p:nvSpPr>
              <p:cNvPr id="90" name="文本框 89"/>
              <p:cNvSpPr txBox="1"/>
              <p:nvPr/>
            </p:nvSpPr>
            <p:spPr bwMode="auto">
              <a:xfrm>
                <a:off x="619051" y="2539908"/>
                <a:ext cx="3117342" cy="120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  <a:latin typeface="黑体" pitchFamily="49" charset="-122"/>
                    <a:ea typeface="黑体" pitchFamily="49" charset="-122"/>
                    <a:cs typeface="Arial" panose="020B0604020202020204" pitchFamily="34" charset="0"/>
                  </a:rPr>
                  <a:t>通过获取水果光谱信息分析糖分等水果属性，并研发基于深度学习神经网络的个体差异识别模型，帮助用户区分个体间差异</a:t>
                </a:r>
                <a:endPara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1887169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6" name="组合 110"/>
            <p:cNvGrpSpPr>
              <a:grpSpLocks/>
            </p:cNvGrpSpPr>
            <p:nvPr/>
          </p:nvGrpSpPr>
          <p:grpSpPr bwMode="auto">
            <a:xfrm>
              <a:off x="3644421" y="1555330"/>
              <a:ext cx="667385" cy="825469"/>
              <a:chOff x="3586365" y="1294073"/>
              <a:chExt cx="667385" cy="825469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586365" y="1338632"/>
                <a:ext cx="667385" cy="769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680555" y="1294073"/>
                <a:ext cx="494207" cy="825469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5130099" y="4464851"/>
            <a:ext cx="5775004" cy="1496449"/>
            <a:chOff x="646841" y="1368239"/>
            <a:chExt cx="3609231" cy="1496392"/>
          </a:xfrm>
        </p:grpSpPr>
        <p:grpSp>
          <p:nvGrpSpPr>
            <p:cNvPr id="7191" name="组合 121"/>
            <p:cNvGrpSpPr>
              <a:grpSpLocks/>
            </p:cNvGrpSpPr>
            <p:nvPr/>
          </p:nvGrpSpPr>
          <p:grpSpPr bwMode="auto">
            <a:xfrm>
              <a:off x="646841" y="1368239"/>
              <a:ext cx="2969548" cy="1496392"/>
              <a:chOff x="738813" y="2059141"/>
              <a:chExt cx="2969548" cy="149639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1262503" y="2059141"/>
                <a:ext cx="2426036" cy="5232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整合度高</a:t>
                </a:r>
              </a:p>
            </p:txBody>
          </p:sp>
          <p:sp>
            <p:nvSpPr>
              <p:cNvPr id="127" name="文本框 126"/>
              <p:cNvSpPr txBox="1"/>
              <p:nvPr/>
            </p:nvSpPr>
            <p:spPr bwMode="auto">
              <a:xfrm>
                <a:off x="738813" y="2539909"/>
                <a:ext cx="2969548" cy="101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  <a:latin typeface="黑体" pitchFamily="49" charset="-122"/>
                    <a:ea typeface="黑体" pitchFamily="49" charset="-122"/>
                    <a:cs typeface="Arial" panose="020B0604020202020204" pitchFamily="34" charset="0"/>
                  </a:rPr>
                  <a:t>将水果基本信息、实时检测、论坛交流、价格统计等多方面功能整合至</a:t>
                </a:r>
                <a:r>
                  <a:rPr lang="en-US" altLang="zh-CN" sz="2000" dirty="0">
                    <a:solidFill>
                      <a:schemeClr val="bg2">
                        <a:lumMod val="25000"/>
                      </a:schemeClr>
                    </a:solidFill>
                    <a:latin typeface="黑体" pitchFamily="49" charset="-122"/>
                    <a:ea typeface="黑体" pitchFamily="49" charset="-122"/>
                    <a:cs typeface="Arial" panose="020B0604020202020204" pitchFamily="34" charset="0"/>
                  </a:rPr>
                  <a:t>APP</a:t>
                </a:r>
                <a:r>
                  <a:rPr lang="zh-CN" altLang="en-US" sz="2000" dirty="0">
                    <a:solidFill>
                      <a:schemeClr val="bg2">
                        <a:lumMod val="25000"/>
                      </a:schemeClr>
                    </a:solidFill>
                    <a:latin typeface="黑体" pitchFamily="49" charset="-122"/>
                    <a:ea typeface="黑体" pitchFamily="49" charset="-122"/>
                    <a:cs typeface="Arial" panose="020B0604020202020204" pitchFamily="34" charset="0"/>
                  </a:rPr>
                  <a:t>中，给用户提供一站式的水果购买辅助服务</a:t>
                </a:r>
                <a:endParaRPr lang="en-US" altLang="zh-CN" sz="2000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2758638" y="2529930"/>
                <a:ext cx="900170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2" name="组合 122"/>
            <p:cNvGrpSpPr>
              <a:grpSpLocks/>
            </p:cNvGrpSpPr>
            <p:nvPr/>
          </p:nvGrpSpPr>
          <p:grpSpPr bwMode="auto">
            <a:xfrm>
              <a:off x="3709328" y="1555331"/>
              <a:ext cx="546744" cy="825469"/>
              <a:chOff x="3651272" y="1294074"/>
              <a:chExt cx="546744" cy="825469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651272" y="1397257"/>
                <a:ext cx="546744" cy="646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03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658467" y="1294074"/>
                <a:ext cx="516297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未来商业推广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6050" y="1131153"/>
            <a:ext cx="2957513" cy="4902935"/>
            <a:chOff x="146663" y="1130473"/>
            <a:chExt cx="2956560" cy="4902935"/>
          </a:xfrm>
        </p:grpSpPr>
        <p:grpSp>
          <p:nvGrpSpPr>
            <p:cNvPr id="11332" name="组合 8"/>
            <p:cNvGrpSpPr>
              <a:grpSpLocks/>
            </p:cNvGrpSpPr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>
                <a:grpSpLocks/>
              </p:cNvGrpSpPr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691211" y="1130473"/>
              <a:ext cx="18674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与各地水果零售商合作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305389" y="2156963"/>
            <a:ext cx="27172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中附近商店价格信息模块为依托，与各地的水果零售商合作，产生一定的广告效益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179763" y="1131152"/>
            <a:ext cx="2955925" cy="4902936"/>
            <a:chOff x="3179561" y="1130472"/>
            <a:chExt cx="2956560" cy="4902936"/>
          </a:xfrm>
        </p:grpSpPr>
        <p:grpSp>
          <p:nvGrpSpPr>
            <p:cNvPr id="11326" name="组合 19"/>
            <p:cNvGrpSpPr>
              <a:grpSpLocks/>
            </p:cNvGrpSpPr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1328" name="组合 27"/>
              <p:cNvGrpSpPr>
                <a:grpSpLocks/>
              </p:cNvGrpSpPr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7" name="文本框 25"/>
            <p:cNvSpPr txBox="1">
              <a:spLocks noChangeArrowheads="1"/>
            </p:cNvSpPr>
            <p:nvPr/>
          </p:nvSpPr>
          <p:spPr bwMode="auto">
            <a:xfrm>
              <a:off x="3829293" y="1130472"/>
              <a:ext cx="173824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与健康养生公众号合作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267076" y="2097749"/>
            <a:ext cx="294481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中首页推送的文章和论坛人气为依托，与养生公众号或养生产品公司进行合作，通过帮助推广的方式获取广告收益。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211888" y="1195388"/>
            <a:ext cx="2957512" cy="4838700"/>
            <a:chOff x="6212458" y="1194708"/>
            <a:chExt cx="2956560" cy="4838700"/>
          </a:xfrm>
        </p:grpSpPr>
        <p:grpSp>
          <p:nvGrpSpPr>
            <p:cNvPr id="11320" name="组合 20"/>
            <p:cNvGrpSpPr>
              <a:grpSpLocks/>
            </p:cNvGrpSpPr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1322" name="组合 35"/>
              <p:cNvGrpSpPr>
                <a:grpSpLocks/>
              </p:cNvGrpSpPr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1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与外卖平台合作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162675" y="2021830"/>
            <a:ext cx="3055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中包含附近商店模块，可以设计用户点击“购买”后自动跳转至外卖平台，这样可以大大地方便用户的操作，也给外卖平台带来收益。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F58EB15-3DD7-4E30-AEBC-72F7FD965EAF}"/>
              </a:ext>
            </a:extLst>
          </p:cNvPr>
          <p:cNvGrpSpPr>
            <a:grpSpLocks/>
          </p:cNvGrpSpPr>
          <p:nvPr/>
        </p:nvGrpSpPr>
        <p:grpSpPr bwMode="auto">
          <a:xfrm>
            <a:off x="9218613" y="1131152"/>
            <a:ext cx="2957512" cy="4902936"/>
            <a:chOff x="6212458" y="1130472"/>
            <a:chExt cx="2956560" cy="4902936"/>
          </a:xfrm>
        </p:grpSpPr>
        <p:grpSp>
          <p:nvGrpSpPr>
            <p:cNvPr id="77" name="组合 20">
              <a:extLst>
                <a:ext uri="{FF2B5EF4-FFF2-40B4-BE49-F238E27FC236}">
                  <a16:creationId xmlns:a16="http://schemas.microsoft.com/office/drawing/2014/main" id="{AC50FE10-F0A9-4FF1-B0DA-7FF4BB454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79" name="组合 35">
                <a:extLst>
                  <a:ext uri="{FF2B5EF4-FFF2-40B4-BE49-F238E27FC236}">
                    <a16:creationId xmlns:a16="http://schemas.microsoft.com/office/drawing/2014/main" id="{3CC735F4-3EE7-4E2A-BFC7-35EF9E092C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4DBB490-BD7F-4F95-B09D-B4716C672BFD}"/>
                    </a:ext>
                  </a:extLst>
                </p:cNvPr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48ECD5C1-C2F7-4537-863C-1F577BBE7426}"/>
                    </a:ext>
                  </a:extLst>
                </p:cNvPr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78A06BB-1314-4FCA-8887-E57D393B4601}"/>
                  </a:ext>
                </a:extLst>
              </p:cNvPr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8" name="文本框 33">
              <a:extLst>
                <a:ext uri="{FF2B5EF4-FFF2-40B4-BE49-F238E27FC236}">
                  <a16:creationId xmlns:a16="http://schemas.microsoft.com/office/drawing/2014/main" id="{F5D8EAD4-58D8-478E-A675-C82084394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2663" y="1130472"/>
              <a:ext cx="21561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与大数据服务平台合作</a:t>
              </a: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7AC01CA-69E5-422D-9FBB-5E87320F7357}"/>
              </a:ext>
            </a:extLst>
          </p:cNvPr>
          <p:cNvSpPr/>
          <p:nvPr/>
        </p:nvSpPr>
        <p:spPr>
          <a:xfrm>
            <a:off x="9218613" y="2083741"/>
            <a:ext cx="294481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通过大数据平台可以更好地分析用户提供的数据，得到用户的个人喜好、习惯、健康状况等，从而给用户更好的使用体验。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8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23" grpId="0" build="p" bldLvl="3"/>
      <p:bldP spid="27" grpId="0" build="p" bldLvl="3"/>
      <p:bldP spid="35" grpId="0" build="p" bldLvl="3"/>
      <p:bldP spid="101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1035976" y="2528094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035976" y="3658394"/>
            <a:ext cx="4843462" cy="712788"/>
            <a:chOff x="309691" y="3938645"/>
            <a:chExt cx="4842391" cy="712882"/>
          </a:xfrm>
        </p:grpSpPr>
        <p:grpSp>
          <p:nvGrpSpPr>
            <p:cNvPr id="4147" name="组合 79"/>
            <p:cNvGrpSpPr>
              <a:grpSpLocks/>
            </p:cNvGrpSpPr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水果糖度检测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307318" y="2528094"/>
            <a:ext cx="4843462" cy="712788"/>
            <a:chOff x="309691" y="2998271"/>
            <a:chExt cx="4842391" cy="712882"/>
          </a:xfrm>
        </p:grpSpPr>
        <p:grpSp>
          <p:nvGrpSpPr>
            <p:cNvPr id="4131" name="组合 71"/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水果种类识别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6307318" y="3658394"/>
            <a:ext cx="4843462" cy="712788"/>
            <a:chOff x="6535248" y="3340628"/>
            <a:chExt cx="4842391" cy="712882"/>
          </a:xfrm>
        </p:grpSpPr>
        <p:grpSp>
          <p:nvGrpSpPr>
            <p:cNvPr id="4123" name="组合 115"/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3035447" cy="52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APP</a:t>
                </a:r>
                <a:r>
                  <a:rPr lang="zh-CN" altLang="en-US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设计</a:t>
                </a: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57" name="直接连接符 156"/>
          <p:cNvCxnSpPr/>
          <p:nvPr/>
        </p:nvCxnSpPr>
        <p:spPr bwMode="auto">
          <a:xfrm flipV="1">
            <a:off x="3700463" y="1511300"/>
            <a:ext cx="4773612" cy="0"/>
          </a:xfrm>
          <a:prstGeom prst="line">
            <a:avLst/>
          </a:prstGeom>
          <a:ln w="254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115">
            <a:extLst>
              <a:ext uri="{FF2B5EF4-FFF2-40B4-BE49-F238E27FC236}">
                <a16:creationId xmlns:a16="http://schemas.microsoft.com/office/drawing/2014/main" id="{AA856F7A-51A9-4FA6-BB55-6B3E7AF362BB}"/>
              </a:ext>
            </a:extLst>
          </p:cNvPr>
          <p:cNvGrpSpPr>
            <a:grpSpLocks/>
          </p:cNvGrpSpPr>
          <p:nvPr/>
        </p:nvGrpSpPr>
        <p:grpSpPr bwMode="auto">
          <a:xfrm>
            <a:off x="3700463" y="4855236"/>
            <a:ext cx="4843462" cy="712788"/>
            <a:chOff x="6298049" y="1397569"/>
            <a:chExt cx="4842391" cy="712882"/>
          </a:xfrm>
        </p:grpSpPr>
        <p:sp>
          <p:nvSpPr>
            <p:cNvPr id="71" name="文本框 133">
              <a:extLst>
                <a:ext uri="{FF2B5EF4-FFF2-40B4-BE49-F238E27FC236}">
                  <a16:creationId xmlns:a16="http://schemas.microsoft.com/office/drawing/2014/main" id="{DA5E4904-2EF8-404F-8C0C-569DA8BE5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8810" y="1506484"/>
              <a:ext cx="3035447" cy="52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创新点分析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C29423-13BE-4496-A116-940FA2FA4479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9224B01-8DAE-48DC-8368-B919D1FC1D20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136">
              <a:extLst>
                <a:ext uri="{FF2B5EF4-FFF2-40B4-BE49-F238E27FC236}">
                  <a16:creationId xmlns:a16="http://schemas.microsoft.com/office/drawing/2014/main" id="{901DC53E-9533-4B32-8C17-39C924C4F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AE03255-0751-4177-B09A-4F9C97A347B8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文本框 138">
                <a:extLst>
                  <a:ext uri="{FF2B5EF4-FFF2-40B4-BE49-F238E27FC236}">
                    <a16:creationId xmlns:a16="http://schemas.microsoft.com/office/drawing/2014/main" id="{71599032-A732-4AA9-8545-E5DF371E7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 dirty="0">
                    <a:solidFill>
                      <a:srgbClr val="044875"/>
                    </a:solidFill>
                    <a:latin typeface="Impact" pitchFamily="34" charset="0"/>
                  </a:rPr>
                  <a:t>05</a:t>
                </a:r>
                <a:endParaRPr lang="zh-CN" altLang="en-US" sz="3600" dirty="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sp>
        <p:nvSpPr>
          <p:cNvPr id="92" name="Freeform 24">
            <a:extLst>
              <a:ext uri="{FF2B5EF4-FFF2-40B4-BE49-F238E27FC236}">
                <a16:creationId xmlns:a16="http://schemas.microsoft.com/office/drawing/2014/main" id="{67A26BF2-1F57-49F3-906D-1EFBB8A190D5}"/>
              </a:ext>
            </a:extLst>
          </p:cNvPr>
          <p:cNvSpPr>
            <a:spLocks noEditPoints="1"/>
          </p:cNvSpPr>
          <p:nvPr/>
        </p:nvSpPr>
        <p:spPr bwMode="auto">
          <a:xfrm>
            <a:off x="4800169" y="4958807"/>
            <a:ext cx="451174" cy="505646"/>
          </a:xfrm>
          <a:custGeom>
            <a:avLst/>
            <a:gdLst>
              <a:gd name="T0" fmla="*/ 320573359 w 77"/>
              <a:gd name="T1" fmla="*/ 198690407 h 86"/>
              <a:gd name="T2" fmla="*/ 937054857 w 77"/>
              <a:gd name="T3" fmla="*/ 24838170 h 86"/>
              <a:gd name="T4" fmla="*/ 1454900308 w 77"/>
              <a:gd name="T5" fmla="*/ 322871288 h 86"/>
              <a:gd name="T6" fmla="*/ 1627517114 w 77"/>
              <a:gd name="T7" fmla="*/ 943770710 h 86"/>
              <a:gd name="T8" fmla="*/ 1430240055 w 77"/>
              <a:gd name="T9" fmla="*/ 1365984710 h 86"/>
              <a:gd name="T10" fmla="*/ 1578196608 w 77"/>
              <a:gd name="T11" fmla="*/ 1465327421 h 86"/>
              <a:gd name="T12" fmla="*/ 1824794173 w 77"/>
              <a:gd name="T13" fmla="*/ 1788198709 h 86"/>
              <a:gd name="T14" fmla="*/ 1800133920 w 77"/>
              <a:gd name="T15" fmla="*/ 2086231827 h 86"/>
              <a:gd name="T16" fmla="*/ 1800133920 w 77"/>
              <a:gd name="T17" fmla="*/ 2086231827 h 86"/>
              <a:gd name="T18" fmla="*/ 1528881068 w 77"/>
              <a:gd name="T19" fmla="*/ 2036560472 h 86"/>
              <a:gd name="T20" fmla="*/ 1257628215 w 77"/>
              <a:gd name="T21" fmla="*/ 1688855998 h 86"/>
              <a:gd name="T22" fmla="*/ 1208307709 w 77"/>
              <a:gd name="T23" fmla="*/ 1564675116 h 86"/>
              <a:gd name="T24" fmla="*/ 739782764 w 77"/>
              <a:gd name="T25" fmla="*/ 1639179658 h 86"/>
              <a:gd name="T26" fmla="*/ 197277059 w 77"/>
              <a:gd name="T27" fmla="*/ 1341146540 h 86"/>
              <a:gd name="T28" fmla="*/ 24660253 w 77"/>
              <a:gd name="T29" fmla="*/ 745080304 h 86"/>
              <a:gd name="T30" fmla="*/ 320573359 w 77"/>
              <a:gd name="T31" fmla="*/ 198690407 h 86"/>
              <a:gd name="T32" fmla="*/ 739782764 w 77"/>
              <a:gd name="T33" fmla="*/ 1216965659 h 86"/>
              <a:gd name="T34" fmla="*/ 937054857 w 77"/>
              <a:gd name="T35" fmla="*/ 1216965659 h 86"/>
              <a:gd name="T36" fmla="*/ 937054857 w 77"/>
              <a:gd name="T37" fmla="*/ 993442066 h 86"/>
              <a:gd name="T38" fmla="*/ 1158987203 w 77"/>
              <a:gd name="T39" fmla="*/ 993442066 h 86"/>
              <a:gd name="T40" fmla="*/ 1158987203 w 77"/>
              <a:gd name="T41" fmla="*/ 794756643 h 86"/>
              <a:gd name="T42" fmla="*/ 937054857 w 77"/>
              <a:gd name="T43" fmla="*/ 794756643 h 86"/>
              <a:gd name="T44" fmla="*/ 937054857 w 77"/>
              <a:gd name="T45" fmla="*/ 571228067 h 86"/>
              <a:gd name="T46" fmla="*/ 739782764 w 77"/>
              <a:gd name="T47" fmla="*/ 571228067 h 86"/>
              <a:gd name="T48" fmla="*/ 739782764 w 77"/>
              <a:gd name="T49" fmla="*/ 794756643 h 86"/>
              <a:gd name="T50" fmla="*/ 517845452 w 77"/>
              <a:gd name="T51" fmla="*/ 794756643 h 86"/>
              <a:gd name="T52" fmla="*/ 517845452 w 77"/>
              <a:gd name="T53" fmla="*/ 993442066 h 86"/>
              <a:gd name="T54" fmla="*/ 739782764 w 77"/>
              <a:gd name="T55" fmla="*/ 993442066 h 86"/>
              <a:gd name="T56" fmla="*/ 739782764 w 77"/>
              <a:gd name="T57" fmla="*/ 1216965659 h 86"/>
              <a:gd name="T58" fmla="*/ 443869658 w 77"/>
              <a:gd name="T59" fmla="*/ 894099355 h 86"/>
              <a:gd name="T60" fmla="*/ 1060351156 w 77"/>
              <a:gd name="T61" fmla="*/ 471885355 h 86"/>
              <a:gd name="T62" fmla="*/ 443869658 w 77"/>
              <a:gd name="T63" fmla="*/ 894099355 h 86"/>
              <a:gd name="T64" fmla="*/ 887734351 w 77"/>
              <a:gd name="T65" fmla="*/ 298033118 h 86"/>
              <a:gd name="T66" fmla="*/ 493185199 w 77"/>
              <a:gd name="T67" fmla="*/ 397375830 h 86"/>
              <a:gd name="T68" fmla="*/ 295913105 w 77"/>
              <a:gd name="T69" fmla="*/ 769918473 h 86"/>
              <a:gd name="T70" fmla="*/ 394549152 w 77"/>
              <a:gd name="T71" fmla="*/ 1167294303 h 86"/>
              <a:gd name="T72" fmla="*/ 764438051 w 77"/>
              <a:gd name="T73" fmla="*/ 1365984710 h 86"/>
              <a:gd name="T74" fmla="*/ 1158987203 w 77"/>
              <a:gd name="T75" fmla="*/ 1266641998 h 86"/>
              <a:gd name="T76" fmla="*/ 1356264262 w 77"/>
              <a:gd name="T77" fmla="*/ 894099355 h 86"/>
              <a:gd name="T78" fmla="*/ 1257628215 w 77"/>
              <a:gd name="T79" fmla="*/ 496723525 h 86"/>
              <a:gd name="T80" fmla="*/ 887734351 w 77"/>
              <a:gd name="T81" fmla="*/ 298033118 h 8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89543" y="80168"/>
            <a:ext cx="3292475" cy="585788"/>
            <a:chOff x="292102" y="82976"/>
            <a:chExt cx="3291840" cy="584775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2100" y="1790877"/>
            <a:ext cx="3619343" cy="3466189"/>
            <a:chOff x="379413" y="963613"/>
            <a:chExt cx="3976687" cy="3808412"/>
          </a:xfrm>
        </p:grpSpPr>
        <p:sp>
          <p:nvSpPr>
            <p:cNvPr id="13" name="同心圆 12"/>
            <p:cNvSpPr/>
            <p:nvPr/>
          </p:nvSpPr>
          <p:spPr>
            <a:xfrm>
              <a:off x="1778000" y="963613"/>
              <a:ext cx="650875" cy="650875"/>
            </a:xfrm>
            <a:prstGeom prst="donut">
              <a:avLst>
                <a:gd name="adj" fmla="val 7460"/>
              </a:avLst>
            </a:prstGeom>
            <a:solidFill>
              <a:srgbClr val="044875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同心圆 17"/>
            <p:cNvSpPr/>
            <p:nvPr/>
          </p:nvSpPr>
          <p:spPr>
            <a:xfrm>
              <a:off x="3511550" y="1012825"/>
              <a:ext cx="482600" cy="481013"/>
            </a:xfrm>
            <a:prstGeom prst="donut">
              <a:avLst>
                <a:gd name="adj" fmla="val 7460"/>
              </a:avLst>
            </a:prstGeom>
            <a:solidFill>
              <a:srgbClr val="044875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同心圆 18"/>
            <p:cNvSpPr/>
            <p:nvPr/>
          </p:nvSpPr>
          <p:spPr>
            <a:xfrm>
              <a:off x="3994150" y="4144963"/>
              <a:ext cx="361950" cy="361950"/>
            </a:xfrm>
            <a:prstGeom prst="donut">
              <a:avLst>
                <a:gd name="adj" fmla="val 7460"/>
              </a:avLst>
            </a:prstGeom>
            <a:solidFill>
              <a:srgbClr val="044875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组合 9"/>
            <p:cNvGrpSpPr>
              <a:grpSpLocks/>
            </p:cNvGrpSpPr>
            <p:nvPr/>
          </p:nvGrpSpPr>
          <p:grpSpPr bwMode="auto">
            <a:xfrm>
              <a:off x="379413" y="2578100"/>
              <a:ext cx="2192337" cy="2193925"/>
              <a:chOff x="379106" y="2578750"/>
              <a:chExt cx="2192201" cy="2192563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79106" y="2578750"/>
                <a:ext cx="2192201" cy="2192563"/>
              </a:xfrm>
              <a:prstGeom prst="ellipse">
                <a:avLst/>
              </a:prstGeom>
              <a:noFill/>
              <a:ln w="31750">
                <a:solidFill>
                  <a:srgbClr val="044875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497" name="Freeform 283"/>
              <p:cNvSpPr>
                <a:spLocks noEditPoints="1"/>
              </p:cNvSpPr>
              <p:nvPr/>
            </p:nvSpPr>
            <p:spPr bwMode="auto">
              <a:xfrm>
                <a:off x="913266" y="3011075"/>
                <a:ext cx="1034991" cy="1310989"/>
              </a:xfrm>
              <a:custGeom>
                <a:avLst/>
                <a:gdLst>
                  <a:gd name="T0" fmla="*/ 2147483646 w 95"/>
                  <a:gd name="T1" fmla="*/ 0 h 120"/>
                  <a:gd name="T2" fmla="*/ 1788673769 w 95"/>
                  <a:gd name="T3" fmla="*/ 434154132 h 120"/>
                  <a:gd name="T4" fmla="*/ 1788673769 w 95"/>
                  <a:gd name="T5" fmla="*/ 434154132 h 120"/>
                  <a:gd name="T6" fmla="*/ 863499848 w 95"/>
                  <a:gd name="T7" fmla="*/ 62018644 h 120"/>
                  <a:gd name="T8" fmla="*/ 185037926 w 95"/>
                  <a:gd name="T9" fmla="*/ 496172776 h 120"/>
                  <a:gd name="T10" fmla="*/ 0 w 95"/>
                  <a:gd name="T11" fmla="*/ 1302454522 h 120"/>
                  <a:gd name="T12" fmla="*/ 185037926 w 95"/>
                  <a:gd name="T13" fmla="*/ 2108736267 h 120"/>
                  <a:gd name="T14" fmla="*/ 863499848 w 95"/>
                  <a:gd name="T15" fmla="*/ 2147483646 h 120"/>
                  <a:gd name="T16" fmla="*/ 1912037621 w 95"/>
                  <a:gd name="T17" fmla="*/ 2147483646 h 120"/>
                  <a:gd name="T18" fmla="*/ 2147483646 w 95"/>
                  <a:gd name="T19" fmla="*/ 2147483646 h 120"/>
                  <a:gd name="T20" fmla="*/ 2147483646 w 95"/>
                  <a:gd name="T21" fmla="*/ 2147483646 h 120"/>
                  <a:gd name="T22" fmla="*/ 2147483646 w 95"/>
                  <a:gd name="T23" fmla="*/ 2147483646 h 120"/>
                  <a:gd name="T24" fmla="*/ 2147483646 w 95"/>
                  <a:gd name="T25" fmla="*/ 2147483646 h 120"/>
                  <a:gd name="T26" fmla="*/ 2147483646 w 95"/>
                  <a:gd name="T27" fmla="*/ 2147483646 h 120"/>
                  <a:gd name="T28" fmla="*/ 2147483646 w 95"/>
                  <a:gd name="T29" fmla="*/ 2147483646 h 120"/>
                  <a:gd name="T30" fmla="*/ 2147483646 w 95"/>
                  <a:gd name="T31" fmla="*/ 2147483646 h 120"/>
                  <a:gd name="T32" fmla="*/ 2147483646 w 95"/>
                  <a:gd name="T33" fmla="*/ 2147483646 h 120"/>
                  <a:gd name="T34" fmla="*/ 2147483646 w 95"/>
                  <a:gd name="T35" fmla="*/ 2147483646 h 120"/>
                  <a:gd name="T36" fmla="*/ 2147483646 w 95"/>
                  <a:gd name="T37" fmla="*/ 2147483646 h 120"/>
                  <a:gd name="T38" fmla="*/ 2147483646 w 95"/>
                  <a:gd name="T39" fmla="*/ 2147483646 h 120"/>
                  <a:gd name="T40" fmla="*/ 2147483646 w 95"/>
                  <a:gd name="T41" fmla="*/ 2147483646 h 120"/>
                  <a:gd name="T42" fmla="*/ 2147483646 w 95"/>
                  <a:gd name="T43" fmla="*/ 2147483646 h 120"/>
                  <a:gd name="T44" fmla="*/ 2147483646 w 95"/>
                  <a:gd name="T45" fmla="*/ 2147483646 h 120"/>
                  <a:gd name="T46" fmla="*/ 2147483646 w 95"/>
                  <a:gd name="T47" fmla="*/ 2147483646 h 120"/>
                  <a:gd name="T48" fmla="*/ 2147483646 w 95"/>
                  <a:gd name="T49" fmla="*/ 2147483646 h 120"/>
                  <a:gd name="T50" fmla="*/ 2147483646 w 95"/>
                  <a:gd name="T51" fmla="*/ 2147483646 h 120"/>
                  <a:gd name="T52" fmla="*/ 2147483646 w 95"/>
                  <a:gd name="T53" fmla="*/ 1612563491 h 120"/>
                  <a:gd name="T54" fmla="*/ 2147483646 w 95"/>
                  <a:gd name="T55" fmla="*/ 868300389 h 120"/>
                  <a:gd name="T56" fmla="*/ 2147483646 w 95"/>
                  <a:gd name="T57" fmla="*/ 1116390715 h 120"/>
                  <a:gd name="T58" fmla="*/ 2147483646 w 95"/>
                  <a:gd name="T59" fmla="*/ 124045163 h 120"/>
                  <a:gd name="T60" fmla="*/ 2147483646 w 95"/>
                  <a:gd name="T61" fmla="*/ 0 h 120"/>
                  <a:gd name="T62" fmla="*/ 2147483646 w 95"/>
                  <a:gd name="T63" fmla="*/ 2147483646 h 120"/>
                  <a:gd name="T64" fmla="*/ 2147483646 w 95"/>
                  <a:gd name="T65" fmla="*/ 2147483646 h 120"/>
                  <a:gd name="T66" fmla="*/ 2147483646 w 95"/>
                  <a:gd name="T67" fmla="*/ 2147483646 h 120"/>
                  <a:gd name="T68" fmla="*/ 2147483646 w 95"/>
                  <a:gd name="T69" fmla="*/ 2147483646 h 120"/>
                  <a:gd name="T70" fmla="*/ 2147483646 w 95"/>
                  <a:gd name="T71" fmla="*/ 2147483646 h 120"/>
                  <a:gd name="T72" fmla="*/ 616787850 w 95"/>
                  <a:gd name="T73" fmla="*/ 744263102 h 120"/>
                  <a:gd name="T74" fmla="*/ 863499848 w 95"/>
                  <a:gd name="T75" fmla="*/ 558191420 h 120"/>
                  <a:gd name="T76" fmla="*/ 1110211846 w 95"/>
                  <a:gd name="T77" fmla="*/ 744263102 h 120"/>
                  <a:gd name="T78" fmla="*/ 1295249772 w 95"/>
                  <a:gd name="T79" fmla="*/ 1302454522 h 120"/>
                  <a:gd name="T80" fmla="*/ 1110211846 w 95"/>
                  <a:gd name="T81" fmla="*/ 1860653817 h 120"/>
                  <a:gd name="T82" fmla="*/ 863499848 w 95"/>
                  <a:gd name="T83" fmla="*/ 1984691105 h 120"/>
                  <a:gd name="T84" fmla="*/ 616787850 w 95"/>
                  <a:gd name="T85" fmla="*/ 1860653817 h 120"/>
                  <a:gd name="T86" fmla="*/ 431749924 w 95"/>
                  <a:gd name="T87" fmla="*/ 1302454522 h 120"/>
                  <a:gd name="T88" fmla="*/ 616787850 w 95"/>
                  <a:gd name="T89" fmla="*/ 744263102 h 120"/>
                  <a:gd name="T90" fmla="*/ 2147483646 w 95"/>
                  <a:gd name="T91" fmla="*/ 682236583 h 120"/>
                  <a:gd name="T92" fmla="*/ 2147483646 w 95"/>
                  <a:gd name="T93" fmla="*/ 496172776 h 120"/>
                  <a:gd name="T94" fmla="*/ 2147483646 w 95"/>
                  <a:gd name="T95" fmla="*/ 682236583 h 120"/>
                  <a:gd name="T96" fmla="*/ 2147483646 w 95"/>
                  <a:gd name="T97" fmla="*/ 1302454522 h 120"/>
                  <a:gd name="T98" fmla="*/ 2147483646 w 95"/>
                  <a:gd name="T99" fmla="*/ 1860653817 h 120"/>
                  <a:gd name="T100" fmla="*/ 2147483646 w 95"/>
                  <a:gd name="T101" fmla="*/ 2108736267 h 120"/>
                  <a:gd name="T102" fmla="*/ 2147483646 w 95"/>
                  <a:gd name="T103" fmla="*/ 1860653817 h 120"/>
                  <a:gd name="T104" fmla="*/ 2035393621 w 95"/>
                  <a:gd name="T105" fmla="*/ 1302454522 h 120"/>
                  <a:gd name="T106" fmla="*/ 2147483646 w 95"/>
                  <a:gd name="T107" fmla="*/ 682236583 h 12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5" h="120">
                    <a:moveTo>
                      <a:pt x="41" y="0"/>
                    </a:moveTo>
                    <a:cubicBezTo>
                      <a:pt x="37" y="0"/>
                      <a:pt x="32" y="2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6"/>
                      <a:pt x="18" y="1"/>
                      <a:pt x="14" y="1"/>
                    </a:cubicBezTo>
                    <a:cubicBezTo>
                      <a:pt x="10" y="1"/>
                      <a:pt x="6" y="4"/>
                      <a:pt x="3" y="8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26"/>
                      <a:pt x="1" y="30"/>
                      <a:pt x="3" y="34"/>
                    </a:cubicBezTo>
                    <a:cubicBezTo>
                      <a:pt x="6" y="38"/>
                      <a:pt x="10" y="40"/>
                      <a:pt x="14" y="40"/>
                    </a:cubicBezTo>
                    <a:cubicBezTo>
                      <a:pt x="18" y="40"/>
                      <a:pt x="27" y="38"/>
                      <a:pt x="31" y="37"/>
                    </a:cubicBezTo>
                    <a:cubicBezTo>
                      <a:pt x="34" y="40"/>
                      <a:pt x="38" y="41"/>
                      <a:pt x="41" y="41"/>
                    </a:cubicBezTo>
                    <a:cubicBezTo>
                      <a:pt x="42" y="41"/>
                      <a:pt x="43" y="41"/>
                      <a:pt x="43" y="41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3" y="37"/>
                      <a:pt x="76" y="38"/>
                      <a:pt x="79" y="38"/>
                    </a:cubicBezTo>
                    <a:cubicBezTo>
                      <a:pt x="86" y="38"/>
                      <a:pt x="91" y="33"/>
                      <a:pt x="91" y="26"/>
                    </a:cubicBezTo>
                    <a:cubicBezTo>
                      <a:pt x="91" y="19"/>
                      <a:pt x="86" y="14"/>
                      <a:pt x="79" y="14"/>
                    </a:cubicBezTo>
                    <a:cubicBezTo>
                      <a:pt x="76" y="14"/>
                      <a:pt x="73" y="15"/>
                      <a:pt x="71" y="18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6" y="1"/>
                      <a:pt x="44" y="0"/>
                      <a:pt x="41" y="0"/>
                    </a:cubicBezTo>
                    <a:close/>
                    <a:moveTo>
                      <a:pt x="65" y="43"/>
                    </a:move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5" y="43"/>
                      <a:pt x="65" y="43"/>
                      <a:pt x="65" y="43"/>
                    </a:cubicBezTo>
                    <a:close/>
                    <a:moveTo>
                      <a:pt x="10" y="12"/>
                    </a:moveTo>
                    <a:cubicBezTo>
                      <a:pt x="11" y="10"/>
                      <a:pt x="12" y="9"/>
                      <a:pt x="14" y="9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20" y="14"/>
                      <a:pt x="21" y="17"/>
                      <a:pt x="21" y="21"/>
                    </a:cubicBezTo>
                    <a:cubicBezTo>
                      <a:pt x="21" y="24"/>
                      <a:pt x="20" y="27"/>
                      <a:pt x="18" y="30"/>
                    </a:cubicBezTo>
                    <a:cubicBezTo>
                      <a:pt x="17" y="31"/>
                      <a:pt x="16" y="32"/>
                      <a:pt x="14" y="32"/>
                    </a:cubicBezTo>
                    <a:cubicBezTo>
                      <a:pt x="12" y="32"/>
                      <a:pt x="11" y="31"/>
                      <a:pt x="10" y="30"/>
                    </a:cubicBezTo>
                    <a:cubicBezTo>
                      <a:pt x="8" y="27"/>
                      <a:pt x="7" y="24"/>
                      <a:pt x="7" y="21"/>
                    </a:cubicBezTo>
                    <a:cubicBezTo>
                      <a:pt x="7" y="17"/>
                      <a:pt x="8" y="14"/>
                      <a:pt x="10" y="12"/>
                    </a:cubicBezTo>
                    <a:close/>
                    <a:moveTo>
                      <a:pt x="35" y="11"/>
                    </a:moveTo>
                    <a:cubicBezTo>
                      <a:pt x="37" y="9"/>
                      <a:pt x="39" y="8"/>
                      <a:pt x="41" y="8"/>
                    </a:cubicBezTo>
                    <a:cubicBezTo>
                      <a:pt x="43" y="8"/>
                      <a:pt x="45" y="9"/>
                      <a:pt x="47" y="11"/>
                    </a:cubicBezTo>
                    <a:cubicBezTo>
                      <a:pt x="49" y="13"/>
                      <a:pt x="50" y="17"/>
                      <a:pt x="50" y="21"/>
                    </a:cubicBezTo>
                    <a:cubicBezTo>
                      <a:pt x="50" y="24"/>
                      <a:pt x="49" y="28"/>
                      <a:pt x="47" y="30"/>
                    </a:cubicBezTo>
                    <a:cubicBezTo>
                      <a:pt x="45" y="32"/>
                      <a:pt x="43" y="34"/>
                      <a:pt x="41" y="34"/>
                    </a:cubicBezTo>
                    <a:cubicBezTo>
                      <a:pt x="39" y="34"/>
                      <a:pt x="37" y="32"/>
                      <a:pt x="35" y="30"/>
                    </a:cubicBezTo>
                    <a:cubicBezTo>
                      <a:pt x="34" y="28"/>
                      <a:pt x="33" y="24"/>
                      <a:pt x="33" y="21"/>
                    </a:cubicBezTo>
                    <a:cubicBezTo>
                      <a:pt x="33" y="17"/>
                      <a:pt x="34" y="13"/>
                      <a:pt x="35" y="11"/>
                    </a:cubicBez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2232251" y="1340530"/>
              <a:ext cx="1471612" cy="1471612"/>
              <a:chOff x="2281243" y="1373773"/>
              <a:chExt cx="1472026" cy="1471099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281243" y="1373773"/>
                <a:ext cx="1472026" cy="1471099"/>
              </a:xfrm>
              <a:prstGeom prst="ellipse">
                <a:avLst/>
              </a:prstGeom>
              <a:noFill/>
              <a:ln w="31750">
                <a:solidFill>
                  <a:srgbClr val="044875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494" name="Freeform 30"/>
              <p:cNvSpPr>
                <a:spLocks noEditPoints="1"/>
              </p:cNvSpPr>
              <p:nvPr/>
            </p:nvSpPr>
            <p:spPr bwMode="auto">
              <a:xfrm>
                <a:off x="2656939" y="1699767"/>
                <a:ext cx="716278" cy="849064"/>
              </a:xfrm>
              <a:custGeom>
                <a:avLst/>
                <a:gdLst>
                  <a:gd name="T0" fmla="*/ 2147483646 w 74"/>
                  <a:gd name="T1" fmla="*/ 0 h 97"/>
                  <a:gd name="T2" fmla="*/ 2147483646 w 74"/>
                  <a:gd name="T3" fmla="*/ 396780941 h 97"/>
                  <a:gd name="T4" fmla="*/ 2147483646 w 74"/>
                  <a:gd name="T5" fmla="*/ 1875696091 h 97"/>
                  <a:gd name="T6" fmla="*/ 2147483646 w 74"/>
                  <a:gd name="T7" fmla="*/ 396780941 h 97"/>
                  <a:gd name="T8" fmla="*/ 2147483646 w 74"/>
                  <a:gd name="T9" fmla="*/ 288566319 h 97"/>
                  <a:gd name="T10" fmla="*/ 932897008 w 74"/>
                  <a:gd name="T11" fmla="*/ 396780941 h 97"/>
                  <a:gd name="T12" fmla="*/ 932897008 w 74"/>
                  <a:gd name="T13" fmla="*/ 649281726 h 97"/>
                  <a:gd name="T14" fmla="*/ 681734042 w 74"/>
                  <a:gd name="T15" fmla="*/ 865704964 h 97"/>
                  <a:gd name="T16" fmla="*/ 430571075 w 74"/>
                  <a:gd name="T17" fmla="*/ 865704964 h 97"/>
                  <a:gd name="T18" fmla="*/ 287043390 w 74"/>
                  <a:gd name="T19" fmla="*/ 2147483646 h 97"/>
                  <a:gd name="T20" fmla="*/ 322923814 w 74"/>
                  <a:gd name="T21" fmla="*/ 2147483646 h 97"/>
                  <a:gd name="T22" fmla="*/ 1004663846 w 74"/>
                  <a:gd name="T23" fmla="*/ 2147483646 h 97"/>
                  <a:gd name="T24" fmla="*/ 1327587660 w 74"/>
                  <a:gd name="T25" fmla="*/ 2147483646 h 97"/>
                  <a:gd name="T26" fmla="*/ 107641271 w 74"/>
                  <a:gd name="T27" fmla="*/ 2147483646 h 97"/>
                  <a:gd name="T28" fmla="*/ 107641271 w 74"/>
                  <a:gd name="T29" fmla="*/ 2147483646 h 97"/>
                  <a:gd name="T30" fmla="*/ 0 w 74"/>
                  <a:gd name="T31" fmla="*/ 721418801 h 97"/>
                  <a:gd name="T32" fmla="*/ 35880424 w 74"/>
                  <a:gd name="T33" fmla="*/ 613210185 h 97"/>
                  <a:gd name="T34" fmla="*/ 681734042 w 74"/>
                  <a:gd name="T35" fmla="*/ 0 h 97"/>
                  <a:gd name="T36" fmla="*/ 609973194 w 74"/>
                  <a:gd name="T37" fmla="*/ 1875696091 h 97"/>
                  <a:gd name="T38" fmla="*/ 968777432 w 74"/>
                  <a:gd name="T39" fmla="*/ 2019976247 h 97"/>
                  <a:gd name="T40" fmla="*/ 609973194 w 74"/>
                  <a:gd name="T41" fmla="*/ 1875696091 h 97"/>
                  <a:gd name="T42" fmla="*/ 609973194 w 74"/>
                  <a:gd name="T43" fmla="*/ 1587123765 h 97"/>
                  <a:gd name="T44" fmla="*/ 2009321702 w 74"/>
                  <a:gd name="T45" fmla="*/ 1442843609 h 97"/>
                  <a:gd name="T46" fmla="*/ 609973194 w 74"/>
                  <a:gd name="T47" fmla="*/ 1009991127 h 97"/>
                  <a:gd name="T48" fmla="*/ 2009321702 w 74"/>
                  <a:gd name="T49" fmla="*/ 1190342824 h 97"/>
                  <a:gd name="T50" fmla="*/ 609973194 w 74"/>
                  <a:gd name="T51" fmla="*/ 1009991127 h 97"/>
                  <a:gd name="T52" fmla="*/ 1219946389 w 74"/>
                  <a:gd name="T53" fmla="*/ 793561883 h 97"/>
                  <a:gd name="T54" fmla="*/ 2009321702 w 74"/>
                  <a:gd name="T55" fmla="*/ 613210185 h 97"/>
                  <a:gd name="T56" fmla="*/ 1471109355 w 74"/>
                  <a:gd name="T57" fmla="*/ 2147483646 h 97"/>
                  <a:gd name="T58" fmla="*/ 1471109355 w 74"/>
                  <a:gd name="T59" fmla="*/ 2147483646 h 97"/>
                  <a:gd name="T60" fmla="*/ 1112305117 w 74"/>
                  <a:gd name="T61" fmla="*/ 2147483646 h 97"/>
                  <a:gd name="T62" fmla="*/ 1686397888 w 74"/>
                  <a:gd name="T63" fmla="*/ 2147483646 h 97"/>
                  <a:gd name="T64" fmla="*/ 2116962973 w 74"/>
                  <a:gd name="T65" fmla="*/ 2147483646 h 97"/>
                  <a:gd name="T66" fmla="*/ 2147483646 w 74"/>
                  <a:gd name="T67" fmla="*/ 2147483646 h 97"/>
                  <a:gd name="T68" fmla="*/ 2147483646 w 74"/>
                  <a:gd name="T69" fmla="*/ 2147483646 h 97"/>
                  <a:gd name="T70" fmla="*/ 2147483646 w 74"/>
                  <a:gd name="T71" fmla="*/ 2147483646 h 97"/>
                  <a:gd name="T72" fmla="*/ 2147483646 w 74"/>
                  <a:gd name="T73" fmla="*/ 2056047788 h 97"/>
                  <a:gd name="T74" fmla="*/ 1363468084 w 74"/>
                  <a:gd name="T75" fmla="*/ 1947839172 h 97"/>
                  <a:gd name="T76" fmla="*/ 1506989779 w 74"/>
                  <a:gd name="T77" fmla="*/ 2092119329 h 97"/>
                  <a:gd name="T78" fmla="*/ 1435228931 w 74"/>
                  <a:gd name="T79" fmla="*/ 2147483646 h 97"/>
                  <a:gd name="T80" fmla="*/ 2045202126 w 74"/>
                  <a:gd name="T81" fmla="*/ 2147483646 h 97"/>
                  <a:gd name="T82" fmla="*/ 2116962973 w 74"/>
                  <a:gd name="T83" fmla="*/ 2147483646 h 97"/>
                  <a:gd name="T84" fmla="*/ 753494890 w 74"/>
                  <a:gd name="T85" fmla="*/ 324637860 h 97"/>
                  <a:gd name="T86" fmla="*/ 466451499 w 74"/>
                  <a:gd name="T87" fmla="*/ 685347261 h 97"/>
                  <a:gd name="T88" fmla="*/ 609973194 w 74"/>
                  <a:gd name="T89" fmla="*/ 721418801 h 97"/>
                  <a:gd name="T90" fmla="*/ 645853618 w 74"/>
                  <a:gd name="T91" fmla="*/ 721418801 h 97"/>
                  <a:gd name="T92" fmla="*/ 789375313 w 74"/>
                  <a:gd name="T93" fmla="*/ 613210185 h 97"/>
                  <a:gd name="T94" fmla="*/ 789375313 w 74"/>
                  <a:gd name="T95" fmla="*/ 541067104 h 97"/>
                  <a:gd name="T96" fmla="*/ 753494890 w 74"/>
                  <a:gd name="T97" fmla="*/ 396780941 h 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4" h="97">
                    <a:moveTo>
                      <a:pt x="21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4" y="0"/>
                      <a:pt x="66" y="1"/>
                      <a:pt x="68" y="3"/>
                    </a:cubicBezTo>
                    <a:cubicBezTo>
                      <a:pt x="70" y="5"/>
                      <a:pt x="72" y="8"/>
                      <a:pt x="72" y="11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1" y="55"/>
                      <a:pt x="70" y="53"/>
                      <a:pt x="70" y="52"/>
                    </a:cubicBezTo>
                    <a:cubicBezTo>
                      <a:pt x="68" y="50"/>
                      <a:pt x="66" y="48"/>
                      <a:pt x="63" y="47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10"/>
                      <a:pt x="63" y="9"/>
                      <a:pt x="62" y="9"/>
                    </a:cubicBezTo>
                    <a:cubicBezTo>
                      <a:pt x="62" y="8"/>
                      <a:pt x="61" y="8"/>
                      <a:pt x="60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6" y="19"/>
                      <a:pt x="25" y="21"/>
                      <a:pt x="23" y="22"/>
                    </a:cubicBezTo>
                    <a:cubicBezTo>
                      <a:pt x="22" y="23"/>
                      <a:pt x="21" y="24"/>
                      <a:pt x="19" y="24"/>
                    </a:cubicBezTo>
                    <a:cubicBezTo>
                      <a:pt x="18" y="24"/>
                      <a:pt x="17" y="24"/>
                      <a:pt x="16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0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10" y="81"/>
                      <a:pt x="10" y="82"/>
                      <a:pt x="11" y="82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8" y="82"/>
                      <a:pt x="29" y="83"/>
                      <a:pt x="29" y="84"/>
                    </a:cubicBezTo>
                    <a:cubicBezTo>
                      <a:pt x="31" y="86"/>
                      <a:pt x="34" y="88"/>
                      <a:pt x="37" y="90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8" y="90"/>
                      <a:pt x="5" y="89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1" y="85"/>
                      <a:pt x="0" y="82"/>
                      <a:pt x="0" y="7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17" y="52"/>
                    </a:moveTo>
                    <a:cubicBezTo>
                      <a:pt x="17" y="56"/>
                      <a:pt x="17" y="56"/>
                      <a:pt x="17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17" y="52"/>
                      <a:pt x="17" y="52"/>
                      <a:pt x="17" y="52"/>
                    </a:cubicBezTo>
                    <a:close/>
                    <a:moveTo>
                      <a:pt x="17" y="40"/>
                    </a:moveTo>
                    <a:cubicBezTo>
                      <a:pt x="17" y="44"/>
                      <a:pt x="17" y="44"/>
                      <a:pt x="17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17" y="40"/>
                      <a:pt x="17" y="40"/>
                      <a:pt x="17" y="40"/>
                    </a:cubicBezTo>
                    <a:close/>
                    <a:moveTo>
                      <a:pt x="17" y="28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34" y="17"/>
                    </a:moveTo>
                    <a:cubicBezTo>
                      <a:pt x="34" y="22"/>
                      <a:pt x="34" y="22"/>
                      <a:pt x="34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34" y="17"/>
                      <a:pt x="34" y="17"/>
                      <a:pt x="34" y="17"/>
                    </a:cubicBezTo>
                    <a:close/>
                    <a:moveTo>
                      <a:pt x="41" y="69"/>
                    </a:moveTo>
                    <a:cubicBezTo>
                      <a:pt x="43" y="64"/>
                      <a:pt x="48" y="61"/>
                      <a:pt x="55" y="60"/>
                    </a:cubicBezTo>
                    <a:cubicBezTo>
                      <a:pt x="48" y="56"/>
                      <a:pt x="39" y="62"/>
                      <a:pt x="41" y="69"/>
                    </a:cubicBezTo>
                    <a:close/>
                    <a:moveTo>
                      <a:pt x="38" y="54"/>
                    </a:moveTo>
                    <a:cubicBezTo>
                      <a:pt x="34" y="57"/>
                      <a:pt x="32" y="61"/>
                      <a:pt x="31" y="66"/>
                    </a:cubicBezTo>
                    <a:cubicBezTo>
                      <a:pt x="31" y="70"/>
                      <a:pt x="32" y="75"/>
                      <a:pt x="35" y="79"/>
                    </a:cubicBezTo>
                    <a:cubicBezTo>
                      <a:pt x="38" y="83"/>
                      <a:pt x="43" y="86"/>
                      <a:pt x="47" y="86"/>
                    </a:cubicBezTo>
                    <a:cubicBezTo>
                      <a:pt x="51" y="87"/>
                      <a:pt x="55" y="86"/>
                      <a:pt x="58" y="84"/>
                    </a:cubicBezTo>
                    <a:cubicBezTo>
                      <a:pt x="58" y="85"/>
                      <a:pt x="58" y="86"/>
                      <a:pt x="59" y="87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7" y="97"/>
                      <a:pt x="69" y="97"/>
                      <a:pt x="71" y="96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3" y="94"/>
                      <a:pt x="74" y="91"/>
                      <a:pt x="72" y="90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5" y="81"/>
                      <a:pt x="64" y="80"/>
                      <a:pt x="63" y="80"/>
                    </a:cubicBezTo>
                    <a:cubicBezTo>
                      <a:pt x="66" y="77"/>
                      <a:pt x="67" y="74"/>
                      <a:pt x="68" y="70"/>
                    </a:cubicBezTo>
                    <a:cubicBezTo>
                      <a:pt x="68" y="66"/>
                      <a:pt x="67" y="61"/>
                      <a:pt x="64" y="57"/>
                    </a:cubicBezTo>
                    <a:cubicBezTo>
                      <a:pt x="61" y="53"/>
                      <a:pt x="56" y="50"/>
                      <a:pt x="52" y="50"/>
                    </a:cubicBezTo>
                    <a:cubicBezTo>
                      <a:pt x="47" y="49"/>
                      <a:pt x="42" y="50"/>
                      <a:pt x="38" y="54"/>
                    </a:cubicBezTo>
                    <a:close/>
                    <a:moveTo>
                      <a:pt x="51" y="56"/>
                    </a:moveTo>
                    <a:cubicBezTo>
                      <a:pt x="48" y="56"/>
                      <a:pt x="45" y="56"/>
                      <a:pt x="42" y="58"/>
                    </a:cubicBezTo>
                    <a:cubicBezTo>
                      <a:pt x="39" y="61"/>
                      <a:pt x="38" y="63"/>
                      <a:pt x="37" y="67"/>
                    </a:cubicBezTo>
                    <a:cubicBezTo>
                      <a:pt x="37" y="70"/>
                      <a:pt x="38" y="73"/>
                      <a:pt x="40" y="76"/>
                    </a:cubicBezTo>
                    <a:cubicBezTo>
                      <a:pt x="42" y="78"/>
                      <a:pt x="45" y="80"/>
                      <a:pt x="48" y="80"/>
                    </a:cubicBezTo>
                    <a:cubicBezTo>
                      <a:pt x="51" y="80"/>
                      <a:pt x="54" y="80"/>
                      <a:pt x="57" y="78"/>
                    </a:cubicBezTo>
                    <a:cubicBezTo>
                      <a:pt x="60" y="76"/>
                      <a:pt x="61" y="73"/>
                      <a:pt x="61" y="69"/>
                    </a:cubicBezTo>
                    <a:cubicBezTo>
                      <a:pt x="62" y="66"/>
                      <a:pt x="61" y="63"/>
                      <a:pt x="59" y="61"/>
                    </a:cubicBezTo>
                    <a:cubicBezTo>
                      <a:pt x="57" y="58"/>
                      <a:pt x="54" y="56"/>
                      <a:pt x="51" y="56"/>
                    </a:cubicBezTo>
                    <a:close/>
                    <a:moveTo>
                      <a:pt x="21" y="9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9" y="20"/>
                      <a:pt x="20" y="19"/>
                      <a:pt x="21" y="19"/>
                    </a:cubicBezTo>
                    <a:cubicBezTo>
                      <a:pt x="21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>
              <a:grpSpLocks/>
            </p:cNvGrpSpPr>
            <p:nvPr/>
          </p:nvGrpSpPr>
          <p:grpSpPr bwMode="auto">
            <a:xfrm>
              <a:off x="2730500" y="2954762"/>
              <a:ext cx="1147763" cy="1147762"/>
              <a:chOff x="2731071" y="3469222"/>
              <a:chExt cx="1146960" cy="114710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731071" y="3469222"/>
                <a:ext cx="1146960" cy="1147107"/>
              </a:xfrm>
              <a:prstGeom prst="ellipse">
                <a:avLst/>
              </a:prstGeom>
              <a:noFill/>
              <a:ln w="31750">
                <a:solidFill>
                  <a:srgbClr val="044875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491" name="Freeform 24"/>
              <p:cNvSpPr>
                <a:spLocks noEditPoints="1"/>
              </p:cNvSpPr>
              <p:nvPr/>
            </p:nvSpPr>
            <p:spPr bwMode="auto">
              <a:xfrm>
                <a:off x="3031557" y="3758190"/>
                <a:ext cx="495372" cy="555252"/>
              </a:xfrm>
              <a:custGeom>
                <a:avLst/>
                <a:gdLst>
                  <a:gd name="T0" fmla="*/ 320573359 w 77"/>
                  <a:gd name="T1" fmla="*/ 198690407 h 86"/>
                  <a:gd name="T2" fmla="*/ 937054857 w 77"/>
                  <a:gd name="T3" fmla="*/ 24838170 h 86"/>
                  <a:gd name="T4" fmla="*/ 1454900308 w 77"/>
                  <a:gd name="T5" fmla="*/ 322871288 h 86"/>
                  <a:gd name="T6" fmla="*/ 1627517114 w 77"/>
                  <a:gd name="T7" fmla="*/ 943770710 h 86"/>
                  <a:gd name="T8" fmla="*/ 1430240055 w 77"/>
                  <a:gd name="T9" fmla="*/ 1365984710 h 86"/>
                  <a:gd name="T10" fmla="*/ 1578196608 w 77"/>
                  <a:gd name="T11" fmla="*/ 1465327421 h 86"/>
                  <a:gd name="T12" fmla="*/ 1824794173 w 77"/>
                  <a:gd name="T13" fmla="*/ 1788198709 h 86"/>
                  <a:gd name="T14" fmla="*/ 1800133920 w 77"/>
                  <a:gd name="T15" fmla="*/ 2086231827 h 86"/>
                  <a:gd name="T16" fmla="*/ 1800133920 w 77"/>
                  <a:gd name="T17" fmla="*/ 2086231827 h 86"/>
                  <a:gd name="T18" fmla="*/ 1528881068 w 77"/>
                  <a:gd name="T19" fmla="*/ 2036560472 h 86"/>
                  <a:gd name="T20" fmla="*/ 1257628215 w 77"/>
                  <a:gd name="T21" fmla="*/ 1688855998 h 86"/>
                  <a:gd name="T22" fmla="*/ 1208307709 w 77"/>
                  <a:gd name="T23" fmla="*/ 1564675116 h 86"/>
                  <a:gd name="T24" fmla="*/ 739782764 w 77"/>
                  <a:gd name="T25" fmla="*/ 1639179658 h 86"/>
                  <a:gd name="T26" fmla="*/ 197277059 w 77"/>
                  <a:gd name="T27" fmla="*/ 1341146540 h 86"/>
                  <a:gd name="T28" fmla="*/ 24660253 w 77"/>
                  <a:gd name="T29" fmla="*/ 745080304 h 86"/>
                  <a:gd name="T30" fmla="*/ 320573359 w 77"/>
                  <a:gd name="T31" fmla="*/ 198690407 h 86"/>
                  <a:gd name="T32" fmla="*/ 739782764 w 77"/>
                  <a:gd name="T33" fmla="*/ 1216965659 h 86"/>
                  <a:gd name="T34" fmla="*/ 937054857 w 77"/>
                  <a:gd name="T35" fmla="*/ 1216965659 h 86"/>
                  <a:gd name="T36" fmla="*/ 937054857 w 77"/>
                  <a:gd name="T37" fmla="*/ 993442066 h 86"/>
                  <a:gd name="T38" fmla="*/ 1158987203 w 77"/>
                  <a:gd name="T39" fmla="*/ 993442066 h 86"/>
                  <a:gd name="T40" fmla="*/ 1158987203 w 77"/>
                  <a:gd name="T41" fmla="*/ 794756643 h 86"/>
                  <a:gd name="T42" fmla="*/ 937054857 w 77"/>
                  <a:gd name="T43" fmla="*/ 794756643 h 86"/>
                  <a:gd name="T44" fmla="*/ 937054857 w 77"/>
                  <a:gd name="T45" fmla="*/ 571228067 h 86"/>
                  <a:gd name="T46" fmla="*/ 739782764 w 77"/>
                  <a:gd name="T47" fmla="*/ 571228067 h 86"/>
                  <a:gd name="T48" fmla="*/ 739782764 w 77"/>
                  <a:gd name="T49" fmla="*/ 794756643 h 86"/>
                  <a:gd name="T50" fmla="*/ 517845452 w 77"/>
                  <a:gd name="T51" fmla="*/ 794756643 h 86"/>
                  <a:gd name="T52" fmla="*/ 517845452 w 77"/>
                  <a:gd name="T53" fmla="*/ 993442066 h 86"/>
                  <a:gd name="T54" fmla="*/ 739782764 w 77"/>
                  <a:gd name="T55" fmla="*/ 993442066 h 86"/>
                  <a:gd name="T56" fmla="*/ 739782764 w 77"/>
                  <a:gd name="T57" fmla="*/ 1216965659 h 86"/>
                  <a:gd name="T58" fmla="*/ 443869658 w 77"/>
                  <a:gd name="T59" fmla="*/ 894099355 h 86"/>
                  <a:gd name="T60" fmla="*/ 1060351156 w 77"/>
                  <a:gd name="T61" fmla="*/ 471885355 h 86"/>
                  <a:gd name="T62" fmla="*/ 443869658 w 77"/>
                  <a:gd name="T63" fmla="*/ 894099355 h 86"/>
                  <a:gd name="T64" fmla="*/ 887734351 w 77"/>
                  <a:gd name="T65" fmla="*/ 298033118 h 86"/>
                  <a:gd name="T66" fmla="*/ 493185199 w 77"/>
                  <a:gd name="T67" fmla="*/ 397375830 h 86"/>
                  <a:gd name="T68" fmla="*/ 295913105 w 77"/>
                  <a:gd name="T69" fmla="*/ 769918473 h 86"/>
                  <a:gd name="T70" fmla="*/ 394549152 w 77"/>
                  <a:gd name="T71" fmla="*/ 1167294303 h 86"/>
                  <a:gd name="T72" fmla="*/ 764438051 w 77"/>
                  <a:gd name="T73" fmla="*/ 1365984710 h 86"/>
                  <a:gd name="T74" fmla="*/ 1158987203 w 77"/>
                  <a:gd name="T75" fmla="*/ 1266641998 h 86"/>
                  <a:gd name="T76" fmla="*/ 1356264262 w 77"/>
                  <a:gd name="T77" fmla="*/ 894099355 h 86"/>
                  <a:gd name="T78" fmla="*/ 1257628215 w 77"/>
                  <a:gd name="T79" fmla="*/ 496723525 h 86"/>
                  <a:gd name="T80" fmla="*/ 887734351 w 77"/>
                  <a:gd name="T81" fmla="*/ 298033118 h 8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7" h="86">
                    <a:moveTo>
                      <a:pt x="13" y="8"/>
                    </a:moveTo>
                    <a:cubicBezTo>
                      <a:pt x="20" y="2"/>
                      <a:pt x="29" y="0"/>
                      <a:pt x="38" y="1"/>
                    </a:cubicBezTo>
                    <a:cubicBezTo>
                      <a:pt x="46" y="2"/>
                      <a:pt x="54" y="6"/>
                      <a:pt x="59" y="13"/>
                    </a:cubicBezTo>
                    <a:cubicBezTo>
                      <a:pt x="65" y="21"/>
                      <a:pt x="67" y="29"/>
                      <a:pt x="66" y="38"/>
                    </a:cubicBezTo>
                    <a:cubicBezTo>
                      <a:pt x="65" y="44"/>
                      <a:pt x="63" y="50"/>
                      <a:pt x="58" y="55"/>
                    </a:cubicBezTo>
                    <a:cubicBezTo>
                      <a:pt x="60" y="56"/>
                      <a:pt x="62" y="57"/>
                      <a:pt x="64" y="59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7" y="76"/>
                      <a:pt x="76" y="81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69" y="86"/>
                      <a:pt x="64" y="86"/>
                      <a:pt x="62" y="82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7"/>
                      <a:pt x="49" y="65"/>
                      <a:pt x="49" y="63"/>
                    </a:cubicBezTo>
                    <a:cubicBezTo>
                      <a:pt x="43" y="66"/>
                      <a:pt x="36" y="67"/>
                      <a:pt x="30" y="66"/>
                    </a:cubicBezTo>
                    <a:cubicBezTo>
                      <a:pt x="21" y="65"/>
                      <a:pt x="13" y="61"/>
                      <a:pt x="8" y="54"/>
                    </a:cubicBezTo>
                    <a:cubicBezTo>
                      <a:pt x="2" y="47"/>
                      <a:pt x="0" y="38"/>
                      <a:pt x="1" y="30"/>
                    </a:cubicBezTo>
                    <a:cubicBezTo>
                      <a:pt x="2" y="21"/>
                      <a:pt x="6" y="13"/>
                      <a:pt x="13" y="8"/>
                    </a:cubicBezTo>
                    <a:close/>
                    <a:moveTo>
                      <a:pt x="30" y="49"/>
                    </a:move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9"/>
                      <a:pt x="30" y="49"/>
                      <a:pt x="30" y="49"/>
                    </a:cubicBezTo>
                    <a:close/>
                    <a:moveTo>
                      <a:pt x="18" y="36"/>
                    </a:moveTo>
                    <a:cubicBezTo>
                      <a:pt x="22" y="26"/>
                      <a:pt x="31" y="21"/>
                      <a:pt x="43" y="19"/>
                    </a:cubicBezTo>
                    <a:cubicBezTo>
                      <a:pt x="31" y="11"/>
                      <a:pt x="16" y="22"/>
                      <a:pt x="18" y="36"/>
                    </a:cubicBezTo>
                    <a:close/>
                    <a:moveTo>
                      <a:pt x="36" y="12"/>
                    </a:moveTo>
                    <a:cubicBezTo>
                      <a:pt x="31" y="11"/>
                      <a:pt x="25" y="13"/>
                      <a:pt x="20" y="16"/>
                    </a:cubicBezTo>
                    <a:cubicBezTo>
                      <a:pt x="15" y="20"/>
                      <a:pt x="13" y="25"/>
                      <a:pt x="12" y="31"/>
                    </a:cubicBezTo>
                    <a:cubicBezTo>
                      <a:pt x="11" y="37"/>
                      <a:pt x="13" y="42"/>
                      <a:pt x="16" y="47"/>
                    </a:cubicBezTo>
                    <a:cubicBezTo>
                      <a:pt x="20" y="52"/>
                      <a:pt x="25" y="55"/>
                      <a:pt x="31" y="55"/>
                    </a:cubicBezTo>
                    <a:cubicBezTo>
                      <a:pt x="36" y="56"/>
                      <a:pt x="42" y="55"/>
                      <a:pt x="47" y="51"/>
                    </a:cubicBezTo>
                    <a:cubicBezTo>
                      <a:pt x="52" y="47"/>
                      <a:pt x="55" y="42"/>
                      <a:pt x="55" y="36"/>
                    </a:cubicBezTo>
                    <a:cubicBezTo>
                      <a:pt x="56" y="31"/>
                      <a:pt x="54" y="25"/>
                      <a:pt x="51" y="20"/>
                    </a:cubicBezTo>
                    <a:cubicBezTo>
                      <a:pt x="47" y="15"/>
                      <a:pt x="42" y="13"/>
                      <a:pt x="36" y="12"/>
                    </a:cubicBezTo>
                    <a:close/>
                  </a:path>
                </a:pathLst>
              </a:custGeom>
              <a:solidFill>
                <a:srgbClr val="044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4205288" y="1255960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5000625" y="1140072"/>
            <a:ext cx="6419850" cy="922338"/>
            <a:chOff x="867562" y="1427973"/>
            <a:chExt cx="6420056" cy="922324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2870848" cy="400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水果种类属性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买家在购买各种水果的时候若能够方便得到各种水果的基本资料，则会大大提升买家购买的效率</a:t>
              </a: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205288" y="2419143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000625" y="2303256"/>
            <a:ext cx="6419850" cy="908050"/>
            <a:chOff x="867562" y="2496369"/>
            <a:chExt cx="6420056" cy="907810"/>
          </a:xfrm>
        </p:grpSpPr>
        <p:sp>
          <p:nvSpPr>
            <p:cNvPr id="44" name="文本框 43"/>
            <p:cNvSpPr txBox="1"/>
            <p:nvPr/>
          </p:nvSpPr>
          <p:spPr>
            <a:xfrm>
              <a:off x="867562" y="2496369"/>
              <a:ext cx="3113188" cy="399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食用功效、搭配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579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对于不同季节，不同年龄段，水果的购买需求都有所不同，产品如果能够有相关的提示，将大大改善用户的购买体验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4205288" y="3581193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5000624" y="3449435"/>
            <a:ext cx="6764339" cy="922546"/>
            <a:chOff x="867561" y="3535737"/>
            <a:chExt cx="6764556" cy="922532"/>
          </a:xfrm>
        </p:grpSpPr>
        <p:sp>
          <p:nvSpPr>
            <p:cNvPr id="50" name="文本框 49"/>
            <p:cNvSpPr txBox="1"/>
            <p:nvPr/>
          </p:nvSpPr>
          <p:spPr>
            <a:xfrm>
              <a:off x="867561" y="3535737"/>
              <a:ext cx="3277613" cy="400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同类个体间的区分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397830" cy="579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对于水果成熟度、甜度等无法直接准确获取的比较结果，产品若能检测到更多内部属性，则用户可以更好地挑选购买产品</a:t>
              </a: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4233863" y="4806770"/>
            <a:ext cx="1235075" cy="755650"/>
            <a:chOff x="0" y="1587632"/>
            <a:chExt cx="1473572" cy="901650"/>
          </a:xfrm>
        </p:grpSpPr>
        <p:sp>
          <p:nvSpPr>
            <p:cNvPr id="53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44875"/>
                  </a:solidFill>
                  <a:latin typeface="Impact" pitchFamily="34" charset="0"/>
                </a:rPr>
                <a:t>04</a:t>
              </a:r>
              <a:endParaRPr lang="zh-CN" altLang="en-US" dirty="0">
                <a:solidFill>
                  <a:srgbClr val="044875"/>
                </a:solidFill>
                <a:latin typeface="Impact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5283994" y="4615381"/>
            <a:ext cx="6365874" cy="947039"/>
            <a:chOff x="1067593" y="3511244"/>
            <a:chExt cx="6366079" cy="947026"/>
          </a:xfrm>
        </p:grpSpPr>
        <p:sp>
          <p:nvSpPr>
            <p:cNvPr id="56" name="文本框 49"/>
            <p:cNvSpPr txBox="1"/>
            <p:nvPr/>
          </p:nvSpPr>
          <p:spPr>
            <a:xfrm>
              <a:off x="1067593" y="3511244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44875"/>
                  </a:solidFill>
                  <a:latin typeface="+mj-lt"/>
                  <a:ea typeface="+mn-ea"/>
                </a:rPr>
                <a:t>周围商家的价格统计</a:t>
              </a:r>
            </a:p>
          </p:txBody>
        </p:sp>
        <p:sp>
          <p:nvSpPr>
            <p:cNvPr id="57" name="文本框 50"/>
            <p:cNvSpPr txBox="1"/>
            <p:nvPr/>
          </p:nvSpPr>
          <p:spPr>
            <a:xfrm>
              <a:off x="1234287" y="3878632"/>
              <a:ext cx="6199385" cy="579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2">
                      <a:lumMod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通过地理位置获取附近商家的水果价格统计和特点，既则可以帮助买家根据喜好挑选商铺，同时也帮助商家吸引客源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水果种类识别</a:t>
            </a:r>
          </a:p>
        </p:txBody>
      </p:sp>
    </p:spTree>
    <p:extLst>
      <p:ext uri="{BB962C8B-B14F-4D97-AF65-F5344CB8AC3E}">
        <p14:creationId xmlns:p14="http://schemas.microsoft.com/office/powerpoint/2010/main" val="2331559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水果种类识别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1163" y="4256088"/>
            <a:ext cx="11353800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415499" y="927100"/>
            <a:ext cx="11349464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10596413" y="1089025"/>
            <a:ext cx="6113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14966" y="1006820"/>
            <a:ext cx="5795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识别原理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卷积神经网络（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CNN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22002" y="4495800"/>
            <a:ext cx="113429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cs typeface="Arial" charset="0"/>
              </a:rPr>
              <a:t>通过多个由卷积层和池化层构成的特征提取器，将各个层的神经元进行连接和下采样处理，在网络训练的过程中学习得到合理的卷积核权值，最终输出分数种类的概率，即识别出水果种类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cs typeface="Arial" charset="0"/>
            </a:endParaRPr>
          </a:p>
        </p:txBody>
      </p:sp>
      <p:pic>
        <p:nvPicPr>
          <p:cNvPr id="25" name="图片 2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5583" y="1678605"/>
            <a:ext cx="6664960" cy="25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水果种类识别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1163" y="5388429"/>
            <a:ext cx="11353800" cy="882196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415499" y="927100"/>
            <a:ext cx="11349464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10596413" y="1089025"/>
            <a:ext cx="6113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05919" y="1021884"/>
            <a:ext cx="5033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rPr>
              <a:t>识别结果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7C1A20-BD95-43A2-B980-54783973A1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 b="19900"/>
          <a:stretch/>
        </p:blipFill>
        <p:spPr>
          <a:xfrm>
            <a:off x="1687397" y="1713638"/>
            <a:ext cx="2894030" cy="41158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36C505-DE1C-4579-9965-DACEE1A2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4" b="20193"/>
          <a:stretch/>
        </p:blipFill>
        <p:spPr>
          <a:xfrm>
            <a:off x="5711919" y="1726734"/>
            <a:ext cx="3085900" cy="411581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E5B5870-4B9B-462F-85A9-7A0E91AB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107" y="3048275"/>
            <a:ext cx="29725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支持本地上传和当场拍摄两种不同的图片获取方式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3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水果糖度检测</a:t>
            </a:r>
          </a:p>
        </p:txBody>
      </p:sp>
    </p:spTree>
    <p:extLst>
      <p:ext uri="{BB962C8B-B14F-4D97-AF65-F5344CB8AC3E}">
        <p14:creationId xmlns:p14="http://schemas.microsoft.com/office/powerpoint/2010/main" val="283838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849</Words>
  <Application>Microsoft Office PowerPoint</Application>
  <PresentationFormat>宽屏</PresentationFormat>
  <Paragraphs>146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微软雅黑</vt:lpstr>
      <vt:lpstr>微软雅黑 Light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Z. numb</cp:lastModifiedBy>
  <cp:revision>111</cp:revision>
  <dcterms:created xsi:type="dcterms:W3CDTF">2015-04-13T12:15:43Z</dcterms:created>
  <dcterms:modified xsi:type="dcterms:W3CDTF">2020-07-19T07:52:35Z</dcterms:modified>
</cp:coreProperties>
</file>