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59" r:id="rId5"/>
    <p:sldId id="260" r:id="rId6"/>
    <p:sldId id="261" r:id="rId7"/>
    <p:sldId id="262" r:id="rId8"/>
    <p:sldId id="274" r:id="rId9"/>
    <p:sldId id="275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70E44-F9F6-4A9A-96EA-DAF24AB7FF7B}" type="doc">
      <dgm:prSet loTypeId="urn:microsoft.com/office/officeart/2005/8/layout/radial6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06FD60-CB7F-4EFB-BFBB-1D1775F01698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业务闭环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6E66B2-778A-4C97-B32E-85E88669D621}" type="parTrans" cxnId="{B923BB6C-55FB-4AAE-9366-5479EEF1E15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048A04-1A11-4101-BF33-92F8B590F61B}" type="sibTrans" cxnId="{B923BB6C-55FB-4AAE-9366-5479EEF1E15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62AF80-F69E-483C-8925-3378C30E2CDE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资料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DDD7F2-24F9-4908-9497-E6BBCBC55C5C}" type="parTrans" cxnId="{A039DA31-4E09-40EB-A817-FB36EEC6AE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824C87-4C0F-47AD-A75E-2C839496CDC5}" type="sibTrans" cxnId="{A039DA31-4E09-40EB-A817-FB36EEC6AE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971F2-99E5-4A9D-8CB9-5BA3D5CBDEFC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处理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870CE-EFC6-42C7-BEA0-535A026E6B58}" type="parTrans" cxnId="{E3138A20-12E7-4B0D-A6BB-5B47AF120C8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3A9D02-1B48-48C2-A2B9-D37CE4D1416A}" type="sibTrans" cxnId="{E3138A20-12E7-4B0D-A6BB-5B47AF120C8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0F824-67C5-42DD-987A-96980FBD6998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对账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0EED56-F91C-487C-AE64-081B9A06FF04}" type="parTrans" cxnId="{545D509E-1917-49C1-8953-FE2F4E284BC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D840F-BC03-4355-8618-51CF789BCE0C}" type="sibTrans" cxnId="{545D509E-1917-49C1-8953-FE2F4E284BC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748CE9-FC43-44A6-B6DB-55B119329AAF}">
      <dgm:prSet phldrT="[文本]" custT="1"/>
      <dgm:spPr/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资金结算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FD4B0-C811-4667-A3B4-CC6B7EC6DC12}" type="parTrans" cxnId="{88A3C968-97E5-4392-B7EE-4E8988B2E3B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B0735-5552-48A0-A7CA-7EB3D8BF3674}" type="sibTrans" cxnId="{88A3C968-97E5-4392-B7EE-4E8988B2E3B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48F1E9-0C9A-495A-9840-5F2B83C2B69C}" type="pres">
      <dgm:prSet presAssocID="{76F70E44-F9F6-4A9A-96EA-DAF24AB7FF7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3817E5-1B7E-42B7-9AC3-663F3B1D73E1}" type="pres">
      <dgm:prSet presAssocID="{9B06FD60-CB7F-4EFB-BFBB-1D1775F0169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20B7717-853D-454B-BEA3-F2242A234730}" type="pres">
      <dgm:prSet presAssocID="{4462AF80-F69E-483C-8925-3378C30E2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591F3-90F8-4061-B826-E6BD99BEE67B}" type="pres">
      <dgm:prSet presAssocID="{4462AF80-F69E-483C-8925-3378C30E2CDE}" presName="dummy" presStyleCnt="0"/>
      <dgm:spPr/>
    </dgm:pt>
    <dgm:pt modelId="{D637AFA9-E679-4B10-876A-4BF52D69F1AA}" type="pres">
      <dgm:prSet presAssocID="{FA824C87-4C0F-47AD-A75E-2C839496CDC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DDFAF7F-F486-4966-89D6-626BCC1D606A}" type="pres">
      <dgm:prSet presAssocID="{ECC971F2-99E5-4A9D-8CB9-5BA3D5CBDE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57126-47E6-433B-86F5-9D3499A77F3C}" type="pres">
      <dgm:prSet presAssocID="{ECC971F2-99E5-4A9D-8CB9-5BA3D5CBDEFC}" presName="dummy" presStyleCnt="0"/>
      <dgm:spPr/>
    </dgm:pt>
    <dgm:pt modelId="{CC05EB2D-086C-4F57-B19B-A11777634D91}" type="pres">
      <dgm:prSet presAssocID="{943A9D02-1B48-48C2-A2B9-D37CE4D1416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12F3F84-FE17-4024-91B7-1CD442FA1647}" type="pres">
      <dgm:prSet presAssocID="{E5F0F824-67C5-42DD-987A-96980FBD69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E63D7-A165-485B-81A9-C826A26D6CC9}" type="pres">
      <dgm:prSet presAssocID="{E5F0F824-67C5-42DD-987A-96980FBD6998}" presName="dummy" presStyleCnt="0"/>
      <dgm:spPr/>
    </dgm:pt>
    <dgm:pt modelId="{5170DA81-1526-473D-98E7-96BD07A083E4}" type="pres">
      <dgm:prSet presAssocID="{8E8D840F-BC03-4355-8618-51CF789BCE0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43F88BF-FB76-4303-9141-ABDE36F7DA02}" type="pres">
      <dgm:prSet presAssocID="{10748CE9-FC43-44A6-B6DB-55B119329AA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30303-9339-46E8-B952-A03FAAA4565D}" type="pres">
      <dgm:prSet presAssocID="{10748CE9-FC43-44A6-B6DB-55B119329AAF}" presName="dummy" presStyleCnt="0"/>
      <dgm:spPr/>
    </dgm:pt>
    <dgm:pt modelId="{EDD63755-78A8-4A34-820E-8B4EF66D655A}" type="pres">
      <dgm:prSet presAssocID="{06DB0735-5552-48A0-A7CA-7EB3D8BF367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68679B7-0E54-447B-A1AA-C15266413F36}" type="presOf" srcId="{9B06FD60-CB7F-4EFB-BFBB-1D1775F01698}" destId="{913817E5-1B7E-42B7-9AC3-663F3B1D73E1}" srcOrd="0" destOrd="0" presId="urn:microsoft.com/office/officeart/2005/8/layout/radial6"/>
    <dgm:cxn modelId="{701D00B2-1F1C-4D52-A4E7-670153308D3A}" type="presOf" srcId="{943A9D02-1B48-48C2-A2B9-D37CE4D1416A}" destId="{CC05EB2D-086C-4F57-B19B-A11777634D91}" srcOrd="0" destOrd="0" presId="urn:microsoft.com/office/officeart/2005/8/layout/radial6"/>
    <dgm:cxn modelId="{9ACB9BD9-D2E2-4DC6-B44F-A53D3221BE81}" type="presOf" srcId="{8E8D840F-BC03-4355-8618-51CF789BCE0C}" destId="{5170DA81-1526-473D-98E7-96BD07A083E4}" srcOrd="0" destOrd="0" presId="urn:microsoft.com/office/officeart/2005/8/layout/radial6"/>
    <dgm:cxn modelId="{8438FF39-C8F8-4F92-A875-683D8AA2B195}" type="presOf" srcId="{FA824C87-4C0F-47AD-A75E-2C839496CDC5}" destId="{D637AFA9-E679-4B10-876A-4BF52D69F1AA}" srcOrd="0" destOrd="0" presId="urn:microsoft.com/office/officeart/2005/8/layout/radial6"/>
    <dgm:cxn modelId="{6DE16081-B9DC-4EDA-B182-00E9CE90A6D9}" type="presOf" srcId="{ECC971F2-99E5-4A9D-8CB9-5BA3D5CBDEFC}" destId="{4DDFAF7F-F486-4966-89D6-626BCC1D606A}" srcOrd="0" destOrd="0" presId="urn:microsoft.com/office/officeart/2005/8/layout/radial6"/>
    <dgm:cxn modelId="{E9DA7E33-D819-48FB-AF2E-B20FF0E22E90}" type="presOf" srcId="{E5F0F824-67C5-42DD-987A-96980FBD6998}" destId="{612F3F84-FE17-4024-91B7-1CD442FA1647}" srcOrd="0" destOrd="0" presId="urn:microsoft.com/office/officeart/2005/8/layout/radial6"/>
    <dgm:cxn modelId="{5C3D4CB9-E13C-4527-AFAE-B47B207700EB}" type="presOf" srcId="{4462AF80-F69E-483C-8925-3378C30E2CDE}" destId="{520B7717-853D-454B-BEA3-F2242A234730}" srcOrd="0" destOrd="0" presId="urn:microsoft.com/office/officeart/2005/8/layout/radial6"/>
    <dgm:cxn modelId="{95CE69A6-F3B6-4678-8626-CEAF438931EA}" type="presOf" srcId="{06DB0735-5552-48A0-A7CA-7EB3D8BF3674}" destId="{EDD63755-78A8-4A34-820E-8B4EF66D655A}" srcOrd="0" destOrd="0" presId="urn:microsoft.com/office/officeart/2005/8/layout/radial6"/>
    <dgm:cxn modelId="{A039DA31-4E09-40EB-A817-FB36EEC6AE9A}" srcId="{9B06FD60-CB7F-4EFB-BFBB-1D1775F01698}" destId="{4462AF80-F69E-483C-8925-3378C30E2CDE}" srcOrd="0" destOrd="0" parTransId="{88DDD7F2-24F9-4908-9497-E6BBCBC55C5C}" sibTransId="{FA824C87-4C0F-47AD-A75E-2C839496CDC5}"/>
    <dgm:cxn modelId="{B923BB6C-55FB-4AAE-9366-5479EEF1E15A}" srcId="{76F70E44-F9F6-4A9A-96EA-DAF24AB7FF7B}" destId="{9B06FD60-CB7F-4EFB-BFBB-1D1775F01698}" srcOrd="0" destOrd="0" parTransId="{0E6E66B2-778A-4C97-B32E-85E88669D621}" sibTransId="{25048A04-1A11-4101-BF33-92F8B590F61B}"/>
    <dgm:cxn modelId="{68F25AD2-8B94-4E5D-B2E1-46E0E662E78B}" type="presOf" srcId="{76F70E44-F9F6-4A9A-96EA-DAF24AB7FF7B}" destId="{A048F1E9-0C9A-495A-9840-5F2B83C2B69C}" srcOrd="0" destOrd="0" presId="urn:microsoft.com/office/officeart/2005/8/layout/radial6"/>
    <dgm:cxn modelId="{E3138A20-12E7-4B0D-A6BB-5B47AF120C86}" srcId="{9B06FD60-CB7F-4EFB-BFBB-1D1775F01698}" destId="{ECC971F2-99E5-4A9D-8CB9-5BA3D5CBDEFC}" srcOrd="1" destOrd="0" parTransId="{1E7870CE-EFC6-42C7-BEA0-535A026E6B58}" sibTransId="{943A9D02-1B48-48C2-A2B9-D37CE4D1416A}"/>
    <dgm:cxn modelId="{E6562B49-198A-4FC6-BD67-6491673AE580}" type="presOf" srcId="{10748CE9-FC43-44A6-B6DB-55B119329AAF}" destId="{343F88BF-FB76-4303-9141-ABDE36F7DA02}" srcOrd="0" destOrd="0" presId="urn:microsoft.com/office/officeart/2005/8/layout/radial6"/>
    <dgm:cxn modelId="{88A3C968-97E5-4392-B7EE-4E8988B2E3BA}" srcId="{9B06FD60-CB7F-4EFB-BFBB-1D1775F01698}" destId="{10748CE9-FC43-44A6-B6DB-55B119329AAF}" srcOrd="3" destOrd="0" parTransId="{9D0FD4B0-C811-4667-A3B4-CC6B7EC6DC12}" sibTransId="{06DB0735-5552-48A0-A7CA-7EB3D8BF3674}"/>
    <dgm:cxn modelId="{545D509E-1917-49C1-8953-FE2F4E284BC8}" srcId="{9B06FD60-CB7F-4EFB-BFBB-1D1775F01698}" destId="{E5F0F824-67C5-42DD-987A-96980FBD6998}" srcOrd="2" destOrd="0" parTransId="{1A0EED56-F91C-487C-AE64-081B9A06FF04}" sibTransId="{8E8D840F-BC03-4355-8618-51CF789BCE0C}"/>
    <dgm:cxn modelId="{865B7B96-0B3F-4956-8860-6BB91D014D76}" type="presParOf" srcId="{A048F1E9-0C9A-495A-9840-5F2B83C2B69C}" destId="{913817E5-1B7E-42B7-9AC3-663F3B1D73E1}" srcOrd="0" destOrd="0" presId="urn:microsoft.com/office/officeart/2005/8/layout/radial6"/>
    <dgm:cxn modelId="{28381CE1-6575-4CC0-9B90-8A3A37CFF7FD}" type="presParOf" srcId="{A048F1E9-0C9A-495A-9840-5F2B83C2B69C}" destId="{520B7717-853D-454B-BEA3-F2242A234730}" srcOrd="1" destOrd="0" presId="urn:microsoft.com/office/officeart/2005/8/layout/radial6"/>
    <dgm:cxn modelId="{C7B899C0-5CF9-4397-9A7D-397275E82CA6}" type="presParOf" srcId="{A048F1E9-0C9A-495A-9840-5F2B83C2B69C}" destId="{C1D591F3-90F8-4061-B826-E6BD99BEE67B}" srcOrd="2" destOrd="0" presId="urn:microsoft.com/office/officeart/2005/8/layout/radial6"/>
    <dgm:cxn modelId="{4347EDD4-6068-4D30-9B63-35A64BF73E8F}" type="presParOf" srcId="{A048F1E9-0C9A-495A-9840-5F2B83C2B69C}" destId="{D637AFA9-E679-4B10-876A-4BF52D69F1AA}" srcOrd="3" destOrd="0" presId="urn:microsoft.com/office/officeart/2005/8/layout/radial6"/>
    <dgm:cxn modelId="{07E0BE4A-1301-448F-9E2D-FFECDB989599}" type="presParOf" srcId="{A048F1E9-0C9A-495A-9840-5F2B83C2B69C}" destId="{4DDFAF7F-F486-4966-89D6-626BCC1D606A}" srcOrd="4" destOrd="0" presId="urn:microsoft.com/office/officeart/2005/8/layout/radial6"/>
    <dgm:cxn modelId="{9E7331CD-0486-4BA8-A32F-83940FC9496B}" type="presParOf" srcId="{A048F1E9-0C9A-495A-9840-5F2B83C2B69C}" destId="{AA057126-47E6-433B-86F5-9D3499A77F3C}" srcOrd="5" destOrd="0" presId="urn:microsoft.com/office/officeart/2005/8/layout/radial6"/>
    <dgm:cxn modelId="{6655F5BC-BAF3-4806-BC9A-553ED45F1070}" type="presParOf" srcId="{A048F1E9-0C9A-495A-9840-5F2B83C2B69C}" destId="{CC05EB2D-086C-4F57-B19B-A11777634D91}" srcOrd="6" destOrd="0" presId="urn:microsoft.com/office/officeart/2005/8/layout/radial6"/>
    <dgm:cxn modelId="{A0B2DE4B-6B32-42A6-B596-BC490A3DFF86}" type="presParOf" srcId="{A048F1E9-0C9A-495A-9840-5F2B83C2B69C}" destId="{612F3F84-FE17-4024-91B7-1CD442FA1647}" srcOrd="7" destOrd="0" presId="urn:microsoft.com/office/officeart/2005/8/layout/radial6"/>
    <dgm:cxn modelId="{78846D0A-8659-443B-9C3E-A1E914A2217B}" type="presParOf" srcId="{A048F1E9-0C9A-495A-9840-5F2B83C2B69C}" destId="{E25E63D7-A165-485B-81A9-C826A26D6CC9}" srcOrd="8" destOrd="0" presId="urn:microsoft.com/office/officeart/2005/8/layout/radial6"/>
    <dgm:cxn modelId="{A955DB38-1803-43F0-A4DD-032CD107C0C5}" type="presParOf" srcId="{A048F1E9-0C9A-495A-9840-5F2B83C2B69C}" destId="{5170DA81-1526-473D-98E7-96BD07A083E4}" srcOrd="9" destOrd="0" presId="urn:microsoft.com/office/officeart/2005/8/layout/radial6"/>
    <dgm:cxn modelId="{30797FBA-400B-4943-970A-AFA4F41491AD}" type="presParOf" srcId="{A048F1E9-0C9A-495A-9840-5F2B83C2B69C}" destId="{343F88BF-FB76-4303-9141-ABDE36F7DA02}" srcOrd="10" destOrd="0" presId="urn:microsoft.com/office/officeart/2005/8/layout/radial6"/>
    <dgm:cxn modelId="{BD6A12BF-F344-418A-BE7E-100E1955F73E}" type="presParOf" srcId="{A048F1E9-0C9A-495A-9840-5F2B83C2B69C}" destId="{AE430303-9339-46E8-B952-A03FAAA4565D}" srcOrd="11" destOrd="0" presId="urn:microsoft.com/office/officeart/2005/8/layout/radial6"/>
    <dgm:cxn modelId="{55682A81-AFAB-450D-89DA-D55737103130}" type="presParOf" srcId="{A048F1E9-0C9A-495A-9840-5F2B83C2B69C}" destId="{EDD63755-78A8-4A34-820E-8B4EF66D655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63755-78A8-4A34-820E-8B4EF66D655A}">
      <dsp:nvSpPr>
        <dsp:cNvPr id="0" name=""/>
        <dsp:cNvSpPr/>
      </dsp:nvSpPr>
      <dsp:spPr>
        <a:xfrm>
          <a:off x="1391552" y="652200"/>
          <a:ext cx="4345686" cy="434568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70DA81-1526-473D-98E7-96BD07A083E4}">
      <dsp:nvSpPr>
        <dsp:cNvPr id="0" name=""/>
        <dsp:cNvSpPr/>
      </dsp:nvSpPr>
      <dsp:spPr>
        <a:xfrm>
          <a:off x="1391552" y="652200"/>
          <a:ext cx="4345686" cy="434568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5EB2D-086C-4F57-B19B-A11777634D91}">
      <dsp:nvSpPr>
        <dsp:cNvPr id="0" name=""/>
        <dsp:cNvSpPr/>
      </dsp:nvSpPr>
      <dsp:spPr>
        <a:xfrm>
          <a:off x="1391552" y="652200"/>
          <a:ext cx="4345686" cy="434568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7AFA9-E679-4B10-876A-4BF52D69F1AA}">
      <dsp:nvSpPr>
        <dsp:cNvPr id="0" name=""/>
        <dsp:cNvSpPr/>
      </dsp:nvSpPr>
      <dsp:spPr>
        <a:xfrm>
          <a:off x="1391552" y="652200"/>
          <a:ext cx="4345686" cy="434568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817E5-1B7E-42B7-9AC3-663F3B1D73E1}">
      <dsp:nvSpPr>
        <dsp:cNvPr id="0" name=""/>
        <dsp:cNvSpPr/>
      </dsp:nvSpPr>
      <dsp:spPr>
        <a:xfrm>
          <a:off x="2563650" y="1824297"/>
          <a:ext cx="2001491" cy="20014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业务闭环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6762" y="2117409"/>
        <a:ext cx="1415267" cy="1415267"/>
      </dsp:txXfrm>
    </dsp:sp>
    <dsp:sp modelId="{520B7717-853D-454B-BEA3-F2242A234730}">
      <dsp:nvSpPr>
        <dsp:cNvPr id="0" name=""/>
        <dsp:cNvSpPr/>
      </dsp:nvSpPr>
      <dsp:spPr>
        <a:xfrm>
          <a:off x="2863873" y="2115"/>
          <a:ext cx="1401044" cy="14010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资料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9051" y="207293"/>
        <a:ext cx="990688" cy="990688"/>
      </dsp:txXfrm>
    </dsp:sp>
    <dsp:sp modelId="{4DDFAF7F-F486-4966-89D6-626BCC1D606A}">
      <dsp:nvSpPr>
        <dsp:cNvPr id="0" name=""/>
        <dsp:cNvSpPr/>
      </dsp:nvSpPr>
      <dsp:spPr>
        <a:xfrm>
          <a:off x="4986279" y="2124521"/>
          <a:ext cx="1401044" cy="1401044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处理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91457" y="2329699"/>
        <a:ext cx="990688" cy="990688"/>
      </dsp:txXfrm>
    </dsp:sp>
    <dsp:sp modelId="{612F3F84-FE17-4024-91B7-1CD442FA1647}">
      <dsp:nvSpPr>
        <dsp:cNvPr id="0" name=""/>
        <dsp:cNvSpPr/>
      </dsp:nvSpPr>
      <dsp:spPr>
        <a:xfrm>
          <a:off x="2863873" y="4246926"/>
          <a:ext cx="1401044" cy="1401044"/>
        </a:xfrm>
        <a:prstGeom prst="ellipse">
          <a:avLst/>
        </a:prstGeom>
        <a:gradFill rotWithShape="0">
          <a:gsLst>
            <a:gs pos="0">
              <a:schemeClr val="accent5">
                <a:hueOff val="-4902231"/>
                <a:satOff val="-6819"/>
                <a:lumOff val="-2615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hueOff val="-4902231"/>
                <a:satOff val="-6819"/>
                <a:lumOff val="-26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对账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9051" y="4452104"/>
        <a:ext cx="990688" cy="990688"/>
      </dsp:txXfrm>
    </dsp:sp>
    <dsp:sp modelId="{343F88BF-FB76-4303-9141-ABDE36F7DA02}">
      <dsp:nvSpPr>
        <dsp:cNvPr id="0" name=""/>
        <dsp:cNvSpPr/>
      </dsp:nvSpPr>
      <dsp:spPr>
        <a:xfrm>
          <a:off x="741468" y="2124521"/>
          <a:ext cx="1401044" cy="1401044"/>
        </a:xfrm>
        <a:prstGeom prst="ellipse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资金结算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6646" y="2329699"/>
        <a:ext cx="990688" cy="990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6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78" algn="ctr">
              <a:buSzTx/>
              <a:buFontTx/>
              <a:buNone/>
              <a:defRPr sz="2400"/>
            </a:lvl2pPr>
            <a:lvl3pPr marL="0" indent="914353" algn="ctr">
              <a:buSzTx/>
              <a:buFontTx/>
              <a:buNone/>
              <a:defRPr sz="2400"/>
            </a:lvl3pPr>
            <a:lvl4pPr marL="0" indent="1371531" algn="ctr">
              <a:buSzTx/>
              <a:buFontTx/>
              <a:buNone/>
              <a:defRPr sz="2400"/>
            </a:lvl4pPr>
            <a:lvl5pPr marL="0" indent="1828708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1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1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 defTabSz="914400">
              <a:lnSpc>
                <a:spcPct val="100000"/>
              </a:lnSpc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46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indent="342882" algn="ctr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indent="685765" algn="ctr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indent="1028649" algn="ctr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indent="1371531" algn="ctr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609600" y="366607"/>
            <a:ext cx="10972800" cy="152400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2133600"/>
            <a:ext cx="10972800" cy="6035041"/>
          </a:xfrm>
          <a:prstGeom prst="rect">
            <a:avLst/>
          </a:prstGeom>
        </p:spPr>
        <p:txBody>
          <a:bodyPr/>
          <a:lstStyle>
            <a:lvl1pPr marL="342882" indent="-342882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32" indent="-326556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138" indent="-304785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273" indent="-365742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451" indent="-365742" defTabSz="9144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6"/>
            <a:ext cx="10515601" cy="2852738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9"/>
            <a:ext cx="10515601" cy="1500188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882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765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649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531" defTabSz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xfrm>
            <a:off x="609600" y="366607"/>
            <a:ext cx="10972800" cy="152400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342882" indent="-342882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32" indent="-326556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138" indent="-304785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273" indent="-365742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451" indent="-365742" defTabSz="9144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609600" y="366607"/>
            <a:ext cx="10972800" cy="152400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ctr" defTabSz="914400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33"/>
            <a:ext cx="6172201" cy="4873626"/>
          </a:xfrm>
          <a:prstGeom prst="rect">
            <a:avLst/>
          </a:prstGeom>
        </p:spPr>
        <p:txBody>
          <a:bodyPr/>
          <a:lstStyle>
            <a:lvl1pPr marL="342882" indent="-342882" defTabSz="91440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783732" indent="-326556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138" indent="-304785" defTabSz="91440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37273" indent="-365742" defTabSz="914400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94451" indent="-365742" defTabSz="914400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4260853" cy="1600200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图片占位符 2"/>
          <p:cNvSpPr>
            <a:spLocks noGrp="1"/>
          </p:cNvSpPr>
          <p:nvPr>
            <p:ph type="pic" sz="half" idx="13"/>
          </p:nvPr>
        </p:nvSpPr>
        <p:spPr>
          <a:xfrm>
            <a:off x="5384801" y="457207"/>
            <a:ext cx="5970589" cy="54038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2057400"/>
            <a:ext cx="4260853" cy="3811589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0" indent="342882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0" indent="685765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0" indent="1028649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0" indent="1371531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609600" y="366607"/>
            <a:ext cx="10972800" cy="152400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2133600"/>
            <a:ext cx="10972800" cy="6035041"/>
          </a:xfrm>
          <a:prstGeom prst="rect">
            <a:avLst/>
          </a:prstGeom>
        </p:spPr>
        <p:txBody>
          <a:bodyPr/>
          <a:lstStyle>
            <a:lvl1pPr marL="342882" indent="-342882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32" indent="-326556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138" indent="-304785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273" indent="-365742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451" indent="-365742" defTabSz="9144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文本"/>
          <p:cNvSpPr txBox="1">
            <a:spLocks noGrp="1"/>
          </p:cNvSpPr>
          <p:nvPr>
            <p:ph type="title"/>
          </p:nvPr>
        </p:nvSpPr>
        <p:spPr>
          <a:xfrm>
            <a:off x="8724902" y="365132"/>
            <a:ext cx="2628901" cy="581184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9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3" y="365132"/>
            <a:ext cx="7734301" cy="5811841"/>
          </a:xfrm>
          <a:prstGeom prst="rect">
            <a:avLst/>
          </a:prstGeom>
        </p:spPr>
        <p:txBody>
          <a:bodyPr/>
          <a:lstStyle>
            <a:lvl1pPr marL="342882" indent="-342882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32" indent="-326556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138" indent="-304785" defTabSz="9144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273" indent="-365742" defTabSz="91440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451" indent="-365742" defTabSz="9144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4"/>
            <a:ext cx="10515601" cy="28527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9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78">
              <a:buSzTx/>
              <a:buFontTx/>
              <a:buNone/>
              <a:defRPr sz="2400" b="1"/>
            </a:lvl2pPr>
            <a:lvl3pPr marL="0" indent="914353">
              <a:buSzTx/>
              <a:buFontTx/>
              <a:buNone/>
              <a:defRPr sz="2400" b="1"/>
            </a:lvl3pPr>
            <a:lvl4pPr marL="0" indent="1371531">
              <a:buSzTx/>
              <a:buFontTx/>
              <a:buNone/>
              <a:defRPr sz="2400" b="1"/>
            </a:lvl4pPr>
            <a:lvl5pPr marL="0" indent="1828708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31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31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78">
              <a:buSzTx/>
              <a:buFontTx/>
              <a:buNone/>
              <a:defRPr sz="1600"/>
            </a:lvl2pPr>
            <a:lvl3pPr marL="0" indent="914353">
              <a:buSzTx/>
              <a:buFontTx/>
              <a:buNone/>
              <a:defRPr sz="1600"/>
            </a:lvl3pPr>
            <a:lvl4pPr marL="0" indent="1371531">
              <a:buSzTx/>
              <a:buFontTx/>
              <a:buNone/>
              <a:defRPr sz="1600"/>
            </a:lvl4pPr>
            <a:lvl5pPr marL="0" indent="1828708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8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589" marR="0" indent="-228589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864" marR="0" indent="-2666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377" marR="0" indent="-320024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113" marR="0" indent="-355582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291" marR="0" indent="-355582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467" marR="0" indent="-355582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645" marR="0" indent="-355582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5822" marR="0" indent="-355582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000" marR="0" indent="-355583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A_矩形 5"/>
          <p:cNvSpPr/>
          <p:nvPr/>
        </p:nvSpPr>
        <p:spPr>
          <a:xfrm>
            <a:off x="0" y="6673173"/>
            <a:ext cx="12192000" cy="184826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PA_Titre 1"/>
          <p:cNvSpPr txBox="1"/>
          <p:nvPr/>
        </p:nvSpPr>
        <p:spPr>
          <a:xfrm>
            <a:off x="2803965" y="5304282"/>
            <a:ext cx="702513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 b="1" spc="451">
                <a:solidFill>
                  <a:srgbClr val="2F559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CRM</a:t>
            </a:r>
            <a:r>
              <a:rPr dirty="0" err="1" smtClean="0"/>
              <a:t>及微信线下支付业务手册</a:t>
            </a:r>
            <a:endParaRPr lang="en-US" dirty="0" smtClean="0"/>
          </a:p>
          <a:p>
            <a:pPr algn="ctr">
              <a:defRPr sz="3000" b="1" spc="451">
                <a:solidFill>
                  <a:srgbClr val="2F559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作者：邱伟</a:t>
            </a:r>
            <a:endParaRPr dirty="0"/>
          </a:p>
        </p:txBody>
      </p:sp>
      <p:sp>
        <p:nvSpPr>
          <p:cNvPr id="203" name="PA_Sous-titre 2"/>
          <p:cNvSpPr txBox="1"/>
          <p:nvPr/>
        </p:nvSpPr>
        <p:spPr>
          <a:xfrm>
            <a:off x="2045061" y="3831966"/>
            <a:ext cx="42714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pc="300">
                <a:ln w="9524">
                  <a:solidFill>
                    <a:srgbClr val="2F5597"/>
                  </a:solidFill>
                </a:ln>
                <a:solidFill>
                  <a:srgbClr val="2F559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北京易付通金服技术股份有限公司</a:t>
            </a:r>
          </a:p>
        </p:txBody>
      </p:sp>
      <p:sp>
        <p:nvSpPr>
          <p:cNvPr id="204" name="PA_矩形 11"/>
          <p:cNvSpPr/>
          <p:nvPr/>
        </p:nvSpPr>
        <p:spPr>
          <a:xfrm>
            <a:off x="871289" y="3160402"/>
            <a:ext cx="6240779" cy="518262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PA_文本框 12"/>
          <p:cNvSpPr txBox="1"/>
          <p:nvPr/>
        </p:nvSpPr>
        <p:spPr>
          <a:xfrm>
            <a:off x="2692922" y="3259723"/>
            <a:ext cx="3374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spc="300">
                <a:solidFill>
                  <a:srgbClr val="FFFFFF"/>
                </a:solidFill>
                <a:latin typeface="华文琥珀"/>
                <a:ea typeface="华文琥珀"/>
                <a:cs typeface="华文琥珀"/>
                <a:sym typeface="华文琥珀"/>
              </a:defRPr>
            </a:lvl1pPr>
          </a:lstStyle>
          <a:p>
            <a:r>
              <a:t>让支付更安全、便捷、简单</a:t>
            </a:r>
          </a:p>
        </p:txBody>
      </p:sp>
      <p:sp>
        <p:nvSpPr>
          <p:cNvPr id="206" name="PA_矩形 7"/>
          <p:cNvSpPr txBox="1"/>
          <p:nvPr/>
        </p:nvSpPr>
        <p:spPr>
          <a:xfrm>
            <a:off x="7818445" y="2063307"/>
            <a:ext cx="315214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>
                <a:solidFill>
                  <a:srgbClr val="2F5597"/>
                </a:solidFill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t>易付通</a:t>
            </a:r>
          </a:p>
        </p:txBody>
      </p:sp>
      <p:sp>
        <p:nvSpPr>
          <p:cNvPr id="207" name="PA_直接连接符 8"/>
          <p:cNvSpPr/>
          <p:nvPr/>
        </p:nvSpPr>
        <p:spPr>
          <a:xfrm>
            <a:off x="7592766" y="1894502"/>
            <a:ext cx="1" cy="1784161"/>
          </a:xfrm>
          <a:prstGeom prst="line">
            <a:avLst/>
          </a:prstGeom>
          <a:ln w="47625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PA_直接连接符 10"/>
          <p:cNvSpPr/>
          <p:nvPr/>
        </p:nvSpPr>
        <p:spPr>
          <a:xfrm>
            <a:off x="0" y="6621292"/>
            <a:ext cx="12192001" cy="1"/>
          </a:xfrm>
          <a:prstGeom prst="line">
            <a:avLst/>
          </a:prstGeom>
          <a:ln w="34925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1" name="PA_组合 4"/>
          <p:cNvGrpSpPr/>
          <p:nvPr/>
        </p:nvGrpSpPr>
        <p:grpSpPr>
          <a:xfrm>
            <a:off x="994507" y="1559817"/>
            <a:ext cx="6372583" cy="1540999"/>
            <a:chOff x="0" y="0"/>
            <a:chExt cx="6372581" cy="1540998"/>
          </a:xfrm>
        </p:grpSpPr>
        <p:sp>
          <p:nvSpPr>
            <p:cNvPr id="209" name="文本框 3"/>
            <p:cNvSpPr txBox="1"/>
            <p:nvPr/>
          </p:nvSpPr>
          <p:spPr>
            <a:xfrm>
              <a:off x="0" y="103358"/>
              <a:ext cx="6372582" cy="14376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800" b="1">
                  <a:solidFill>
                    <a:srgbClr val="C55A11"/>
                  </a:solidFill>
                  <a:latin typeface="Eras Demi ITC"/>
                  <a:ea typeface="Eras Demi ITC"/>
                  <a:cs typeface="Eras Demi ITC"/>
                  <a:sym typeface="Eras Demi ITC"/>
                </a:defRPr>
              </a:pPr>
              <a:r>
                <a:rPr dirty="0" err="1"/>
                <a:t>China</a:t>
              </a:r>
              <a:r>
                <a:rPr dirty="0" err="1">
                  <a:solidFill>
                    <a:srgbClr val="2F5597"/>
                  </a:solidFill>
                </a:rPr>
                <a:t>epay</a:t>
              </a:r>
              <a:endParaRPr dirty="0">
                <a:solidFill>
                  <a:srgbClr val="2F5597"/>
                </a:solidFill>
              </a:endParaRPr>
            </a:p>
          </p:txBody>
        </p:sp>
        <p:sp>
          <p:nvSpPr>
            <p:cNvPr id="210" name="泪滴形 13"/>
            <p:cNvSpPr/>
            <p:nvPr/>
          </p:nvSpPr>
          <p:spPr>
            <a:xfrm>
              <a:off x="1483088" y="0"/>
              <a:ext cx="557070" cy="583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50"/>
                  </a:moveTo>
                  <a:cubicBezTo>
                    <a:pt x="0" y="6931"/>
                    <a:pt x="4231" y="2700"/>
                    <a:pt x="9450" y="2700"/>
                  </a:cubicBezTo>
                  <a:cubicBezTo>
                    <a:pt x="13500" y="2700"/>
                    <a:pt x="17550" y="1800"/>
                    <a:pt x="21600" y="0"/>
                  </a:cubicBezTo>
                  <a:cubicBezTo>
                    <a:pt x="19800" y="4050"/>
                    <a:pt x="18900" y="8100"/>
                    <a:pt x="18900" y="12150"/>
                  </a:cubicBezTo>
                  <a:cubicBezTo>
                    <a:pt x="18900" y="17369"/>
                    <a:pt x="14669" y="21600"/>
                    <a:pt x="9450" y="21600"/>
                  </a:cubicBezTo>
                  <a:cubicBezTo>
                    <a:pt x="4231" y="21600"/>
                    <a:pt x="0" y="17369"/>
                    <a:pt x="0" y="12150"/>
                  </a:cubicBezTo>
                  <a:close/>
                </a:path>
              </a:pathLst>
            </a:cu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12" name="PA_图片 2" descr="PA_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582461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_文本框 15"/>
          <p:cNvSpPr txBox="1"/>
          <p:nvPr/>
        </p:nvSpPr>
        <p:spPr>
          <a:xfrm>
            <a:off x="7944522" y="3386747"/>
            <a:ext cx="32703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b="1" spc="451">
                <a:solidFill>
                  <a:srgbClr val="2F5597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r>
              <a:t>www.chinaepay.com</a:t>
            </a:r>
          </a:p>
        </p:txBody>
      </p:sp>
    </p:spTree>
    <p:extLst>
      <p:ext uri="{BB962C8B-B14F-4D97-AF65-F5344CB8AC3E}">
        <p14:creationId xmlns:p14="http://schemas.microsoft.com/office/powerpoint/2010/main" val="18322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交易处理</a:t>
            </a:r>
          </a:p>
        </p:txBody>
      </p:sp>
      <p:sp>
        <p:nvSpPr>
          <p:cNvPr id="311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矩形 37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商户通过固定二维码进行微信收款，在管理后台和微信公众号查看当日交易记录"/>
          <p:cNvSpPr txBox="1"/>
          <p:nvPr/>
        </p:nvSpPr>
        <p:spPr>
          <a:xfrm>
            <a:off x="472031" y="1103402"/>
            <a:ext cx="8105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商户通过固定二维码进行微信收款，在管理后台和微信公众号查看当日交易记录</a:t>
            </a:r>
          </a:p>
        </p:txBody>
      </p:sp>
      <p:sp>
        <p:nvSpPr>
          <p:cNvPr id="316" name="交易状态：已支付/支付中 /未支付/支付失败/已撤单/退款中 /已退款（7天内可以撤销/退款）"/>
          <p:cNvSpPr txBox="1"/>
          <p:nvPr/>
        </p:nvSpPr>
        <p:spPr>
          <a:xfrm>
            <a:off x="503540" y="1487880"/>
            <a:ext cx="5260412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300"/>
              </a:lnSpc>
              <a:defRPr sz="13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交易状态</a:t>
            </a:r>
            <a:r>
              <a:rPr dirty="0" smtClean="0"/>
              <a:t>：</a:t>
            </a:r>
            <a:r>
              <a:rPr lang="zh-CN" altLang="en-US" dirty="0" smtClean="0"/>
              <a:t>未支付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支付失败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支付成功</a:t>
            </a:r>
            <a:r>
              <a:rPr lang="en-US" altLang="zh-CN" dirty="0" smtClean="0"/>
              <a:t>/</a:t>
            </a:r>
            <a:r>
              <a:rPr lang="zh-CN" altLang="en-US" dirty="0" smtClean="0"/>
              <a:t>退款中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已退款</a:t>
            </a:r>
            <a:endParaRPr dirty="0"/>
          </a:p>
        </p:txBody>
      </p:sp>
      <p:pic>
        <p:nvPicPr>
          <p:cNvPr id="31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795" y="1882318"/>
            <a:ext cx="7881803" cy="4325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0014" y="1253082"/>
            <a:ext cx="2989711" cy="48759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1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交易处理</a:t>
            </a:r>
          </a:p>
        </p:txBody>
      </p:sp>
      <p:sp>
        <p:nvSpPr>
          <p:cNvPr id="324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交易可以退款，原路返回到用户账户中"/>
          <p:cNvSpPr txBox="1"/>
          <p:nvPr/>
        </p:nvSpPr>
        <p:spPr>
          <a:xfrm>
            <a:off x="472031" y="1103402"/>
            <a:ext cx="3990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交易可以退款，原路返回到用户账户中</a:t>
            </a:r>
          </a:p>
        </p:txBody>
      </p:sp>
      <p:pic>
        <p:nvPicPr>
          <p:cNvPr id="32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7496" y="1822408"/>
            <a:ext cx="3086991" cy="2984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420" y="1768975"/>
            <a:ext cx="7702930" cy="3863539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易付通收银台管理后台"/>
          <p:cNvSpPr/>
          <p:nvPr/>
        </p:nvSpPr>
        <p:spPr>
          <a:xfrm>
            <a:off x="959676" y="2065503"/>
            <a:ext cx="3313711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3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对账管理</a:t>
            </a:r>
          </a:p>
        </p:txBody>
      </p:sp>
      <p:sp>
        <p:nvSpPr>
          <p:cNvPr id="334" name="直接连接符 36"/>
          <p:cNvSpPr/>
          <p:nvPr/>
        </p:nvSpPr>
        <p:spPr>
          <a:xfrm>
            <a:off x="432147" y="843595"/>
            <a:ext cx="3480947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937" y="2071250"/>
            <a:ext cx="10732126" cy="2715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准备每日的交易记录汇总进行自动和人工对账"/>
          <p:cNvSpPr txBox="1"/>
          <p:nvPr/>
        </p:nvSpPr>
        <p:spPr>
          <a:xfrm>
            <a:off x="812059" y="1038635"/>
            <a:ext cx="4676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准备每日的交易记录汇总进行自动和人工对账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对账管理</a:t>
            </a:r>
          </a:p>
        </p:txBody>
      </p:sp>
      <p:sp>
        <p:nvSpPr>
          <p:cNvPr id="342" name="直接连接符 36"/>
          <p:cNvSpPr/>
          <p:nvPr/>
        </p:nvSpPr>
        <p:spPr>
          <a:xfrm>
            <a:off x="432147" y="843595"/>
            <a:ext cx="3480947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对每笔交易进行清分，导出报表"/>
          <p:cNvSpPr txBox="1"/>
          <p:nvPr/>
        </p:nvSpPr>
        <p:spPr>
          <a:xfrm>
            <a:off x="812059" y="1038635"/>
            <a:ext cx="3304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对每笔交易进行清分，导出报表</a:t>
            </a:r>
          </a:p>
        </p:txBody>
      </p:sp>
      <p:pic>
        <p:nvPicPr>
          <p:cNvPr id="34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798" y="1639440"/>
            <a:ext cx="10205938" cy="432364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易付通收银台管理后台"/>
          <p:cNvSpPr/>
          <p:nvPr/>
        </p:nvSpPr>
        <p:spPr>
          <a:xfrm>
            <a:off x="1531176" y="2065503"/>
            <a:ext cx="3313711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5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矩形 17"/>
          <p:cNvSpPr txBox="1"/>
          <p:nvPr/>
        </p:nvSpPr>
        <p:spPr>
          <a:xfrm>
            <a:off x="611360" y="315428"/>
            <a:ext cx="42028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交易结算</a:t>
            </a:r>
          </a:p>
        </p:txBody>
      </p:sp>
      <p:sp>
        <p:nvSpPr>
          <p:cNvPr id="351" name="直接连接符 18"/>
          <p:cNvSpPr/>
          <p:nvPr/>
        </p:nvSpPr>
        <p:spPr>
          <a:xfrm>
            <a:off x="432147" y="843595"/>
            <a:ext cx="3299997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矩形 29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文本框 34"/>
          <p:cNvSpPr txBox="1"/>
          <p:nvPr/>
        </p:nvSpPr>
        <p:spPr>
          <a:xfrm>
            <a:off x="9544780" y="6535195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5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980" y="1164763"/>
            <a:ext cx="10874040" cy="4924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矩形 17"/>
          <p:cNvSpPr txBox="1"/>
          <p:nvPr/>
        </p:nvSpPr>
        <p:spPr>
          <a:xfrm>
            <a:off x="611360" y="315428"/>
            <a:ext cx="42028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交易结算</a:t>
            </a:r>
          </a:p>
        </p:txBody>
      </p:sp>
      <p:sp>
        <p:nvSpPr>
          <p:cNvPr id="358" name="直接连接符 18"/>
          <p:cNvSpPr/>
          <p:nvPr/>
        </p:nvSpPr>
        <p:spPr>
          <a:xfrm>
            <a:off x="432147" y="843595"/>
            <a:ext cx="3299997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矩形 29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文本框 34"/>
          <p:cNvSpPr txBox="1"/>
          <p:nvPr/>
        </p:nvSpPr>
        <p:spPr>
          <a:xfrm>
            <a:off x="9544780" y="6535195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6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416" y="1174473"/>
            <a:ext cx="10761168" cy="4904674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易付通收银台管理后台"/>
          <p:cNvSpPr/>
          <p:nvPr/>
        </p:nvSpPr>
        <p:spPr>
          <a:xfrm>
            <a:off x="1477814" y="1676900"/>
            <a:ext cx="3313711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5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 17"/>
          <p:cNvSpPr txBox="1"/>
          <p:nvPr/>
        </p:nvSpPr>
        <p:spPr>
          <a:xfrm>
            <a:off x="611360" y="315428"/>
            <a:ext cx="420286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分成模板</a:t>
            </a:r>
          </a:p>
        </p:txBody>
      </p:sp>
      <p:sp>
        <p:nvSpPr>
          <p:cNvPr id="366" name="直接连接符 18"/>
          <p:cNvSpPr/>
          <p:nvPr/>
        </p:nvSpPr>
        <p:spPr>
          <a:xfrm>
            <a:off x="432147" y="843595"/>
            <a:ext cx="3299997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矩形 29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文本框 34"/>
          <p:cNvSpPr txBox="1"/>
          <p:nvPr/>
        </p:nvSpPr>
        <p:spPr>
          <a:xfrm>
            <a:off x="9544780" y="6535195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sp>
        <p:nvSpPr>
          <p:cNvPr id="370" name="对于每个商户，在审核过程中会配置该商户对应的费率分成模板。商户发生交易，金额会按照费率模板进行清算"/>
          <p:cNvSpPr txBox="1"/>
          <p:nvPr/>
        </p:nvSpPr>
        <p:spPr>
          <a:xfrm>
            <a:off x="569182" y="1135786"/>
            <a:ext cx="11305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对于每个商户，在审核过程中会配置该商户对应的费率分成模板。商户发生交易，金额会按照费率模板进行清算</a:t>
            </a:r>
          </a:p>
        </p:txBody>
      </p:sp>
      <p:pic>
        <p:nvPicPr>
          <p:cNvPr id="37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187" y="1999221"/>
            <a:ext cx="8193404" cy="2859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59612" y="3417457"/>
            <a:ext cx="2284811" cy="3184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59612" y="1719975"/>
            <a:ext cx="2155889" cy="1522233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易付通收银台管理后台"/>
          <p:cNvSpPr/>
          <p:nvPr/>
        </p:nvSpPr>
        <p:spPr>
          <a:xfrm>
            <a:off x="1055937" y="2295671"/>
            <a:ext cx="3313712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3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矩形 7"/>
          <p:cNvSpPr txBox="1"/>
          <p:nvPr/>
        </p:nvSpPr>
        <p:spPr>
          <a:xfrm>
            <a:off x="611360" y="315428"/>
            <a:ext cx="420286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问题处理</a:t>
            </a:r>
            <a:endParaRPr dirty="0"/>
          </a:p>
        </p:txBody>
      </p:sp>
      <p:sp>
        <p:nvSpPr>
          <p:cNvPr id="370" name="直接连接符 9"/>
          <p:cNvSpPr/>
          <p:nvPr/>
        </p:nvSpPr>
        <p:spPr>
          <a:xfrm>
            <a:off x="432147" y="843595"/>
            <a:ext cx="3299996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矩形 10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2" name="文本框 11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组合 19"/>
          <p:cNvGrpSpPr/>
          <p:nvPr/>
        </p:nvGrpSpPr>
        <p:grpSpPr>
          <a:xfrm>
            <a:off x="695401" y="1402603"/>
            <a:ext cx="10264139" cy="514229"/>
            <a:chOff x="695401" y="1402603"/>
            <a:chExt cx="10264139" cy="51422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228054" y="1916832"/>
              <a:ext cx="8731486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剪去对角的矩形 5"/>
            <p:cNvSpPr/>
            <p:nvPr/>
          </p:nvSpPr>
          <p:spPr>
            <a:xfrm>
              <a:off x="695401" y="1402603"/>
              <a:ext cx="1743404" cy="514229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342900" marR="0" indent="-3429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处理方式</a:t>
              </a:r>
              <a:endPara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等线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67608" y="1552592"/>
            <a:ext cx="84600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商户、代理商、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NOB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、易付通客服之间，可以基于公众号平台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绑定个人微信号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38805" y="2420888"/>
            <a:ext cx="323646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2582122" y="2060848"/>
            <a:ext cx="30931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进行问题反馈、沟通与处理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7607" y="2843646"/>
            <a:ext cx="83269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1. 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什么情况下商户具有支付权限？ 答： 当商户提交资料，被易付通、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NOB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、腾讯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95400" y="2693657"/>
            <a:ext cx="10264140" cy="514229"/>
            <a:chOff x="695400" y="2693657"/>
            <a:chExt cx="10264140" cy="514229"/>
          </a:xfrm>
        </p:grpSpPr>
        <p:sp>
          <p:nvSpPr>
            <p:cNvPr id="26" name="剪去对角的矩形 25"/>
            <p:cNvSpPr/>
            <p:nvPr/>
          </p:nvSpPr>
          <p:spPr>
            <a:xfrm>
              <a:off x="695400" y="2693657"/>
              <a:ext cx="1743404" cy="514229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342900" marR="0" indent="-3429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问题举例</a:t>
              </a:r>
              <a:endPara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等线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228054" y="3207886"/>
              <a:ext cx="8731486" cy="0"/>
            </a:xfrm>
            <a:prstGeom prst="line">
              <a:avLst/>
            </a:prstGeom>
            <a:noFill/>
            <a:ln w="127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直接连接符 27"/>
          <p:cNvCxnSpPr/>
          <p:nvPr/>
        </p:nvCxnSpPr>
        <p:spPr>
          <a:xfrm>
            <a:off x="2453319" y="3789040"/>
            <a:ext cx="6935690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2843418" y="3429000"/>
            <a:ext cx="65556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等审核通过，并由易付通后台开启支付权限后，方可进行交易。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438106" y="4293096"/>
            <a:ext cx="8520735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2566953" y="3933056"/>
            <a:ext cx="84888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为何某天没有结算资金到达商户账户？  答： 如果在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天的平台交易总金额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&lt;5000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52620" y="4754172"/>
            <a:ext cx="8520735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2828205" y="4394132"/>
            <a:ext cx="84022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美元，则整个平台相关的资金清算将会顺延；或是由于其它原因，如：对账或清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442781" y="5219910"/>
            <a:ext cx="2059708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2794331" y="4859870"/>
            <a:ext cx="17081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分存在问题等。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428267" y="5733256"/>
            <a:ext cx="8520735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/>
          <p:cNvSpPr txBox="1"/>
          <p:nvPr/>
        </p:nvSpPr>
        <p:spPr>
          <a:xfrm>
            <a:off x="2548293" y="5373216"/>
            <a:ext cx="85690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用户支付成功后，为何商户端未收到通知？ 答： 由于腾讯或易付通后台原因，可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435527" y="6237312"/>
            <a:ext cx="7476897" cy="0"/>
          </a:xfrm>
          <a:prstGeom prst="line">
            <a:avLst/>
          </a:prstGeom>
          <a:noFill/>
          <a:ln w="127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2816105" y="5896448"/>
            <a:ext cx="72481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能存在通知延迟的问题；此时，收银员可以通过公众号查看交易记录。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矩形 7"/>
          <p:cNvSpPr txBox="1"/>
          <p:nvPr/>
        </p:nvSpPr>
        <p:spPr>
          <a:xfrm>
            <a:off x="611360" y="315428"/>
            <a:ext cx="420286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370" name="直接连接符 9"/>
          <p:cNvSpPr/>
          <p:nvPr/>
        </p:nvSpPr>
        <p:spPr>
          <a:xfrm>
            <a:off x="432147" y="843595"/>
            <a:ext cx="3299996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矩形 10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2" name="文本框 11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4844697" y="2967335"/>
            <a:ext cx="25026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701" y="246192"/>
            <a:ext cx="2737636" cy="586652"/>
            <a:chOff x="171060" y="-2016358"/>
            <a:chExt cx="6372584" cy="1549300"/>
          </a:xfrm>
        </p:grpSpPr>
        <p:sp>
          <p:nvSpPr>
            <p:cNvPr id="30" name="文本框 3"/>
            <p:cNvSpPr txBox="1"/>
            <p:nvPr/>
          </p:nvSpPr>
          <p:spPr>
            <a:xfrm>
              <a:off x="171060" y="-1686275"/>
              <a:ext cx="6372584" cy="121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800" b="1">
                  <a:solidFill>
                    <a:srgbClr val="C55A11"/>
                  </a:solidFill>
                  <a:latin typeface="Eras Demi ITC"/>
                  <a:ea typeface="Eras Demi ITC"/>
                  <a:cs typeface="Eras Demi ITC"/>
                  <a:sym typeface="Eras Demi ITC"/>
                </a:defRPr>
              </a:pPr>
              <a:r>
                <a:rPr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China</a:t>
              </a:r>
              <a:r>
                <a:rPr sz="2400" dirty="0" err="1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epay</a:t>
              </a:r>
              <a:endParaRPr sz="24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泪滴形 13"/>
            <p:cNvSpPr/>
            <p:nvPr/>
          </p:nvSpPr>
          <p:spPr>
            <a:xfrm>
              <a:off x="1843220" y="-2016358"/>
              <a:ext cx="557070" cy="58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50"/>
                  </a:moveTo>
                  <a:cubicBezTo>
                    <a:pt x="0" y="6931"/>
                    <a:pt x="4231" y="2700"/>
                    <a:pt x="9450" y="2700"/>
                  </a:cubicBezTo>
                  <a:cubicBezTo>
                    <a:pt x="13500" y="2700"/>
                    <a:pt x="17550" y="1800"/>
                    <a:pt x="21600" y="0"/>
                  </a:cubicBezTo>
                  <a:cubicBezTo>
                    <a:pt x="19800" y="4050"/>
                    <a:pt x="18900" y="8100"/>
                    <a:pt x="18900" y="12150"/>
                  </a:cubicBezTo>
                  <a:cubicBezTo>
                    <a:pt x="18900" y="17369"/>
                    <a:pt x="14669" y="21600"/>
                    <a:pt x="9450" y="21600"/>
                  </a:cubicBezTo>
                  <a:cubicBezTo>
                    <a:pt x="4231" y="21600"/>
                    <a:pt x="0" y="17369"/>
                    <a:pt x="0" y="12150"/>
                  </a:cubicBezTo>
                  <a:close/>
                </a:path>
              </a:pathLst>
            </a:cu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6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TextBox 16"/>
          <p:cNvGrpSpPr/>
          <p:nvPr/>
        </p:nvGrpSpPr>
        <p:grpSpPr>
          <a:xfrm>
            <a:off x="5901309" y="858191"/>
            <a:ext cx="2080655" cy="733426"/>
            <a:chOff x="0" y="0"/>
            <a:chExt cx="2080654" cy="733425"/>
          </a:xfrm>
        </p:grpSpPr>
        <p:sp>
          <p:nvSpPr>
            <p:cNvPr id="215" name="圆角矩形"/>
            <p:cNvSpPr/>
            <p:nvPr/>
          </p:nvSpPr>
          <p:spPr>
            <a:xfrm>
              <a:off x="0" y="0"/>
              <a:ext cx="2080654" cy="733425"/>
            </a:xfrm>
            <a:prstGeom prst="roundRect">
              <a:avLst>
                <a:gd name="adj" fmla="val 8176"/>
              </a:avLst>
            </a:prstGeom>
            <a:noFill/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6" name="业务流程"/>
            <p:cNvSpPr txBox="1"/>
            <p:nvPr/>
          </p:nvSpPr>
          <p:spPr>
            <a:xfrm>
              <a:off x="481200" y="166659"/>
              <a:ext cx="1118253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业务闭环</a:t>
              </a:r>
              <a:endParaRPr dirty="0"/>
            </a:p>
          </p:txBody>
        </p:sp>
      </p:grpSp>
      <p:grpSp>
        <p:nvGrpSpPr>
          <p:cNvPr id="220" name="椭圆 17"/>
          <p:cNvGrpSpPr/>
          <p:nvPr/>
        </p:nvGrpSpPr>
        <p:grpSpPr>
          <a:xfrm>
            <a:off x="5588570" y="966141"/>
            <a:ext cx="625477" cy="625477"/>
            <a:chOff x="0" y="0"/>
            <a:chExt cx="625476" cy="625476"/>
          </a:xfrm>
        </p:grpSpPr>
        <p:sp>
          <p:nvSpPr>
            <p:cNvPr id="218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19" name="1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3" name="TextBox 18"/>
          <p:cNvGrpSpPr/>
          <p:nvPr/>
        </p:nvGrpSpPr>
        <p:grpSpPr>
          <a:xfrm>
            <a:off x="6318167" y="1782117"/>
            <a:ext cx="2080653" cy="733424"/>
            <a:chOff x="0" y="0"/>
            <a:chExt cx="2080652" cy="733423"/>
          </a:xfrm>
        </p:grpSpPr>
        <p:sp>
          <p:nvSpPr>
            <p:cNvPr id="221" name="圆角矩形"/>
            <p:cNvSpPr/>
            <p:nvPr/>
          </p:nvSpPr>
          <p:spPr>
            <a:xfrm>
              <a:off x="0" y="0"/>
              <a:ext cx="2080653" cy="733424"/>
            </a:xfrm>
            <a:prstGeom prst="roundRect">
              <a:avLst>
                <a:gd name="adj" fmla="val 8176"/>
              </a:avLst>
            </a:prstGeom>
            <a:noFill/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2" name="资料审核"/>
            <p:cNvSpPr txBox="1"/>
            <p:nvPr/>
          </p:nvSpPr>
          <p:spPr>
            <a:xfrm>
              <a:off x="480255" y="143191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资料审核</a:t>
              </a:r>
            </a:p>
          </p:txBody>
        </p:sp>
      </p:grpSp>
      <p:grpSp>
        <p:nvGrpSpPr>
          <p:cNvPr id="226" name="椭圆 19"/>
          <p:cNvGrpSpPr/>
          <p:nvPr/>
        </p:nvGrpSpPr>
        <p:grpSpPr>
          <a:xfrm>
            <a:off x="6005426" y="1890066"/>
            <a:ext cx="625477" cy="625477"/>
            <a:chOff x="0" y="0"/>
            <a:chExt cx="625476" cy="625476"/>
          </a:xfrm>
        </p:grpSpPr>
        <p:sp>
          <p:nvSpPr>
            <p:cNvPr id="224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25" name="2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9" name="TextBox 20"/>
          <p:cNvGrpSpPr/>
          <p:nvPr/>
        </p:nvGrpSpPr>
        <p:grpSpPr>
          <a:xfrm>
            <a:off x="6848108" y="2713701"/>
            <a:ext cx="2070662" cy="733424"/>
            <a:chOff x="0" y="0"/>
            <a:chExt cx="2070661" cy="733423"/>
          </a:xfrm>
        </p:grpSpPr>
        <p:sp>
          <p:nvSpPr>
            <p:cNvPr id="227" name="圆角矩形"/>
            <p:cNvSpPr/>
            <p:nvPr/>
          </p:nvSpPr>
          <p:spPr>
            <a:xfrm>
              <a:off x="0" y="0"/>
              <a:ext cx="2070662" cy="733424"/>
            </a:xfrm>
            <a:prstGeom prst="roundRect">
              <a:avLst>
                <a:gd name="adj" fmla="val 8176"/>
              </a:avLst>
            </a:prstGeom>
            <a:noFill/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8" name="交易处理"/>
            <p:cNvSpPr txBox="1"/>
            <p:nvPr/>
          </p:nvSpPr>
          <p:spPr>
            <a:xfrm>
              <a:off x="475260" y="143191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交易处理</a:t>
              </a:r>
            </a:p>
          </p:txBody>
        </p:sp>
      </p:grpSp>
      <p:grpSp>
        <p:nvGrpSpPr>
          <p:cNvPr id="232" name="椭圆 21"/>
          <p:cNvGrpSpPr/>
          <p:nvPr/>
        </p:nvGrpSpPr>
        <p:grpSpPr>
          <a:xfrm>
            <a:off x="6535370" y="2821649"/>
            <a:ext cx="625477" cy="625477"/>
            <a:chOff x="0" y="0"/>
            <a:chExt cx="625476" cy="625476"/>
          </a:xfrm>
        </p:grpSpPr>
        <p:sp>
          <p:nvSpPr>
            <p:cNvPr id="230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31" name="3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33" name="TextBox 22"/>
          <p:cNvSpPr/>
          <p:nvPr/>
        </p:nvSpPr>
        <p:spPr>
          <a:xfrm>
            <a:off x="7332199" y="3619977"/>
            <a:ext cx="2070662" cy="733424"/>
          </a:xfrm>
          <a:prstGeom prst="roundRect">
            <a:avLst>
              <a:gd name="adj" fmla="val 8176"/>
            </a:avLst>
          </a:prstGeom>
          <a:ln w="19050">
            <a:solidFill>
              <a:srgbClr val="767171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236" name="椭圆 23"/>
          <p:cNvGrpSpPr/>
          <p:nvPr/>
        </p:nvGrpSpPr>
        <p:grpSpPr>
          <a:xfrm>
            <a:off x="7019462" y="3727925"/>
            <a:ext cx="625477" cy="625477"/>
            <a:chOff x="0" y="0"/>
            <a:chExt cx="625476" cy="625476"/>
          </a:xfrm>
        </p:grpSpPr>
        <p:sp>
          <p:nvSpPr>
            <p:cNvPr id="234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35" name="4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37" name="标题 1"/>
          <p:cNvSpPr txBox="1"/>
          <p:nvPr/>
        </p:nvSpPr>
        <p:spPr>
          <a:xfrm>
            <a:off x="1489934" y="82363"/>
            <a:ext cx="35131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 b="1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38" name="矩形 12"/>
          <p:cNvSpPr/>
          <p:nvPr/>
        </p:nvSpPr>
        <p:spPr>
          <a:xfrm>
            <a:off x="0" y="6734286"/>
            <a:ext cx="12192000" cy="122338"/>
          </a:xfrm>
          <a:prstGeom prst="rect">
            <a:avLst/>
          </a:prstGeom>
          <a:solidFill>
            <a:srgbClr val="1F4E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矩形 13"/>
          <p:cNvSpPr/>
          <p:nvPr/>
        </p:nvSpPr>
        <p:spPr>
          <a:xfrm>
            <a:off x="0" y="6679883"/>
            <a:ext cx="12192000" cy="36001"/>
          </a:xfrm>
          <a:prstGeom prst="rect">
            <a:avLst/>
          </a:prstGeom>
          <a:solidFill>
            <a:srgbClr val="1F4E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0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46" y="1166276"/>
            <a:ext cx="3698355" cy="462633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文本框 15"/>
          <p:cNvSpPr txBox="1"/>
          <p:nvPr/>
        </p:nvSpPr>
        <p:spPr>
          <a:xfrm>
            <a:off x="9374495" y="6292148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矩形 9"/>
          <p:cNvSpPr txBox="1"/>
          <p:nvPr/>
        </p:nvSpPr>
        <p:spPr>
          <a:xfrm>
            <a:off x="7483572" y="3815658"/>
            <a:ext cx="19192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对账管理</a:t>
            </a:r>
          </a:p>
        </p:txBody>
      </p:sp>
      <p:sp>
        <p:nvSpPr>
          <p:cNvPr id="244" name="TextBox 22"/>
          <p:cNvSpPr/>
          <p:nvPr/>
        </p:nvSpPr>
        <p:spPr>
          <a:xfrm>
            <a:off x="7753539" y="4511962"/>
            <a:ext cx="2052732" cy="733424"/>
          </a:xfrm>
          <a:prstGeom prst="roundRect">
            <a:avLst>
              <a:gd name="adj" fmla="val 8176"/>
            </a:avLst>
          </a:prstGeom>
          <a:ln w="19050">
            <a:solidFill>
              <a:srgbClr val="767171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247" name="椭圆 23"/>
          <p:cNvGrpSpPr/>
          <p:nvPr/>
        </p:nvGrpSpPr>
        <p:grpSpPr>
          <a:xfrm>
            <a:off x="7440801" y="4619911"/>
            <a:ext cx="625477" cy="625477"/>
            <a:chOff x="0" y="0"/>
            <a:chExt cx="625476" cy="625476"/>
          </a:xfrm>
        </p:grpSpPr>
        <p:sp>
          <p:nvSpPr>
            <p:cNvPr id="245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46" name="5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48" name="矩形 19"/>
          <p:cNvSpPr txBox="1"/>
          <p:nvPr/>
        </p:nvSpPr>
        <p:spPr>
          <a:xfrm>
            <a:off x="7904912" y="4707642"/>
            <a:ext cx="19192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资金</a:t>
            </a:r>
            <a:r>
              <a:rPr dirty="0" err="1" smtClean="0"/>
              <a:t>结算</a:t>
            </a:r>
            <a:endParaRPr dirty="0"/>
          </a:p>
        </p:txBody>
      </p:sp>
      <p:sp>
        <p:nvSpPr>
          <p:cNvPr id="249" name="TextBox 22"/>
          <p:cNvSpPr/>
          <p:nvPr/>
        </p:nvSpPr>
        <p:spPr>
          <a:xfrm>
            <a:off x="8242114" y="5377053"/>
            <a:ext cx="2052732" cy="733424"/>
          </a:xfrm>
          <a:prstGeom prst="roundRect">
            <a:avLst>
              <a:gd name="adj" fmla="val 8176"/>
            </a:avLst>
          </a:prstGeom>
          <a:ln w="19050">
            <a:solidFill>
              <a:srgbClr val="767171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252" name="椭圆 23"/>
          <p:cNvGrpSpPr/>
          <p:nvPr/>
        </p:nvGrpSpPr>
        <p:grpSpPr>
          <a:xfrm>
            <a:off x="7929377" y="5485002"/>
            <a:ext cx="625477" cy="625477"/>
            <a:chOff x="0" y="0"/>
            <a:chExt cx="625476" cy="625476"/>
          </a:xfrm>
        </p:grpSpPr>
        <p:sp>
          <p:nvSpPr>
            <p:cNvPr id="250" name="圆形"/>
            <p:cNvSpPr/>
            <p:nvPr/>
          </p:nvSpPr>
          <p:spPr>
            <a:xfrm>
              <a:off x="-1" y="-1"/>
              <a:ext cx="625478" cy="62547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51" name="6"/>
            <p:cNvSpPr txBox="1"/>
            <p:nvPr/>
          </p:nvSpPr>
          <p:spPr>
            <a:xfrm>
              <a:off x="190036" y="101917"/>
              <a:ext cx="24540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53" name="矩形 22"/>
          <p:cNvSpPr txBox="1"/>
          <p:nvPr/>
        </p:nvSpPr>
        <p:spPr>
          <a:xfrm>
            <a:off x="8393487" y="5572733"/>
            <a:ext cx="19192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问题处理</a:t>
            </a:r>
          </a:p>
        </p:txBody>
      </p:sp>
    </p:spTree>
    <p:extLst>
      <p:ext uri="{BB962C8B-B14F-4D97-AF65-F5344CB8AC3E}">
        <p14:creationId xmlns:p14="http://schemas.microsoft.com/office/powerpoint/2010/main" val="7635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3"/>
          <p:cNvSpPr txBox="1"/>
          <p:nvPr/>
        </p:nvSpPr>
        <p:spPr>
          <a:xfrm>
            <a:off x="648075" y="294050"/>
            <a:ext cx="380293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业务闭环</a:t>
            </a:r>
            <a:endParaRPr dirty="0"/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直接连接符 19"/>
          <p:cNvSpPr/>
          <p:nvPr/>
        </p:nvSpPr>
        <p:spPr>
          <a:xfrm>
            <a:off x="432147" y="843595"/>
            <a:ext cx="2375294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矩形 20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文本框 75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46752393"/>
              </p:ext>
            </p:extLst>
          </p:nvPr>
        </p:nvGraphicFramePr>
        <p:xfrm>
          <a:off x="2063552" y="719666"/>
          <a:ext cx="7128792" cy="565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11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资料审核</a:t>
            </a:r>
          </a:p>
        </p:txBody>
      </p:sp>
      <p:sp>
        <p:nvSpPr>
          <p:cNvPr id="262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2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通过代理商（服务商）来扩展收单商户，我们先将代理商添加到系统中进行管理，分配给各代理商不同的账户，然后由代理商处理其商户资料的提交。"/>
          <p:cNvSpPr txBox="1"/>
          <p:nvPr/>
        </p:nvSpPr>
        <p:spPr>
          <a:xfrm>
            <a:off x="399326" y="1297704"/>
            <a:ext cx="110527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通过代理商（服务商）来扩展收单商户，我们先将代理商添加到系统中进行管理，分配给各代理商不同的账户，然后由代理商处理其商户资料的提交。</a:t>
            </a:r>
          </a:p>
        </p:txBody>
      </p:sp>
      <p:pic>
        <p:nvPicPr>
          <p:cNvPr id="26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11" y="2213237"/>
            <a:ext cx="7808459" cy="3656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7876" y="1813017"/>
            <a:ext cx="3079468" cy="461035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易付通收银台管理后台"/>
          <p:cNvSpPr/>
          <p:nvPr/>
        </p:nvSpPr>
        <p:spPr>
          <a:xfrm>
            <a:off x="921576" y="2497303"/>
            <a:ext cx="3313711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3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资料审核</a:t>
            </a:r>
          </a:p>
        </p:txBody>
      </p:sp>
      <p:sp>
        <p:nvSpPr>
          <p:cNvPr id="272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2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代理在后台系统中进行商户资料的提交与录入，同时将一些文件资料提交到指定位置，然后开始对商户审核"/>
          <p:cNvSpPr txBox="1"/>
          <p:nvPr/>
        </p:nvSpPr>
        <p:spPr>
          <a:xfrm>
            <a:off x="399326" y="1297704"/>
            <a:ext cx="733044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代理在后台系统中进行商户资料的提交与录入，同时将一些文件资料提交到指定位置，然后开始对商户审核</a:t>
            </a:r>
          </a:p>
        </p:txBody>
      </p:sp>
      <p:pic>
        <p:nvPicPr>
          <p:cNvPr id="27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568" y="2239989"/>
            <a:ext cx="7717820" cy="4007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6409" y="880467"/>
            <a:ext cx="2942172" cy="555654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易付通收银台管理后台"/>
          <p:cNvSpPr/>
          <p:nvPr/>
        </p:nvSpPr>
        <p:spPr>
          <a:xfrm>
            <a:off x="896176" y="2522703"/>
            <a:ext cx="3313711" cy="370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1300"/>
            </a:lvl1pPr>
          </a:lstStyle>
          <a:p>
            <a:r>
              <a:t>易付通收银台管理后台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资料审核</a:t>
            </a:r>
          </a:p>
        </p:txBody>
      </p:sp>
      <p:sp>
        <p:nvSpPr>
          <p:cNvPr id="282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2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易付通"/>
          <p:cNvSpPr/>
          <p:nvPr/>
        </p:nvSpPr>
        <p:spPr>
          <a:xfrm>
            <a:off x="4041437" y="2486355"/>
            <a:ext cx="1270001" cy="21154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易付通</a:t>
            </a:r>
          </a:p>
        </p:txBody>
      </p:sp>
      <p:sp>
        <p:nvSpPr>
          <p:cNvPr id="287" name="商户"/>
          <p:cNvSpPr/>
          <p:nvPr/>
        </p:nvSpPr>
        <p:spPr>
          <a:xfrm>
            <a:off x="1110719" y="2486355"/>
            <a:ext cx="1270001" cy="21154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商户</a:t>
            </a:r>
          </a:p>
        </p:txBody>
      </p:sp>
      <p:sp>
        <p:nvSpPr>
          <p:cNvPr id="288" name="银行"/>
          <p:cNvSpPr/>
          <p:nvPr/>
        </p:nvSpPr>
        <p:spPr>
          <a:xfrm>
            <a:off x="6972155" y="248635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银行</a:t>
            </a:r>
          </a:p>
        </p:txBody>
      </p:sp>
      <p:sp>
        <p:nvSpPr>
          <p:cNvPr id="289" name="微信"/>
          <p:cNvSpPr/>
          <p:nvPr/>
        </p:nvSpPr>
        <p:spPr>
          <a:xfrm>
            <a:off x="9902873" y="2486355"/>
            <a:ext cx="1270001" cy="21154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微信</a:t>
            </a:r>
          </a:p>
        </p:txBody>
      </p:sp>
      <p:sp>
        <p:nvSpPr>
          <p:cNvPr id="290" name="线条"/>
          <p:cNvSpPr/>
          <p:nvPr/>
        </p:nvSpPr>
        <p:spPr>
          <a:xfrm>
            <a:off x="2392101" y="3039563"/>
            <a:ext cx="163795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代理商提交商户信息"/>
          <p:cNvSpPr txBox="1"/>
          <p:nvPr/>
        </p:nvSpPr>
        <p:spPr>
          <a:xfrm>
            <a:off x="2473208" y="2674008"/>
            <a:ext cx="1475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代理商提交商户信息</a:t>
            </a:r>
          </a:p>
        </p:txBody>
      </p:sp>
      <p:sp>
        <p:nvSpPr>
          <p:cNvPr id="292" name="线条"/>
          <p:cNvSpPr/>
          <p:nvPr/>
        </p:nvSpPr>
        <p:spPr>
          <a:xfrm>
            <a:off x="5302423" y="3029505"/>
            <a:ext cx="163795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审核通过"/>
          <p:cNvSpPr txBox="1"/>
          <p:nvPr/>
        </p:nvSpPr>
        <p:spPr>
          <a:xfrm>
            <a:off x="5632525" y="2674008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审核通过</a:t>
            </a:r>
          </a:p>
        </p:txBody>
      </p:sp>
      <p:sp>
        <p:nvSpPr>
          <p:cNvPr id="294" name="线条"/>
          <p:cNvSpPr/>
          <p:nvPr/>
        </p:nvSpPr>
        <p:spPr>
          <a:xfrm>
            <a:off x="8212745" y="2986377"/>
            <a:ext cx="163795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审核通过"/>
          <p:cNvSpPr txBox="1"/>
          <p:nvPr/>
        </p:nvSpPr>
        <p:spPr>
          <a:xfrm>
            <a:off x="8542848" y="2630879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审核通过</a:t>
            </a:r>
          </a:p>
        </p:txBody>
      </p:sp>
      <p:sp>
        <p:nvSpPr>
          <p:cNvPr id="296" name="线条"/>
          <p:cNvSpPr/>
          <p:nvPr/>
        </p:nvSpPr>
        <p:spPr>
          <a:xfrm flipH="1" flipV="1">
            <a:off x="5400219" y="4317197"/>
            <a:ext cx="441387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审核通过，开通商户账户"/>
          <p:cNvSpPr txBox="1"/>
          <p:nvPr/>
        </p:nvSpPr>
        <p:spPr>
          <a:xfrm>
            <a:off x="8141451" y="3909527"/>
            <a:ext cx="1780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审核通过，开通商户账户</a:t>
            </a:r>
          </a:p>
        </p:txBody>
      </p:sp>
      <p:sp>
        <p:nvSpPr>
          <p:cNvPr id="298" name="线条"/>
          <p:cNvSpPr/>
          <p:nvPr/>
        </p:nvSpPr>
        <p:spPr>
          <a:xfrm flipH="1">
            <a:off x="2459699" y="4317197"/>
            <a:ext cx="15027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生成二维码"/>
          <p:cNvSpPr txBox="1"/>
          <p:nvPr/>
        </p:nvSpPr>
        <p:spPr>
          <a:xfrm>
            <a:off x="2701808" y="3937347"/>
            <a:ext cx="8661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生成二维码</a:t>
            </a:r>
          </a:p>
        </p:txBody>
      </p:sp>
      <p:sp>
        <p:nvSpPr>
          <p:cNvPr id="300" name="线条"/>
          <p:cNvSpPr/>
          <p:nvPr/>
        </p:nvSpPr>
        <p:spPr>
          <a:xfrm flipH="1">
            <a:off x="5359427" y="3253606"/>
            <a:ext cx="152394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开通银行账户"/>
          <p:cNvSpPr txBox="1"/>
          <p:nvPr/>
        </p:nvSpPr>
        <p:spPr>
          <a:xfrm>
            <a:off x="5632525" y="3390419"/>
            <a:ext cx="1018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开通银行账户</a:t>
            </a:r>
          </a:p>
        </p:txBody>
      </p:sp>
      <p:sp>
        <p:nvSpPr>
          <p:cNvPr id="302" name="全部审核通过，商户分配固定二维码，开始收款。"/>
          <p:cNvSpPr txBox="1"/>
          <p:nvPr/>
        </p:nvSpPr>
        <p:spPr>
          <a:xfrm>
            <a:off x="1071128" y="5342688"/>
            <a:ext cx="5133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全部审核通过，商户分配固定二维码，开始收款。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资料审核</a:t>
            </a:r>
          </a:p>
        </p:txBody>
      </p:sp>
      <p:sp>
        <p:nvSpPr>
          <p:cNvPr id="305" name="直接连接符 36"/>
          <p:cNvSpPr/>
          <p:nvPr/>
        </p:nvSpPr>
        <p:spPr>
          <a:xfrm>
            <a:off x="432147" y="843595"/>
            <a:ext cx="3467500" cy="1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矩形 37"/>
          <p:cNvSpPr/>
          <p:nvPr/>
        </p:nvSpPr>
        <p:spPr>
          <a:xfrm>
            <a:off x="388306" y="315428"/>
            <a:ext cx="87683" cy="528167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284" t="2522" r="918"/>
          <a:stretch>
            <a:fillRect/>
          </a:stretch>
        </p:blipFill>
        <p:spPr>
          <a:xfrm>
            <a:off x="1068965" y="2236543"/>
            <a:ext cx="9669801" cy="37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商户信息根据银行和微信的要求提供"/>
          <p:cNvSpPr txBox="1"/>
          <p:nvPr/>
        </p:nvSpPr>
        <p:spPr>
          <a:xfrm>
            <a:off x="1010869" y="1402397"/>
            <a:ext cx="3761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商户信息根据银行和微信的要求提供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交易处理</a:t>
            </a:r>
          </a:p>
        </p:txBody>
      </p:sp>
      <p:sp>
        <p:nvSpPr>
          <p:cNvPr id="311" name="直接连接符 36"/>
          <p:cNvSpPr/>
          <p:nvPr/>
        </p:nvSpPr>
        <p:spPr>
          <a:xfrm>
            <a:off x="432147" y="843596"/>
            <a:ext cx="2711525" cy="0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矩形 37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564326"/>
            <a:ext cx="8673279" cy="61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文本框 35"/>
          <p:cNvSpPr txBox="1"/>
          <p:nvPr/>
        </p:nvSpPr>
        <p:spPr>
          <a:xfrm>
            <a:off x="540499" y="294050"/>
            <a:ext cx="380293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F4E7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交易处理</a:t>
            </a:r>
          </a:p>
        </p:txBody>
      </p:sp>
      <p:sp>
        <p:nvSpPr>
          <p:cNvPr id="311" name="直接连接符 36"/>
          <p:cNvSpPr/>
          <p:nvPr/>
        </p:nvSpPr>
        <p:spPr>
          <a:xfrm>
            <a:off x="432147" y="843596"/>
            <a:ext cx="2711525" cy="0"/>
          </a:xfrm>
          <a:prstGeom prst="line">
            <a:avLst/>
          </a:prstGeom>
          <a:ln w="6350">
            <a:solidFill>
              <a:srgbClr val="2F559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矩形 37"/>
          <p:cNvSpPr/>
          <p:nvPr/>
        </p:nvSpPr>
        <p:spPr>
          <a:xfrm>
            <a:off x="388306" y="315428"/>
            <a:ext cx="87683" cy="528168"/>
          </a:xfrm>
          <a:prstGeom prst="rect">
            <a:avLst/>
          </a:pr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文本框 33"/>
          <p:cNvSpPr txBox="1"/>
          <p:nvPr/>
        </p:nvSpPr>
        <p:spPr>
          <a:xfrm>
            <a:off x="9374495" y="6369753"/>
            <a:ext cx="24482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www.chinaepay.com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3277" y="432673"/>
            <a:ext cx="1152526" cy="285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3" y="1096808"/>
            <a:ext cx="8972211" cy="4981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1550" y="1340206"/>
            <a:ext cx="2605840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1.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支付失败可能的原因是微信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余额不足、银行卡余额不足、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支付密码错误等；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2.</a:t>
            </a:r>
            <a:r>
              <a:rPr lang="zh-CN" altLang="en-US" sz="1400" dirty="0" smtClean="0"/>
              <a:t>订单支付时有可能会因为支</a:t>
            </a:r>
            <a:endParaRPr lang="en-US" altLang="zh-CN" sz="1400" dirty="0" smtClean="0"/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付超时而关闭，超时时间通常</a:t>
            </a:r>
            <a:endParaRPr lang="en-US" altLang="zh-CN" sz="1400" dirty="0" smtClean="0"/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小时；</a:t>
            </a:r>
            <a:endParaRPr lang="en-US" altLang="zh-CN" sz="1400" dirty="0" smtClean="0"/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3.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支付成功后，用户跟商户协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商一致后，可由商户发起退款；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但是，只能对支付成功一年内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的订单发起退款申请。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1550" y="1196752"/>
            <a:ext cx="2426303" cy="4752528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92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419</Words>
  <Application>Microsoft Office PowerPoint</Application>
  <PresentationFormat>自定义</PresentationFormat>
  <Paragraphs>109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LYX</cp:lastModifiedBy>
  <cp:revision>8</cp:revision>
  <dcterms:modified xsi:type="dcterms:W3CDTF">2018-04-16T03:48:41Z</dcterms:modified>
</cp:coreProperties>
</file>