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Bicubik" charset="1" panose="02000503020000020004"/>
      <p:regular r:id="rId18"/>
    </p:embeddedFont>
    <p:embeddedFont>
      <p:font typeface="Canva Sans" charset="1" panose="020B0503030501040103"/>
      <p:regular r:id="rId19"/>
    </p:embeddedFont>
    <p:embeddedFont>
      <p:font typeface="Open Sans" charset="1" panose="000000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3.png" Type="http://schemas.openxmlformats.org/officeDocument/2006/relationships/image"/><Relationship Id="rId4" Target="../media/image3.jpe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4.png" Type="http://schemas.openxmlformats.org/officeDocument/2006/relationships/image"/><Relationship Id="rId4" Target="../media/image15.pn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 Id="rId7" Target="../media/image3.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5.jpe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6.pn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7.pn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8.png" Type="http://schemas.openxmlformats.org/officeDocument/2006/relationships/image"/><Relationship Id="rId4" Target="../media/image9.pn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 Id="rId7" Target="../media/image3.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0.pn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1.pn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2.pn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D0521"/>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8912009" y="4326276"/>
            <a:ext cx="463982" cy="4760457"/>
          </a:xfrm>
          <a:custGeom>
            <a:avLst/>
            <a:gdLst/>
            <a:ahLst/>
            <a:cxnLst/>
            <a:rect r="r" b="b" t="t" l="l"/>
            <a:pathLst>
              <a:path h="4760457" w="463982">
                <a:moveTo>
                  <a:pt x="0" y="0"/>
                </a:moveTo>
                <a:lnTo>
                  <a:pt x="463982" y="0"/>
                </a:lnTo>
                <a:lnTo>
                  <a:pt x="463982" y="4760458"/>
                </a:lnTo>
                <a:lnTo>
                  <a:pt x="0" y="47604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652176" y="2655434"/>
            <a:ext cx="9035254" cy="3819080"/>
          </a:xfrm>
          <a:prstGeom prst="rect">
            <a:avLst/>
          </a:prstGeom>
        </p:spPr>
        <p:txBody>
          <a:bodyPr anchor="t" rtlCol="false" tIns="0" lIns="0" bIns="0" rIns="0">
            <a:spAutoFit/>
          </a:bodyPr>
          <a:lstStyle/>
          <a:p>
            <a:pPr algn="ctr">
              <a:lnSpc>
                <a:spcPts val="10140"/>
              </a:lnSpc>
              <a:spcBef>
                <a:spcPct val="0"/>
              </a:spcBef>
            </a:pPr>
            <a:r>
              <a:rPr lang="en-US" sz="7243">
                <a:solidFill>
                  <a:srgbClr val="FFFFFF"/>
                </a:solidFill>
                <a:latin typeface="Bicubik"/>
                <a:ea typeface="Bicubik"/>
                <a:cs typeface="Bicubik"/>
                <a:sym typeface="Bicubik"/>
              </a:rPr>
              <a:t>- TASK -MANAGEMENT APPLICATION</a:t>
            </a:r>
          </a:p>
        </p:txBody>
      </p:sp>
      <p:grpSp>
        <p:nvGrpSpPr>
          <p:cNvPr name="Group 4" id="4"/>
          <p:cNvGrpSpPr/>
          <p:nvPr/>
        </p:nvGrpSpPr>
        <p:grpSpPr>
          <a:xfrm rot="0">
            <a:off x="18144623" y="8078534"/>
            <a:ext cx="143377" cy="1179766"/>
            <a:chOff x="0" y="0"/>
            <a:chExt cx="46272" cy="380749"/>
          </a:xfrm>
        </p:grpSpPr>
        <p:sp>
          <p:nvSpPr>
            <p:cNvPr name="Freeform 5" id="5"/>
            <p:cNvSpPr/>
            <p:nvPr/>
          </p:nvSpPr>
          <p:spPr>
            <a:xfrm flipH="false" flipV="false" rot="0">
              <a:off x="0" y="0"/>
              <a:ext cx="46272" cy="380749"/>
            </a:xfrm>
            <a:custGeom>
              <a:avLst/>
              <a:gdLst/>
              <a:ahLst/>
              <a:cxnLst/>
              <a:rect r="r" b="b" t="t" l="l"/>
              <a:pathLst>
                <a:path h="380749" w="46272">
                  <a:moveTo>
                    <a:pt x="0" y="0"/>
                  </a:moveTo>
                  <a:lnTo>
                    <a:pt x="46272" y="0"/>
                  </a:lnTo>
                  <a:lnTo>
                    <a:pt x="46272" y="380749"/>
                  </a:lnTo>
                  <a:lnTo>
                    <a:pt x="0" y="380749"/>
                  </a:lnTo>
                  <a:close/>
                </a:path>
              </a:pathLst>
            </a:custGeom>
            <a:gradFill rotWithShape="true">
              <a:gsLst>
                <a:gs pos="0">
                  <a:srgbClr val="6E009B">
                    <a:alpha val="100000"/>
                  </a:srgbClr>
                </a:gs>
                <a:gs pos="100000">
                  <a:srgbClr val="EB00FF">
                    <a:alpha val="100000"/>
                  </a:srgbClr>
                </a:gs>
              </a:gsLst>
              <a:lin ang="2700000"/>
            </a:gradFill>
          </p:spPr>
        </p:sp>
        <p:sp>
          <p:nvSpPr>
            <p:cNvPr name="TextBox 6" id="6"/>
            <p:cNvSpPr txBox="true"/>
            <p:nvPr/>
          </p:nvSpPr>
          <p:spPr>
            <a:xfrm>
              <a:off x="0" y="-38100"/>
              <a:ext cx="46272" cy="418849"/>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15427158" y="8351213"/>
            <a:ext cx="2717465" cy="1785598"/>
          </a:xfrm>
          <a:prstGeom prst="rect">
            <a:avLst/>
          </a:prstGeom>
        </p:spPr>
        <p:txBody>
          <a:bodyPr anchor="t" rtlCol="false" tIns="0" lIns="0" bIns="0" rIns="0">
            <a:spAutoFit/>
          </a:bodyPr>
          <a:lstStyle/>
          <a:p>
            <a:pPr algn="ctr">
              <a:lnSpc>
                <a:spcPts val="2887"/>
              </a:lnSpc>
            </a:pPr>
            <a:r>
              <a:rPr lang="en-US" sz="2062">
                <a:solidFill>
                  <a:srgbClr val="FFFFFF"/>
                </a:solidFill>
                <a:latin typeface="Canva Sans"/>
                <a:ea typeface="Canva Sans"/>
                <a:cs typeface="Canva Sans"/>
                <a:sym typeface="Canva Sans"/>
              </a:rPr>
              <a:t>By  :-</a:t>
            </a:r>
          </a:p>
          <a:p>
            <a:pPr algn="ctr">
              <a:lnSpc>
                <a:spcPts val="2887"/>
              </a:lnSpc>
            </a:pPr>
            <a:r>
              <a:rPr lang="en-US" sz="2062">
                <a:solidFill>
                  <a:srgbClr val="FFFFFF"/>
                </a:solidFill>
                <a:latin typeface="Canva Sans"/>
                <a:ea typeface="Canva Sans"/>
                <a:cs typeface="Canva Sans"/>
                <a:sym typeface="Canva Sans"/>
              </a:rPr>
              <a:t>Akhil Y</a:t>
            </a:r>
          </a:p>
          <a:p>
            <a:pPr algn="ctr">
              <a:lnSpc>
                <a:spcPts val="2887"/>
              </a:lnSpc>
            </a:pPr>
            <a:r>
              <a:rPr lang="en-US" sz="2062">
                <a:solidFill>
                  <a:srgbClr val="FFFFFF"/>
                </a:solidFill>
                <a:latin typeface="Canva Sans"/>
                <a:ea typeface="Canva Sans"/>
                <a:cs typeface="Canva Sans"/>
                <a:sym typeface="Canva Sans"/>
              </a:rPr>
              <a:t>J Deepak</a:t>
            </a:r>
          </a:p>
          <a:p>
            <a:pPr algn="ctr">
              <a:lnSpc>
                <a:spcPts val="2887"/>
              </a:lnSpc>
            </a:pPr>
            <a:r>
              <a:rPr lang="en-US" sz="2062">
                <a:solidFill>
                  <a:srgbClr val="FFFFFF"/>
                </a:solidFill>
                <a:latin typeface="Canva Sans"/>
                <a:ea typeface="Canva Sans"/>
                <a:cs typeface="Canva Sans"/>
                <a:sym typeface="Canva Sans"/>
              </a:rPr>
              <a:t>C Shashank</a:t>
            </a:r>
          </a:p>
          <a:p>
            <a:pPr algn="ctr">
              <a:lnSpc>
                <a:spcPts val="2887"/>
              </a:lnSpc>
              <a:spcBef>
                <a:spcPct val="0"/>
              </a:spcBef>
            </a:pPr>
            <a:r>
              <a:rPr lang="en-US" sz="2062">
                <a:solidFill>
                  <a:srgbClr val="FFFFFF"/>
                </a:solidFill>
                <a:latin typeface="Canva Sans"/>
                <a:ea typeface="Canva Sans"/>
                <a:cs typeface="Canva Sans"/>
                <a:sym typeface="Canva Sans"/>
              </a:rPr>
              <a:t>Sameer Syed Akhmal</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465" r="0" b="-1941"/>
            </a:stretch>
          </a:blipFill>
        </p:spPr>
      </p:sp>
      <p:grpSp>
        <p:nvGrpSpPr>
          <p:cNvPr name="Group 3" id="3"/>
          <p:cNvGrpSpPr/>
          <p:nvPr/>
        </p:nvGrpSpPr>
        <p:grpSpPr>
          <a:xfrm rot="0">
            <a:off x="18144623" y="8078534"/>
            <a:ext cx="143377" cy="1179766"/>
            <a:chOff x="0" y="0"/>
            <a:chExt cx="46272" cy="380749"/>
          </a:xfrm>
        </p:grpSpPr>
        <p:sp>
          <p:nvSpPr>
            <p:cNvPr name="Freeform 4" id="4"/>
            <p:cNvSpPr/>
            <p:nvPr/>
          </p:nvSpPr>
          <p:spPr>
            <a:xfrm flipH="false" flipV="false" rot="0">
              <a:off x="0" y="0"/>
              <a:ext cx="46272" cy="380749"/>
            </a:xfrm>
            <a:custGeom>
              <a:avLst/>
              <a:gdLst/>
              <a:ahLst/>
              <a:cxnLst/>
              <a:rect r="r" b="b" t="t" l="l"/>
              <a:pathLst>
                <a:path h="380749" w="46272">
                  <a:moveTo>
                    <a:pt x="0" y="0"/>
                  </a:moveTo>
                  <a:lnTo>
                    <a:pt x="46272" y="0"/>
                  </a:lnTo>
                  <a:lnTo>
                    <a:pt x="46272" y="380749"/>
                  </a:lnTo>
                  <a:lnTo>
                    <a:pt x="0" y="380749"/>
                  </a:lnTo>
                  <a:close/>
                </a:path>
              </a:pathLst>
            </a:custGeom>
            <a:gradFill rotWithShape="true">
              <a:gsLst>
                <a:gs pos="0">
                  <a:srgbClr val="6E009B">
                    <a:alpha val="100000"/>
                  </a:srgbClr>
                </a:gs>
                <a:gs pos="100000">
                  <a:srgbClr val="EB00FF">
                    <a:alpha val="100000"/>
                  </a:srgbClr>
                </a:gs>
              </a:gsLst>
              <a:lin ang="2700000"/>
            </a:gradFill>
          </p:spPr>
        </p:sp>
        <p:sp>
          <p:nvSpPr>
            <p:cNvPr name="TextBox 5" id="5"/>
            <p:cNvSpPr txBox="true"/>
            <p:nvPr/>
          </p:nvSpPr>
          <p:spPr>
            <a:xfrm>
              <a:off x="0" y="-38100"/>
              <a:ext cx="46272" cy="418849"/>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3129312" y="0"/>
            <a:ext cx="4558191" cy="10287000"/>
            <a:chOff x="0" y="0"/>
            <a:chExt cx="652245" cy="1471996"/>
          </a:xfrm>
        </p:grpSpPr>
        <p:sp>
          <p:nvSpPr>
            <p:cNvPr name="Freeform 7" id="7"/>
            <p:cNvSpPr/>
            <p:nvPr/>
          </p:nvSpPr>
          <p:spPr>
            <a:xfrm flipH="false" flipV="false" rot="0">
              <a:off x="0" y="0"/>
              <a:ext cx="652245" cy="1471996"/>
            </a:xfrm>
            <a:custGeom>
              <a:avLst/>
              <a:gdLst/>
              <a:ahLst/>
              <a:cxnLst/>
              <a:rect r="r" b="b" t="t" l="l"/>
              <a:pathLst>
                <a:path h="1471996" w="652245">
                  <a:moveTo>
                    <a:pt x="0" y="0"/>
                  </a:moveTo>
                  <a:lnTo>
                    <a:pt x="652245" y="0"/>
                  </a:lnTo>
                  <a:lnTo>
                    <a:pt x="652245" y="1471996"/>
                  </a:lnTo>
                  <a:lnTo>
                    <a:pt x="0" y="1471996"/>
                  </a:lnTo>
                  <a:close/>
                </a:path>
              </a:pathLst>
            </a:custGeom>
            <a:gradFill rotWithShape="true">
              <a:gsLst>
                <a:gs pos="0">
                  <a:srgbClr val="6E009B">
                    <a:alpha val="100000"/>
                  </a:srgbClr>
                </a:gs>
                <a:gs pos="100000">
                  <a:srgbClr val="EB00FF">
                    <a:alpha val="100000"/>
                  </a:srgbClr>
                </a:gs>
              </a:gsLst>
              <a:lin ang="2700000"/>
            </a:gradFill>
          </p:spPr>
        </p:sp>
        <p:sp>
          <p:nvSpPr>
            <p:cNvPr name="TextBox 8" id="8"/>
            <p:cNvSpPr txBox="true"/>
            <p:nvPr/>
          </p:nvSpPr>
          <p:spPr>
            <a:xfrm>
              <a:off x="0" y="-38100"/>
              <a:ext cx="652245" cy="1510096"/>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266516" y="2536369"/>
            <a:ext cx="8283783" cy="6132049"/>
            <a:chOff x="0" y="0"/>
            <a:chExt cx="11045044" cy="8176065"/>
          </a:xfrm>
        </p:grpSpPr>
        <p:pic>
          <p:nvPicPr>
            <p:cNvPr name="Picture 10" id="10"/>
            <p:cNvPicPr>
              <a:picLocks noChangeAspect="true"/>
            </p:cNvPicPr>
            <p:nvPr/>
          </p:nvPicPr>
          <p:blipFill>
            <a:blip r:embed="rId3"/>
            <a:srcRect l="993" t="0" r="993" b="0"/>
            <a:stretch>
              <a:fillRect/>
            </a:stretch>
          </p:blipFill>
          <p:spPr>
            <a:xfrm flipH="false" flipV="false">
              <a:off x="0" y="0"/>
              <a:ext cx="11045044" cy="8176065"/>
            </a:xfrm>
            <a:prstGeom prst="rect">
              <a:avLst/>
            </a:prstGeom>
          </p:spPr>
        </p:pic>
      </p:grpSp>
      <p:sp>
        <p:nvSpPr>
          <p:cNvPr name="Freeform 11" id="11"/>
          <p:cNvSpPr/>
          <p:nvPr/>
        </p:nvSpPr>
        <p:spPr>
          <a:xfrm flipH="false" flipV="false" rot="0">
            <a:off x="821128" y="456593"/>
            <a:ext cx="1393971" cy="1393971"/>
          </a:xfrm>
          <a:custGeom>
            <a:avLst/>
            <a:gdLst/>
            <a:ahLst/>
            <a:cxnLst/>
            <a:rect r="r" b="b" t="t" l="l"/>
            <a:pathLst>
              <a:path h="1393971" w="1393971">
                <a:moveTo>
                  <a:pt x="0" y="0"/>
                </a:moveTo>
                <a:lnTo>
                  <a:pt x="1393972" y="0"/>
                </a:lnTo>
                <a:lnTo>
                  <a:pt x="1393972" y="1393972"/>
                </a:lnTo>
                <a:lnTo>
                  <a:pt x="0" y="1393972"/>
                </a:lnTo>
                <a:lnTo>
                  <a:pt x="0" y="0"/>
                </a:lnTo>
                <a:close/>
              </a:path>
            </a:pathLst>
          </a:custGeom>
          <a:blipFill>
            <a:blip r:embed="rId4"/>
            <a:stretch>
              <a:fillRect l="0" t="0" r="0" b="0"/>
            </a:stretch>
          </a:blipFill>
        </p:spPr>
      </p:sp>
      <p:sp>
        <p:nvSpPr>
          <p:cNvPr name="Freeform 12" id="12"/>
          <p:cNvSpPr/>
          <p:nvPr/>
        </p:nvSpPr>
        <p:spPr>
          <a:xfrm flipH="false" flipV="false" rot="-5400000">
            <a:off x="14102017" y="230708"/>
            <a:ext cx="497983" cy="5109305"/>
          </a:xfrm>
          <a:custGeom>
            <a:avLst/>
            <a:gdLst/>
            <a:ahLst/>
            <a:cxnLst/>
            <a:rect r="r" b="b" t="t" l="l"/>
            <a:pathLst>
              <a:path h="5109305" w="497983">
                <a:moveTo>
                  <a:pt x="0" y="0"/>
                </a:moveTo>
                <a:lnTo>
                  <a:pt x="497983" y="0"/>
                </a:lnTo>
                <a:lnTo>
                  <a:pt x="497983" y="5109304"/>
                </a:lnTo>
                <a:lnTo>
                  <a:pt x="0" y="510930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3" id="13"/>
          <p:cNvGrpSpPr/>
          <p:nvPr/>
        </p:nvGrpSpPr>
        <p:grpSpPr>
          <a:xfrm rot="0">
            <a:off x="11371524" y="3748097"/>
            <a:ext cx="804097" cy="703585"/>
            <a:chOff x="0" y="0"/>
            <a:chExt cx="812800" cy="711200"/>
          </a:xfrm>
        </p:grpSpPr>
        <p:sp>
          <p:nvSpPr>
            <p:cNvPr name="Freeform 14" id="14"/>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FF0000"/>
            </a:solidFill>
          </p:spPr>
        </p:sp>
        <p:sp>
          <p:nvSpPr>
            <p:cNvPr name="TextBox 15" id="15"/>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10747346" y="475643"/>
            <a:ext cx="9208832" cy="2060725"/>
          </a:xfrm>
          <a:prstGeom prst="rect">
            <a:avLst/>
          </a:prstGeom>
        </p:spPr>
        <p:txBody>
          <a:bodyPr anchor="t" rtlCol="false" tIns="0" lIns="0" bIns="0" rIns="0">
            <a:spAutoFit/>
          </a:bodyPr>
          <a:lstStyle/>
          <a:p>
            <a:pPr algn="l">
              <a:lnSpc>
                <a:spcPts val="8216"/>
              </a:lnSpc>
              <a:spcBef>
                <a:spcPct val="0"/>
              </a:spcBef>
            </a:pPr>
            <a:r>
              <a:rPr lang="en-US" sz="5869">
                <a:solidFill>
                  <a:srgbClr val="FFFFFF"/>
                </a:solidFill>
                <a:latin typeface="Bicubik"/>
                <a:ea typeface="Bicubik"/>
                <a:cs typeface="Bicubik"/>
                <a:sym typeface="Bicubik"/>
              </a:rPr>
              <a:t>HANDLING MENU CHOICES </a:t>
            </a:r>
          </a:p>
        </p:txBody>
      </p:sp>
      <p:sp>
        <p:nvSpPr>
          <p:cNvPr name="TextBox 17" id="17"/>
          <p:cNvSpPr txBox="true"/>
          <p:nvPr/>
        </p:nvSpPr>
        <p:spPr>
          <a:xfrm rot="0">
            <a:off x="12221188" y="3771527"/>
            <a:ext cx="6121383" cy="629921"/>
          </a:xfrm>
          <a:prstGeom prst="rect">
            <a:avLst/>
          </a:prstGeom>
        </p:spPr>
        <p:txBody>
          <a:bodyPr anchor="t" rtlCol="false" tIns="0" lIns="0" bIns="0" rIns="0">
            <a:spAutoFit/>
          </a:bodyPr>
          <a:lstStyle/>
          <a:p>
            <a:pPr algn="l">
              <a:lnSpc>
                <a:spcPts val="5179"/>
              </a:lnSpc>
              <a:spcBef>
                <a:spcPct val="0"/>
              </a:spcBef>
            </a:pPr>
            <a:r>
              <a:rPr lang="en-US" sz="3699">
                <a:solidFill>
                  <a:srgbClr val="FFFFFF"/>
                </a:solidFill>
                <a:latin typeface="Open Sans"/>
                <a:ea typeface="Open Sans"/>
                <a:cs typeface="Open Sans"/>
                <a:sym typeface="Open Sans"/>
              </a:rPr>
              <a:t>Removing Tasks</a:t>
            </a:r>
          </a:p>
        </p:txBody>
      </p:sp>
      <p:grpSp>
        <p:nvGrpSpPr>
          <p:cNvPr name="Group 18" id="18"/>
          <p:cNvGrpSpPr/>
          <p:nvPr/>
        </p:nvGrpSpPr>
        <p:grpSpPr>
          <a:xfrm rot="0">
            <a:off x="10747346" y="5806247"/>
            <a:ext cx="850733" cy="1083557"/>
            <a:chOff x="0" y="0"/>
            <a:chExt cx="856716" cy="1091176"/>
          </a:xfrm>
        </p:grpSpPr>
        <p:sp>
          <p:nvSpPr>
            <p:cNvPr name="Freeform 19" id="19"/>
            <p:cNvSpPr/>
            <p:nvPr/>
          </p:nvSpPr>
          <p:spPr>
            <a:xfrm flipH="false" flipV="false" rot="0">
              <a:off x="0" y="0"/>
              <a:ext cx="856716" cy="1091176"/>
            </a:xfrm>
            <a:custGeom>
              <a:avLst/>
              <a:gdLst/>
              <a:ahLst/>
              <a:cxnLst/>
              <a:rect r="r" b="b" t="t" l="l"/>
              <a:pathLst>
                <a:path h="1091176" w="856716">
                  <a:moveTo>
                    <a:pt x="0" y="0"/>
                  </a:moveTo>
                  <a:lnTo>
                    <a:pt x="856716" y="0"/>
                  </a:lnTo>
                  <a:lnTo>
                    <a:pt x="856716" y="1091176"/>
                  </a:lnTo>
                  <a:lnTo>
                    <a:pt x="0" y="1091176"/>
                  </a:lnTo>
                  <a:close/>
                </a:path>
              </a:pathLst>
            </a:custGeom>
            <a:gradFill rotWithShape="true">
              <a:gsLst>
                <a:gs pos="0">
                  <a:srgbClr val="6E009B">
                    <a:alpha val="100000"/>
                  </a:srgbClr>
                </a:gs>
                <a:gs pos="100000">
                  <a:srgbClr val="EB00FF">
                    <a:alpha val="100000"/>
                  </a:srgbClr>
                </a:gs>
              </a:gsLst>
              <a:lin ang="2700000"/>
            </a:gradFill>
          </p:spPr>
        </p:sp>
        <p:sp>
          <p:nvSpPr>
            <p:cNvPr name="TextBox 20" id="20"/>
            <p:cNvSpPr txBox="true"/>
            <p:nvPr/>
          </p:nvSpPr>
          <p:spPr>
            <a:xfrm>
              <a:off x="0" y="-38100"/>
              <a:ext cx="856716" cy="1129276"/>
            </a:xfrm>
            <a:prstGeom prst="rect">
              <a:avLst/>
            </a:prstGeom>
          </p:spPr>
          <p:txBody>
            <a:bodyPr anchor="ctr" rtlCol="false" tIns="50800" lIns="50800" bIns="50800" rIns="50800"/>
            <a:lstStyle/>
            <a:p>
              <a:pPr algn="ctr">
                <a:lnSpc>
                  <a:spcPts val="2659"/>
                </a:lnSpc>
              </a:pPr>
            </a:p>
          </p:txBody>
        </p:sp>
      </p:grpSp>
      <p:sp>
        <p:nvSpPr>
          <p:cNvPr name="TextBox 21" id="21"/>
          <p:cNvSpPr txBox="true"/>
          <p:nvPr/>
        </p:nvSpPr>
        <p:spPr>
          <a:xfrm rot="0">
            <a:off x="12094928" y="5777672"/>
            <a:ext cx="6121383" cy="1057275"/>
          </a:xfrm>
          <a:prstGeom prst="rect">
            <a:avLst/>
          </a:prstGeom>
        </p:spPr>
        <p:txBody>
          <a:bodyPr anchor="t" rtlCol="false" tIns="0" lIns="0" bIns="0" rIns="0">
            <a:spAutoFit/>
          </a:bodyPr>
          <a:lstStyle/>
          <a:p>
            <a:pPr algn="l">
              <a:lnSpc>
                <a:spcPts val="2100"/>
              </a:lnSpc>
              <a:spcBef>
                <a:spcPct val="0"/>
              </a:spcBef>
            </a:pPr>
            <a:r>
              <a:rPr lang="en-US" sz="1500">
                <a:solidFill>
                  <a:srgbClr val="FFFFFF"/>
                </a:solidFill>
                <a:latin typeface="Open Sans"/>
                <a:ea typeface="Open Sans"/>
                <a:cs typeface="Open Sans"/>
                <a:sym typeface="Open Sans"/>
              </a:rPr>
              <a:t> Handles the removal of a task. Reads the category and task description, then finds and removes the specified task. If the category becomes empty after removal, it is also deleted. Informs the user if the task was not found.</a:t>
            </a:r>
          </a:p>
        </p:txBody>
      </p:sp>
    </p:spTree>
  </p:cSld>
  <p:clrMapOvr>
    <a:masterClrMapping/>
  </p:clrMapOvr>
  <p:transition spd="slow">
    <p:push dir="l"/>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703" r="0" b="-1703"/>
            </a:stretch>
          </a:blipFill>
        </p:spPr>
      </p:sp>
      <p:grpSp>
        <p:nvGrpSpPr>
          <p:cNvPr name="Group 3" id="3"/>
          <p:cNvGrpSpPr/>
          <p:nvPr/>
        </p:nvGrpSpPr>
        <p:grpSpPr>
          <a:xfrm rot="0">
            <a:off x="18144623" y="8078534"/>
            <a:ext cx="143377" cy="1179766"/>
            <a:chOff x="0" y="0"/>
            <a:chExt cx="46272" cy="380749"/>
          </a:xfrm>
        </p:grpSpPr>
        <p:sp>
          <p:nvSpPr>
            <p:cNvPr name="Freeform 4" id="4"/>
            <p:cNvSpPr/>
            <p:nvPr/>
          </p:nvSpPr>
          <p:spPr>
            <a:xfrm flipH="false" flipV="false" rot="0">
              <a:off x="0" y="0"/>
              <a:ext cx="46272" cy="380749"/>
            </a:xfrm>
            <a:custGeom>
              <a:avLst/>
              <a:gdLst/>
              <a:ahLst/>
              <a:cxnLst/>
              <a:rect r="r" b="b" t="t" l="l"/>
              <a:pathLst>
                <a:path h="380749" w="46272">
                  <a:moveTo>
                    <a:pt x="0" y="0"/>
                  </a:moveTo>
                  <a:lnTo>
                    <a:pt x="46272" y="0"/>
                  </a:lnTo>
                  <a:lnTo>
                    <a:pt x="46272" y="380749"/>
                  </a:lnTo>
                  <a:lnTo>
                    <a:pt x="0" y="380749"/>
                  </a:lnTo>
                  <a:close/>
                </a:path>
              </a:pathLst>
            </a:custGeom>
            <a:gradFill rotWithShape="true">
              <a:gsLst>
                <a:gs pos="0">
                  <a:srgbClr val="6E009B">
                    <a:alpha val="100000"/>
                  </a:srgbClr>
                </a:gs>
                <a:gs pos="100000">
                  <a:srgbClr val="EB00FF">
                    <a:alpha val="100000"/>
                  </a:srgbClr>
                </a:gs>
              </a:gsLst>
              <a:lin ang="2700000"/>
            </a:gradFill>
          </p:spPr>
        </p:sp>
        <p:sp>
          <p:nvSpPr>
            <p:cNvPr name="TextBox 5" id="5"/>
            <p:cNvSpPr txBox="true"/>
            <p:nvPr/>
          </p:nvSpPr>
          <p:spPr>
            <a:xfrm>
              <a:off x="0" y="-38100"/>
              <a:ext cx="46272" cy="418849"/>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106902" y="3451301"/>
            <a:ext cx="7177316" cy="1692199"/>
            <a:chOff x="0" y="0"/>
            <a:chExt cx="9569754" cy="2256265"/>
          </a:xfrm>
        </p:grpSpPr>
        <p:pic>
          <p:nvPicPr>
            <p:cNvPr name="Picture 7" id="7"/>
            <p:cNvPicPr>
              <a:picLocks noChangeAspect="true"/>
            </p:cNvPicPr>
            <p:nvPr/>
          </p:nvPicPr>
          <p:blipFill>
            <a:blip r:embed="rId3"/>
            <a:srcRect l="6134" t="0" r="6134" b="0"/>
            <a:stretch>
              <a:fillRect/>
            </a:stretch>
          </p:blipFill>
          <p:spPr>
            <a:xfrm flipH="false" flipV="false">
              <a:off x="0" y="0"/>
              <a:ext cx="9569754" cy="2256265"/>
            </a:xfrm>
            <a:prstGeom prst="rect">
              <a:avLst/>
            </a:prstGeom>
          </p:spPr>
        </p:pic>
      </p:grpSp>
      <p:grpSp>
        <p:nvGrpSpPr>
          <p:cNvPr name="Group 8" id="8"/>
          <p:cNvGrpSpPr/>
          <p:nvPr/>
        </p:nvGrpSpPr>
        <p:grpSpPr>
          <a:xfrm rot="0">
            <a:off x="0" y="3451301"/>
            <a:ext cx="829227" cy="1692199"/>
            <a:chOff x="0" y="0"/>
            <a:chExt cx="118657" cy="242142"/>
          </a:xfrm>
        </p:grpSpPr>
        <p:sp>
          <p:nvSpPr>
            <p:cNvPr name="Freeform 9" id="9"/>
            <p:cNvSpPr/>
            <p:nvPr/>
          </p:nvSpPr>
          <p:spPr>
            <a:xfrm flipH="false" flipV="false" rot="0">
              <a:off x="0" y="0"/>
              <a:ext cx="118657" cy="242142"/>
            </a:xfrm>
            <a:custGeom>
              <a:avLst/>
              <a:gdLst/>
              <a:ahLst/>
              <a:cxnLst/>
              <a:rect r="r" b="b" t="t" l="l"/>
              <a:pathLst>
                <a:path h="242142" w="118657">
                  <a:moveTo>
                    <a:pt x="0" y="0"/>
                  </a:moveTo>
                  <a:lnTo>
                    <a:pt x="118657" y="0"/>
                  </a:lnTo>
                  <a:lnTo>
                    <a:pt x="118657" y="242142"/>
                  </a:lnTo>
                  <a:lnTo>
                    <a:pt x="0" y="242142"/>
                  </a:lnTo>
                  <a:close/>
                </a:path>
              </a:pathLst>
            </a:custGeom>
            <a:gradFill rotWithShape="true">
              <a:gsLst>
                <a:gs pos="0">
                  <a:srgbClr val="6E009B">
                    <a:alpha val="100000"/>
                  </a:srgbClr>
                </a:gs>
                <a:gs pos="100000">
                  <a:srgbClr val="EB00FF">
                    <a:alpha val="100000"/>
                  </a:srgbClr>
                </a:gs>
              </a:gsLst>
              <a:lin ang="2700000"/>
            </a:gradFill>
          </p:spPr>
        </p:sp>
        <p:sp>
          <p:nvSpPr>
            <p:cNvPr name="TextBox 10" id="10"/>
            <p:cNvSpPr txBox="true"/>
            <p:nvPr/>
          </p:nvSpPr>
          <p:spPr>
            <a:xfrm>
              <a:off x="0" y="-38100"/>
              <a:ext cx="118657" cy="280242"/>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990444" y="7836783"/>
            <a:ext cx="7591698" cy="1509378"/>
            <a:chOff x="0" y="0"/>
            <a:chExt cx="10122264" cy="2012505"/>
          </a:xfrm>
        </p:grpSpPr>
        <p:pic>
          <p:nvPicPr>
            <p:cNvPr name="Picture 12" id="12"/>
            <p:cNvPicPr>
              <a:picLocks noChangeAspect="true"/>
            </p:cNvPicPr>
            <p:nvPr/>
          </p:nvPicPr>
          <p:blipFill>
            <a:blip r:embed="rId4"/>
            <a:srcRect l="0" t="1868" r="0" b="1868"/>
            <a:stretch>
              <a:fillRect/>
            </a:stretch>
          </p:blipFill>
          <p:spPr>
            <a:xfrm flipH="false" flipV="false">
              <a:off x="0" y="0"/>
              <a:ext cx="10122264" cy="2012505"/>
            </a:xfrm>
            <a:prstGeom prst="rect">
              <a:avLst/>
            </a:prstGeom>
          </p:spPr>
        </p:pic>
      </p:grpSp>
      <p:grpSp>
        <p:nvGrpSpPr>
          <p:cNvPr name="Group 13" id="13"/>
          <p:cNvGrpSpPr/>
          <p:nvPr/>
        </p:nvGrpSpPr>
        <p:grpSpPr>
          <a:xfrm rot="0">
            <a:off x="0" y="7836783"/>
            <a:ext cx="829227" cy="1509378"/>
            <a:chOff x="0" y="0"/>
            <a:chExt cx="118657" cy="215981"/>
          </a:xfrm>
        </p:grpSpPr>
        <p:sp>
          <p:nvSpPr>
            <p:cNvPr name="Freeform 14" id="14"/>
            <p:cNvSpPr/>
            <p:nvPr/>
          </p:nvSpPr>
          <p:spPr>
            <a:xfrm flipH="false" flipV="false" rot="0">
              <a:off x="0" y="0"/>
              <a:ext cx="118657" cy="215981"/>
            </a:xfrm>
            <a:custGeom>
              <a:avLst/>
              <a:gdLst/>
              <a:ahLst/>
              <a:cxnLst/>
              <a:rect r="r" b="b" t="t" l="l"/>
              <a:pathLst>
                <a:path h="215981" w="118657">
                  <a:moveTo>
                    <a:pt x="0" y="0"/>
                  </a:moveTo>
                  <a:lnTo>
                    <a:pt x="118657" y="0"/>
                  </a:lnTo>
                  <a:lnTo>
                    <a:pt x="118657" y="215981"/>
                  </a:lnTo>
                  <a:lnTo>
                    <a:pt x="0" y="215981"/>
                  </a:lnTo>
                  <a:close/>
                </a:path>
              </a:pathLst>
            </a:custGeom>
            <a:gradFill rotWithShape="true">
              <a:gsLst>
                <a:gs pos="0">
                  <a:srgbClr val="6E009B">
                    <a:alpha val="100000"/>
                  </a:srgbClr>
                </a:gs>
                <a:gs pos="100000">
                  <a:srgbClr val="EB00FF">
                    <a:alpha val="100000"/>
                  </a:srgbClr>
                </a:gs>
              </a:gsLst>
              <a:lin ang="2700000"/>
            </a:gradFill>
          </p:spPr>
        </p:sp>
        <p:sp>
          <p:nvSpPr>
            <p:cNvPr name="TextBox 15" id="15"/>
            <p:cNvSpPr txBox="true"/>
            <p:nvPr/>
          </p:nvSpPr>
          <p:spPr>
            <a:xfrm>
              <a:off x="0" y="-38100"/>
              <a:ext cx="118657" cy="254081"/>
            </a:xfrm>
            <a:prstGeom prst="rect">
              <a:avLst/>
            </a:prstGeom>
          </p:spPr>
          <p:txBody>
            <a:bodyPr anchor="ctr" rtlCol="false" tIns="50800" lIns="50800" bIns="50800" rIns="50800"/>
            <a:lstStyle/>
            <a:p>
              <a:pPr algn="ctr">
                <a:lnSpc>
                  <a:spcPts val="2659"/>
                </a:lnSpc>
              </a:pPr>
            </a:p>
          </p:txBody>
        </p:sp>
      </p:grpSp>
      <p:sp>
        <p:nvSpPr>
          <p:cNvPr name="Freeform 16" id="16"/>
          <p:cNvSpPr/>
          <p:nvPr/>
        </p:nvSpPr>
        <p:spPr>
          <a:xfrm flipH="false" flipV="false" rot="-5400000">
            <a:off x="12052518" y="164687"/>
            <a:ext cx="481944" cy="4944745"/>
          </a:xfrm>
          <a:custGeom>
            <a:avLst/>
            <a:gdLst/>
            <a:ahLst/>
            <a:cxnLst/>
            <a:rect r="r" b="b" t="t" l="l"/>
            <a:pathLst>
              <a:path h="4944745" w="481944">
                <a:moveTo>
                  <a:pt x="0" y="0"/>
                </a:moveTo>
                <a:lnTo>
                  <a:pt x="481944" y="0"/>
                </a:lnTo>
                <a:lnTo>
                  <a:pt x="481944" y="4944745"/>
                </a:lnTo>
                <a:lnTo>
                  <a:pt x="0" y="494474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7" id="17"/>
          <p:cNvGrpSpPr/>
          <p:nvPr/>
        </p:nvGrpSpPr>
        <p:grpSpPr>
          <a:xfrm rot="0">
            <a:off x="9639015" y="4049750"/>
            <a:ext cx="589830" cy="495300"/>
            <a:chOff x="0" y="0"/>
            <a:chExt cx="593978" cy="498783"/>
          </a:xfrm>
        </p:grpSpPr>
        <p:sp>
          <p:nvSpPr>
            <p:cNvPr name="Freeform 18" id="18"/>
            <p:cNvSpPr/>
            <p:nvPr/>
          </p:nvSpPr>
          <p:spPr>
            <a:xfrm flipH="false" flipV="false" rot="0">
              <a:off x="0" y="0"/>
              <a:ext cx="593978" cy="498783"/>
            </a:xfrm>
            <a:custGeom>
              <a:avLst/>
              <a:gdLst/>
              <a:ahLst/>
              <a:cxnLst/>
              <a:rect r="r" b="b" t="t" l="l"/>
              <a:pathLst>
                <a:path h="498783" w="593978">
                  <a:moveTo>
                    <a:pt x="0" y="0"/>
                  </a:moveTo>
                  <a:lnTo>
                    <a:pt x="593978" y="0"/>
                  </a:lnTo>
                  <a:lnTo>
                    <a:pt x="593978" y="498783"/>
                  </a:lnTo>
                  <a:lnTo>
                    <a:pt x="0" y="498783"/>
                  </a:lnTo>
                  <a:close/>
                </a:path>
              </a:pathLst>
            </a:custGeom>
            <a:gradFill rotWithShape="true">
              <a:gsLst>
                <a:gs pos="0">
                  <a:srgbClr val="6E009B">
                    <a:alpha val="100000"/>
                  </a:srgbClr>
                </a:gs>
                <a:gs pos="100000">
                  <a:srgbClr val="EB00FF">
                    <a:alpha val="100000"/>
                  </a:srgbClr>
                </a:gs>
              </a:gsLst>
              <a:lin ang="2700000"/>
            </a:gradFill>
          </p:spPr>
        </p:sp>
        <p:sp>
          <p:nvSpPr>
            <p:cNvPr name="TextBox 19" id="19"/>
            <p:cNvSpPr txBox="true"/>
            <p:nvPr/>
          </p:nvSpPr>
          <p:spPr>
            <a:xfrm>
              <a:off x="0" y="-38100"/>
              <a:ext cx="593978" cy="536883"/>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9639015" y="7830884"/>
            <a:ext cx="589830" cy="555389"/>
            <a:chOff x="0" y="0"/>
            <a:chExt cx="593978" cy="559295"/>
          </a:xfrm>
        </p:grpSpPr>
        <p:sp>
          <p:nvSpPr>
            <p:cNvPr name="Freeform 21" id="21"/>
            <p:cNvSpPr/>
            <p:nvPr/>
          </p:nvSpPr>
          <p:spPr>
            <a:xfrm flipH="false" flipV="false" rot="0">
              <a:off x="0" y="0"/>
              <a:ext cx="593978" cy="559295"/>
            </a:xfrm>
            <a:custGeom>
              <a:avLst/>
              <a:gdLst/>
              <a:ahLst/>
              <a:cxnLst/>
              <a:rect r="r" b="b" t="t" l="l"/>
              <a:pathLst>
                <a:path h="559295" w="593978">
                  <a:moveTo>
                    <a:pt x="0" y="0"/>
                  </a:moveTo>
                  <a:lnTo>
                    <a:pt x="593978" y="0"/>
                  </a:lnTo>
                  <a:lnTo>
                    <a:pt x="593978" y="559295"/>
                  </a:lnTo>
                  <a:lnTo>
                    <a:pt x="0" y="559295"/>
                  </a:lnTo>
                  <a:close/>
                </a:path>
              </a:pathLst>
            </a:custGeom>
            <a:gradFill rotWithShape="true">
              <a:gsLst>
                <a:gs pos="0">
                  <a:srgbClr val="6E009B">
                    <a:alpha val="100000"/>
                  </a:srgbClr>
                </a:gs>
                <a:gs pos="100000">
                  <a:srgbClr val="EB00FF">
                    <a:alpha val="100000"/>
                  </a:srgbClr>
                </a:gs>
              </a:gsLst>
              <a:lin ang="2700000"/>
            </a:gradFill>
          </p:spPr>
        </p:sp>
        <p:sp>
          <p:nvSpPr>
            <p:cNvPr name="TextBox 22" id="22"/>
            <p:cNvSpPr txBox="true"/>
            <p:nvPr/>
          </p:nvSpPr>
          <p:spPr>
            <a:xfrm>
              <a:off x="0" y="-38100"/>
              <a:ext cx="593978" cy="597395"/>
            </a:xfrm>
            <a:prstGeom prst="rect">
              <a:avLst/>
            </a:prstGeom>
          </p:spPr>
          <p:txBody>
            <a:bodyPr anchor="ctr" rtlCol="false" tIns="50800" lIns="50800" bIns="50800" rIns="50800"/>
            <a:lstStyle/>
            <a:p>
              <a:pPr algn="ctr">
                <a:lnSpc>
                  <a:spcPts val="2659"/>
                </a:lnSpc>
              </a:pPr>
            </a:p>
          </p:txBody>
        </p:sp>
      </p:grpSp>
      <p:sp>
        <p:nvSpPr>
          <p:cNvPr name="Freeform 23" id="23"/>
          <p:cNvSpPr/>
          <p:nvPr/>
        </p:nvSpPr>
        <p:spPr>
          <a:xfrm flipH="false" flipV="false" rot="0">
            <a:off x="821128" y="456593"/>
            <a:ext cx="1393971" cy="1393971"/>
          </a:xfrm>
          <a:custGeom>
            <a:avLst/>
            <a:gdLst/>
            <a:ahLst/>
            <a:cxnLst/>
            <a:rect r="r" b="b" t="t" l="l"/>
            <a:pathLst>
              <a:path h="1393971" w="1393971">
                <a:moveTo>
                  <a:pt x="0" y="0"/>
                </a:moveTo>
                <a:lnTo>
                  <a:pt x="1393972" y="0"/>
                </a:lnTo>
                <a:lnTo>
                  <a:pt x="1393972" y="1393972"/>
                </a:lnTo>
                <a:lnTo>
                  <a:pt x="0" y="1393972"/>
                </a:lnTo>
                <a:lnTo>
                  <a:pt x="0" y="0"/>
                </a:lnTo>
                <a:close/>
              </a:path>
            </a:pathLst>
          </a:custGeom>
          <a:blipFill>
            <a:blip r:embed="rId7"/>
            <a:stretch>
              <a:fillRect l="0" t="0" r="0" b="0"/>
            </a:stretch>
          </a:blipFill>
        </p:spPr>
      </p:sp>
      <p:sp>
        <p:nvSpPr>
          <p:cNvPr name="TextBox 24" id="24"/>
          <p:cNvSpPr txBox="true"/>
          <p:nvPr/>
        </p:nvSpPr>
        <p:spPr>
          <a:xfrm rot="0">
            <a:off x="8057248" y="1415078"/>
            <a:ext cx="10087375" cy="981010"/>
          </a:xfrm>
          <a:prstGeom prst="rect">
            <a:avLst/>
          </a:prstGeom>
        </p:spPr>
        <p:txBody>
          <a:bodyPr anchor="t" rtlCol="false" tIns="0" lIns="0" bIns="0" rIns="0">
            <a:spAutoFit/>
          </a:bodyPr>
          <a:lstStyle/>
          <a:p>
            <a:pPr algn="l">
              <a:lnSpc>
                <a:spcPts val="7878"/>
              </a:lnSpc>
              <a:spcBef>
                <a:spcPct val="0"/>
              </a:spcBef>
            </a:pPr>
            <a:r>
              <a:rPr lang="en-US" sz="5627">
                <a:solidFill>
                  <a:srgbClr val="FFFFFF"/>
                </a:solidFill>
                <a:latin typeface="Bicubik"/>
                <a:ea typeface="Bicubik"/>
                <a:cs typeface="Bicubik"/>
                <a:sym typeface="Bicubik"/>
              </a:rPr>
              <a:t>EXITING THE PROGRAM</a:t>
            </a:r>
          </a:p>
        </p:txBody>
      </p:sp>
      <p:sp>
        <p:nvSpPr>
          <p:cNvPr name="TextBox 25" id="25"/>
          <p:cNvSpPr txBox="true"/>
          <p:nvPr/>
        </p:nvSpPr>
        <p:spPr>
          <a:xfrm rot="0">
            <a:off x="10966968" y="4021175"/>
            <a:ext cx="4721874" cy="523875"/>
          </a:xfrm>
          <a:prstGeom prst="rect">
            <a:avLst/>
          </a:prstGeom>
        </p:spPr>
        <p:txBody>
          <a:bodyPr anchor="t" rtlCol="false" tIns="0" lIns="0" bIns="0" rIns="0">
            <a:spAutoFit/>
          </a:bodyPr>
          <a:lstStyle/>
          <a:p>
            <a:pPr algn="l">
              <a:lnSpc>
                <a:spcPts val="2100"/>
              </a:lnSpc>
              <a:spcBef>
                <a:spcPct val="0"/>
              </a:spcBef>
            </a:pPr>
            <a:r>
              <a:rPr lang="en-US" sz="1500">
                <a:solidFill>
                  <a:srgbClr val="FFFFFF"/>
                </a:solidFill>
                <a:latin typeface="Open Sans"/>
                <a:ea typeface="Open Sans"/>
                <a:cs typeface="Open Sans"/>
                <a:sym typeface="Open Sans"/>
              </a:rPr>
              <a:t>Exits the program by breaking out of the while loop, thereby ending the program.</a:t>
            </a:r>
          </a:p>
        </p:txBody>
      </p:sp>
      <p:sp>
        <p:nvSpPr>
          <p:cNvPr name="TextBox 26" id="26"/>
          <p:cNvSpPr txBox="true"/>
          <p:nvPr/>
        </p:nvSpPr>
        <p:spPr>
          <a:xfrm rot="0">
            <a:off x="10966968" y="7862399"/>
            <a:ext cx="4721874" cy="523875"/>
          </a:xfrm>
          <a:prstGeom prst="rect">
            <a:avLst/>
          </a:prstGeom>
        </p:spPr>
        <p:txBody>
          <a:bodyPr anchor="t" rtlCol="false" tIns="0" lIns="0" bIns="0" rIns="0">
            <a:spAutoFit/>
          </a:bodyPr>
          <a:lstStyle/>
          <a:p>
            <a:pPr algn="l">
              <a:lnSpc>
                <a:spcPts val="2100"/>
              </a:lnSpc>
              <a:spcBef>
                <a:spcPct val="0"/>
              </a:spcBef>
            </a:pPr>
            <a:r>
              <a:rPr lang="en-US" sz="1500">
                <a:solidFill>
                  <a:srgbClr val="FFFFFF"/>
                </a:solidFill>
                <a:latin typeface="Open Sans"/>
                <a:ea typeface="Open Sans"/>
                <a:cs typeface="Open Sans"/>
                <a:sym typeface="Open Sans"/>
              </a:rPr>
              <a:t> Handles invalid menu options by informing the user and prompting them to try again.</a:t>
            </a:r>
          </a:p>
        </p:txBody>
      </p:sp>
      <p:sp>
        <p:nvSpPr>
          <p:cNvPr name="TextBox 27" id="27"/>
          <p:cNvSpPr txBox="true"/>
          <p:nvPr/>
        </p:nvSpPr>
        <p:spPr>
          <a:xfrm rot="0">
            <a:off x="8284217" y="5759375"/>
            <a:ext cx="10087375" cy="981010"/>
          </a:xfrm>
          <a:prstGeom prst="rect">
            <a:avLst/>
          </a:prstGeom>
        </p:spPr>
        <p:txBody>
          <a:bodyPr anchor="t" rtlCol="false" tIns="0" lIns="0" bIns="0" rIns="0">
            <a:spAutoFit/>
          </a:bodyPr>
          <a:lstStyle/>
          <a:p>
            <a:pPr algn="l">
              <a:lnSpc>
                <a:spcPts val="7878"/>
              </a:lnSpc>
              <a:spcBef>
                <a:spcPct val="0"/>
              </a:spcBef>
            </a:pPr>
            <a:r>
              <a:rPr lang="en-US" sz="5627">
                <a:solidFill>
                  <a:srgbClr val="FFFFFF"/>
                </a:solidFill>
                <a:latin typeface="Bicubik"/>
                <a:ea typeface="Bicubik"/>
                <a:cs typeface="Bicubik"/>
                <a:sym typeface="Bicubik"/>
              </a:rPr>
              <a:t>INVALID MENU OPTION</a:t>
            </a:r>
          </a:p>
        </p:txBody>
      </p:sp>
      <p:sp>
        <p:nvSpPr>
          <p:cNvPr name="Freeform 28" id="28"/>
          <p:cNvSpPr/>
          <p:nvPr/>
        </p:nvSpPr>
        <p:spPr>
          <a:xfrm flipH="false" flipV="false" rot="-5400000">
            <a:off x="12460245" y="4508984"/>
            <a:ext cx="481944" cy="4944745"/>
          </a:xfrm>
          <a:custGeom>
            <a:avLst/>
            <a:gdLst/>
            <a:ahLst/>
            <a:cxnLst/>
            <a:rect r="r" b="b" t="t" l="l"/>
            <a:pathLst>
              <a:path h="4944745" w="481944">
                <a:moveTo>
                  <a:pt x="0" y="0"/>
                </a:moveTo>
                <a:lnTo>
                  <a:pt x="481944" y="0"/>
                </a:lnTo>
                <a:lnTo>
                  <a:pt x="481944" y="4944745"/>
                </a:lnTo>
                <a:lnTo>
                  <a:pt x="0" y="494474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transition spd="slow">
    <p:push dir="l"/>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703" r="0" b="-1703"/>
            </a:stretch>
          </a:blipFill>
        </p:spPr>
      </p:sp>
      <p:sp>
        <p:nvSpPr>
          <p:cNvPr name="Freeform 3" id="3"/>
          <p:cNvSpPr/>
          <p:nvPr/>
        </p:nvSpPr>
        <p:spPr>
          <a:xfrm flipH="false" flipV="false" rot="-5400000">
            <a:off x="8912009" y="4326276"/>
            <a:ext cx="463982" cy="4760457"/>
          </a:xfrm>
          <a:custGeom>
            <a:avLst/>
            <a:gdLst/>
            <a:ahLst/>
            <a:cxnLst/>
            <a:rect r="r" b="b" t="t" l="l"/>
            <a:pathLst>
              <a:path h="4760457" w="463982">
                <a:moveTo>
                  <a:pt x="0" y="0"/>
                </a:moveTo>
                <a:lnTo>
                  <a:pt x="463982" y="0"/>
                </a:lnTo>
                <a:lnTo>
                  <a:pt x="463982" y="4760458"/>
                </a:lnTo>
                <a:lnTo>
                  <a:pt x="0" y="476045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857927" y="3691183"/>
            <a:ext cx="14572145" cy="2599765"/>
          </a:xfrm>
          <a:prstGeom prst="rect">
            <a:avLst/>
          </a:prstGeom>
        </p:spPr>
        <p:txBody>
          <a:bodyPr anchor="t" rtlCol="false" tIns="0" lIns="0" bIns="0" rIns="0">
            <a:spAutoFit/>
          </a:bodyPr>
          <a:lstStyle/>
          <a:p>
            <a:pPr algn="ctr">
              <a:lnSpc>
                <a:spcPts val="21011"/>
              </a:lnSpc>
              <a:spcBef>
                <a:spcPct val="0"/>
              </a:spcBef>
            </a:pPr>
            <a:r>
              <a:rPr lang="en-US" sz="15008">
                <a:solidFill>
                  <a:srgbClr val="FFFFFF"/>
                </a:solidFill>
                <a:latin typeface="Bicubik"/>
                <a:ea typeface="Bicubik"/>
                <a:cs typeface="Bicubik"/>
                <a:sym typeface="Bicubik"/>
              </a:rPr>
              <a:t>THANK YOU</a:t>
            </a:r>
          </a:p>
        </p:txBody>
      </p:sp>
      <p:grpSp>
        <p:nvGrpSpPr>
          <p:cNvPr name="Group 5" id="5"/>
          <p:cNvGrpSpPr/>
          <p:nvPr/>
        </p:nvGrpSpPr>
        <p:grpSpPr>
          <a:xfrm rot="0">
            <a:off x="18144623" y="8078534"/>
            <a:ext cx="143377" cy="1179766"/>
            <a:chOff x="0" y="0"/>
            <a:chExt cx="46272" cy="380749"/>
          </a:xfrm>
        </p:grpSpPr>
        <p:sp>
          <p:nvSpPr>
            <p:cNvPr name="Freeform 6" id="6"/>
            <p:cNvSpPr/>
            <p:nvPr/>
          </p:nvSpPr>
          <p:spPr>
            <a:xfrm flipH="false" flipV="false" rot="0">
              <a:off x="0" y="0"/>
              <a:ext cx="46272" cy="380749"/>
            </a:xfrm>
            <a:custGeom>
              <a:avLst/>
              <a:gdLst/>
              <a:ahLst/>
              <a:cxnLst/>
              <a:rect r="r" b="b" t="t" l="l"/>
              <a:pathLst>
                <a:path h="380749" w="46272">
                  <a:moveTo>
                    <a:pt x="0" y="0"/>
                  </a:moveTo>
                  <a:lnTo>
                    <a:pt x="46272" y="0"/>
                  </a:lnTo>
                  <a:lnTo>
                    <a:pt x="46272" y="380749"/>
                  </a:lnTo>
                  <a:lnTo>
                    <a:pt x="0" y="380749"/>
                  </a:lnTo>
                  <a:close/>
                </a:path>
              </a:pathLst>
            </a:custGeom>
            <a:gradFill rotWithShape="true">
              <a:gsLst>
                <a:gs pos="0">
                  <a:srgbClr val="6E009B">
                    <a:alpha val="100000"/>
                  </a:srgbClr>
                </a:gs>
                <a:gs pos="100000">
                  <a:srgbClr val="EB00FF">
                    <a:alpha val="100000"/>
                  </a:srgbClr>
                </a:gs>
              </a:gsLst>
              <a:lin ang="2700000"/>
            </a:gradFill>
          </p:spPr>
        </p:sp>
        <p:sp>
          <p:nvSpPr>
            <p:cNvPr name="TextBox 7" id="7"/>
            <p:cNvSpPr txBox="true"/>
            <p:nvPr/>
          </p:nvSpPr>
          <p:spPr>
            <a:xfrm>
              <a:off x="0" y="-38100"/>
              <a:ext cx="46272" cy="418849"/>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transition spd="slow">
    <p:circle/>
  </p:transition>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D0521"/>
        </a:solidFill>
      </p:bgPr>
    </p:bg>
    <p:spTree>
      <p:nvGrpSpPr>
        <p:cNvPr id="1" name=""/>
        <p:cNvGrpSpPr/>
        <p:nvPr/>
      </p:nvGrpSpPr>
      <p:grpSpPr>
        <a:xfrm>
          <a:off x="0" y="0"/>
          <a:ext cx="0" cy="0"/>
          <a:chOff x="0" y="0"/>
          <a:chExt cx="0" cy="0"/>
        </a:xfrm>
      </p:grpSpPr>
      <p:grpSp>
        <p:nvGrpSpPr>
          <p:cNvPr name="Group 2" id="2"/>
          <p:cNvGrpSpPr/>
          <p:nvPr/>
        </p:nvGrpSpPr>
        <p:grpSpPr>
          <a:xfrm rot="0">
            <a:off x="18144623" y="8078534"/>
            <a:ext cx="143377" cy="1179766"/>
            <a:chOff x="0" y="0"/>
            <a:chExt cx="46272" cy="380749"/>
          </a:xfrm>
        </p:grpSpPr>
        <p:sp>
          <p:nvSpPr>
            <p:cNvPr name="Freeform 3" id="3"/>
            <p:cNvSpPr/>
            <p:nvPr/>
          </p:nvSpPr>
          <p:spPr>
            <a:xfrm flipH="false" flipV="false" rot="0">
              <a:off x="0" y="0"/>
              <a:ext cx="46272" cy="380749"/>
            </a:xfrm>
            <a:custGeom>
              <a:avLst/>
              <a:gdLst/>
              <a:ahLst/>
              <a:cxnLst/>
              <a:rect r="r" b="b" t="t" l="l"/>
              <a:pathLst>
                <a:path h="380749" w="46272">
                  <a:moveTo>
                    <a:pt x="0" y="0"/>
                  </a:moveTo>
                  <a:lnTo>
                    <a:pt x="46272" y="0"/>
                  </a:lnTo>
                  <a:lnTo>
                    <a:pt x="46272" y="380749"/>
                  </a:lnTo>
                  <a:lnTo>
                    <a:pt x="0" y="380749"/>
                  </a:lnTo>
                  <a:close/>
                </a:path>
              </a:pathLst>
            </a:custGeom>
            <a:gradFill rotWithShape="true">
              <a:gsLst>
                <a:gs pos="0">
                  <a:srgbClr val="6E009B">
                    <a:alpha val="100000"/>
                  </a:srgbClr>
                </a:gs>
                <a:gs pos="100000">
                  <a:srgbClr val="EB00FF">
                    <a:alpha val="100000"/>
                  </a:srgbClr>
                </a:gs>
              </a:gsLst>
              <a:lin ang="2700000"/>
            </a:gradFill>
          </p:spPr>
        </p:sp>
        <p:sp>
          <p:nvSpPr>
            <p:cNvPr name="TextBox 4" id="4"/>
            <p:cNvSpPr txBox="true"/>
            <p:nvPr/>
          </p:nvSpPr>
          <p:spPr>
            <a:xfrm>
              <a:off x="0" y="-38100"/>
              <a:ext cx="46272" cy="418849"/>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383028" y="1761366"/>
            <a:ext cx="6585871" cy="6585871"/>
            <a:chOff x="0" y="0"/>
            <a:chExt cx="8781161" cy="8781161"/>
          </a:xfrm>
        </p:grpSpPr>
        <p:pic>
          <p:nvPicPr>
            <p:cNvPr name="Picture 6" id="6"/>
            <p:cNvPicPr>
              <a:picLocks noChangeAspect="true"/>
            </p:cNvPicPr>
            <p:nvPr/>
          </p:nvPicPr>
          <p:blipFill>
            <a:blip r:embed="rId2"/>
            <a:srcRect l="0" t="0" r="0" b="0"/>
            <a:stretch>
              <a:fillRect/>
            </a:stretch>
          </p:blipFill>
          <p:spPr>
            <a:xfrm flipH="false" flipV="false">
              <a:off x="0" y="0"/>
              <a:ext cx="8781161" cy="8781161"/>
            </a:xfrm>
            <a:prstGeom prst="rect">
              <a:avLst/>
            </a:prstGeom>
          </p:spPr>
        </p:pic>
      </p:grpSp>
      <p:grpSp>
        <p:nvGrpSpPr>
          <p:cNvPr name="Group 7" id="7"/>
          <p:cNvGrpSpPr/>
          <p:nvPr/>
        </p:nvGrpSpPr>
        <p:grpSpPr>
          <a:xfrm rot="0">
            <a:off x="0" y="1761366"/>
            <a:ext cx="1053872" cy="6585871"/>
            <a:chOff x="0" y="0"/>
            <a:chExt cx="150802" cy="942391"/>
          </a:xfrm>
        </p:grpSpPr>
        <p:sp>
          <p:nvSpPr>
            <p:cNvPr name="Freeform 8" id="8"/>
            <p:cNvSpPr/>
            <p:nvPr/>
          </p:nvSpPr>
          <p:spPr>
            <a:xfrm flipH="false" flipV="false" rot="0">
              <a:off x="0" y="0"/>
              <a:ext cx="150802" cy="942391"/>
            </a:xfrm>
            <a:custGeom>
              <a:avLst/>
              <a:gdLst/>
              <a:ahLst/>
              <a:cxnLst/>
              <a:rect r="r" b="b" t="t" l="l"/>
              <a:pathLst>
                <a:path h="942391" w="150802">
                  <a:moveTo>
                    <a:pt x="0" y="0"/>
                  </a:moveTo>
                  <a:lnTo>
                    <a:pt x="150802" y="0"/>
                  </a:lnTo>
                  <a:lnTo>
                    <a:pt x="150802" y="942391"/>
                  </a:lnTo>
                  <a:lnTo>
                    <a:pt x="0" y="942391"/>
                  </a:lnTo>
                  <a:close/>
                </a:path>
              </a:pathLst>
            </a:custGeom>
            <a:gradFill rotWithShape="true">
              <a:gsLst>
                <a:gs pos="0">
                  <a:srgbClr val="6E009B">
                    <a:alpha val="100000"/>
                  </a:srgbClr>
                </a:gs>
                <a:gs pos="100000">
                  <a:srgbClr val="EB00FF">
                    <a:alpha val="100000"/>
                  </a:srgbClr>
                </a:gs>
              </a:gsLst>
              <a:lin ang="2700000"/>
            </a:gradFill>
          </p:spPr>
        </p:sp>
        <p:sp>
          <p:nvSpPr>
            <p:cNvPr name="TextBox 9" id="9"/>
            <p:cNvSpPr txBox="true"/>
            <p:nvPr/>
          </p:nvSpPr>
          <p:spPr>
            <a:xfrm>
              <a:off x="0" y="-38100"/>
              <a:ext cx="150802" cy="980491"/>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false" flipV="false" rot="-5400000">
            <a:off x="11703556" y="2522858"/>
            <a:ext cx="388311" cy="3984068"/>
          </a:xfrm>
          <a:custGeom>
            <a:avLst/>
            <a:gdLst/>
            <a:ahLst/>
            <a:cxnLst/>
            <a:rect r="r" b="b" t="t" l="l"/>
            <a:pathLst>
              <a:path h="3984068" w="388311">
                <a:moveTo>
                  <a:pt x="0" y="0"/>
                </a:moveTo>
                <a:lnTo>
                  <a:pt x="388311" y="0"/>
                </a:lnTo>
                <a:lnTo>
                  <a:pt x="388311" y="3984068"/>
                </a:lnTo>
                <a:lnTo>
                  <a:pt x="0" y="398406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1" id="11"/>
          <p:cNvSpPr txBox="true"/>
          <p:nvPr/>
        </p:nvSpPr>
        <p:spPr>
          <a:xfrm rot="0">
            <a:off x="9661142" y="2676089"/>
            <a:ext cx="6302167" cy="1687129"/>
          </a:xfrm>
          <a:prstGeom prst="rect">
            <a:avLst/>
          </a:prstGeom>
        </p:spPr>
        <p:txBody>
          <a:bodyPr anchor="t" rtlCol="false" tIns="0" lIns="0" bIns="0" rIns="0">
            <a:spAutoFit/>
          </a:bodyPr>
          <a:lstStyle/>
          <a:p>
            <a:pPr algn="l">
              <a:lnSpc>
                <a:spcPts val="6758"/>
              </a:lnSpc>
            </a:pPr>
            <a:r>
              <a:rPr lang="en-US" sz="4827">
                <a:solidFill>
                  <a:srgbClr val="FFFFFF"/>
                </a:solidFill>
                <a:latin typeface="Bicubik"/>
                <a:ea typeface="Bicubik"/>
                <a:cs typeface="Bicubik"/>
                <a:sym typeface="Bicubik"/>
              </a:rPr>
              <a:t>ABOUT</a:t>
            </a:r>
          </a:p>
          <a:p>
            <a:pPr algn="l">
              <a:lnSpc>
                <a:spcPts val="6758"/>
              </a:lnSpc>
              <a:spcBef>
                <a:spcPct val="0"/>
              </a:spcBef>
            </a:pPr>
            <a:r>
              <a:rPr lang="en-US" sz="4827">
                <a:solidFill>
                  <a:srgbClr val="FFFFFF"/>
                </a:solidFill>
                <a:latin typeface="Bicubik"/>
                <a:ea typeface="Bicubik"/>
                <a:cs typeface="Bicubik"/>
                <a:sym typeface="Bicubik"/>
              </a:rPr>
              <a:t>THE APPLICATION</a:t>
            </a:r>
          </a:p>
        </p:txBody>
      </p:sp>
      <p:sp>
        <p:nvSpPr>
          <p:cNvPr name="TextBox 12" id="12"/>
          <p:cNvSpPr txBox="true"/>
          <p:nvPr/>
        </p:nvSpPr>
        <p:spPr>
          <a:xfrm rot="0">
            <a:off x="9905678" y="6100991"/>
            <a:ext cx="7836944" cy="1117505"/>
          </a:xfrm>
          <a:prstGeom prst="rect">
            <a:avLst/>
          </a:prstGeom>
        </p:spPr>
        <p:txBody>
          <a:bodyPr anchor="t" rtlCol="false" tIns="0" lIns="0" bIns="0" rIns="0">
            <a:spAutoFit/>
          </a:bodyPr>
          <a:lstStyle/>
          <a:p>
            <a:pPr algn="l">
              <a:lnSpc>
                <a:spcPts val="2264"/>
              </a:lnSpc>
              <a:spcBef>
                <a:spcPct val="0"/>
              </a:spcBef>
            </a:pPr>
            <a:r>
              <a:rPr lang="en-US" sz="1617">
                <a:solidFill>
                  <a:srgbClr val="FFFFFF"/>
                </a:solidFill>
                <a:latin typeface="Open Sans"/>
                <a:ea typeface="Open Sans"/>
                <a:cs typeface="Open Sans"/>
                <a:sym typeface="Open Sans"/>
              </a:rPr>
              <a:t>Task Management Application is very similar to  a To-Do List Application, where we can add, edit, manipulate, manage and also remove the tasks and it’s respective data. This application also contains extra features such as categorizing , giving priority and as also adding deadlines to the tasks</a:t>
            </a:r>
          </a:p>
        </p:txBody>
      </p:sp>
    </p:spTree>
  </p:cSld>
  <p:clrMapOvr>
    <a:masterClrMapping/>
  </p:clrMapOvr>
  <p:transition spd="slow">
    <p:cover dir="l"/>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703" r="0" b="-1703"/>
            </a:stretch>
          </a:blipFill>
        </p:spPr>
      </p:sp>
      <p:grpSp>
        <p:nvGrpSpPr>
          <p:cNvPr name="Group 3" id="3"/>
          <p:cNvGrpSpPr/>
          <p:nvPr/>
        </p:nvGrpSpPr>
        <p:grpSpPr>
          <a:xfrm rot="0">
            <a:off x="18144623" y="8078534"/>
            <a:ext cx="143377" cy="1179766"/>
            <a:chOff x="0" y="0"/>
            <a:chExt cx="46272" cy="380749"/>
          </a:xfrm>
        </p:grpSpPr>
        <p:sp>
          <p:nvSpPr>
            <p:cNvPr name="Freeform 4" id="4"/>
            <p:cNvSpPr/>
            <p:nvPr/>
          </p:nvSpPr>
          <p:spPr>
            <a:xfrm flipH="false" flipV="false" rot="0">
              <a:off x="0" y="0"/>
              <a:ext cx="46272" cy="380749"/>
            </a:xfrm>
            <a:custGeom>
              <a:avLst/>
              <a:gdLst/>
              <a:ahLst/>
              <a:cxnLst/>
              <a:rect r="r" b="b" t="t" l="l"/>
              <a:pathLst>
                <a:path h="380749" w="46272">
                  <a:moveTo>
                    <a:pt x="0" y="0"/>
                  </a:moveTo>
                  <a:lnTo>
                    <a:pt x="46272" y="0"/>
                  </a:lnTo>
                  <a:lnTo>
                    <a:pt x="46272" y="380749"/>
                  </a:lnTo>
                  <a:lnTo>
                    <a:pt x="0" y="380749"/>
                  </a:lnTo>
                  <a:close/>
                </a:path>
              </a:pathLst>
            </a:custGeom>
            <a:gradFill rotWithShape="true">
              <a:gsLst>
                <a:gs pos="0">
                  <a:srgbClr val="6E009B">
                    <a:alpha val="100000"/>
                  </a:srgbClr>
                </a:gs>
                <a:gs pos="100000">
                  <a:srgbClr val="EB00FF">
                    <a:alpha val="100000"/>
                  </a:srgbClr>
                </a:gs>
              </a:gsLst>
              <a:lin ang="2700000"/>
            </a:gradFill>
          </p:spPr>
        </p:sp>
        <p:sp>
          <p:nvSpPr>
            <p:cNvPr name="TextBox 5" id="5"/>
            <p:cNvSpPr txBox="true"/>
            <p:nvPr/>
          </p:nvSpPr>
          <p:spPr>
            <a:xfrm>
              <a:off x="0" y="-38100"/>
              <a:ext cx="46272" cy="418849"/>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3137137" y="1028700"/>
            <a:ext cx="4122163" cy="5040082"/>
            <a:chOff x="0" y="0"/>
            <a:chExt cx="589852" cy="721200"/>
          </a:xfrm>
        </p:grpSpPr>
        <p:sp>
          <p:nvSpPr>
            <p:cNvPr name="Freeform 7" id="7"/>
            <p:cNvSpPr/>
            <p:nvPr/>
          </p:nvSpPr>
          <p:spPr>
            <a:xfrm flipH="false" flipV="false" rot="0">
              <a:off x="0" y="0"/>
              <a:ext cx="589852" cy="721200"/>
            </a:xfrm>
            <a:custGeom>
              <a:avLst/>
              <a:gdLst/>
              <a:ahLst/>
              <a:cxnLst/>
              <a:rect r="r" b="b" t="t" l="l"/>
              <a:pathLst>
                <a:path h="721200" w="589852">
                  <a:moveTo>
                    <a:pt x="0" y="0"/>
                  </a:moveTo>
                  <a:lnTo>
                    <a:pt x="589852" y="0"/>
                  </a:lnTo>
                  <a:lnTo>
                    <a:pt x="589852" y="721200"/>
                  </a:lnTo>
                  <a:lnTo>
                    <a:pt x="0" y="721200"/>
                  </a:lnTo>
                  <a:close/>
                </a:path>
              </a:pathLst>
            </a:custGeom>
            <a:gradFill rotWithShape="true">
              <a:gsLst>
                <a:gs pos="0">
                  <a:srgbClr val="6E009B">
                    <a:alpha val="100000"/>
                  </a:srgbClr>
                </a:gs>
                <a:gs pos="100000">
                  <a:srgbClr val="EB00FF">
                    <a:alpha val="100000"/>
                  </a:srgbClr>
                </a:gs>
              </a:gsLst>
              <a:lin ang="2700000"/>
            </a:gradFill>
          </p:spPr>
        </p:sp>
        <p:sp>
          <p:nvSpPr>
            <p:cNvPr name="TextBox 8" id="8"/>
            <p:cNvSpPr txBox="true"/>
            <p:nvPr/>
          </p:nvSpPr>
          <p:spPr>
            <a:xfrm>
              <a:off x="0" y="-38100"/>
              <a:ext cx="589852" cy="7593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9844202" y="1850565"/>
            <a:ext cx="6585871" cy="5924542"/>
            <a:chOff x="0" y="0"/>
            <a:chExt cx="8781161" cy="7899389"/>
          </a:xfrm>
        </p:grpSpPr>
        <p:pic>
          <p:nvPicPr>
            <p:cNvPr name="Picture 10" id="10"/>
            <p:cNvPicPr>
              <a:picLocks noChangeAspect="true"/>
            </p:cNvPicPr>
            <p:nvPr/>
          </p:nvPicPr>
          <p:blipFill>
            <a:blip r:embed="rId3"/>
            <a:srcRect l="0" t="5020" r="0" b="5020"/>
            <a:stretch>
              <a:fillRect/>
            </a:stretch>
          </p:blipFill>
          <p:spPr>
            <a:xfrm flipH="false" flipV="false">
              <a:off x="0" y="0"/>
              <a:ext cx="8781161" cy="7899389"/>
            </a:xfrm>
            <a:prstGeom prst="rect">
              <a:avLst/>
            </a:prstGeom>
          </p:spPr>
        </p:pic>
      </p:grpSp>
      <p:sp>
        <p:nvSpPr>
          <p:cNvPr name="Freeform 11" id="11"/>
          <p:cNvSpPr/>
          <p:nvPr/>
        </p:nvSpPr>
        <p:spPr>
          <a:xfrm flipH="false" flipV="false" rot="-5400000">
            <a:off x="4405955" y="1288304"/>
            <a:ext cx="375960" cy="3857352"/>
          </a:xfrm>
          <a:custGeom>
            <a:avLst/>
            <a:gdLst/>
            <a:ahLst/>
            <a:cxnLst/>
            <a:rect r="r" b="b" t="t" l="l"/>
            <a:pathLst>
              <a:path h="3857352" w="375960">
                <a:moveTo>
                  <a:pt x="0" y="0"/>
                </a:moveTo>
                <a:lnTo>
                  <a:pt x="375960" y="0"/>
                </a:lnTo>
                <a:lnTo>
                  <a:pt x="375960" y="3857351"/>
                </a:lnTo>
                <a:lnTo>
                  <a:pt x="0" y="385735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821128" y="456593"/>
            <a:ext cx="1393971" cy="1393971"/>
          </a:xfrm>
          <a:custGeom>
            <a:avLst/>
            <a:gdLst/>
            <a:ahLst/>
            <a:cxnLst/>
            <a:rect r="r" b="b" t="t" l="l"/>
            <a:pathLst>
              <a:path h="1393971" w="1393971">
                <a:moveTo>
                  <a:pt x="0" y="0"/>
                </a:moveTo>
                <a:lnTo>
                  <a:pt x="1393972" y="0"/>
                </a:lnTo>
                <a:lnTo>
                  <a:pt x="1393972" y="1393972"/>
                </a:lnTo>
                <a:lnTo>
                  <a:pt x="0" y="1393972"/>
                </a:lnTo>
                <a:lnTo>
                  <a:pt x="0" y="0"/>
                </a:lnTo>
                <a:close/>
              </a:path>
            </a:pathLst>
          </a:custGeom>
          <a:blipFill>
            <a:blip r:embed="rId6"/>
            <a:stretch>
              <a:fillRect l="0" t="0" r="0" b="0"/>
            </a:stretch>
          </a:blipFill>
        </p:spPr>
      </p:sp>
      <p:sp>
        <p:nvSpPr>
          <p:cNvPr name="TextBox 13" id="13"/>
          <p:cNvSpPr txBox="true"/>
          <p:nvPr/>
        </p:nvSpPr>
        <p:spPr>
          <a:xfrm rot="0">
            <a:off x="1965342" y="2090535"/>
            <a:ext cx="7178658" cy="938465"/>
          </a:xfrm>
          <a:prstGeom prst="rect">
            <a:avLst/>
          </a:prstGeom>
        </p:spPr>
        <p:txBody>
          <a:bodyPr anchor="t" rtlCol="false" tIns="0" lIns="0" bIns="0" rIns="0">
            <a:spAutoFit/>
          </a:bodyPr>
          <a:lstStyle/>
          <a:p>
            <a:pPr algn="l">
              <a:lnSpc>
                <a:spcPts val="7598"/>
              </a:lnSpc>
              <a:spcBef>
                <a:spcPct val="0"/>
              </a:spcBef>
            </a:pPr>
            <a:r>
              <a:rPr lang="en-US" sz="5427">
                <a:solidFill>
                  <a:srgbClr val="FFFFFF"/>
                </a:solidFill>
                <a:latin typeface="Bicubik"/>
                <a:ea typeface="Bicubik"/>
                <a:cs typeface="Bicubik"/>
                <a:sym typeface="Bicubik"/>
              </a:rPr>
              <a:t>CODE OVERVIEW</a:t>
            </a:r>
          </a:p>
        </p:txBody>
      </p:sp>
      <p:sp>
        <p:nvSpPr>
          <p:cNvPr name="TextBox 14" id="14"/>
          <p:cNvSpPr txBox="true"/>
          <p:nvPr/>
        </p:nvSpPr>
        <p:spPr>
          <a:xfrm rot="0">
            <a:off x="1965342" y="3728810"/>
            <a:ext cx="6688085" cy="2176129"/>
          </a:xfrm>
          <a:prstGeom prst="rect">
            <a:avLst/>
          </a:prstGeom>
        </p:spPr>
        <p:txBody>
          <a:bodyPr anchor="t" rtlCol="false" tIns="0" lIns="0" bIns="0" rIns="0">
            <a:spAutoFit/>
          </a:bodyPr>
          <a:lstStyle/>
          <a:p>
            <a:pPr algn="l">
              <a:lnSpc>
                <a:spcPts val="2599"/>
              </a:lnSpc>
            </a:pPr>
            <a:r>
              <a:rPr lang="en-US" sz="1856">
                <a:solidFill>
                  <a:srgbClr val="FFFFFF"/>
                </a:solidFill>
                <a:latin typeface="Open Sans"/>
                <a:ea typeface="Open Sans"/>
                <a:cs typeface="Open Sans"/>
                <a:sym typeface="Open Sans"/>
              </a:rPr>
              <a:t>Libraries:</a:t>
            </a:r>
          </a:p>
          <a:p>
            <a:pPr algn="l">
              <a:lnSpc>
                <a:spcPts val="2162"/>
              </a:lnSpc>
            </a:pPr>
            <a:r>
              <a:rPr lang="en-US" sz="1544">
                <a:solidFill>
                  <a:srgbClr val="FFFFFF"/>
                </a:solidFill>
                <a:latin typeface="Open Sans"/>
                <a:ea typeface="Open Sans"/>
                <a:cs typeface="Open Sans"/>
                <a:sym typeface="Open Sans"/>
              </a:rPr>
              <a:t>We have used some of the standard libraries such for Unordered Map and Vector</a:t>
            </a:r>
          </a:p>
          <a:p>
            <a:pPr algn="l">
              <a:lnSpc>
                <a:spcPts val="2162"/>
              </a:lnSpc>
            </a:pPr>
          </a:p>
          <a:p>
            <a:pPr algn="l">
              <a:lnSpc>
                <a:spcPts val="2162"/>
              </a:lnSpc>
            </a:pPr>
            <a:r>
              <a:rPr lang="en-US" sz="1544">
                <a:solidFill>
                  <a:srgbClr val="FFFFFF"/>
                </a:solidFill>
                <a:latin typeface="Open Sans"/>
                <a:ea typeface="Open Sans"/>
                <a:cs typeface="Open Sans"/>
                <a:sym typeface="Open Sans"/>
              </a:rPr>
              <a:t>Unordered_map is an efficient container for managing key-value pairs with average constant-time operations.</a:t>
            </a:r>
          </a:p>
          <a:p>
            <a:pPr algn="l">
              <a:lnSpc>
                <a:spcPts val="2162"/>
              </a:lnSpc>
              <a:spcBef>
                <a:spcPct val="0"/>
              </a:spcBef>
            </a:pPr>
            <a:r>
              <a:rPr lang="en-US" sz="1544">
                <a:solidFill>
                  <a:srgbClr val="FFFFFF"/>
                </a:solidFill>
                <a:latin typeface="Open Sans"/>
                <a:ea typeface="Open Sans"/>
                <a:cs typeface="Open Sans"/>
                <a:sym typeface="Open Sans"/>
              </a:rPr>
              <a:t>It is ideal for the to-do list application where task categories are dynamically managed.</a:t>
            </a:r>
          </a:p>
        </p:txBody>
      </p:sp>
      <p:sp>
        <p:nvSpPr>
          <p:cNvPr name="TextBox 15" id="15"/>
          <p:cNvSpPr txBox="true"/>
          <p:nvPr/>
        </p:nvSpPr>
        <p:spPr>
          <a:xfrm rot="0">
            <a:off x="1965342" y="6722617"/>
            <a:ext cx="6688085" cy="1945800"/>
          </a:xfrm>
          <a:prstGeom prst="rect">
            <a:avLst/>
          </a:prstGeom>
        </p:spPr>
        <p:txBody>
          <a:bodyPr anchor="t" rtlCol="false" tIns="0" lIns="0" bIns="0" rIns="0">
            <a:spAutoFit/>
          </a:bodyPr>
          <a:lstStyle/>
          <a:p>
            <a:pPr algn="l">
              <a:lnSpc>
                <a:spcPts val="2789"/>
              </a:lnSpc>
            </a:pPr>
            <a:r>
              <a:rPr lang="en-US" sz="1992">
                <a:solidFill>
                  <a:srgbClr val="FFFFFF"/>
                </a:solidFill>
                <a:latin typeface="Open Sans"/>
                <a:ea typeface="Open Sans"/>
                <a:cs typeface="Open Sans"/>
                <a:sym typeface="Open Sans"/>
              </a:rPr>
              <a:t>Key Features:</a:t>
            </a:r>
          </a:p>
          <a:p>
            <a:pPr algn="l" marL="333480" indent="-166740" lvl="1">
              <a:lnSpc>
                <a:spcPts val="2162"/>
              </a:lnSpc>
              <a:buFont typeface="Arial"/>
              <a:buChar char="•"/>
            </a:pPr>
            <a:r>
              <a:rPr lang="en-US" sz="1544">
                <a:solidFill>
                  <a:srgbClr val="FFFFFF"/>
                </a:solidFill>
                <a:latin typeface="Open Sans"/>
                <a:ea typeface="Open Sans"/>
                <a:cs typeface="Open Sans"/>
                <a:sym typeface="Open Sans"/>
              </a:rPr>
              <a:t>A Menu for choosing operations with color coding (for better visualization of the text)</a:t>
            </a:r>
          </a:p>
          <a:p>
            <a:pPr algn="l" marL="333480" indent="-166740" lvl="1">
              <a:lnSpc>
                <a:spcPts val="2162"/>
              </a:lnSpc>
              <a:buFont typeface="Arial"/>
              <a:buChar char="•"/>
            </a:pPr>
            <a:r>
              <a:rPr lang="en-US" sz="1544">
                <a:solidFill>
                  <a:srgbClr val="FFFFFF"/>
                </a:solidFill>
                <a:latin typeface="Open Sans"/>
                <a:ea typeface="Open Sans"/>
                <a:cs typeface="Open Sans"/>
                <a:sym typeface="Open Sans"/>
              </a:rPr>
              <a:t>Dynamic task management based on user input.</a:t>
            </a:r>
          </a:p>
          <a:p>
            <a:pPr algn="l" marL="333480" indent="-166740" lvl="1">
              <a:lnSpc>
                <a:spcPts val="2162"/>
              </a:lnSpc>
              <a:buFont typeface="Arial"/>
              <a:buChar char="•"/>
            </a:pPr>
            <a:r>
              <a:rPr lang="en-US" sz="1544">
                <a:solidFill>
                  <a:srgbClr val="FFFFFF"/>
                </a:solidFill>
                <a:latin typeface="Open Sans"/>
                <a:ea typeface="Open Sans"/>
                <a:cs typeface="Open Sans"/>
                <a:sym typeface="Open Sans"/>
              </a:rPr>
              <a:t>Adding a Task</a:t>
            </a:r>
          </a:p>
          <a:p>
            <a:pPr algn="l" marL="333480" indent="-166740" lvl="1">
              <a:lnSpc>
                <a:spcPts val="2162"/>
              </a:lnSpc>
              <a:buFont typeface="Arial"/>
              <a:buChar char="•"/>
            </a:pPr>
            <a:r>
              <a:rPr lang="en-US" sz="1544">
                <a:solidFill>
                  <a:srgbClr val="FFFFFF"/>
                </a:solidFill>
                <a:latin typeface="Open Sans"/>
                <a:ea typeface="Open Sans"/>
                <a:cs typeface="Open Sans"/>
                <a:sym typeface="Open Sans"/>
              </a:rPr>
              <a:t>View tasks by Category</a:t>
            </a:r>
          </a:p>
          <a:p>
            <a:pPr algn="l" marL="333480" indent="-166740" lvl="1">
              <a:lnSpc>
                <a:spcPts val="2162"/>
              </a:lnSpc>
              <a:buFont typeface="Arial"/>
              <a:buChar char="•"/>
            </a:pPr>
            <a:r>
              <a:rPr lang="en-US" sz="1544">
                <a:solidFill>
                  <a:srgbClr val="FFFFFF"/>
                </a:solidFill>
                <a:latin typeface="Open Sans"/>
                <a:ea typeface="Open Sans"/>
                <a:cs typeface="Open Sans"/>
                <a:sym typeface="Open Sans"/>
              </a:rPr>
              <a:t>Input Handling</a:t>
            </a:r>
          </a:p>
        </p:txBody>
      </p:sp>
      <p:grpSp>
        <p:nvGrpSpPr>
          <p:cNvPr name="Group 16" id="16"/>
          <p:cNvGrpSpPr/>
          <p:nvPr/>
        </p:nvGrpSpPr>
        <p:grpSpPr>
          <a:xfrm rot="0">
            <a:off x="668449" y="3757385"/>
            <a:ext cx="849664" cy="2147554"/>
            <a:chOff x="0" y="0"/>
            <a:chExt cx="855639" cy="2162655"/>
          </a:xfrm>
        </p:grpSpPr>
        <p:sp>
          <p:nvSpPr>
            <p:cNvPr name="Freeform 17" id="17"/>
            <p:cNvSpPr/>
            <p:nvPr/>
          </p:nvSpPr>
          <p:spPr>
            <a:xfrm flipH="false" flipV="false" rot="0">
              <a:off x="0" y="0"/>
              <a:ext cx="855639" cy="2162655"/>
            </a:xfrm>
            <a:custGeom>
              <a:avLst/>
              <a:gdLst/>
              <a:ahLst/>
              <a:cxnLst/>
              <a:rect r="r" b="b" t="t" l="l"/>
              <a:pathLst>
                <a:path h="2162655" w="855639">
                  <a:moveTo>
                    <a:pt x="0" y="0"/>
                  </a:moveTo>
                  <a:lnTo>
                    <a:pt x="855639" y="0"/>
                  </a:lnTo>
                  <a:lnTo>
                    <a:pt x="855639" y="2162655"/>
                  </a:lnTo>
                  <a:lnTo>
                    <a:pt x="0" y="2162655"/>
                  </a:lnTo>
                  <a:close/>
                </a:path>
              </a:pathLst>
            </a:custGeom>
            <a:gradFill rotWithShape="true">
              <a:gsLst>
                <a:gs pos="0">
                  <a:srgbClr val="6E009B">
                    <a:alpha val="100000"/>
                  </a:srgbClr>
                </a:gs>
                <a:gs pos="100000">
                  <a:srgbClr val="EB00FF">
                    <a:alpha val="100000"/>
                  </a:srgbClr>
                </a:gs>
              </a:gsLst>
              <a:lin ang="2700000"/>
            </a:gradFill>
          </p:spPr>
        </p:sp>
        <p:sp>
          <p:nvSpPr>
            <p:cNvPr name="TextBox 18" id="18"/>
            <p:cNvSpPr txBox="true"/>
            <p:nvPr/>
          </p:nvSpPr>
          <p:spPr>
            <a:xfrm>
              <a:off x="0" y="-38100"/>
              <a:ext cx="855639" cy="2200755"/>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668449" y="6760717"/>
            <a:ext cx="849664" cy="2147554"/>
            <a:chOff x="0" y="0"/>
            <a:chExt cx="855639" cy="2162655"/>
          </a:xfrm>
        </p:grpSpPr>
        <p:sp>
          <p:nvSpPr>
            <p:cNvPr name="Freeform 20" id="20"/>
            <p:cNvSpPr/>
            <p:nvPr/>
          </p:nvSpPr>
          <p:spPr>
            <a:xfrm flipH="false" flipV="false" rot="0">
              <a:off x="0" y="0"/>
              <a:ext cx="855639" cy="2162655"/>
            </a:xfrm>
            <a:custGeom>
              <a:avLst/>
              <a:gdLst/>
              <a:ahLst/>
              <a:cxnLst/>
              <a:rect r="r" b="b" t="t" l="l"/>
              <a:pathLst>
                <a:path h="2162655" w="855639">
                  <a:moveTo>
                    <a:pt x="0" y="0"/>
                  </a:moveTo>
                  <a:lnTo>
                    <a:pt x="855639" y="0"/>
                  </a:lnTo>
                  <a:lnTo>
                    <a:pt x="855639" y="2162655"/>
                  </a:lnTo>
                  <a:lnTo>
                    <a:pt x="0" y="2162655"/>
                  </a:lnTo>
                  <a:close/>
                </a:path>
              </a:pathLst>
            </a:custGeom>
            <a:gradFill rotWithShape="true">
              <a:gsLst>
                <a:gs pos="0">
                  <a:srgbClr val="6E009B">
                    <a:alpha val="100000"/>
                  </a:srgbClr>
                </a:gs>
                <a:gs pos="100000">
                  <a:srgbClr val="EB00FF">
                    <a:alpha val="100000"/>
                  </a:srgbClr>
                </a:gs>
              </a:gsLst>
              <a:lin ang="2700000"/>
            </a:gradFill>
          </p:spPr>
        </p:sp>
        <p:sp>
          <p:nvSpPr>
            <p:cNvPr name="TextBox 21" id="21"/>
            <p:cNvSpPr txBox="true"/>
            <p:nvPr/>
          </p:nvSpPr>
          <p:spPr>
            <a:xfrm>
              <a:off x="0" y="-38100"/>
              <a:ext cx="855639" cy="2200755"/>
            </a:xfrm>
            <a:prstGeom prst="rect">
              <a:avLst/>
            </a:prstGeom>
          </p:spPr>
          <p:txBody>
            <a:bodyPr anchor="ctr" rtlCol="false" tIns="50800" lIns="50800" bIns="50800" rIns="50800"/>
            <a:lstStyle/>
            <a:p>
              <a:pPr algn="ctr">
                <a:lnSpc>
                  <a:spcPts val="2659"/>
                </a:lnSpc>
              </a:pPr>
            </a:p>
          </p:txBody>
        </p:sp>
      </p:grpSp>
    </p:spTree>
  </p:cSld>
  <p:clrMapOvr>
    <a:masterClrMapping/>
  </p:clrMapOvr>
  <p:transition spd="slow">
    <p:fade/>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703" r="0" b="-1703"/>
            </a:stretch>
          </a:blipFill>
        </p:spPr>
      </p:sp>
      <p:grpSp>
        <p:nvGrpSpPr>
          <p:cNvPr name="Group 3" id="3"/>
          <p:cNvGrpSpPr/>
          <p:nvPr/>
        </p:nvGrpSpPr>
        <p:grpSpPr>
          <a:xfrm rot="0">
            <a:off x="17293116" y="565634"/>
            <a:ext cx="397367" cy="28996"/>
            <a:chOff x="0" y="0"/>
            <a:chExt cx="128243" cy="9358"/>
          </a:xfrm>
        </p:grpSpPr>
        <p:sp>
          <p:nvSpPr>
            <p:cNvPr name="Freeform 4" id="4"/>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6E009B">
                    <a:alpha val="100000"/>
                  </a:srgbClr>
                </a:gs>
                <a:gs pos="100000">
                  <a:srgbClr val="EB00FF">
                    <a:alpha val="100000"/>
                  </a:srgbClr>
                </a:gs>
              </a:gsLst>
              <a:lin ang="0"/>
            </a:gradFill>
          </p:spPr>
        </p:sp>
        <p:sp>
          <p:nvSpPr>
            <p:cNvPr name="TextBox 5" id="5"/>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8144623" y="8078534"/>
            <a:ext cx="143377" cy="1179766"/>
            <a:chOff x="0" y="0"/>
            <a:chExt cx="46272" cy="380749"/>
          </a:xfrm>
        </p:grpSpPr>
        <p:sp>
          <p:nvSpPr>
            <p:cNvPr name="Freeform 7" id="7"/>
            <p:cNvSpPr/>
            <p:nvPr/>
          </p:nvSpPr>
          <p:spPr>
            <a:xfrm flipH="false" flipV="false" rot="0">
              <a:off x="0" y="0"/>
              <a:ext cx="46272" cy="380749"/>
            </a:xfrm>
            <a:custGeom>
              <a:avLst/>
              <a:gdLst/>
              <a:ahLst/>
              <a:cxnLst/>
              <a:rect r="r" b="b" t="t" l="l"/>
              <a:pathLst>
                <a:path h="380749" w="46272">
                  <a:moveTo>
                    <a:pt x="0" y="0"/>
                  </a:moveTo>
                  <a:lnTo>
                    <a:pt x="46272" y="0"/>
                  </a:lnTo>
                  <a:lnTo>
                    <a:pt x="46272" y="380749"/>
                  </a:lnTo>
                  <a:lnTo>
                    <a:pt x="0" y="380749"/>
                  </a:lnTo>
                  <a:close/>
                </a:path>
              </a:pathLst>
            </a:custGeom>
            <a:gradFill rotWithShape="true">
              <a:gsLst>
                <a:gs pos="0">
                  <a:srgbClr val="6E009B">
                    <a:alpha val="100000"/>
                  </a:srgbClr>
                </a:gs>
                <a:gs pos="100000">
                  <a:srgbClr val="EB00FF">
                    <a:alpha val="100000"/>
                  </a:srgbClr>
                </a:gs>
              </a:gsLst>
              <a:lin ang="2700000"/>
            </a:gradFill>
          </p:spPr>
        </p:sp>
        <p:sp>
          <p:nvSpPr>
            <p:cNvPr name="TextBox 8" id="8"/>
            <p:cNvSpPr txBox="true"/>
            <p:nvPr/>
          </p:nvSpPr>
          <p:spPr>
            <a:xfrm>
              <a:off x="0" y="-38100"/>
              <a:ext cx="46272" cy="418849"/>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0" y="2069296"/>
            <a:ext cx="1053872" cy="3074204"/>
            <a:chOff x="0" y="0"/>
            <a:chExt cx="150802" cy="439897"/>
          </a:xfrm>
        </p:grpSpPr>
        <p:sp>
          <p:nvSpPr>
            <p:cNvPr name="Freeform 10" id="10"/>
            <p:cNvSpPr/>
            <p:nvPr/>
          </p:nvSpPr>
          <p:spPr>
            <a:xfrm flipH="false" flipV="false" rot="0">
              <a:off x="0" y="0"/>
              <a:ext cx="150802" cy="439897"/>
            </a:xfrm>
            <a:custGeom>
              <a:avLst/>
              <a:gdLst/>
              <a:ahLst/>
              <a:cxnLst/>
              <a:rect r="r" b="b" t="t" l="l"/>
              <a:pathLst>
                <a:path h="439897" w="150802">
                  <a:moveTo>
                    <a:pt x="0" y="0"/>
                  </a:moveTo>
                  <a:lnTo>
                    <a:pt x="150802" y="0"/>
                  </a:lnTo>
                  <a:lnTo>
                    <a:pt x="150802" y="439897"/>
                  </a:lnTo>
                  <a:lnTo>
                    <a:pt x="0" y="439897"/>
                  </a:lnTo>
                  <a:close/>
                </a:path>
              </a:pathLst>
            </a:custGeom>
            <a:gradFill rotWithShape="true">
              <a:gsLst>
                <a:gs pos="0">
                  <a:srgbClr val="6E009B">
                    <a:alpha val="100000"/>
                  </a:srgbClr>
                </a:gs>
                <a:gs pos="100000">
                  <a:srgbClr val="EB00FF">
                    <a:alpha val="100000"/>
                  </a:srgbClr>
                </a:gs>
              </a:gsLst>
              <a:lin ang="2700000"/>
            </a:gradFill>
          </p:spPr>
        </p:sp>
        <p:sp>
          <p:nvSpPr>
            <p:cNvPr name="TextBox 11" id="11"/>
            <p:cNvSpPr txBox="true"/>
            <p:nvPr/>
          </p:nvSpPr>
          <p:spPr>
            <a:xfrm>
              <a:off x="0" y="-38100"/>
              <a:ext cx="150802" cy="477997"/>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805996" y="2069296"/>
            <a:ext cx="12995657" cy="3074204"/>
            <a:chOff x="0" y="0"/>
            <a:chExt cx="17327543" cy="4098939"/>
          </a:xfrm>
        </p:grpSpPr>
        <p:pic>
          <p:nvPicPr>
            <p:cNvPr name="Picture 13" id="13"/>
            <p:cNvPicPr>
              <a:picLocks noChangeAspect="true"/>
            </p:cNvPicPr>
            <p:nvPr/>
          </p:nvPicPr>
          <p:blipFill>
            <a:blip r:embed="rId3"/>
            <a:srcRect l="0" t="7612" r="24742" b="7612"/>
            <a:stretch>
              <a:fillRect/>
            </a:stretch>
          </p:blipFill>
          <p:spPr>
            <a:xfrm flipH="false" flipV="false">
              <a:off x="0" y="0"/>
              <a:ext cx="17327543" cy="4098939"/>
            </a:xfrm>
            <a:prstGeom prst="rect">
              <a:avLst/>
            </a:prstGeom>
          </p:spPr>
        </p:pic>
      </p:grpSp>
      <p:sp>
        <p:nvSpPr>
          <p:cNvPr name="TextBox 14" id="14"/>
          <p:cNvSpPr txBox="true"/>
          <p:nvPr/>
        </p:nvSpPr>
        <p:spPr>
          <a:xfrm rot="0">
            <a:off x="720611" y="6387711"/>
            <a:ext cx="7112148" cy="946935"/>
          </a:xfrm>
          <a:prstGeom prst="rect">
            <a:avLst/>
          </a:prstGeom>
        </p:spPr>
        <p:txBody>
          <a:bodyPr anchor="t" rtlCol="false" tIns="0" lIns="0" bIns="0" rIns="0">
            <a:spAutoFit/>
          </a:bodyPr>
          <a:lstStyle/>
          <a:p>
            <a:pPr algn="l">
              <a:lnSpc>
                <a:spcPts val="7656"/>
              </a:lnSpc>
              <a:spcBef>
                <a:spcPct val="0"/>
              </a:spcBef>
            </a:pPr>
            <a:r>
              <a:rPr lang="en-US" sz="5469">
                <a:solidFill>
                  <a:srgbClr val="FFFFFF"/>
                </a:solidFill>
                <a:latin typeface="Bicubik"/>
                <a:ea typeface="Bicubik"/>
                <a:cs typeface="Bicubik"/>
                <a:sym typeface="Bicubik"/>
              </a:rPr>
              <a:t>UNORDERED MAP</a:t>
            </a:r>
          </a:p>
        </p:txBody>
      </p:sp>
      <p:sp>
        <p:nvSpPr>
          <p:cNvPr name="Freeform 15" id="15"/>
          <p:cNvSpPr/>
          <p:nvPr/>
        </p:nvSpPr>
        <p:spPr>
          <a:xfrm flipH="false" flipV="false" rot="-5400000">
            <a:off x="3461036" y="5703680"/>
            <a:ext cx="357460" cy="3667539"/>
          </a:xfrm>
          <a:custGeom>
            <a:avLst/>
            <a:gdLst/>
            <a:ahLst/>
            <a:cxnLst/>
            <a:rect r="r" b="b" t="t" l="l"/>
            <a:pathLst>
              <a:path h="3667539" w="357460">
                <a:moveTo>
                  <a:pt x="0" y="0"/>
                </a:moveTo>
                <a:lnTo>
                  <a:pt x="357460" y="0"/>
                </a:lnTo>
                <a:lnTo>
                  <a:pt x="357460" y="3667539"/>
                </a:lnTo>
                <a:lnTo>
                  <a:pt x="0" y="366753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6" id="16"/>
          <p:cNvSpPr txBox="true"/>
          <p:nvPr/>
        </p:nvSpPr>
        <p:spPr>
          <a:xfrm rot="0">
            <a:off x="10522946" y="6589473"/>
            <a:ext cx="6121383" cy="1461770"/>
          </a:xfrm>
          <a:prstGeom prst="rect">
            <a:avLst/>
          </a:prstGeom>
        </p:spPr>
        <p:txBody>
          <a:bodyPr anchor="t" rtlCol="false" tIns="0" lIns="0" bIns="0" rIns="0">
            <a:spAutoFit/>
          </a:bodyPr>
          <a:lstStyle/>
          <a:p>
            <a:pPr algn="l">
              <a:lnSpc>
                <a:spcPts val="2379"/>
              </a:lnSpc>
            </a:pPr>
            <a:r>
              <a:rPr lang="en-US" sz="1699">
                <a:solidFill>
                  <a:srgbClr val="FFFFFF"/>
                </a:solidFill>
                <a:latin typeface="Open Sans"/>
                <a:ea typeface="Open Sans"/>
                <a:cs typeface="Open Sans"/>
                <a:sym typeface="Open Sans"/>
              </a:rPr>
              <a:t>unordered_map&lt;string, vector&lt;string&gt;&gt; taskCategories;</a:t>
            </a:r>
          </a:p>
          <a:p>
            <a:pPr algn="l">
              <a:lnSpc>
                <a:spcPts val="2379"/>
              </a:lnSpc>
            </a:pPr>
          </a:p>
          <a:p>
            <a:pPr algn="l">
              <a:lnSpc>
                <a:spcPts val="2379"/>
              </a:lnSpc>
              <a:spcBef>
                <a:spcPct val="0"/>
              </a:spcBef>
            </a:pPr>
            <a:r>
              <a:rPr lang="en-US" sz="1699">
                <a:solidFill>
                  <a:srgbClr val="FFFFFF"/>
                </a:solidFill>
                <a:latin typeface="Open Sans"/>
                <a:ea typeface="Open Sans"/>
                <a:cs typeface="Open Sans"/>
                <a:sym typeface="Open Sans"/>
              </a:rPr>
              <a:t> Creates a map where keys are categories (strings) and values are vectors of task descriptions (strings). This allows for efficient lookups and categorization of tasks.</a:t>
            </a:r>
          </a:p>
        </p:txBody>
      </p:sp>
      <p:sp>
        <p:nvSpPr>
          <p:cNvPr name="Freeform 17" id="17"/>
          <p:cNvSpPr/>
          <p:nvPr/>
        </p:nvSpPr>
        <p:spPr>
          <a:xfrm flipH="false" flipV="false" rot="0">
            <a:off x="821128" y="456593"/>
            <a:ext cx="1393971" cy="1393971"/>
          </a:xfrm>
          <a:custGeom>
            <a:avLst/>
            <a:gdLst/>
            <a:ahLst/>
            <a:cxnLst/>
            <a:rect r="r" b="b" t="t" l="l"/>
            <a:pathLst>
              <a:path h="1393971" w="1393971">
                <a:moveTo>
                  <a:pt x="0" y="0"/>
                </a:moveTo>
                <a:lnTo>
                  <a:pt x="1393972" y="0"/>
                </a:lnTo>
                <a:lnTo>
                  <a:pt x="1393972" y="1393972"/>
                </a:lnTo>
                <a:lnTo>
                  <a:pt x="0" y="1393972"/>
                </a:lnTo>
                <a:lnTo>
                  <a:pt x="0" y="0"/>
                </a:lnTo>
                <a:close/>
              </a:path>
            </a:pathLst>
          </a:custGeom>
          <a:blipFill>
            <a:blip r:embed="rId6"/>
            <a:stretch>
              <a:fillRect l="0" t="0" r="0" b="0"/>
            </a:stretch>
          </a:blipFill>
        </p:spPr>
      </p:sp>
      <p:grpSp>
        <p:nvGrpSpPr>
          <p:cNvPr name="Group 18" id="18"/>
          <p:cNvGrpSpPr/>
          <p:nvPr/>
        </p:nvGrpSpPr>
        <p:grpSpPr>
          <a:xfrm rot="0">
            <a:off x="9144000" y="6618048"/>
            <a:ext cx="849664" cy="1460486"/>
            <a:chOff x="0" y="0"/>
            <a:chExt cx="855639" cy="1470756"/>
          </a:xfrm>
        </p:grpSpPr>
        <p:sp>
          <p:nvSpPr>
            <p:cNvPr name="Freeform 19" id="19"/>
            <p:cNvSpPr/>
            <p:nvPr/>
          </p:nvSpPr>
          <p:spPr>
            <a:xfrm flipH="false" flipV="false" rot="0">
              <a:off x="0" y="0"/>
              <a:ext cx="855639" cy="1470756"/>
            </a:xfrm>
            <a:custGeom>
              <a:avLst/>
              <a:gdLst/>
              <a:ahLst/>
              <a:cxnLst/>
              <a:rect r="r" b="b" t="t" l="l"/>
              <a:pathLst>
                <a:path h="1470756" w="855639">
                  <a:moveTo>
                    <a:pt x="0" y="0"/>
                  </a:moveTo>
                  <a:lnTo>
                    <a:pt x="855639" y="0"/>
                  </a:lnTo>
                  <a:lnTo>
                    <a:pt x="855639" y="1470756"/>
                  </a:lnTo>
                  <a:lnTo>
                    <a:pt x="0" y="1470756"/>
                  </a:lnTo>
                  <a:close/>
                </a:path>
              </a:pathLst>
            </a:custGeom>
            <a:gradFill rotWithShape="true">
              <a:gsLst>
                <a:gs pos="0">
                  <a:srgbClr val="6E009B">
                    <a:alpha val="100000"/>
                  </a:srgbClr>
                </a:gs>
                <a:gs pos="100000">
                  <a:srgbClr val="EB00FF">
                    <a:alpha val="100000"/>
                  </a:srgbClr>
                </a:gs>
              </a:gsLst>
              <a:lin ang="2700000"/>
            </a:gradFill>
          </p:spPr>
        </p:sp>
        <p:sp>
          <p:nvSpPr>
            <p:cNvPr name="TextBox 20" id="20"/>
            <p:cNvSpPr txBox="true"/>
            <p:nvPr/>
          </p:nvSpPr>
          <p:spPr>
            <a:xfrm>
              <a:off x="0" y="-38100"/>
              <a:ext cx="855639" cy="1508856"/>
            </a:xfrm>
            <a:prstGeom prst="rect">
              <a:avLst/>
            </a:prstGeom>
          </p:spPr>
          <p:txBody>
            <a:bodyPr anchor="ctr" rtlCol="false" tIns="50800" lIns="50800" bIns="50800" rIns="50800"/>
            <a:lstStyle/>
            <a:p>
              <a:pPr algn="ctr">
                <a:lnSpc>
                  <a:spcPts val="2659"/>
                </a:lnSpc>
              </a:pPr>
            </a:p>
          </p:txBody>
        </p:sp>
      </p:grpSp>
    </p:spTree>
  </p:cSld>
  <p:clrMapOvr>
    <a:masterClrMapping/>
  </p:clrMapOvr>
  <p:transition spd="slow">
    <p:push dir="l"/>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703" r="0" b="-1703"/>
            </a:stretch>
          </a:blipFill>
        </p:spPr>
      </p:sp>
      <p:grpSp>
        <p:nvGrpSpPr>
          <p:cNvPr name="Group 3" id="3"/>
          <p:cNvGrpSpPr/>
          <p:nvPr/>
        </p:nvGrpSpPr>
        <p:grpSpPr>
          <a:xfrm rot="0">
            <a:off x="18144623" y="8078534"/>
            <a:ext cx="143377" cy="1179766"/>
            <a:chOff x="0" y="0"/>
            <a:chExt cx="46272" cy="380749"/>
          </a:xfrm>
        </p:grpSpPr>
        <p:sp>
          <p:nvSpPr>
            <p:cNvPr name="Freeform 4" id="4"/>
            <p:cNvSpPr/>
            <p:nvPr/>
          </p:nvSpPr>
          <p:spPr>
            <a:xfrm flipH="false" flipV="false" rot="0">
              <a:off x="0" y="0"/>
              <a:ext cx="46272" cy="380749"/>
            </a:xfrm>
            <a:custGeom>
              <a:avLst/>
              <a:gdLst/>
              <a:ahLst/>
              <a:cxnLst/>
              <a:rect r="r" b="b" t="t" l="l"/>
              <a:pathLst>
                <a:path h="380749" w="46272">
                  <a:moveTo>
                    <a:pt x="0" y="0"/>
                  </a:moveTo>
                  <a:lnTo>
                    <a:pt x="46272" y="0"/>
                  </a:lnTo>
                  <a:lnTo>
                    <a:pt x="46272" y="380749"/>
                  </a:lnTo>
                  <a:lnTo>
                    <a:pt x="0" y="380749"/>
                  </a:lnTo>
                  <a:close/>
                </a:path>
              </a:pathLst>
            </a:custGeom>
            <a:gradFill rotWithShape="true">
              <a:gsLst>
                <a:gs pos="0">
                  <a:srgbClr val="6E009B">
                    <a:alpha val="100000"/>
                  </a:srgbClr>
                </a:gs>
                <a:gs pos="100000">
                  <a:srgbClr val="EB00FF">
                    <a:alpha val="100000"/>
                  </a:srgbClr>
                </a:gs>
              </a:gsLst>
              <a:lin ang="2700000"/>
            </a:gradFill>
          </p:spPr>
        </p:sp>
        <p:sp>
          <p:nvSpPr>
            <p:cNvPr name="TextBox 5" id="5"/>
            <p:cNvSpPr txBox="true"/>
            <p:nvPr/>
          </p:nvSpPr>
          <p:spPr>
            <a:xfrm>
              <a:off x="0" y="-38100"/>
              <a:ext cx="46272" cy="418849"/>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4720817" y="9524630"/>
            <a:ext cx="7968899" cy="1028700"/>
            <a:chOff x="0" y="0"/>
            <a:chExt cx="1140293" cy="147200"/>
          </a:xfrm>
        </p:grpSpPr>
        <p:sp>
          <p:nvSpPr>
            <p:cNvPr name="Freeform 7" id="7"/>
            <p:cNvSpPr/>
            <p:nvPr/>
          </p:nvSpPr>
          <p:spPr>
            <a:xfrm flipH="false" flipV="false" rot="0">
              <a:off x="0" y="0"/>
              <a:ext cx="1140293" cy="147200"/>
            </a:xfrm>
            <a:custGeom>
              <a:avLst/>
              <a:gdLst/>
              <a:ahLst/>
              <a:cxnLst/>
              <a:rect r="r" b="b" t="t" l="l"/>
              <a:pathLst>
                <a:path h="147200" w="1140293">
                  <a:moveTo>
                    <a:pt x="0" y="0"/>
                  </a:moveTo>
                  <a:lnTo>
                    <a:pt x="1140293" y="0"/>
                  </a:lnTo>
                  <a:lnTo>
                    <a:pt x="1140293" y="147200"/>
                  </a:lnTo>
                  <a:lnTo>
                    <a:pt x="0" y="147200"/>
                  </a:lnTo>
                  <a:close/>
                </a:path>
              </a:pathLst>
            </a:custGeom>
            <a:gradFill rotWithShape="true">
              <a:gsLst>
                <a:gs pos="0">
                  <a:srgbClr val="6E009B">
                    <a:alpha val="100000"/>
                  </a:srgbClr>
                </a:gs>
                <a:gs pos="100000">
                  <a:srgbClr val="EB00FF">
                    <a:alpha val="100000"/>
                  </a:srgbClr>
                </a:gs>
              </a:gsLst>
              <a:lin ang="2700000"/>
            </a:gradFill>
          </p:spPr>
        </p:sp>
        <p:sp>
          <p:nvSpPr>
            <p:cNvPr name="TextBox 8" id="8"/>
            <p:cNvSpPr txBox="true"/>
            <p:nvPr/>
          </p:nvSpPr>
          <p:spPr>
            <a:xfrm>
              <a:off x="0" y="-38100"/>
              <a:ext cx="1140293" cy="1853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3684055" y="5676754"/>
            <a:ext cx="10042422" cy="2991663"/>
            <a:chOff x="0" y="0"/>
            <a:chExt cx="13389896" cy="3988885"/>
          </a:xfrm>
        </p:grpSpPr>
        <p:pic>
          <p:nvPicPr>
            <p:cNvPr name="Picture 10" id="10"/>
            <p:cNvPicPr>
              <a:picLocks noChangeAspect="true"/>
            </p:cNvPicPr>
            <p:nvPr/>
          </p:nvPicPr>
          <p:blipFill>
            <a:blip r:embed="rId3"/>
            <a:srcRect l="916" t="0" r="916" b="0"/>
            <a:stretch>
              <a:fillRect/>
            </a:stretch>
          </p:blipFill>
          <p:spPr>
            <a:xfrm flipH="false" flipV="false">
              <a:off x="0" y="0"/>
              <a:ext cx="13389896" cy="3988885"/>
            </a:xfrm>
            <a:prstGeom prst="rect">
              <a:avLst/>
            </a:prstGeom>
          </p:spPr>
        </p:pic>
      </p:grpSp>
      <p:sp>
        <p:nvSpPr>
          <p:cNvPr name="Freeform 11" id="11"/>
          <p:cNvSpPr/>
          <p:nvPr/>
        </p:nvSpPr>
        <p:spPr>
          <a:xfrm flipH="false" flipV="false" rot="-5400000">
            <a:off x="8255604" y="727966"/>
            <a:ext cx="292236" cy="2998337"/>
          </a:xfrm>
          <a:custGeom>
            <a:avLst/>
            <a:gdLst/>
            <a:ahLst/>
            <a:cxnLst/>
            <a:rect r="r" b="b" t="t" l="l"/>
            <a:pathLst>
              <a:path h="2998337" w="292236">
                <a:moveTo>
                  <a:pt x="0" y="0"/>
                </a:moveTo>
                <a:lnTo>
                  <a:pt x="292236" y="0"/>
                </a:lnTo>
                <a:lnTo>
                  <a:pt x="292236" y="2998337"/>
                </a:lnTo>
                <a:lnTo>
                  <a:pt x="0" y="29983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2" id="12"/>
          <p:cNvGrpSpPr/>
          <p:nvPr/>
        </p:nvGrpSpPr>
        <p:grpSpPr>
          <a:xfrm rot="0">
            <a:off x="5157845" y="3645800"/>
            <a:ext cx="807124" cy="807124"/>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6E009B">
                    <a:alpha val="100000"/>
                  </a:srgbClr>
                </a:gs>
                <a:gs pos="100000">
                  <a:srgbClr val="EB00FF">
                    <a:alpha val="100000"/>
                  </a:srgbClr>
                </a:gs>
              </a:gsLst>
              <a:lin ang="2700000"/>
            </a:gradFill>
          </p:spPr>
        </p:sp>
        <p:sp>
          <p:nvSpPr>
            <p:cNvPr name="TextBox 14" id="1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0">
            <a:off x="821128" y="456593"/>
            <a:ext cx="1393971" cy="1393971"/>
          </a:xfrm>
          <a:custGeom>
            <a:avLst/>
            <a:gdLst/>
            <a:ahLst/>
            <a:cxnLst/>
            <a:rect r="r" b="b" t="t" l="l"/>
            <a:pathLst>
              <a:path h="1393971" w="1393971">
                <a:moveTo>
                  <a:pt x="0" y="0"/>
                </a:moveTo>
                <a:lnTo>
                  <a:pt x="1393972" y="0"/>
                </a:lnTo>
                <a:lnTo>
                  <a:pt x="1393972" y="1393972"/>
                </a:lnTo>
                <a:lnTo>
                  <a:pt x="0" y="1393972"/>
                </a:lnTo>
                <a:lnTo>
                  <a:pt x="0" y="0"/>
                </a:lnTo>
                <a:close/>
              </a:path>
            </a:pathLst>
          </a:custGeom>
          <a:blipFill>
            <a:blip r:embed="rId6"/>
            <a:stretch>
              <a:fillRect l="0" t="0" r="0" b="0"/>
            </a:stretch>
          </a:blipFill>
        </p:spPr>
      </p:sp>
      <p:sp>
        <p:nvSpPr>
          <p:cNvPr name="TextBox 16" id="16"/>
          <p:cNvSpPr txBox="true"/>
          <p:nvPr/>
        </p:nvSpPr>
        <p:spPr>
          <a:xfrm rot="0">
            <a:off x="5964970" y="1029754"/>
            <a:ext cx="6358060" cy="1011372"/>
          </a:xfrm>
          <a:prstGeom prst="rect">
            <a:avLst/>
          </a:prstGeom>
        </p:spPr>
        <p:txBody>
          <a:bodyPr anchor="t" rtlCol="false" tIns="0" lIns="0" bIns="0" rIns="0">
            <a:spAutoFit/>
          </a:bodyPr>
          <a:lstStyle/>
          <a:p>
            <a:pPr algn="l">
              <a:lnSpc>
                <a:spcPts val="8158"/>
              </a:lnSpc>
              <a:spcBef>
                <a:spcPct val="0"/>
              </a:spcBef>
            </a:pPr>
            <a:r>
              <a:rPr lang="en-US" sz="5827">
                <a:solidFill>
                  <a:srgbClr val="FFFFFF"/>
                </a:solidFill>
                <a:latin typeface="Bicubik"/>
                <a:ea typeface="Bicubik"/>
                <a:cs typeface="Bicubik"/>
                <a:sym typeface="Bicubik"/>
              </a:rPr>
              <a:t>ANSI CODES</a:t>
            </a:r>
          </a:p>
        </p:txBody>
      </p:sp>
      <p:sp>
        <p:nvSpPr>
          <p:cNvPr name="TextBox 17" id="17"/>
          <p:cNvSpPr txBox="true"/>
          <p:nvPr/>
        </p:nvSpPr>
        <p:spPr>
          <a:xfrm rot="0">
            <a:off x="6149475" y="3617225"/>
            <a:ext cx="6500520" cy="790575"/>
          </a:xfrm>
          <a:prstGeom prst="rect">
            <a:avLst/>
          </a:prstGeom>
        </p:spPr>
        <p:txBody>
          <a:bodyPr anchor="t" rtlCol="false" tIns="0" lIns="0" bIns="0" rIns="0">
            <a:spAutoFit/>
          </a:bodyPr>
          <a:lstStyle/>
          <a:p>
            <a:pPr algn="l">
              <a:lnSpc>
                <a:spcPts val="2100"/>
              </a:lnSpc>
              <a:spcBef>
                <a:spcPct val="0"/>
              </a:spcBef>
            </a:pPr>
            <a:r>
              <a:rPr lang="en-US" sz="1500">
                <a:solidFill>
                  <a:srgbClr val="FFFFFF"/>
                </a:solidFill>
                <a:latin typeface="Open Sans"/>
                <a:ea typeface="Open Sans"/>
                <a:cs typeface="Open Sans"/>
                <a:sym typeface="Open Sans"/>
              </a:rPr>
              <a:t>Defines ANSI escape codes for changing text color in terminal output. These codes are used to colorize text for better readability and to highlight different sections of the output.</a:t>
            </a:r>
          </a:p>
        </p:txBody>
      </p:sp>
    </p:spTree>
  </p:cSld>
  <p:clrMapOvr>
    <a:masterClrMapping/>
  </p:clrMapOvr>
  <p:transition spd="slow">
    <p:push dir="l"/>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703" r="0" b="-1703"/>
            </a:stretch>
          </a:blipFill>
        </p:spPr>
      </p:sp>
      <p:grpSp>
        <p:nvGrpSpPr>
          <p:cNvPr name="Group 3" id="3"/>
          <p:cNvGrpSpPr/>
          <p:nvPr/>
        </p:nvGrpSpPr>
        <p:grpSpPr>
          <a:xfrm rot="0">
            <a:off x="18144623" y="8078534"/>
            <a:ext cx="143377" cy="1179766"/>
            <a:chOff x="0" y="0"/>
            <a:chExt cx="46272" cy="380749"/>
          </a:xfrm>
        </p:grpSpPr>
        <p:sp>
          <p:nvSpPr>
            <p:cNvPr name="Freeform 4" id="4"/>
            <p:cNvSpPr/>
            <p:nvPr/>
          </p:nvSpPr>
          <p:spPr>
            <a:xfrm flipH="false" flipV="false" rot="0">
              <a:off x="0" y="0"/>
              <a:ext cx="46272" cy="380749"/>
            </a:xfrm>
            <a:custGeom>
              <a:avLst/>
              <a:gdLst/>
              <a:ahLst/>
              <a:cxnLst/>
              <a:rect r="r" b="b" t="t" l="l"/>
              <a:pathLst>
                <a:path h="380749" w="46272">
                  <a:moveTo>
                    <a:pt x="0" y="0"/>
                  </a:moveTo>
                  <a:lnTo>
                    <a:pt x="46272" y="0"/>
                  </a:lnTo>
                  <a:lnTo>
                    <a:pt x="46272" y="380749"/>
                  </a:lnTo>
                  <a:lnTo>
                    <a:pt x="0" y="380749"/>
                  </a:lnTo>
                  <a:close/>
                </a:path>
              </a:pathLst>
            </a:custGeom>
            <a:gradFill rotWithShape="true">
              <a:gsLst>
                <a:gs pos="0">
                  <a:srgbClr val="6E009B">
                    <a:alpha val="100000"/>
                  </a:srgbClr>
                </a:gs>
                <a:gs pos="100000">
                  <a:srgbClr val="EB00FF">
                    <a:alpha val="100000"/>
                  </a:srgbClr>
                </a:gs>
              </a:gsLst>
              <a:lin ang="2700000"/>
            </a:gradFill>
          </p:spPr>
        </p:sp>
        <p:sp>
          <p:nvSpPr>
            <p:cNvPr name="TextBox 5" id="5"/>
            <p:cNvSpPr txBox="true"/>
            <p:nvPr/>
          </p:nvSpPr>
          <p:spPr>
            <a:xfrm>
              <a:off x="0" y="-38100"/>
              <a:ext cx="46272" cy="418849"/>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7739763" y="735114"/>
            <a:ext cx="8690310" cy="4288917"/>
            <a:chOff x="0" y="0"/>
            <a:chExt cx="11587079" cy="5718556"/>
          </a:xfrm>
        </p:grpSpPr>
        <p:pic>
          <p:nvPicPr>
            <p:cNvPr name="Picture 7" id="7"/>
            <p:cNvPicPr>
              <a:picLocks noChangeAspect="true"/>
            </p:cNvPicPr>
            <p:nvPr/>
          </p:nvPicPr>
          <p:blipFill>
            <a:blip r:embed="rId3"/>
            <a:srcRect l="0" t="3361" r="3656" b="19025"/>
            <a:stretch>
              <a:fillRect/>
            </a:stretch>
          </p:blipFill>
          <p:spPr>
            <a:xfrm flipH="false" flipV="false">
              <a:off x="0" y="0"/>
              <a:ext cx="11587079" cy="5718556"/>
            </a:xfrm>
            <a:prstGeom prst="rect">
              <a:avLst/>
            </a:prstGeom>
          </p:spPr>
        </p:pic>
      </p:grpSp>
      <p:grpSp>
        <p:nvGrpSpPr>
          <p:cNvPr name="Group 8" id="8"/>
          <p:cNvGrpSpPr/>
          <p:nvPr/>
        </p:nvGrpSpPr>
        <p:grpSpPr>
          <a:xfrm rot="0">
            <a:off x="16844686" y="770254"/>
            <a:ext cx="829227" cy="4218637"/>
            <a:chOff x="0" y="0"/>
            <a:chExt cx="118657" cy="603657"/>
          </a:xfrm>
        </p:grpSpPr>
        <p:sp>
          <p:nvSpPr>
            <p:cNvPr name="Freeform 9" id="9"/>
            <p:cNvSpPr/>
            <p:nvPr/>
          </p:nvSpPr>
          <p:spPr>
            <a:xfrm flipH="false" flipV="false" rot="0">
              <a:off x="0" y="0"/>
              <a:ext cx="118657" cy="603657"/>
            </a:xfrm>
            <a:custGeom>
              <a:avLst/>
              <a:gdLst/>
              <a:ahLst/>
              <a:cxnLst/>
              <a:rect r="r" b="b" t="t" l="l"/>
              <a:pathLst>
                <a:path h="603657" w="118657">
                  <a:moveTo>
                    <a:pt x="0" y="0"/>
                  </a:moveTo>
                  <a:lnTo>
                    <a:pt x="118657" y="0"/>
                  </a:lnTo>
                  <a:lnTo>
                    <a:pt x="118657" y="603657"/>
                  </a:lnTo>
                  <a:lnTo>
                    <a:pt x="0" y="603657"/>
                  </a:lnTo>
                  <a:close/>
                </a:path>
              </a:pathLst>
            </a:custGeom>
            <a:gradFill rotWithShape="true">
              <a:gsLst>
                <a:gs pos="0">
                  <a:srgbClr val="6E009B">
                    <a:alpha val="100000"/>
                  </a:srgbClr>
                </a:gs>
                <a:gs pos="100000">
                  <a:srgbClr val="EB00FF">
                    <a:alpha val="100000"/>
                  </a:srgbClr>
                </a:gs>
              </a:gsLst>
              <a:lin ang="2700000"/>
            </a:gradFill>
          </p:spPr>
        </p:sp>
        <p:sp>
          <p:nvSpPr>
            <p:cNvPr name="TextBox 10" id="10"/>
            <p:cNvSpPr txBox="true"/>
            <p:nvPr/>
          </p:nvSpPr>
          <p:spPr>
            <a:xfrm>
              <a:off x="0" y="-38100"/>
              <a:ext cx="118657" cy="641757"/>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7739763" y="5551698"/>
            <a:ext cx="8690310" cy="3706602"/>
            <a:chOff x="0" y="0"/>
            <a:chExt cx="11587079" cy="4942135"/>
          </a:xfrm>
        </p:grpSpPr>
        <p:pic>
          <p:nvPicPr>
            <p:cNvPr name="Picture 12" id="12"/>
            <p:cNvPicPr>
              <a:picLocks noChangeAspect="true"/>
            </p:cNvPicPr>
            <p:nvPr/>
          </p:nvPicPr>
          <p:blipFill>
            <a:blip r:embed="rId4"/>
            <a:srcRect l="0" t="1136" r="0" b="1136"/>
            <a:stretch>
              <a:fillRect/>
            </a:stretch>
          </p:blipFill>
          <p:spPr>
            <a:xfrm flipH="false" flipV="false">
              <a:off x="0" y="0"/>
              <a:ext cx="11587079" cy="4942135"/>
            </a:xfrm>
            <a:prstGeom prst="rect">
              <a:avLst/>
            </a:prstGeom>
          </p:spPr>
        </p:pic>
      </p:grpSp>
      <p:grpSp>
        <p:nvGrpSpPr>
          <p:cNvPr name="Group 13" id="13"/>
          <p:cNvGrpSpPr/>
          <p:nvPr/>
        </p:nvGrpSpPr>
        <p:grpSpPr>
          <a:xfrm rot="0">
            <a:off x="16844686" y="5551698"/>
            <a:ext cx="829227" cy="3676370"/>
            <a:chOff x="0" y="0"/>
            <a:chExt cx="118657" cy="526062"/>
          </a:xfrm>
        </p:grpSpPr>
        <p:sp>
          <p:nvSpPr>
            <p:cNvPr name="Freeform 14" id="14"/>
            <p:cNvSpPr/>
            <p:nvPr/>
          </p:nvSpPr>
          <p:spPr>
            <a:xfrm flipH="false" flipV="false" rot="0">
              <a:off x="0" y="0"/>
              <a:ext cx="118657" cy="526062"/>
            </a:xfrm>
            <a:custGeom>
              <a:avLst/>
              <a:gdLst/>
              <a:ahLst/>
              <a:cxnLst/>
              <a:rect r="r" b="b" t="t" l="l"/>
              <a:pathLst>
                <a:path h="526062" w="118657">
                  <a:moveTo>
                    <a:pt x="0" y="0"/>
                  </a:moveTo>
                  <a:lnTo>
                    <a:pt x="118657" y="0"/>
                  </a:lnTo>
                  <a:lnTo>
                    <a:pt x="118657" y="526062"/>
                  </a:lnTo>
                  <a:lnTo>
                    <a:pt x="0" y="526062"/>
                  </a:lnTo>
                  <a:close/>
                </a:path>
              </a:pathLst>
            </a:custGeom>
            <a:gradFill rotWithShape="true">
              <a:gsLst>
                <a:gs pos="0">
                  <a:srgbClr val="6E009B">
                    <a:alpha val="100000"/>
                  </a:srgbClr>
                </a:gs>
                <a:gs pos="100000">
                  <a:srgbClr val="EB00FF">
                    <a:alpha val="100000"/>
                  </a:srgbClr>
                </a:gs>
              </a:gsLst>
              <a:lin ang="2700000"/>
            </a:gradFill>
          </p:spPr>
        </p:sp>
        <p:sp>
          <p:nvSpPr>
            <p:cNvPr name="TextBox 15" id="15"/>
            <p:cNvSpPr txBox="true"/>
            <p:nvPr/>
          </p:nvSpPr>
          <p:spPr>
            <a:xfrm>
              <a:off x="0" y="-38100"/>
              <a:ext cx="118657" cy="564162"/>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482145" y="2347114"/>
            <a:ext cx="6525210" cy="1011372"/>
          </a:xfrm>
          <a:prstGeom prst="rect">
            <a:avLst/>
          </a:prstGeom>
        </p:spPr>
        <p:txBody>
          <a:bodyPr anchor="t" rtlCol="false" tIns="0" lIns="0" bIns="0" rIns="0">
            <a:spAutoFit/>
          </a:bodyPr>
          <a:lstStyle/>
          <a:p>
            <a:pPr algn="l">
              <a:lnSpc>
                <a:spcPts val="8158"/>
              </a:lnSpc>
              <a:spcBef>
                <a:spcPct val="0"/>
              </a:spcBef>
            </a:pPr>
            <a:r>
              <a:rPr lang="en-US" sz="5827">
                <a:solidFill>
                  <a:srgbClr val="FFFFFF"/>
                </a:solidFill>
                <a:latin typeface="Bicubik"/>
                <a:ea typeface="Bicubik"/>
                <a:cs typeface="Bicubik"/>
                <a:sym typeface="Bicubik"/>
              </a:rPr>
              <a:t>DISPLAY MENU</a:t>
            </a:r>
          </a:p>
        </p:txBody>
      </p:sp>
      <p:sp>
        <p:nvSpPr>
          <p:cNvPr name="Freeform 17" id="17"/>
          <p:cNvSpPr/>
          <p:nvPr/>
        </p:nvSpPr>
        <p:spPr>
          <a:xfrm flipH="false" flipV="false" rot="-5400000">
            <a:off x="2745993" y="1804718"/>
            <a:ext cx="335587" cy="3443122"/>
          </a:xfrm>
          <a:custGeom>
            <a:avLst/>
            <a:gdLst/>
            <a:ahLst/>
            <a:cxnLst/>
            <a:rect r="r" b="b" t="t" l="l"/>
            <a:pathLst>
              <a:path h="3443122" w="335587">
                <a:moveTo>
                  <a:pt x="0" y="0"/>
                </a:moveTo>
                <a:lnTo>
                  <a:pt x="335587" y="0"/>
                </a:lnTo>
                <a:lnTo>
                  <a:pt x="335587" y="3443122"/>
                </a:lnTo>
                <a:lnTo>
                  <a:pt x="0" y="344312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8" id="18"/>
          <p:cNvGrpSpPr/>
          <p:nvPr/>
        </p:nvGrpSpPr>
        <p:grpSpPr>
          <a:xfrm rot="0">
            <a:off x="788663" y="4497848"/>
            <a:ext cx="403562" cy="403562"/>
            <a:chOff x="0" y="0"/>
            <a:chExt cx="406400" cy="406400"/>
          </a:xfrm>
        </p:grpSpPr>
        <p:sp>
          <p:nvSpPr>
            <p:cNvPr name="Freeform 19" id="19"/>
            <p:cNvSpPr/>
            <p:nvPr/>
          </p:nvSpPr>
          <p:spPr>
            <a:xfrm flipH="false" flipV="false" rot="0">
              <a:off x="0" y="0"/>
              <a:ext cx="406400" cy="406400"/>
            </a:xfrm>
            <a:custGeom>
              <a:avLst/>
              <a:gdLst/>
              <a:ahLst/>
              <a:cxnLst/>
              <a:rect r="r" b="b" t="t" l="l"/>
              <a:pathLst>
                <a:path h="406400" w="406400">
                  <a:moveTo>
                    <a:pt x="0" y="0"/>
                  </a:moveTo>
                  <a:lnTo>
                    <a:pt x="406400" y="0"/>
                  </a:lnTo>
                  <a:lnTo>
                    <a:pt x="406400" y="406400"/>
                  </a:lnTo>
                  <a:lnTo>
                    <a:pt x="0" y="406400"/>
                  </a:lnTo>
                  <a:close/>
                </a:path>
              </a:pathLst>
            </a:custGeom>
            <a:gradFill rotWithShape="true">
              <a:gsLst>
                <a:gs pos="0">
                  <a:srgbClr val="6E009B">
                    <a:alpha val="100000"/>
                  </a:srgbClr>
                </a:gs>
                <a:gs pos="100000">
                  <a:srgbClr val="EB00FF">
                    <a:alpha val="100000"/>
                  </a:srgbClr>
                </a:gs>
              </a:gsLst>
              <a:lin ang="2700000"/>
            </a:gradFill>
          </p:spPr>
        </p:sp>
        <p:sp>
          <p:nvSpPr>
            <p:cNvPr name="TextBox 20" id="20"/>
            <p:cNvSpPr txBox="true"/>
            <p:nvPr/>
          </p:nvSpPr>
          <p:spPr>
            <a:xfrm>
              <a:off x="0" y="-38100"/>
              <a:ext cx="406400" cy="4445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385101" y="6852607"/>
            <a:ext cx="815455" cy="940838"/>
            <a:chOff x="0" y="0"/>
            <a:chExt cx="821189" cy="947454"/>
          </a:xfrm>
        </p:grpSpPr>
        <p:sp>
          <p:nvSpPr>
            <p:cNvPr name="Freeform 22" id="22"/>
            <p:cNvSpPr/>
            <p:nvPr/>
          </p:nvSpPr>
          <p:spPr>
            <a:xfrm flipH="false" flipV="false" rot="0">
              <a:off x="0" y="0"/>
              <a:ext cx="821189" cy="947454"/>
            </a:xfrm>
            <a:custGeom>
              <a:avLst/>
              <a:gdLst/>
              <a:ahLst/>
              <a:cxnLst/>
              <a:rect r="r" b="b" t="t" l="l"/>
              <a:pathLst>
                <a:path h="947454" w="821189">
                  <a:moveTo>
                    <a:pt x="0" y="0"/>
                  </a:moveTo>
                  <a:lnTo>
                    <a:pt x="821189" y="0"/>
                  </a:lnTo>
                  <a:lnTo>
                    <a:pt x="821189" y="947454"/>
                  </a:lnTo>
                  <a:lnTo>
                    <a:pt x="0" y="947454"/>
                  </a:lnTo>
                  <a:close/>
                </a:path>
              </a:pathLst>
            </a:custGeom>
            <a:gradFill rotWithShape="true">
              <a:gsLst>
                <a:gs pos="0">
                  <a:srgbClr val="6E009B">
                    <a:alpha val="100000"/>
                  </a:srgbClr>
                </a:gs>
                <a:gs pos="100000">
                  <a:srgbClr val="EB00FF">
                    <a:alpha val="100000"/>
                  </a:srgbClr>
                </a:gs>
              </a:gsLst>
              <a:lin ang="2700000"/>
            </a:gradFill>
          </p:spPr>
        </p:sp>
        <p:sp>
          <p:nvSpPr>
            <p:cNvPr name="TextBox 23" id="23"/>
            <p:cNvSpPr txBox="true"/>
            <p:nvPr/>
          </p:nvSpPr>
          <p:spPr>
            <a:xfrm>
              <a:off x="0" y="-38100"/>
              <a:ext cx="821189" cy="985554"/>
            </a:xfrm>
            <a:prstGeom prst="rect">
              <a:avLst/>
            </a:prstGeom>
          </p:spPr>
          <p:txBody>
            <a:bodyPr anchor="ctr" rtlCol="false" tIns="50800" lIns="50800" bIns="50800" rIns="50800"/>
            <a:lstStyle/>
            <a:p>
              <a:pPr algn="ctr">
                <a:lnSpc>
                  <a:spcPts val="2659"/>
                </a:lnSpc>
              </a:pPr>
            </a:p>
          </p:txBody>
        </p:sp>
      </p:grpSp>
      <p:sp>
        <p:nvSpPr>
          <p:cNvPr name="TextBox 24" id="24"/>
          <p:cNvSpPr txBox="true"/>
          <p:nvPr/>
        </p:nvSpPr>
        <p:spPr>
          <a:xfrm rot="0">
            <a:off x="1619656" y="4556754"/>
            <a:ext cx="4721874" cy="257175"/>
          </a:xfrm>
          <a:prstGeom prst="rect">
            <a:avLst/>
          </a:prstGeom>
        </p:spPr>
        <p:txBody>
          <a:bodyPr anchor="t" rtlCol="false" tIns="0" lIns="0" bIns="0" rIns="0">
            <a:spAutoFit/>
          </a:bodyPr>
          <a:lstStyle/>
          <a:p>
            <a:pPr algn="l">
              <a:lnSpc>
                <a:spcPts val="2100"/>
              </a:lnSpc>
              <a:spcBef>
                <a:spcPct val="0"/>
              </a:spcBef>
            </a:pPr>
            <a:r>
              <a:rPr lang="en-US" sz="1500">
                <a:solidFill>
                  <a:srgbClr val="FFFFFF"/>
                </a:solidFill>
                <a:latin typeface="Open Sans"/>
                <a:ea typeface="Open Sans"/>
                <a:cs typeface="Open Sans"/>
                <a:sym typeface="Open Sans"/>
              </a:rPr>
              <a:t>In this code , Input Handling  woukd also be done</a:t>
            </a:r>
          </a:p>
        </p:txBody>
      </p:sp>
      <p:sp>
        <p:nvSpPr>
          <p:cNvPr name="TextBox 25" id="25"/>
          <p:cNvSpPr txBox="true"/>
          <p:nvPr/>
        </p:nvSpPr>
        <p:spPr>
          <a:xfrm rot="0">
            <a:off x="1619656" y="6824032"/>
            <a:ext cx="4721874" cy="1057275"/>
          </a:xfrm>
          <a:prstGeom prst="rect">
            <a:avLst/>
          </a:prstGeom>
        </p:spPr>
        <p:txBody>
          <a:bodyPr anchor="t" rtlCol="false" tIns="0" lIns="0" bIns="0" rIns="0">
            <a:spAutoFit/>
          </a:bodyPr>
          <a:lstStyle/>
          <a:p>
            <a:pPr algn="l">
              <a:lnSpc>
                <a:spcPts val="2100"/>
              </a:lnSpc>
              <a:spcBef>
                <a:spcPct val="0"/>
              </a:spcBef>
            </a:pPr>
            <a:r>
              <a:rPr lang="en-US" sz="1500">
                <a:solidFill>
                  <a:srgbClr val="FFFFFF"/>
                </a:solidFill>
                <a:latin typeface="Open Sans"/>
                <a:ea typeface="Open Sans"/>
                <a:cs typeface="Open Sans"/>
                <a:sym typeface="Open Sans"/>
              </a:rPr>
              <a:t>Displays the menu options to the user with color coding and prompts the user to choose an option. The menu runs in an infinite loop (while (true)) to allow the user interact continuously.</a:t>
            </a:r>
          </a:p>
        </p:txBody>
      </p:sp>
      <p:sp>
        <p:nvSpPr>
          <p:cNvPr name="Freeform 26" id="26"/>
          <p:cNvSpPr/>
          <p:nvPr/>
        </p:nvSpPr>
        <p:spPr>
          <a:xfrm flipH="false" flipV="false" rot="0">
            <a:off x="821128" y="456593"/>
            <a:ext cx="1393971" cy="1393971"/>
          </a:xfrm>
          <a:custGeom>
            <a:avLst/>
            <a:gdLst/>
            <a:ahLst/>
            <a:cxnLst/>
            <a:rect r="r" b="b" t="t" l="l"/>
            <a:pathLst>
              <a:path h="1393971" w="1393971">
                <a:moveTo>
                  <a:pt x="0" y="0"/>
                </a:moveTo>
                <a:lnTo>
                  <a:pt x="1393972" y="0"/>
                </a:lnTo>
                <a:lnTo>
                  <a:pt x="1393972" y="1393972"/>
                </a:lnTo>
                <a:lnTo>
                  <a:pt x="0" y="1393972"/>
                </a:lnTo>
                <a:lnTo>
                  <a:pt x="0" y="0"/>
                </a:lnTo>
                <a:close/>
              </a:path>
            </a:pathLst>
          </a:custGeom>
          <a:blipFill>
            <a:blip r:embed="rId7"/>
            <a:stretch>
              <a:fillRect l="0" t="0" r="0" b="0"/>
            </a:stretch>
          </a:blipFill>
        </p:spPr>
      </p:sp>
    </p:spTree>
  </p:cSld>
  <p:clrMapOvr>
    <a:masterClrMapping/>
  </p:clrMapOvr>
  <p:transition spd="slow">
    <p:push dir="l"/>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703" r="0" b="-1703"/>
            </a:stretch>
          </a:blipFill>
        </p:spPr>
      </p:sp>
      <p:grpSp>
        <p:nvGrpSpPr>
          <p:cNvPr name="Group 3" id="3"/>
          <p:cNvGrpSpPr/>
          <p:nvPr/>
        </p:nvGrpSpPr>
        <p:grpSpPr>
          <a:xfrm rot="0">
            <a:off x="18144623" y="8078534"/>
            <a:ext cx="143377" cy="1179766"/>
            <a:chOff x="0" y="0"/>
            <a:chExt cx="46272" cy="380749"/>
          </a:xfrm>
        </p:grpSpPr>
        <p:sp>
          <p:nvSpPr>
            <p:cNvPr name="Freeform 4" id="4"/>
            <p:cNvSpPr/>
            <p:nvPr/>
          </p:nvSpPr>
          <p:spPr>
            <a:xfrm flipH="false" flipV="false" rot="0">
              <a:off x="0" y="0"/>
              <a:ext cx="46272" cy="380749"/>
            </a:xfrm>
            <a:custGeom>
              <a:avLst/>
              <a:gdLst/>
              <a:ahLst/>
              <a:cxnLst/>
              <a:rect r="r" b="b" t="t" l="l"/>
              <a:pathLst>
                <a:path h="380749" w="46272">
                  <a:moveTo>
                    <a:pt x="0" y="0"/>
                  </a:moveTo>
                  <a:lnTo>
                    <a:pt x="46272" y="0"/>
                  </a:lnTo>
                  <a:lnTo>
                    <a:pt x="46272" y="380749"/>
                  </a:lnTo>
                  <a:lnTo>
                    <a:pt x="0" y="380749"/>
                  </a:lnTo>
                  <a:close/>
                </a:path>
              </a:pathLst>
            </a:custGeom>
            <a:gradFill rotWithShape="true">
              <a:gsLst>
                <a:gs pos="0">
                  <a:srgbClr val="6E009B">
                    <a:alpha val="100000"/>
                  </a:srgbClr>
                </a:gs>
                <a:gs pos="100000">
                  <a:srgbClr val="EB00FF">
                    <a:alpha val="100000"/>
                  </a:srgbClr>
                </a:gs>
              </a:gsLst>
              <a:lin ang="2700000"/>
            </a:gradFill>
          </p:spPr>
        </p:sp>
        <p:sp>
          <p:nvSpPr>
            <p:cNvPr name="TextBox 5" id="5"/>
            <p:cNvSpPr txBox="true"/>
            <p:nvPr/>
          </p:nvSpPr>
          <p:spPr>
            <a:xfrm>
              <a:off x="0" y="-38100"/>
              <a:ext cx="46272" cy="418849"/>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5061877" y="3886581"/>
            <a:ext cx="8164245" cy="3101183"/>
            <a:chOff x="0" y="0"/>
            <a:chExt cx="10885660" cy="4134911"/>
          </a:xfrm>
        </p:grpSpPr>
        <p:pic>
          <p:nvPicPr>
            <p:cNvPr name="Picture 7" id="7"/>
            <p:cNvPicPr>
              <a:picLocks noChangeAspect="true"/>
            </p:cNvPicPr>
            <p:nvPr/>
          </p:nvPicPr>
          <p:blipFill>
            <a:blip r:embed="rId3"/>
            <a:srcRect l="0" t="754" r="0" b="754"/>
            <a:stretch>
              <a:fillRect/>
            </a:stretch>
          </p:blipFill>
          <p:spPr>
            <a:xfrm flipH="false" flipV="false">
              <a:off x="0" y="0"/>
              <a:ext cx="10885660" cy="4134911"/>
            </a:xfrm>
            <a:prstGeom prst="rect">
              <a:avLst/>
            </a:prstGeom>
          </p:spPr>
        </p:pic>
      </p:grpSp>
      <p:sp>
        <p:nvSpPr>
          <p:cNvPr name="TextBox 8" id="8"/>
          <p:cNvSpPr txBox="true"/>
          <p:nvPr/>
        </p:nvSpPr>
        <p:spPr>
          <a:xfrm rot="0">
            <a:off x="4651882" y="1853807"/>
            <a:ext cx="8984236" cy="1004505"/>
          </a:xfrm>
          <a:prstGeom prst="rect">
            <a:avLst/>
          </a:prstGeom>
        </p:spPr>
        <p:txBody>
          <a:bodyPr anchor="t" rtlCol="false" tIns="0" lIns="0" bIns="0" rIns="0">
            <a:spAutoFit/>
          </a:bodyPr>
          <a:lstStyle/>
          <a:p>
            <a:pPr algn="ctr">
              <a:lnSpc>
                <a:spcPts val="8158"/>
              </a:lnSpc>
              <a:spcBef>
                <a:spcPct val="0"/>
              </a:spcBef>
            </a:pPr>
            <a:r>
              <a:rPr lang="en-US" sz="5827">
                <a:solidFill>
                  <a:srgbClr val="FFFFFF"/>
                </a:solidFill>
                <a:latin typeface="Bicubik"/>
                <a:ea typeface="Bicubik"/>
                <a:cs typeface="Bicubik"/>
                <a:sym typeface="Bicubik"/>
              </a:rPr>
              <a:t>INPUT VALIDATION</a:t>
            </a:r>
          </a:p>
        </p:txBody>
      </p:sp>
      <p:sp>
        <p:nvSpPr>
          <p:cNvPr name="Freeform 9" id="9"/>
          <p:cNvSpPr/>
          <p:nvPr/>
        </p:nvSpPr>
        <p:spPr>
          <a:xfrm flipH="false" flipV="false" rot="-5400000">
            <a:off x="8371384" y="1207005"/>
            <a:ext cx="356654" cy="3659267"/>
          </a:xfrm>
          <a:custGeom>
            <a:avLst/>
            <a:gdLst/>
            <a:ahLst/>
            <a:cxnLst/>
            <a:rect r="r" b="b" t="t" l="l"/>
            <a:pathLst>
              <a:path h="3659267" w="356654">
                <a:moveTo>
                  <a:pt x="0" y="0"/>
                </a:moveTo>
                <a:lnTo>
                  <a:pt x="356654" y="0"/>
                </a:lnTo>
                <a:lnTo>
                  <a:pt x="356654" y="3659267"/>
                </a:lnTo>
                <a:lnTo>
                  <a:pt x="0" y="36592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821128" y="456593"/>
            <a:ext cx="1393971" cy="1393971"/>
          </a:xfrm>
          <a:custGeom>
            <a:avLst/>
            <a:gdLst/>
            <a:ahLst/>
            <a:cxnLst/>
            <a:rect r="r" b="b" t="t" l="l"/>
            <a:pathLst>
              <a:path h="1393971" w="1393971">
                <a:moveTo>
                  <a:pt x="0" y="0"/>
                </a:moveTo>
                <a:lnTo>
                  <a:pt x="1393972" y="0"/>
                </a:lnTo>
                <a:lnTo>
                  <a:pt x="1393972" y="1393972"/>
                </a:lnTo>
                <a:lnTo>
                  <a:pt x="0" y="1393972"/>
                </a:lnTo>
                <a:lnTo>
                  <a:pt x="0" y="0"/>
                </a:lnTo>
                <a:close/>
              </a:path>
            </a:pathLst>
          </a:custGeom>
          <a:blipFill>
            <a:blip r:embed="rId6"/>
            <a:stretch>
              <a:fillRect l="0" t="0" r="0" b="0"/>
            </a:stretch>
          </a:blipFill>
        </p:spPr>
      </p:sp>
      <p:sp>
        <p:nvSpPr>
          <p:cNvPr name="TextBox 11" id="11"/>
          <p:cNvSpPr txBox="true"/>
          <p:nvPr/>
        </p:nvSpPr>
        <p:spPr>
          <a:xfrm rot="0">
            <a:off x="6054252" y="7987889"/>
            <a:ext cx="5720612" cy="790575"/>
          </a:xfrm>
          <a:prstGeom prst="rect">
            <a:avLst/>
          </a:prstGeom>
        </p:spPr>
        <p:txBody>
          <a:bodyPr anchor="t" rtlCol="false" tIns="0" lIns="0" bIns="0" rIns="0">
            <a:spAutoFit/>
          </a:bodyPr>
          <a:lstStyle/>
          <a:p>
            <a:pPr algn="l">
              <a:lnSpc>
                <a:spcPts val="2100"/>
              </a:lnSpc>
              <a:spcBef>
                <a:spcPct val="0"/>
              </a:spcBef>
            </a:pPr>
            <a:r>
              <a:rPr lang="en-US" sz="1500">
                <a:solidFill>
                  <a:srgbClr val="FFFFFF"/>
                </a:solidFill>
                <a:latin typeface="Open Sans"/>
                <a:ea typeface="Open Sans"/>
                <a:cs typeface="Open Sans"/>
                <a:sym typeface="Open Sans"/>
              </a:rPr>
              <a:t>Checks if the user input is valid. If not, it clears the error flag, ignores the invalid input, and prompts the user to enter a valid number</a:t>
            </a:r>
          </a:p>
        </p:txBody>
      </p:sp>
      <p:grpSp>
        <p:nvGrpSpPr>
          <p:cNvPr name="Group 12" id="12"/>
          <p:cNvGrpSpPr/>
          <p:nvPr/>
        </p:nvGrpSpPr>
        <p:grpSpPr>
          <a:xfrm rot="5400000">
            <a:off x="8929134" y="3419991"/>
            <a:ext cx="429732" cy="8164245"/>
            <a:chOff x="0" y="0"/>
            <a:chExt cx="61492" cy="1168245"/>
          </a:xfrm>
        </p:grpSpPr>
        <p:sp>
          <p:nvSpPr>
            <p:cNvPr name="Freeform 13" id="13"/>
            <p:cNvSpPr/>
            <p:nvPr/>
          </p:nvSpPr>
          <p:spPr>
            <a:xfrm flipH="false" flipV="false" rot="0">
              <a:off x="0" y="0"/>
              <a:ext cx="61492" cy="1168245"/>
            </a:xfrm>
            <a:custGeom>
              <a:avLst/>
              <a:gdLst/>
              <a:ahLst/>
              <a:cxnLst/>
              <a:rect r="r" b="b" t="t" l="l"/>
              <a:pathLst>
                <a:path h="1168245" w="61492">
                  <a:moveTo>
                    <a:pt x="0" y="0"/>
                  </a:moveTo>
                  <a:lnTo>
                    <a:pt x="61492" y="0"/>
                  </a:lnTo>
                  <a:lnTo>
                    <a:pt x="61492" y="1168245"/>
                  </a:lnTo>
                  <a:lnTo>
                    <a:pt x="0" y="1168245"/>
                  </a:lnTo>
                  <a:close/>
                </a:path>
              </a:pathLst>
            </a:custGeom>
            <a:gradFill rotWithShape="true">
              <a:gsLst>
                <a:gs pos="0">
                  <a:srgbClr val="6E009B">
                    <a:alpha val="100000"/>
                  </a:srgbClr>
                </a:gs>
                <a:gs pos="100000">
                  <a:srgbClr val="EB00FF">
                    <a:alpha val="100000"/>
                  </a:srgbClr>
                </a:gs>
              </a:gsLst>
              <a:lin ang="2700000"/>
            </a:gradFill>
          </p:spPr>
        </p:sp>
        <p:sp>
          <p:nvSpPr>
            <p:cNvPr name="TextBox 14" id="14"/>
            <p:cNvSpPr txBox="true"/>
            <p:nvPr/>
          </p:nvSpPr>
          <p:spPr>
            <a:xfrm>
              <a:off x="0" y="-38100"/>
              <a:ext cx="61492" cy="1206345"/>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5061877" y="8069383"/>
            <a:ext cx="556763" cy="656162"/>
            <a:chOff x="0" y="0"/>
            <a:chExt cx="560678" cy="660776"/>
          </a:xfrm>
        </p:grpSpPr>
        <p:sp>
          <p:nvSpPr>
            <p:cNvPr name="Freeform 16" id="16"/>
            <p:cNvSpPr/>
            <p:nvPr/>
          </p:nvSpPr>
          <p:spPr>
            <a:xfrm flipH="false" flipV="false" rot="0">
              <a:off x="0" y="0"/>
              <a:ext cx="560678" cy="660776"/>
            </a:xfrm>
            <a:custGeom>
              <a:avLst/>
              <a:gdLst/>
              <a:ahLst/>
              <a:cxnLst/>
              <a:rect r="r" b="b" t="t" l="l"/>
              <a:pathLst>
                <a:path h="660776" w="560678">
                  <a:moveTo>
                    <a:pt x="0" y="0"/>
                  </a:moveTo>
                  <a:lnTo>
                    <a:pt x="560678" y="0"/>
                  </a:lnTo>
                  <a:lnTo>
                    <a:pt x="560678" y="660776"/>
                  </a:lnTo>
                  <a:lnTo>
                    <a:pt x="0" y="660776"/>
                  </a:lnTo>
                  <a:close/>
                </a:path>
              </a:pathLst>
            </a:custGeom>
            <a:gradFill rotWithShape="true">
              <a:gsLst>
                <a:gs pos="0">
                  <a:srgbClr val="6E009B">
                    <a:alpha val="100000"/>
                  </a:srgbClr>
                </a:gs>
                <a:gs pos="100000">
                  <a:srgbClr val="EB00FF">
                    <a:alpha val="100000"/>
                  </a:srgbClr>
                </a:gs>
              </a:gsLst>
              <a:lin ang="2700000"/>
            </a:gradFill>
          </p:spPr>
        </p:sp>
        <p:sp>
          <p:nvSpPr>
            <p:cNvPr name="TextBox 17" id="17"/>
            <p:cNvSpPr txBox="true"/>
            <p:nvPr/>
          </p:nvSpPr>
          <p:spPr>
            <a:xfrm>
              <a:off x="0" y="-38100"/>
              <a:ext cx="560678" cy="698876"/>
            </a:xfrm>
            <a:prstGeom prst="rect">
              <a:avLst/>
            </a:prstGeom>
          </p:spPr>
          <p:txBody>
            <a:bodyPr anchor="ctr" rtlCol="false" tIns="50800" lIns="50800" bIns="50800" rIns="50800"/>
            <a:lstStyle/>
            <a:p>
              <a:pPr algn="ctr">
                <a:lnSpc>
                  <a:spcPts val="2659"/>
                </a:lnSpc>
              </a:pPr>
            </a:p>
          </p:txBody>
        </p:sp>
      </p:grpSp>
    </p:spTree>
  </p:cSld>
  <p:clrMapOvr>
    <a:masterClrMapping/>
  </p:clrMapOvr>
  <p:transition spd="slow">
    <p:push dir="l"/>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703" r="0" b="-1703"/>
            </a:stretch>
          </a:blipFill>
        </p:spPr>
      </p:sp>
      <p:grpSp>
        <p:nvGrpSpPr>
          <p:cNvPr name="Group 3" id="3"/>
          <p:cNvGrpSpPr/>
          <p:nvPr/>
        </p:nvGrpSpPr>
        <p:grpSpPr>
          <a:xfrm rot="0">
            <a:off x="17293116" y="565634"/>
            <a:ext cx="397367" cy="28996"/>
            <a:chOff x="0" y="0"/>
            <a:chExt cx="128243" cy="9358"/>
          </a:xfrm>
        </p:grpSpPr>
        <p:sp>
          <p:nvSpPr>
            <p:cNvPr name="Freeform 4" id="4"/>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6E009B">
                    <a:alpha val="100000"/>
                  </a:srgbClr>
                </a:gs>
                <a:gs pos="100000">
                  <a:srgbClr val="EB00FF">
                    <a:alpha val="100000"/>
                  </a:srgbClr>
                </a:gs>
              </a:gsLst>
              <a:lin ang="0"/>
            </a:gradFill>
          </p:spPr>
        </p:sp>
        <p:sp>
          <p:nvSpPr>
            <p:cNvPr name="TextBox 5" id="5"/>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8144623" y="8078534"/>
            <a:ext cx="143377" cy="1179766"/>
            <a:chOff x="0" y="0"/>
            <a:chExt cx="46272" cy="380749"/>
          </a:xfrm>
        </p:grpSpPr>
        <p:sp>
          <p:nvSpPr>
            <p:cNvPr name="Freeform 7" id="7"/>
            <p:cNvSpPr/>
            <p:nvPr/>
          </p:nvSpPr>
          <p:spPr>
            <a:xfrm flipH="false" flipV="false" rot="0">
              <a:off x="0" y="0"/>
              <a:ext cx="46272" cy="380749"/>
            </a:xfrm>
            <a:custGeom>
              <a:avLst/>
              <a:gdLst/>
              <a:ahLst/>
              <a:cxnLst/>
              <a:rect r="r" b="b" t="t" l="l"/>
              <a:pathLst>
                <a:path h="380749" w="46272">
                  <a:moveTo>
                    <a:pt x="0" y="0"/>
                  </a:moveTo>
                  <a:lnTo>
                    <a:pt x="46272" y="0"/>
                  </a:lnTo>
                  <a:lnTo>
                    <a:pt x="46272" y="380749"/>
                  </a:lnTo>
                  <a:lnTo>
                    <a:pt x="0" y="380749"/>
                  </a:lnTo>
                  <a:close/>
                </a:path>
              </a:pathLst>
            </a:custGeom>
            <a:gradFill rotWithShape="true">
              <a:gsLst>
                <a:gs pos="0">
                  <a:srgbClr val="6E009B">
                    <a:alpha val="100000"/>
                  </a:srgbClr>
                </a:gs>
                <a:gs pos="100000">
                  <a:srgbClr val="EB00FF">
                    <a:alpha val="100000"/>
                  </a:srgbClr>
                </a:gs>
              </a:gsLst>
              <a:lin ang="2700000"/>
            </a:gradFill>
          </p:spPr>
        </p:sp>
        <p:sp>
          <p:nvSpPr>
            <p:cNvPr name="TextBox 8" id="8"/>
            <p:cNvSpPr txBox="true"/>
            <p:nvPr/>
          </p:nvSpPr>
          <p:spPr>
            <a:xfrm>
              <a:off x="0" y="-38100"/>
              <a:ext cx="46272" cy="418849"/>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0" y="2069296"/>
            <a:ext cx="1053872" cy="3074204"/>
            <a:chOff x="0" y="0"/>
            <a:chExt cx="150802" cy="439897"/>
          </a:xfrm>
        </p:grpSpPr>
        <p:sp>
          <p:nvSpPr>
            <p:cNvPr name="Freeform 10" id="10"/>
            <p:cNvSpPr/>
            <p:nvPr/>
          </p:nvSpPr>
          <p:spPr>
            <a:xfrm flipH="false" flipV="false" rot="0">
              <a:off x="0" y="0"/>
              <a:ext cx="150802" cy="439897"/>
            </a:xfrm>
            <a:custGeom>
              <a:avLst/>
              <a:gdLst/>
              <a:ahLst/>
              <a:cxnLst/>
              <a:rect r="r" b="b" t="t" l="l"/>
              <a:pathLst>
                <a:path h="439897" w="150802">
                  <a:moveTo>
                    <a:pt x="0" y="0"/>
                  </a:moveTo>
                  <a:lnTo>
                    <a:pt x="150802" y="0"/>
                  </a:lnTo>
                  <a:lnTo>
                    <a:pt x="150802" y="439897"/>
                  </a:lnTo>
                  <a:lnTo>
                    <a:pt x="0" y="439897"/>
                  </a:lnTo>
                  <a:close/>
                </a:path>
              </a:pathLst>
            </a:custGeom>
            <a:gradFill rotWithShape="true">
              <a:gsLst>
                <a:gs pos="0">
                  <a:srgbClr val="6E009B">
                    <a:alpha val="100000"/>
                  </a:srgbClr>
                </a:gs>
                <a:gs pos="100000">
                  <a:srgbClr val="EB00FF">
                    <a:alpha val="100000"/>
                  </a:srgbClr>
                </a:gs>
              </a:gsLst>
              <a:lin ang="2700000"/>
            </a:gradFill>
          </p:spPr>
        </p:sp>
        <p:sp>
          <p:nvSpPr>
            <p:cNvPr name="TextBox 11" id="11"/>
            <p:cNvSpPr txBox="true"/>
            <p:nvPr/>
          </p:nvSpPr>
          <p:spPr>
            <a:xfrm>
              <a:off x="0" y="-38100"/>
              <a:ext cx="150802" cy="477997"/>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2694049" y="594631"/>
            <a:ext cx="12995657" cy="5907380"/>
            <a:chOff x="0" y="0"/>
            <a:chExt cx="17327543" cy="7876507"/>
          </a:xfrm>
        </p:grpSpPr>
        <p:pic>
          <p:nvPicPr>
            <p:cNvPr name="Picture 13" id="13"/>
            <p:cNvPicPr>
              <a:picLocks noChangeAspect="true"/>
            </p:cNvPicPr>
            <p:nvPr/>
          </p:nvPicPr>
          <p:blipFill>
            <a:blip r:embed="rId3"/>
            <a:srcRect l="1029" t="0" r="1029" b="0"/>
            <a:stretch>
              <a:fillRect/>
            </a:stretch>
          </p:blipFill>
          <p:spPr>
            <a:xfrm flipH="false" flipV="false">
              <a:off x="0" y="0"/>
              <a:ext cx="17327543" cy="7876507"/>
            </a:xfrm>
            <a:prstGeom prst="rect">
              <a:avLst/>
            </a:prstGeom>
          </p:spPr>
        </p:pic>
      </p:grpSp>
      <p:sp>
        <p:nvSpPr>
          <p:cNvPr name="TextBox 14" id="14"/>
          <p:cNvSpPr txBox="true"/>
          <p:nvPr/>
        </p:nvSpPr>
        <p:spPr>
          <a:xfrm rot="0">
            <a:off x="527189" y="6734406"/>
            <a:ext cx="8083664" cy="2060725"/>
          </a:xfrm>
          <a:prstGeom prst="rect">
            <a:avLst/>
          </a:prstGeom>
        </p:spPr>
        <p:txBody>
          <a:bodyPr anchor="t" rtlCol="false" tIns="0" lIns="0" bIns="0" rIns="0">
            <a:spAutoFit/>
          </a:bodyPr>
          <a:lstStyle/>
          <a:p>
            <a:pPr algn="l">
              <a:lnSpc>
                <a:spcPts val="8216"/>
              </a:lnSpc>
              <a:spcBef>
                <a:spcPct val="0"/>
              </a:spcBef>
            </a:pPr>
            <a:r>
              <a:rPr lang="en-US" sz="5869">
                <a:solidFill>
                  <a:srgbClr val="FFFFFF"/>
                </a:solidFill>
                <a:latin typeface="Bicubik"/>
                <a:ea typeface="Bicubik"/>
                <a:cs typeface="Bicubik"/>
                <a:sym typeface="Bicubik"/>
              </a:rPr>
              <a:t>HANDLING MENU CHOICES </a:t>
            </a:r>
          </a:p>
        </p:txBody>
      </p:sp>
      <p:sp>
        <p:nvSpPr>
          <p:cNvPr name="Freeform 15" id="15"/>
          <p:cNvSpPr/>
          <p:nvPr/>
        </p:nvSpPr>
        <p:spPr>
          <a:xfrm flipH="false" flipV="false" rot="-5400000">
            <a:off x="3496204" y="6803397"/>
            <a:ext cx="427233" cy="4383412"/>
          </a:xfrm>
          <a:custGeom>
            <a:avLst/>
            <a:gdLst/>
            <a:ahLst/>
            <a:cxnLst/>
            <a:rect r="r" b="b" t="t" l="l"/>
            <a:pathLst>
              <a:path h="4383412" w="427233">
                <a:moveTo>
                  <a:pt x="0" y="0"/>
                </a:moveTo>
                <a:lnTo>
                  <a:pt x="427233" y="0"/>
                </a:lnTo>
                <a:lnTo>
                  <a:pt x="427233" y="4383412"/>
                </a:lnTo>
                <a:lnTo>
                  <a:pt x="0" y="43834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821128" y="456593"/>
            <a:ext cx="1393971" cy="1393971"/>
          </a:xfrm>
          <a:custGeom>
            <a:avLst/>
            <a:gdLst/>
            <a:ahLst/>
            <a:cxnLst/>
            <a:rect r="r" b="b" t="t" l="l"/>
            <a:pathLst>
              <a:path h="1393971" w="1393971">
                <a:moveTo>
                  <a:pt x="0" y="0"/>
                </a:moveTo>
                <a:lnTo>
                  <a:pt x="1393972" y="0"/>
                </a:lnTo>
                <a:lnTo>
                  <a:pt x="1393972" y="1393972"/>
                </a:lnTo>
                <a:lnTo>
                  <a:pt x="0" y="1393972"/>
                </a:lnTo>
                <a:lnTo>
                  <a:pt x="0" y="0"/>
                </a:lnTo>
                <a:close/>
              </a:path>
            </a:pathLst>
          </a:custGeom>
          <a:blipFill>
            <a:blip r:embed="rId6"/>
            <a:stretch>
              <a:fillRect l="0" t="0" r="0" b="0"/>
            </a:stretch>
          </a:blipFill>
        </p:spPr>
      </p:sp>
      <p:grpSp>
        <p:nvGrpSpPr>
          <p:cNvPr name="Group 17" id="17"/>
          <p:cNvGrpSpPr/>
          <p:nvPr/>
        </p:nvGrpSpPr>
        <p:grpSpPr>
          <a:xfrm rot="0">
            <a:off x="9191878" y="8528595"/>
            <a:ext cx="680044" cy="680124"/>
            <a:chOff x="0" y="0"/>
            <a:chExt cx="684825" cy="684907"/>
          </a:xfrm>
        </p:grpSpPr>
        <p:sp>
          <p:nvSpPr>
            <p:cNvPr name="Freeform 18" id="18"/>
            <p:cNvSpPr/>
            <p:nvPr/>
          </p:nvSpPr>
          <p:spPr>
            <a:xfrm flipH="false" flipV="false" rot="0">
              <a:off x="0" y="0"/>
              <a:ext cx="684825" cy="684907"/>
            </a:xfrm>
            <a:custGeom>
              <a:avLst/>
              <a:gdLst/>
              <a:ahLst/>
              <a:cxnLst/>
              <a:rect r="r" b="b" t="t" l="l"/>
              <a:pathLst>
                <a:path h="684907" w="684825">
                  <a:moveTo>
                    <a:pt x="0" y="0"/>
                  </a:moveTo>
                  <a:lnTo>
                    <a:pt x="684825" y="0"/>
                  </a:lnTo>
                  <a:lnTo>
                    <a:pt x="684825" y="684907"/>
                  </a:lnTo>
                  <a:lnTo>
                    <a:pt x="0" y="684907"/>
                  </a:lnTo>
                  <a:close/>
                </a:path>
              </a:pathLst>
            </a:custGeom>
            <a:gradFill rotWithShape="true">
              <a:gsLst>
                <a:gs pos="0">
                  <a:srgbClr val="6E009B">
                    <a:alpha val="100000"/>
                  </a:srgbClr>
                </a:gs>
                <a:gs pos="100000">
                  <a:srgbClr val="EB00FF">
                    <a:alpha val="100000"/>
                  </a:srgbClr>
                </a:gs>
              </a:gsLst>
              <a:lin ang="2700000"/>
            </a:gradFill>
          </p:spPr>
        </p:sp>
        <p:sp>
          <p:nvSpPr>
            <p:cNvPr name="TextBox 19" id="19"/>
            <p:cNvSpPr txBox="true"/>
            <p:nvPr/>
          </p:nvSpPr>
          <p:spPr>
            <a:xfrm>
              <a:off x="0" y="-38100"/>
              <a:ext cx="684825" cy="723007"/>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9616710" y="6812347"/>
            <a:ext cx="849664" cy="743456"/>
            <a:chOff x="0" y="0"/>
            <a:chExt cx="812800" cy="711200"/>
          </a:xfrm>
        </p:grpSpPr>
        <p:sp>
          <p:nvSpPr>
            <p:cNvPr name="Freeform 21" id="21"/>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FF0000"/>
            </a:solidFill>
          </p:spPr>
        </p:sp>
        <p:sp>
          <p:nvSpPr>
            <p:cNvPr name="TextBox 22" id="22"/>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sp>
        <p:nvSpPr>
          <p:cNvPr name="TextBox 23" id="23"/>
          <p:cNvSpPr txBox="true"/>
          <p:nvPr/>
        </p:nvSpPr>
        <p:spPr>
          <a:xfrm rot="0">
            <a:off x="10622820" y="6835777"/>
            <a:ext cx="6121383" cy="629921"/>
          </a:xfrm>
          <a:prstGeom prst="rect">
            <a:avLst/>
          </a:prstGeom>
        </p:spPr>
        <p:txBody>
          <a:bodyPr anchor="t" rtlCol="false" tIns="0" lIns="0" bIns="0" rIns="0">
            <a:spAutoFit/>
          </a:bodyPr>
          <a:lstStyle/>
          <a:p>
            <a:pPr algn="l">
              <a:lnSpc>
                <a:spcPts val="5179"/>
              </a:lnSpc>
              <a:spcBef>
                <a:spcPct val="0"/>
              </a:spcBef>
            </a:pPr>
            <a:r>
              <a:rPr lang="en-US" sz="3699">
                <a:solidFill>
                  <a:srgbClr val="FFFFFF"/>
                </a:solidFill>
                <a:latin typeface="Open Sans"/>
                <a:ea typeface="Open Sans"/>
                <a:cs typeface="Open Sans"/>
                <a:sym typeface="Open Sans"/>
              </a:rPr>
              <a:t>Adding a Task</a:t>
            </a:r>
          </a:p>
        </p:txBody>
      </p:sp>
      <p:sp>
        <p:nvSpPr>
          <p:cNvPr name="TextBox 24" id="24"/>
          <p:cNvSpPr txBox="true"/>
          <p:nvPr/>
        </p:nvSpPr>
        <p:spPr>
          <a:xfrm rot="0">
            <a:off x="10317046" y="8484933"/>
            <a:ext cx="6121383" cy="790575"/>
          </a:xfrm>
          <a:prstGeom prst="rect">
            <a:avLst/>
          </a:prstGeom>
        </p:spPr>
        <p:txBody>
          <a:bodyPr anchor="t" rtlCol="false" tIns="0" lIns="0" bIns="0" rIns="0">
            <a:spAutoFit/>
          </a:bodyPr>
          <a:lstStyle/>
          <a:p>
            <a:pPr algn="l">
              <a:lnSpc>
                <a:spcPts val="2100"/>
              </a:lnSpc>
              <a:spcBef>
                <a:spcPct val="0"/>
              </a:spcBef>
            </a:pPr>
            <a:r>
              <a:rPr lang="en-US" sz="1500">
                <a:solidFill>
                  <a:srgbClr val="FFFFFF"/>
                </a:solidFill>
                <a:latin typeface="Open Sans"/>
                <a:ea typeface="Open Sans"/>
                <a:cs typeface="Open Sans"/>
                <a:sym typeface="Open Sans"/>
              </a:rPr>
              <a:t>Handles adding a new task. Reads the task description and category from the user, then adds the task to the specified category. Outputs a success message.</a:t>
            </a:r>
          </a:p>
        </p:txBody>
      </p:sp>
    </p:spTree>
  </p:cSld>
  <p:clrMapOvr>
    <a:masterClrMapping/>
  </p:clrMapOvr>
  <p:transition spd="slow">
    <p:push dir="l"/>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465" r="0" b="-1941"/>
            </a:stretch>
          </a:blipFill>
        </p:spPr>
      </p:sp>
      <p:grpSp>
        <p:nvGrpSpPr>
          <p:cNvPr name="Group 3" id="3"/>
          <p:cNvGrpSpPr/>
          <p:nvPr/>
        </p:nvGrpSpPr>
        <p:grpSpPr>
          <a:xfrm rot="0">
            <a:off x="18144623" y="8078534"/>
            <a:ext cx="143377" cy="1179766"/>
            <a:chOff x="0" y="0"/>
            <a:chExt cx="46272" cy="380749"/>
          </a:xfrm>
        </p:grpSpPr>
        <p:sp>
          <p:nvSpPr>
            <p:cNvPr name="Freeform 4" id="4"/>
            <p:cNvSpPr/>
            <p:nvPr/>
          </p:nvSpPr>
          <p:spPr>
            <a:xfrm flipH="false" flipV="false" rot="0">
              <a:off x="0" y="0"/>
              <a:ext cx="46272" cy="380749"/>
            </a:xfrm>
            <a:custGeom>
              <a:avLst/>
              <a:gdLst/>
              <a:ahLst/>
              <a:cxnLst/>
              <a:rect r="r" b="b" t="t" l="l"/>
              <a:pathLst>
                <a:path h="380749" w="46272">
                  <a:moveTo>
                    <a:pt x="0" y="0"/>
                  </a:moveTo>
                  <a:lnTo>
                    <a:pt x="46272" y="0"/>
                  </a:lnTo>
                  <a:lnTo>
                    <a:pt x="46272" y="380749"/>
                  </a:lnTo>
                  <a:lnTo>
                    <a:pt x="0" y="380749"/>
                  </a:lnTo>
                  <a:close/>
                </a:path>
              </a:pathLst>
            </a:custGeom>
            <a:gradFill rotWithShape="true">
              <a:gsLst>
                <a:gs pos="0">
                  <a:srgbClr val="6E009B">
                    <a:alpha val="100000"/>
                  </a:srgbClr>
                </a:gs>
                <a:gs pos="100000">
                  <a:srgbClr val="EB00FF">
                    <a:alpha val="100000"/>
                  </a:srgbClr>
                </a:gs>
              </a:gsLst>
              <a:lin ang="2700000"/>
            </a:gradFill>
          </p:spPr>
        </p:sp>
        <p:sp>
          <p:nvSpPr>
            <p:cNvPr name="TextBox 5" id="5"/>
            <p:cNvSpPr txBox="true"/>
            <p:nvPr/>
          </p:nvSpPr>
          <p:spPr>
            <a:xfrm>
              <a:off x="0" y="-38100"/>
              <a:ext cx="46272" cy="418849"/>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0" y="1761366"/>
            <a:ext cx="1053872" cy="6585871"/>
            <a:chOff x="0" y="0"/>
            <a:chExt cx="150802" cy="942391"/>
          </a:xfrm>
        </p:grpSpPr>
        <p:sp>
          <p:nvSpPr>
            <p:cNvPr name="Freeform 7" id="7"/>
            <p:cNvSpPr/>
            <p:nvPr/>
          </p:nvSpPr>
          <p:spPr>
            <a:xfrm flipH="false" flipV="false" rot="0">
              <a:off x="0" y="0"/>
              <a:ext cx="150802" cy="942391"/>
            </a:xfrm>
            <a:custGeom>
              <a:avLst/>
              <a:gdLst/>
              <a:ahLst/>
              <a:cxnLst/>
              <a:rect r="r" b="b" t="t" l="l"/>
              <a:pathLst>
                <a:path h="942391" w="150802">
                  <a:moveTo>
                    <a:pt x="0" y="0"/>
                  </a:moveTo>
                  <a:lnTo>
                    <a:pt x="150802" y="0"/>
                  </a:lnTo>
                  <a:lnTo>
                    <a:pt x="150802" y="942391"/>
                  </a:lnTo>
                  <a:lnTo>
                    <a:pt x="0" y="942391"/>
                  </a:lnTo>
                  <a:close/>
                </a:path>
              </a:pathLst>
            </a:custGeom>
            <a:gradFill rotWithShape="true">
              <a:gsLst>
                <a:gs pos="0">
                  <a:srgbClr val="6E009B">
                    <a:alpha val="100000"/>
                  </a:srgbClr>
                </a:gs>
                <a:gs pos="100000">
                  <a:srgbClr val="EB00FF">
                    <a:alpha val="100000"/>
                  </a:srgbClr>
                </a:gs>
              </a:gsLst>
              <a:lin ang="2700000"/>
            </a:gradFill>
          </p:spPr>
        </p:sp>
        <p:sp>
          <p:nvSpPr>
            <p:cNvPr name="TextBox 8" id="8"/>
            <p:cNvSpPr txBox="true"/>
            <p:nvPr/>
          </p:nvSpPr>
          <p:spPr>
            <a:xfrm>
              <a:off x="0" y="-38100"/>
              <a:ext cx="150802" cy="980491"/>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383028" y="1761366"/>
            <a:ext cx="8957026" cy="6658740"/>
            <a:chOff x="0" y="0"/>
            <a:chExt cx="11942701" cy="8878321"/>
          </a:xfrm>
        </p:grpSpPr>
        <p:pic>
          <p:nvPicPr>
            <p:cNvPr name="Picture 10" id="10"/>
            <p:cNvPicPr>
              <a:picLocks noChangeAspect="true"/>
            </p:cNvPicPr>
            <p:nvPr/>
          </p:nvPicPr>
          <p:blipFill>
            <a:blip r:embed="rId3"/>
            <a:srcRect l="167" t="0" r="167" b="0"/>
            <a:stretch>
              <a:fillRect/>
            </a:stretch>
          </p:blipFill>
          <p:spPr>
            <a:xfrm flipH="false" flipV="false">
              <a:off x="0" y="0"/>
              <a:ext cx="11942701" cy="8878321"/>
            </a:xfrm>
            <a:prstGeom prst="rect">
              <a:avLst/>
            </a:prstGeom>
          </p:spPr>
        </p:pic>
      </p:grpSp>
      <p:sp>
        <p:nvSpPr>
          <p:cNvPr name="Freeform 11" id="11"/>
          <p:cNvSpPr/>
          <p:nvPr/>
        </p:nvSpPr>
        <p:spPr>
          <a:xfrm flipH="false" flipV="false" rot="-5400000">
            <a:off x="13949617" y="78308"/>
            <a:ext cx="497983" cy="5109305"/>
          </a:xfrm>
          <a:custGeom>
            <a:avLst/>
            <a:gdLst/>
            <a:ahLst/>
            <a:cxnLst/>
            <a:rect r="r" b="b" t="t" l="l"/>
            <a:pathLst>
              <a:path h="5109305" w="497983">
                <a:moveTo>
                  <a:pt x="0" y="0"/>
                </a:moveTo>
                <a:lnTo>
                  <a:pt x="497983" y="0"/>
                </a:lnTo>
                <a:lnTo>
                  <a:pt x="497983" y="5109304"/>
                </a:lnTo>
                <a:lnTo>
                  <a:pt x="0" y="51093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821128" y="456593"/>
            <a:ext cx="1393971" cy="1393971"/>
          </a:xfrm>
          <a:custGeom>
            <a:avLst/>
            <a:gdLst/>
            <a:ahLst/>
            <a:cxnLst/>
            <a:rect r="r" b="b" t="t" l="l"/>
            <a:pathLst>
              <a:path h="1393971" w="1393971">
                <a:moveTo>
                  <a:pt x="0" y="0"/>
                </a:moveTo>
                <a:lnTo>
                  <a:pt x="1393972" y="0"/>
                </a:lnTo>
                <a:lnTo>
                  <a:pt x="1393972" y="1393972"/>
                </a:lnTo>
                <a:lnTo>
                  <a:pt x="0" y="1393972"/>
                </a:lnTo>
                <a:lnTo>
                  <a:pt x="0" y="0"/>
                </a:lnTo>
                <a:close/>
              </a:path>
            </a:pathLst>
          </a:custGeom>
          <a:blipFill>
            <a:blip r:embed="rId6"/>
            <a:stretch>
              <a:fillRect l="0" t="0" r="0" b="0"/>
            </a:stretch>
          </a:blipFill>
        </p:spPr>
      </p:sp>
      <p:grpSp>
        <p:nvGrpSpPr>
          <p:cNvPr name="Group 13" id="13"/>
          <p:cNvGrpSpPr/>
          <p:nvPr/>
        </p:nvGrpSpPr>
        <p:grpSpPr>
          <a:xfrm rot="0">
            <a:off x="11219124" y="3595697"/>
            <a:ext cx="849664" cy="743456"/>
            <a:chOff x="0" y="0"/>
            <a:chExt cx="812800" cy="711200"/>
          </a:xfrm>
        </p:grpSpPr>
        <p:sp>
          <p:nvSpPr>
            <p:cNvPr name="Freeform 14" id="14"/>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FF0000"/>
            </a:solidFill>
          </p:spPr>
        </p:sp>
        <p:sp>
          <p:nvSpPr>
            <p:cNvPr name="TextBox 15" id="15"/>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12068788" y="5525398"/>
            <a:ext cx="5493653" cy="1057275"/>
          </a:xfrm>
          <a:prstGeom prst="rect">
            <a:avLst/>
          </a:prstGeom>
        </p:spPr>
        <p:txBody>
          <a:bodyPr anchor="t" rtlCol="false" tIns="0" lIns="0" bIns="0" rIns="0">
            <a:spAutoFit/>
          </a:bodyPr>
          <a:lstStyle/>
          <a:p>
            <a:pPr algn="l">
              <a:lnSpc>
                <a:spcPts val="2100"/>
              </a:lnSpc>
              <a:spcBef>
                <a:spcPct val="0"/>
              </a:spcBef>
            </a:pPr>
            <a:r>
              <a:rPr lang="en-US" sz="1500">
                <a:solidFill>
                  <a:srgbClr val="FFFFFF"/>
                </a:solidFill>
                <a:latin typeface="Open Sans"/>
                <a:ea typeface="Open Sans"/>
                <a:cs typeface="Open Sans"/>
                <a:sym typeface="Open Sans"/>
              </a:rPr>
              <a:t>Displays tasks grouped by their categories. If no tasks are available, informs the user. Iterates through each category, displaying the tasks, and removes categories that have no tasks.</a:t>
            </a:r>
          </a:p>
        </p:txBody>
      </p:sp>
      <p:sp>
        <p:nvSpPr>
          <p:cNvPr name="TextBox 17" id="17"/>
          <p:cNvSpPr txBox="true"/>
          <p:nvPr/>
        </p:nvSpPr>
        <p:spPr>
          <a:xfrm rot="0">
            <a:off x="12068788" y="3619127"/>
            <a:ext cx="6121383" cy="629921"/>
          </a:xfrm>
          <a:prstGeom prst="rect">
            <a:avLst/>
          </a:prstGeom>
        </p:spPr>
        <p:txBody>
          <a:bodyPr anchor="t" rtlCol="false" tIns="0" lIns="0" bIns="0" rIns="0">
            <a:spAutoFit/>
          </a:bodyPr>
          <a:lstStyle/>
          <a:p>
            <a:pPr algn="l">
              <a:lnSpc>
                <a:spcPts val="5179"/>
              </a:lnSpc>
              <a:spcBef>
                <a:spcPct val="0"/>
              </a:spcBef>
            </a:pPr>
            <a:r>
              <a:rPr lang="en-US" sz="3699">
                <a:solidFill>
                  <a:srgbClr val="FFFFFF"/>
                </a:solidFill>
                <a:latin typeface="Open Sans"/>
                <a:ea typeface="Open Sans"/>
                <a:cs typeface="Open Sans"/>
                <a:sym typeface="Open Sans"/>
              </a:rPr>
              <a:t>Viewing Tasks by Category</a:t>
            </a:r>
          </a:p>
        </p:txBody>
      </p:sp>
      <p:sp>
        <p:nvSpPr>
          <p:cNvPr name="TextBox 18" id="18"/>
          <p:cNvSpPr txBox="true"/>
          <p:nvPr/>
        </p:nvSpPr>
        <p:spPr>
          <a:xfrm rot="0">
            <a:off x="10594946" y="323243"/>
            <a:ext cx="9208832" cy="2060725"/>
          </a:xfrm>
          <a:prstGeom prst="rect">
            <a:avLst/>
          </a:prstGeom>
        </p:spPr>
        <p:txBody>
          <a:bodyPr anchor="t" rtlCol="false" tIns="0" lIns="0" bIns="0" rIns="0">
            <a:spAutoFit/>
          </a:bodyPr>
          <a:lstStyle/>
          <a:p>
            <a:pPr algn="l">
              <a:lnSpc>
                <a:spcPts val="8216"/>
              </a:lnSpc>
              <a:spcBef>
                <a:spcPct val="0"/>
              </a:spcBef>
            </a:pPr>
            <a:r>
              <a:rPr lang="en-US" sz="5869">
                <a:solidFill>
                  <a:srgbClr val="FFFFFF"/>
                </a:solidFill>
                <a:latin typeface="Bicubik"/>
                <a:ea typeface="Bicubik"/>
                <a:cs typeface="Bicubik"/>
                <a:sym typeface="Bicubik"/>
              </a:rPr>
              <a:t>HANDLING MENU CHOICES </a:t>
            </a:r>
          </a:p>
        </p:txBody>
      </p:sp>
      <p:grpSp>
        <p:nvGrpSpPr>
          <p:cNvPr name="Group 19" id="19"/>
          <p:cNvGrpSpPr/>
          <p:nvPr/>
        </p:nvGrpSpPr>
        <p:grpSpPr>
          <a:xfrm rot="0">
            <a:off x="10926387" y="5553973"/>
            <a:ext cx="717568" cy="1028700"/>
            <a:chOff x="0" y="0"/>
            <a:chExt cx="722614" cy="1035934"/>
          </a:xfrm>
        </p:grpSpPr>
        <p:sp>
          <p:nvSpPr>
            <p:cNvPr name="Freeform 20" id="20"/>
            <p:cNvSpPr/>
            <p:nvPr/>
          </p:nvSpPr>
          <p:spPr>
            <a:xfrm flipH="false" flipV="false" rot="0">
              <a:off x="0" y="0"/>
              <a:ext cx="722614" cy="1035934"/>
            </a:xfrm>
            <a:custGeom>
              <a:avLst/>
              <a:gdLst/>
              <a:ahLst/>
              <a:cxnLst/>
              <a:rect r="r" b="b" t="t" l="l"/>
              <a:pathLst>
                <a:path h="1035934" w="722614">
                  <a:moveTo>
                    <a:pt x="0" y="0"/>
                  </a:moveTo>
                  <a:lnTo>
                    <a:pt x="722614" y="0"/>
                  </a:lnTo>
                  <a:lnTo>
                    <a:pt x="722614" y="1035934"/>
                  </a:lnTo>
                  <a:lnTo>
                    <a:pt x="0" y="1035934"/>
                  </a:lnTo>
                  <a:close/>
                </a:path>
              </a:pathLst>
            </a:custGeom>
            <a:gradFill rotWithShape="true">
              <a:gsLst>
                <a:gs pos="0">
                  <a:srgbClr val="6E009B">
                    <a:alpha val="100000"/>
                  </a:srgbClr>
                </a:gs>
                <a:gs pos="100000">
                  <a:srgbClr val="EB00FF">
                    <a:alpha val="100000"/>
                  </a:srgbClr>
                </a:gs>
              </a:gsLst>
              <a:lin ang="2700000"/>
            </a:gradFill>
          </p:spPr>
        </p:sp>
        <p:sp>
          <p:nvSpPr>
            <p:cNvPr name="TextBox 21" id="21"/>
            <p:cNvSpPr txBox="true"/>
            <p:nvPr/>
          </p:nvSpPr>
          <p:spPr>
            <a:xfrm>
              <a:off x="0" y="-38100"/>
              <a:ext cx="722614" cy="1074034"/>
            </a:xfrm>
            <a:prstGeom prst="rect">
              <a:avLst/>
            </a:prstGeom>
          </p:spPr>
          <p:txBody>
            <a:bodyPr anchor="ctr" rtlCol="false" tIns="50800" lIns="50800" bIns="50800" rIns="50800"/>
            <a:lstStyle/>
            <a:p>
              <a:pPr algn="ctr">
                <a:lnSpc>
                  <a:spcPts val="2659"/>
                </a:lnSpc>
              </a:pPr>
            </a:p>
          </p:txBody>
        </p:sp>
      </p:grpSp>
    </p:spTree>
  </p:cSld>
  <p:clrMapOvr>
    <a:masterClrMapping/>
  </p:clrMapOvr>
  <p:transition spd="slow">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DAGQ1oX5Nog</dc:identifier>
  <dcterms:modified xsi:type="dcterms:W3CDTF">2011-08-01T06:04:30Z</dcterms:modified>
  <cp:revision>1</cp:revision>
  <dc:title>DSA End Term Exam</dc:title>
</cp:coreProperties>
</file>