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ydar Orujov" initials="HO" lastIdx="1" clrIdx="0">
    <p:extLst>
      <p:ext uri="{19B8F6BF-5375-455C-9EA6-DF929625EA0E}">
        <p15:presenceInfo xmlns:p15="http://schemas.microsoft.com/office/powerpoint/2012/main" userId="55811f14de1e18b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2" autoAdjust="0"/>
    <p:restoredTop sz="94660"/>
  </p:normalViewPr>
  <p:slideViewPr>
    <p:cSldViewPr snapToGrid="0">
      <p:cViewPr varScale="1">
        <p:scale>
          <a:sx n="154" d="100"/>
          <a:sy n="154" d="100"/>
        </p:scale>
        <p:origin x="112"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2/7/2019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8508C-C5D0-40D2-AD50-9014E1DB547A}"/>
              </a:ext>
            </a:extLst>
          </p:cNvPr>
          <p:cNvSpPr>
            <a:spLocks noGrp="1"/>
          </p:cNvSpPr>
          <p:nvPr>
            <p:ph type="ctrTitle"/>
          </p:nvPr>
        </p:nvSpPr>
        <p:spPr/>
        <p:txBody>
          <a:bodyPr>
            <a:normAutofit fontScale="90000"/>
          </a:bodyPr>
          <a:lstStyle/>
          <a:p>
            <a:r>
              <a:rPr lang="en-US" b="1" dirty="0"/>
              <a:t>House Sales in King County, USA</a:t>
            </a:r>
            <a:br>
              <a:rPr lang="en-US" b="1" dirty="0"/>
            </a:br>
            <a:endParaRPr lang="en-US" dirty="0"/>
          </a:p>
        </p:txBody>
      </p:sp>
      <p:sp>
        <p:nvSpPr>
          <p:cNvPr id="3" name="Subtitle 2">
            <a:extLst>
              <a:ext uri="{FF2B5EF4-FFF2-40B4-BE49-F238E27FC236}">
                <a16:creationId xmlns:a16="http://schemas.microsoft.com/office/drawing/2014/main" id="{C8673D25-AD2F-41F1-B907-51E1D264467C}"/>
              </a:ext>
            </a:extLst>
          </p:cNvPr>
          <p:cNvSpPr>
            <a:spLocks noGrp="1"/>
          </p:cNvSpPr>
          <p:nvPr>
            <p:ph type="subTitle" idx="1"/>
          </p:nvPr>
        </p:nvSpPr>
        <p:spPr/>
        <p:txBody>
          <a:bodyPr/>
          <a:lstStyle/>
          <a:p>
            <a:r>
              <a:rPr lang="en-US" dirty="0"/>
              <a:t>Chinara Orujova</a:t>
            </a:r>
          </a:p>
        </p:txBody>
      </p:sp>
    </p:spTree>
    <p:extLst>
      <p:ext uri="{BB962C8B-B14F-4D97-AF65-F5344CB8AC3E}">
        <p14:creationId xmlns:p14="http://schemas.microsoft.com/office/powerpoint/2010/main" val="2874702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7E106-9C16-46F9-8999-EF80D4392B1C}"/>
              </a:ext>
            </a:extLst>
          </p:cNvPr>
          <p:cNvSpPr>
            <a:spLocks noGrp="1"/>
          </p:cNvSpPr>
          <p:nvPr>
            <p:ph type="title"/>
          </p:nvPr>
        </p:nvSpPr>
        <p:spPr/>
        <p:txBody>
          <a:bodyPr/>
          <a:lstStyle/>
          <a:p>
            <a:r>
              <a:rPr lang="en-US" dirty="0"/>
              <a:t>EDA – feature visualization</a:t>
            </a:r>
          </a:p>
        </p:txBody>
      </p:sp>
      <p:sp>
        <p:nvSpPr>
          <p:cNvPr id="3" name="Content Placeholder 2">
            <a:extLst>
              <a:ext uri="{FF2B5EF4-FFF2-40B4-BE49-F238E27FC236}">
                <a16:creationId xmlns:a16="http://schemas.microsoft.com/office/drawing/2014/main" id="{585C4DCF-D90E-48AF-BCBD-243E2E57D2EE}"/>
              </a:ext>
            </a:extLst>
          </p:cNvPr>
          <p:cNvSpPr>
            <a:spLocks noGrp="1"/>
          </p:cNvSpPr>
          <p:nvPr>
            <p:ph idx="1"/>
          </p:nvPr>
        </p:nvSpPr>
        <p:spPr>
          <a:xfrm>
            <a:off x="1518311" y="1852246"/>
            <a:ext cx="8915400" cy="5005754"/>
          </a:xfrm>
        </p:spPr>
        <p:txBody>
          <a:bodyPr/>
          <a:lstStyle/>
          <a:p>
            <a:r>
              <a:rPr lang="en-US" dirty="0"/>
              <a:t>I used the factorplot to see the features relationship with price. The houses price increased when houses had 8 bedrooms and bathrooms, when they had view to a waterfront, had 2.5 floors and had the highest number of view (4), condition (5) and grade(13).</a:t>
            </a:r>
          </a:p>
          <a:p>
            <a:pPr marL="0" indent="0">
              <a:buNone/>
            </a:pPr>
            <a:endParaRPr lang="en-US" dirty="0"/>
          </a:p>
        </p:txBody>
      </p:sp>
      <p:pic>
        <p:nvPicPr>
          <p:cNvPr id="5" name="Picture 4">
            <a:extLst>
              <a:ext uri="{FF2B5EF4-FFF2-40B4-BE49-F238E27FC236}">
                <a16:creationId xmlns:a16="http://schemas.microsoft.com/office/drawing/2014/main" id="{E5637768-DE96-450D-ADB5-ED1CDA4E3735}"/>
              </a:ext>
            </a:extLst>
          </p:cNvPr>
          <p:cNvPicPr>
            <a:picLocks noChangeAspect="1"/>
          </p:cNvPicPr>
          <p:nvPr/>
        </p:nvPicPr>
        <p:blipFill>
          <a:blip r:embed="rId2"/>
          <a:stretch>
            <a:fillRect/>
          </a:stretch>
        </p:blipFill>
        <p:spPr>
          <a:xfrm>
            <a:off x="1715705" y="3060277"/>
            <a:ext cx="2610799" cy="1650343"/>
          </a:xfrm>
          <a:prstGeom prst="rect">
            <a:avLst/>
          </a:prstGeom>
        </p:spPr>
      </p:pic>
      <p:pic>
        <p:nvPicPr>
          <p:cNvPr id="7" name="Picture 6">
            <a:extLst>
              <a:ext uri="{FF2B5EF4-FFF2-40B4-BE49-F238E27FC236}">
                <a16:creationId xmlns:a16="http://schemas.microsoft.com/office/drawing/2014/main" id="{5F35F410-955D-424F-AFC0-E97C8552B43D}"/>
              </a:ext>
            </a:extLst>
          </p:cNvPr>
          <p:cNvPicPr>
            <a:picLocks noChangeAspect="1"/>
          </p:cNvPicPr>
          <p:nvPr/>
        </p:nvPicPr>
        <p:blipFill>
          <a:blip r:embed="rId3"/>
          <a:stretch>
            <a:fillRect/>
          </a:stretch>
        </p:blipFill>
        <p:spPr>
          <a:xfrm>
            <a:off x="4670611" y="3060278"/>
            <a:ext cx="2610799" cy="1650343"/>
          </a:xfrm>
          <a:prstGeom prst="rect">
            <a:avLst/>
          </a:prstGeom>
        </p:spPr>
      </p:pic>
      <p:pic>
        <p:nvPicPr>
          <p:cNvPr id="9" name="Picture 8">
            <a:extLst>
              <a:ext uri="{FF2B5EF4-FFF2-40B4-BE49-F238E27FC236}">
                <a16:creationId xmlns:a16="http://schemas.microsoft.com/office/drawing/2014/main" id="{67AB40EE-9CBA-4783-8835-7251969C5E8F}"/>
              </a:ext>
            </a:extLst>
          </p:cNvPr>
          <p:cNvPicPr>
            <a:picLocks noChangeAspect="1"/>
          </p:cNvPicPr>
          <p:nvPr/>
        </p:nvPicPr>
        <p:blipFill>
          <a:blip r:embed="rId4"/>
          <a:stretch>
            <a:fillRect/>
          </a:stretch>
        </p:blipFill>
        <p:spPr>
          <a:xfrm>
            <a:off x="7661375" y="3060279"/>
            <a:ext cx="2630110" cy="1650344"/>
          </a:xfrm>
          <a:prstGeom prst="rect">
            <a:avLst/>
          </a:prstGeom>
        </p:spPr>
      </p:pic>
      <p:pic>
        <p:nvPicPr>
          <p:cNvPr id="11" name="Picture 10">
            <a:extLst>
              <a:ext uri="{FF2B5EF4-FFF2-40B4-BE49-F238E27FC236}">
                <a16:creationId xmlns:a16="http://schemas.microsoft.com/office/drawing/2014/main" id="{8F9F941E-2CD0-46AC-97CB-84D48FC6E046}"/>
              </a:ext>
            </a:extLst>
          </p:cNvPr>
          <p:cNvPicPr>
            <a:picLocks noChangeAspect="1"/>
          </p:cNvPicPr>
          <p:nvPr/>
        </p:nvPicPr>
        <p:blipFill>
          <a:blip r:embed="rId5"/>
          <a:stretch>
            <a:fillRect/>
          </a:stretch>
        </p:blipFill>
        <p:spPr>
          <a:xfrm>
            <a:off x="1715705" y="4853059"/>
            <a:ext cx="2610799" cy="1914957"/>
          </a:xfrm>
          <a:prstGeom prst="rect">
            <a:avLst/>
          </a:prstGeom>
        </p:spPr>
      </p:pic>
      <p:pic>
        <p:nvPicPr>
          <p:cNvPr id="13" name="Picture 12">
            <a:extLst>
              <a:ext uri="{FF2B5EF4-FFF2-40B4-BE49-F238E27FC236}">
                <a16:creationId xmlns:a16="http://schemas.microsoft.com/office/drawing/2014/main" id="{39641FF1-BD9E-41F2-978B-F24C9AE694DF}"/>
              </a:ext>
            </a:extLst>
          </p:cNvPr>
          <p:cNvPicPr>
            <a:picLocks noChangeAspect="1"/>
          </p:cNvPicPr>
          <p:nvPr/>
        </p:nvPicPr>
        <p:blipFill>
          <a:blip r:embed="rId6"/>
          <a:stretch>
            <a:fillRect/>
          </a:stretch>
        </p:blipFill>
        <p:spPr>
          <a:xfrm>
            <a:off x="4659523" y="4853058"/>
            <a:ext cx="2668833" cy="1884793"/>
          </a:xfrm>
          <a:prstGeom prst="rect">
            <a:avLst/>
          </a:prstGeom>
        </p:spPr>
      </p:pic>
      <p:pic>
        <p:nvPicPr>
          <p:cNvPr id="15" name="Picture 14">
            <a:extLst>
              <a:ext uri="{FF2B5EF4-FFF2-40B4-BE49-F238E27FC236}">
                <a16:creationId xmlns:a16="http://schemas.microsoft.com/office/drawing/2014/main" id="{9AE79788-1F7F-4E5B-9EAF-34037BCB06D2}"/>
              </a:ext>
            </a:extLst>
          </p:cNvPr>
          <p:cNvPicPr>
            <a:picLocks noChangeAspect="1"/>
          </p:cNvPicPr>
          <p:nvPr/>
        </p:nvPicPr>
        <p:blipFill>
          <a:blip r:embed="rId7"/>
          <a:stretch>
            <a:fillRect/>
          </a:stretch>
        </p:blipFill>
        <p:spPr>
          <a:xfrm>
            <a:off x="7661375" y="4822895"/>
            <a:ext cx="2699737" cy="1914957"/>
          </a:xfrm>
          <a:prstGeom prst="rect">
            <a:avLst/>
          </a:prstGeom>
        </p:spPr>
      </p:pic>
    </p:spTree>
    <p:extLst>
      <p:ext uri="{BB962C8B-B14F-4D97-AF65-F5344CB8AC3E}">
        <p14:creationId xmlns:p14="http://schemas.microsoft.com/office/powerpoint/2010/main" val="81578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43BF6-135D-4FEB-8487-206B0356DB2C}"/>
              </a:ext>
            </a:extLst>
          </p:cNvPr>
          <p:cNvSpPr>
            <a:spLocks noGrp="1"/>
          </p:cNvSpPr>
          <p:nvPr>
            <p:ph type="title"/>
          </p:nvPr>
        </p:nvSpPr>
        <p:spPr/>
        <p:txBody>
          <a:bodyPr/>
          <a:lstStyle/>
          <a:p>
            <a:r>
              <a:rPr lang="en-US" dirty="0"/>
              <a:t>EDA – feature visualization</a:t>
            </a:r>
          </a:p>
        </p:txBody>
      </p:sp>
      <p:sp>
        <p:nvSpPr>
          <p:cNvPr id="3" name="Content Placeholder 2">
            <a:extLst>
              <a:ext uri="{FF2B5EF4-FFF2-40B4-BE49-F238E27FC236}">
                <a16:creationId xmlns:a16="http://schemas.microsoft.com/office/drawing/2014/main" id="{8F7C6979-FC61-47FA-82F6-53E228FDD388}"/>
              </a:ext>
            </a:extLst>
          </p:cNvPr>
          <p:cNvSpPr>
            <a:spLocks noGrp="1"/>
          </p:cNvSpPr>
          <p:nvPr>
            <p:ph idx="1"/>
          </p:nvPr>
        </p:nvSpPr>
        <p:spPr>
          <a:xfrm>
            <a:off x="1823764" y="1871899"/>
            <a:ext cx="8915400" cy="4897143"/>
          </a:xfrm>
        </p:spPr>
        <p:txBody>
          <a:bodyPr/>
          <a:lstStyle/>
          <a:p>
            <a:r>
              <a:rPr lang="en-US" dirty="0"/>
              <a:t>The pairs plot gave me very valuable insights.  I used the numerical attributes for this plot. The histogram on the diagonal shows the distribution of a single variable while the scatter plots on the upper and lower triangles show the relationship between two variables. From the plot we can see very high correlation between sqft_living and sqft_above. There is also good correlation between sqft_living and price.</a:t>
            </a:r>
          </a:p>
        </p:txBody>
      </p:sp>
      <p:pic>
        <p:nvPicPr>
          <p:cNvPr id="7" name="Picture 6">
            <a:extLst>
              <a:ext uri="{FF2B5EF4-FFF2-40B4-BE49-F238E27FC236}">
                <a16:creationId xmlns:a16="http://schemas.microsoft.com/office/drawing/2014/main" id="{99D096DB-055D-4141-A84F-D789E3FFA106}"/>
              </a:ext>
            </a:extLst>
          </p:cNvPr>
          <p:cNvPicPr>
            <a:picLocks noChangeAspect="1"/>
          </p:cNvPicPr>
          <p:nvPr/>
        </p:nvPicPr>
        <p:blipFill>
          <a:blip r:embed="rId2"/>
          <a:stretch>
            <a:fillRect/>
          </a:stretch>
        </p:blipFill>
        <p:spPr>
          <a:xfrm>
            <a:off x="2172217" y="3634103"/>
            <a:ext cx="7431051" cy="3172177"/>
          </a:xfrm>
          <a:prstGeom prst="rect">
            <a:avLst/>
          </a:prstGeom>
        </p:spPr>
      </p:pic>
    </p:spTree>
    <p:extLst>
      <p:ext uri="{BB962C8B-B14F-4D97-AF65-F5344CB8AC3E}">
        <p14:creationId xmlns:p14="http://schemas.microsoft.com/office/powerpoint/2010/main" val="205390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7EE9-5851-4B9B-AB88-60DFAB572132}"/>
              </a:ext>
            </a:extLst>
          </p:cNvPr>
          <p:cNvSpPr>
            <a:spLocks noGrp="1"/>
          </p:cNvSpPr>
          <p:nvPr>
            <p:ph type="title"/>
          </p:nvPr>
        </p:nvSpPr>
        <p:spPr/>
        <p:txBody>
          <a:bodyPr/>
          <a:lstStyle/>
          <a:p>
            <a:r>
              <a:rPr lang="en-US" dirty="0"/>
              <a:t>EDA – correlation</a:t>
            </a:r>
          </a:p>
        </p:txBody>
      </p:sp>
      <p:sp>
        <p:nvSpPr>
          <p:cNvPr id="3" name="Content Placeholder 2">
            <a:extLst>
              <a:ext uri="{FF2B5EF4-FFF2-40B4-BE49-F238E27FC236}">
                <a16:creationId xmlns:a16="http://schemas.microsoft.com/office/drawing/2014/main" id="{8D75AF53-39CE-4CEA-A1A7-98D7BF2B6ABC}"/>
              </a:ext>
            </a:extLst>
          </p:cNvPr>
          <p:cNvSpPr>
            <a:spLocks noGrp="1"/>
          </p:cNvSpPr>
          <p:nvPr>
            <p:ph idx="1"/>
          </p:nvPr>
        </p:nvSpPr>
        <p:spPr>
          <a:xfrm>
            <a:off x="1816387" y="1849487"/>
            <a:ext cx="9535135" cy="4065872"/>
          </a:xfrm>
        </p:spPr>
        <p:txBody>
          <a:bodyPr/>
          <a:lstStyle/>
          <a:p>
            <a:pPr marL="0" indent="0">
              <a:buNone/>
            </a:pPr>
            <a:r>
              <a:rPr lang="en-US" dirty="0"/>
              <a:t>I used the heat map to see how strong the relationship between the features was.  I found out that correlation between sqft_living and sqft_above was really high, which can cause overfitted data, thus I deleted </a:t>
            </a:r>
            <a:r>
              <a:rPr lang="en-US" dirty="0" err="1"/>
              <a:t>sqft_above</a:t>
            </a:r>
            <a:r>
              <a:rPr lang="en-US" dirty="0"/>
              <a:t> attribute from dataset. </a:t>
            </a:r>
          </a:p>
        </p:txBody>
      </p:sp>
      <p:pic>
        <p:nvPicPr>
          <p:cNvPr id="5" name="Picture 4">
            <a:extLst>
              <a:ext uri="{FF2B5EF4-FFF2-40B4-BE49-F238E27FC236}">
                <a16:creationId xmlns:a16="http://schemas.microsoft.com/office/drawing/2014/main" id="{DD1C392F-F851-458B-976D-C97C811BE625}"/>
              </a:ext>
            </a:extLst>
          </p:cNvPr>
          <p:cNvPicPr>
            <a:picLocks noChangeAspect="1"/>
          </p:cNvPicPr>
          <p:nvPr/>
        </p:nvPicPr>
        <p:blipFill>
          <a:blip r:embed="rId2"/>
          <a:stretch>
            <a:fillRect/>
          </a:stretch>
        </p:blipFill>
        <p:spPr>
          <a:xfrm>
            <a:off x="2060503" y="2896290"/>
            <a:ext cx="8552330" cy="3961710"/>
          </a:xfrm>
          <a:prstGeom prst="rect">
            <a:avLst/>
          </a:prstGeom>
        </p:spPr>
      </p:pic>
    </p:spTree>
    <p:extLst>
      <p:ext uri="{BB962C8B-B14F-4D97-AF65-F5344CB8AC3E}">
        <p14:creationId xmlns:p14="http://schemas.microsoft.com/office/powerpoint/2010/main" val="1410686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2858-BDD3-45C4-A3D6-7E0A0C1DF0BE}"/>
              </a:ext>
            </a:extLst>
          </p:cNvPr>
          <p:cNvSpPr>
            <a:spLocks noGrp="1"/>
          </p:cNvSpPr>
          <p:nvPr>
            <p:ph type="title"/>
          </p:nvPr>
        </p:nvSpPr>
        <p:spPr/>
        <p:txBody>
          <a:bodyPr/>
          <a:lstStyle/>
          <a:p>
            <a:r>
              <a:rPr lang="en-US" dirty="0"/>
              <a:t>One Hot Encoding and standardization</a:t>
            </a:r>
          </a:p>
        </p:txBody>
      </p:sp>
      <p:sp>
        <p:nvSpPr>
          <p:cNvPr id="3" name="Content Placeholder 2">
            <a:extLst>
              <a:ext uri="{FF2B5EF4-FFF2-40B4-BE49-F238E27FC236}">
                <a16:creationId xmlns:a16="http://schemas.microsoft.com/office/drawing/2014/main" id="{275FD946-6AB0-49F4-9B9C-F7B5E7F33BA3}"/>
              </a:ext>
            </a:extLst>
          </p:cNvPr>
          <p:cNvSpPr>
            <a:spLocks noGrp="1"/>
          </p:cNvSpPr>
          <p:nvPr>
            <p:ph idx="1"/>
          </p:nvPr>
        </p:nvSpPr>
        <p:spPr>
          <a:xfrm>
            <a:off x="2448535" y="2133600"/>
            <a:ext cx="8915400" cy="3777622"/>
          </a:xfrm>
        </p:spPr>
        <p:txBody>
          <a:bodyPr>
            <a:normAutofit/>
          </a:bodyPr>
          <a:lstStyle/>
          <a:p>
            <a:pPr marL="0" indent="0">
              <a:buNone/>
            </a:pPr>
            <a:r>
              <a:rPr lang="en-US" dirty="0"/>
              <a:t>Before building the models I did some preprocessing again using the Scikit learn library’s functions. </a:t>
            </a:r>
          </a:p>
          <a:p>
            <a:pPr>
              <a:buFont typeface="+mj-lt"/>
              <a:buAutoNum type="arabicPeriod"/>
            </a:pPr>
            <a:r>
              <a:rPr lang="en-US" dirty="0"/>
              <a:t>I put the different scaled features into same scale. It help the models to compare features and give more accurate result. Following features were standardized:</a:t>
            </a:r>
          </a:p>
          <a:p>
            <a:pPr marL="628650" indent="-628650">
              <a:buFont typeface="Century Gothic" panose="020B0502020202020204" pitchFamily="34" charset="0"/>
              <a:buChar char="―"/>
            </a:pPr>
            <a:r>
              <a:rPr lang="en-US" dirty="0"/>
              <a:t>price, sqft_lot, sqft_living, sqft_basement, lat, long, sqft_lot15, sqft_living15</a:t>
            </a:r>
          </a:p>
          <a:p>
            <a:pPr>
              <a:buFont typeface="Wingdings 3" charset="2"/>
              <a:buAutoNum type="arabicPeriod" startAt="2"/>
            </a:pPr>
            <a:r>
              <a:rPr lang="en-US" dirty="0"/>
              <a:t>I converted categorical features into numerical data using the One Hot encoding. After this procedure features number was increased from 18 to 38. Following features were converted:</a:t>
            </a:r>
          </a:p>
          <a:p>
            <a:pPr marL="458788" indent="-458788">
              <a:buFont typeface="Century Gothic" panose="020B0502020202020204" pitchFamily="34" charset="0"/>
              <a:buChar char="―"/>
            </a:pPr>
            <a:r>
              <a:rPr lang="en-US" dirty="0"/>
              <a:t>   waterfront,  view, condition, grade</a:t>
            </a:r>
          </a:p>
        </p:txBody>
      </p:sp>
    </p:spTree>
    <p:extLst>
      <p:ext uri="{BB962C8B-B14F-4D97-AF65-F5344CB8AC3E}">
        <p14:creationId xmlns:p14="http://schemas.microsoft.com/office/powerpoint/2010/main" val="3718108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3D97-CA74-4DE5-A271-0DF73636A452}"/>
              </a:ext>
            </a:extLst>
          </p:cNvPr>
          <p:cNvSpPr>
            <a:spLocks noGrp="1"/>
          </p:cNvSpPr>
          <p:nvPr>
            <p:ph type="title"/>
          </p:nvPr>
        </p:nvSpPr>
        <p:spPr/>
        <p:txBody>
          <a:bodyPr/>
          <a:lstStyle/>
          <a:p>
            <a:r>
              <a:rPr lang="en-US" dirty="0"/>
              <a:t>Build the different models</a:t>
            </a:r>
          </a:p>
        </p:txBody>
      </p:sp>
      <p:sp>
        <p:nvSpPr>
          <p:cNvPr id="3" name="Content Placeholder 2">
            <a:extLst>
              <a:ext uri="{FF2B5EF4-FFF2-40B4-BE49-F238E27FC236}">
                <a16:creationId xmlns:a16="http://schemas.microsoft.com/office/drawing/2014/main" id="{9A8DE76D-4F44-45A6-B832-D3D140DA6D56}"/>
              </a:ext>
            </a:extLst>
          </p:cNvPr>
          <p:cNvSpPr>
            <a:spLocks noGrp="1"/>
          </p:cNvSpPr>
          <p:nvPr>
            <p:ph idx="1"/>
          </p:nvPr>
        </p:nvSpPr>
        <p:spPr>
          <a:xfrm>
            <a:off x="2378196" y="1786046"/>
            <a:ext cx="8915400" cy="3777622"/>
          </a:xfrm>
        </p:spPr>
        <p:txBody>
          <a:bodyPr/>
          <a:lstStyle/>
          <a:p>
            <a:r>
              <a:rPr lang="en-US" dirty="0"/>
              <a:t>I divided dataset into 4 areas: X_train, y_train, X_test, y_test</a:t>
            </a:r>
          </a:p>
          <a:p>
            <a:r>
              <a:rPr lang="en-US" dirty="0"/>
              <a:t>I used Cross Validation to assess the predictive performance of the models and judge how they perform in test data.</a:t>
            </a:r>
          </a:p>
          <a:p>
            <a:r>
              <a:rPr lang="en-US" dirty="0"/>
              <a:t>I build 3 regression models and tuned their parameters:</a:t>
            </a:r>
          </a:p>
          <a:p>
            <a:pPr>
              <a:buFont typeface="+mj-lt"/>
              <a:buAutoNum type="arabicPeriod"/>
            </a:pPr>
            <a:r>
              <a:rPr lang="en-US" dirty="0"/>
              <a:t>RandomForestRegressor</a:t>
            </a:r>
          </a:p>
          <a:p>
            <a:pPr>
              <a:buFont typeface="+mj-lt"/>
              <a:buAutoNum type="arabicPeriod"/>
            </a:pPr>
            <a:r>
              <a:rPr lang="en-US" dirty="0"/>
              <a:t>LinearRegression</a:t>
            </a:r>
          </a:p>
          <a:p>
            <a:pPr>
              <a:buFont typeface="+mj-lt"/>
              <a:buAutoNum type="arabicPeriod"/>
            </a:pPr>
            <a:r>
              <a:rPr lang="en-US" dirty="0"/>
              <a:t>KNeighborsRegressor</a:t>
            </a:r>
          </a:p>
          <a:p>
            <a:endParaRPr lang="en-US" dirty="0"/>
          </a:p>
        </p:txBody>
      </p:sp>
    </p:spTree>
    <p:extLst>
      <p:ext uri="{BB962C8B-B14F-4D97-AF65-F5344CB8AC3E}">
        <p14:creationId xmlns:p14="http://schemas.microsoft.com/office/powerpoint/2010/main" val="1319583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725F-A52B-4E4E-AF9A-5113D8CC0812}"/>
              </a:ext>
            </a:extLst>
          </p:cNvPr>
          <p:cNvSpPr>
            <a:spLocks noGrp="1"/>
          </p:cNvSpPr>
          <p:nvPr>
            <p:ph type="title"/>
          </p:nvPr>
        </p:nvSpPr>
        <p:spPr/>
        <p:txBody>
          <a:bodyPr/>
          <a:lstStyle/>
          <a:p>
            <a:r>
              <a:rPr lang="en-US" dirty="0"/>
              <a:t>Build the different models</a:t>
            </a:r>
          </a:p>
        </p:txBody>
      </p:sp>
      <p:sp>
        <p:nvSpPr>
          <p:cNvPr id="3" name="Content Placeholder 2">
            <a:extLst>
              <a:ext uri="{FF2B5EF4-FFF2-40B4-BE49-F238E27FC236}">
                <a16:creationId xmlns:a16="http://schemas.microsoft.com/office/drawing/2014/main" id="{C246F76B-ED88-4847-876E-1596EBFD086E}"/>
              </a:ext>
            </a:extLst>
          </p:cNvPr>
          <p:cNvSpPr>
            <a:spLocks noGrp="1"/>
          </p:cNvSpPr>
          <p:nvPr>
            <p:ph idx="1"/>
          </p:nvPr>
        </p:nvSpPr>
        <p:spPr>
          <a:xfrm>
            <a:off x="2589212" y="1950719"/>
            <a:ext cx="8915400" cy="4068597"/>
          </a:xfrm>
        </p:spPr>
        <p:txBody>
          <a:bodyPr>
            <a:normAutofit lnSpcReduction="10000"/>
          </a:bodyPr>
          <a:lstStyle/>
          <a:p>
            <a:pPr marL="0" indent="0">
              <a:buNone/>
            </a:pPr>
            <a:r>
              <a:rPr lang="en-US" dirty="0"/>
              <a:t>In regression analysis I need to find the lowest level of error and the highest R-Squared. After run the model I got following result:</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Random Forest Regressor gave the highest R squared but it can cause overfitted data, thus I chose Linear Regression model as best fitted model which gave me second highest number of R squared in trained data set. It gave me high R squared and low error rate in test data set as well.</a:t>
            </a:r>
          </a:p>
        </p:txBody>
      </p:sp>
      <p:graphicFrame>
        <p:nvGraphicFramePr>
          <p:cNvPr id="8" name="Table 7">
            <a:extLst>
              <a:ext uri="{FF2B5EF4-FFF2-40B4-BE49-F238E27FC236}">
                <a16:creationId xmlns:a16="http://schemas.microsoft.com/office/drawing/2014/main" id="{D5646CFB-5F58-4E04-93C3-3FD5A99E5CE8}"/>
              </a:ext>
            </a:extLst>
          </p:cNvPr>
          <p:cNvGraphicFramePr>
            <a:graphicFrameLocks noGrp="1"/>
          </p:cNvGraphicFramePr>
          <p:nvPr>
            <p:extLst>
              <p:ext uri="{D42A27DB-BD31-4B8C-83A1-F6EECF244321}">
                <p14:modId xmlns:p14="http://schemas.microsoft.com/office/powerpoint/2010/main" val="867960154"/>
              </p:ext>
            </p:extLst>
          </p:nvPr>
        </p:nvGraphicFramePr>
        <p:xfrm>
          <a:off x="2916079" y="2714500"/>
          <a:ext cx="3042002" cy="807380"/>
        </p:xfrm>
        <a:graphic>
          <a:graphicData uri="http://schemas.openxmlformats.org/drawingml/2006/table">
            <a:tbl>
              <a:tblPr/>
              <a:tblGrid>
                <a:gridCol w="1940237">
                  <a:extLst>
                    <a:ext uri="{9D8B030D-6E8A-4147-A177-3AD203B41FA5}">
                      <a16:colId xmlns:a16="http://schemas.microsoft.com/office/drawing/2014/main" val="1483768903"/>
                    </a:ext>
                  </a:extLst>
                </a:gridCol>
                <a:gridCol w="1101765">
                  <a:extLst>
                    <a:ext uri="{9D8B030D-6E8A-4147-A177-3AD203B41FA5}">
                      <a16:colId xmlns:a16="http://schemas.microsoft.com/office/drawing/2014/main" val="1848639252"/>
                    </a:ext>
                  </a:extLst>
                </a:gridCol>
              </a:tblGrid>
              <a:tr h="201845">
                <a:tc>
                  <a:txBody>
                    <a:bodyPr/>
                    <a:lstStyle/>
                    <a:p>
                      <a:pPr algn="l" fontAlgn="b"/>
                      <a:r>
                        <a:rPr lang="en-US" sz="1100" b="1" i="0" u="none" strike="noStrike" dirty="0">
                          <a:solidFill>
                            <a:srgbClr val="FFFFFF"/>
                          </a:solidFill>
                          <a:effectLst/>
                          <a:latin typeface="Calibri" panose="020F0502020204030204" pitchFamily="34" charset="0"/>
                        </a:rPr>
                        <a:t>Models</a:t>
                      </a:r>
                    </a:p>
                  </a:txBody>
                  <a:tcPr marL="6350" marR="6350" marT="635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dirty="0">
                          <a:solidFill>
                            <a:srgbClr val="FFFFFF"/>
                          </a:solidFill>
                          <a:effectLst/>
                          <a:latin typeface="Calibri" panose="020F0502020204030204" pitchFamily="34" charset="0"/>
                        </a:rPr>
                        <a:t>R squared</a:t>
                      </a:r>
                    </a:p>
                  </a:txBody>
                  <a:tcPr marL="6350" marR="6350" marT="635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3597416114"/>
                  </a:ext>
                </a:extLst>
              </a:tr>
              <a:tr h="201845">
                <a:tc>
                  <a:txBody>
                    <a:bodyPr/>
                    <a:lstStyle/>
                    <a:p>
                      <a:pPr algn="l" fontAlgn="b"/>
                      <a:r>
                        <a:rPr lang="en-US" sz="1100" b="0" i="0" u="none" strike="noStrike">
                          <a:solidFill>
                            <a:srgbClr val="000000"/>
                          </a:solidFill>
                          <a:effectLst/>
                          <a:latin typeface="Calibri" panose="020F0502020204030204" pitchFamily="34" charset="0"/>
                        </a:rPr>
                        <a:t>Random Forest Regressor</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0" i="0" u="none" strike="noStrike" dirty="0">
                          <a:solidFill>
                            <a:srgbClr val="000000"/>
                          </a:solidFill>
                          <a:effectLst/>
                          <a:latin typeface="Calibri" panose="020F0502020204030204" pitchFamily="34" charset="0"/>
                        </a:rPr>
                        <a:t>0.979</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3574231247"/>
                  </a:ext>
                </a:extLst>
              </a:tr>
              <a:tr h="201845">
                <a:tc>
                  <a:txBody>
                    <a:bodyPr/>
                    <a:lstStyle/>
                    <a:p>
                      <a:pPr algn="l" fontAlgn="b"/>
                      <a:r>
                        <a:rPr lang="en-US" sz="1100" b="0" i="0" u="none" strike="noStrike" dirty="0">
                          <a:solidFill>
                            <a:srgbClr val="000000"/>
                          </a:solidFill>
                          <a:effectLst/>
                          <a:latin typeface="Calibri" panose="020F0502020204030204" pitchFamily="34" charset="0"/>
                        </a:rPr>
                        <a:t>KNeighborsRegressor</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0" i="0" u="none" strike="noStrike" dirty="0">
                          <a:solidFill>
                            <a:srgbClr val="000000"/>
                          </a:solidFill>
                          <a:effectLst/>
                          <a:latin typeface="Calibri" panose="020F0502020204030204" pitchFamily="34" charset="0"/>
                        </a:rPr>
                        <a:t>0.726</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3347218386"/>
                  </a:ext>
                </a:extLst>
              </a:tr>
              <a:tr h="201845">
                <a:tc>
                  <a:txBody>
                    <a:bodyPr/>
                    <a:lstStyle/>
                    <a:p>
                      <a:pPr algn="l" fontAlgn="b"/>
                      <a:r>
                        <a:rPr lang="en-US" sz="1100" b="0" i="0" u="none" strike="noStrike" dirty="0">
                          <a:solidFill>
                            <a:srgbClr val="000000"/>
                          </a:solidFill>
                          <a:effectLst/>
                          <a:latin typeface="Calibri" panose="020F0502020204030204" pitchFamily="34" charset="0"/>
                        </a:rPr>
                        <a:t>Linear Regression</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DD7EE"/>
                    </a:solidFill>
                  </a:tcPr>
                </a:tc>
                <a:tc>
                  <a:txBody>
                    <a:bodyPr/>
                    <a:lstStyle/>
                    <a:p>
                      <a:pPr algn="r" fontAlgn="b"/>
                      <a:r>
                        <a:rPr lang="en-US" sz="1100" b="0" i="0" u="none" strike="noStrike" dirty="0">
                          <a:solidFill>
                            <a:srgbClr val="000000"/>
                          </a:solidFill>
                          <a:effectLst/>
                          <a:latin typeface="Calibri" panose="020F0502020204030204" pitchFamily="34" charset="0"/>
                        </a:rPr>
                        <a:t>0.736</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BDD7EE"/>
                    </a:solidFill>
                  </a:tcPr>
                </a:tc>
                <a:extLst>
                  <a:ext uri="{0D108BD9-81ED-4DB2-BD59-A6C34878D82A}">
                    <a16:rowId xmlns:a16="http://schemas.microsoft.com/office/drawing/2014/main" val="3651316917"/>
                  </a:ext>
                </a:extLst>
              </a:tr>
            </a:tbl>
          </a:graphicData>
        </a:graphic>
      </p:graphicFrame>
      <p:graphicFrame>
        <p:nvGraphicFramePr>
          <p:cNvPr id="10" name="Table 9">
            <a:extLst>
              <a:ext uri="{FF2B5EF4-FFF2-40B4-BE49-F238E27FC236}">
                <a16:creationId xmlns:a16="http://schemas.microsoft.com/office/drawing/2014/main" id="{B1357ECC-93EC-4F58-926F-9836BA443961}"/>
              </a:ext>
            </a:extLst>
          </p:cNvPr>
          <p:cNvGraphicFramePr>
            <a:graphicFrameLocks noGrp="1"/>
          </p:cNvGraphicFramePr>
          <p:nvPr>
            <p:extLst>
              <p:ext uri="{D42A27DB-BD31-4B8C-83A1-F6EECF244321}">
                <p14:modId xmlns:p14="http://schemas.microsoft.com/office/powerpoint/2010/main" val="3170142655"/>
              </p:ext>
            </p:extLst>
          </p:nvPr>
        </p:nvGraphicFramePr>
        <p:xfrm>
          <a:off x="2916079" y="3752533"/>
          <a:ext cx="4279131" cy="945760"/>
        </p:xfrm>
        <a:graphic>
          <a:graphicData uri="http://schemas.openxmlformats.org/drawingml/2006/table">
            <a:tbl>
              <a:tblPr/>
              <a:tblGrid>
                <a:gridCol w="1779636">
                  <a:extLst>
                    <a:ext uri="{9D8B030D-6E8A-4147-A177-3AD203B41FA5}">
                      <a16:colId xmlns:a16="http://schemas.microsoft.com/office/drawing/2014/main" val="3220581008"/>
                    </a:ext>
                  </a:extLst>
                </a:gridCol>
                <a:gridCol w="1278917">
                  <a:extLst>
                    <a:ext uri="{9D8B030D-6E8A-4147-A177-3AD203B41FA5}">
                      <a16:colId xmlns:a16="http://schemas.microsoft.com/office/drawing/2014/main" val="817442728"/>
                    </a:ext>
                  </a:extLst>
                </a:gridCol>
                <a:gridCol w="1220578">
                  <a:extLst>
                    <a:ext uri="{9D8B030D-6E8A-4147-A177-3AD203B41FA5}">
                      <a16:colId xmlns:a16="http://schemas.microsoft.com/office/drawing/2014/main" val="1013015882"/>
                    </a:ext>
                  </a:extLst>
                </a:gridCol>
              </a:tblGrid>
              <a:tr h="236440">
                <a:tc>
                  <a:txBody>
                    <a:bodyPr/>
                    <a:lstStyle/>
                    <a:p>
                      <a:pPr algn="l" fontAlgn="b"/>
                      <a:r>
                        <a:rPr lang="en-US" sz="1100" b="1" i="0" u="none" strike="noStrike" dirty="0">
                          <a:solidFill>
                            <a:srgbClr val="FFFFFF"/>
                          </a:solidFill>
                          <a:effectLst/>
                          <a:latin typeface="Calibri" panose="020F0502020204030204" pitchFamily="34" charset="0"/>
                        </a:rPr>
                        <a:t>Models</a:t>
                      </a:r>
                    </a:p>
                  </a:txBody>
                  <a:tcPr marL="6350" marR="6350" marT="6350" marB="0" anchor="b">
                    <a:lnL>
                      <a:noFill/>
                    </a:lnL>
                    <a:lnR w="6350" cap="flat" cmpd="sng" algn="ctr">
                      <a:solidFill>
                        <a:srgbClr val="FFFFFF"/>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solidFill>
                      <a:srgbClr val="5B9BD5"/>
                    </a:solidFill>
                  </a:tcPr>
                </a:tc>
                <a:tc>
                  <a:txBody>
                    <a:bodyPr/>
                    <a:lstStyle/>
                    <a:p>
                      <a:pPr algn="l" fontAlgn="b"/>
                      <a:r>
                        <a:rPr lang="en-US" sz="1100" b="1" i="0" u="none" strike="noStrike" dirty="0">
                          <a:solidFill>
                            <a:srgbClr val="FFFFFF"/>
                          </a:solidFill>
                          <a:effectLst/>
                          <a:latin typeface="Calibri" panose="020F0502020204030204" pitchFamily="34" charset="0"/>
                        </a:rPr>
                        <a:t>Predicted R squared</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Predicted RMSE</a:t>
                      </a:r>
                    </a:p>
                  </a:txBody>
                  <a:tcPr marL="6350" marR="6350" marT="635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2547816299"/>
                  </a:ext>
                </a:extLst>
              </a:tr>
              <a:tr h="236440">
                <a:tc>
                  <a:txBody>
                    <a:bodyPr/>
                    <a:lstStyle/>
                    <a:p>
                      <a:pPr algn="l" fontAlgn="b"/>
                      <a:r>
                        <a:rPr lang="en-US" sz="1100" b="0" i="0" u="none" strike="noStrike">
                          <a:solidFill>
                            <a:srgbClr val="000000"/>
                          </a:solidFill>
                          <a:effectLst/>
                          <a:latin typeface="Calibri" panose="020F0502020204030204" pitchFamily="34" charset="0"/>
                        </a:rPr>
                        <a:t>Random Forest Regressor</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dirty="0">
                          <a:solidFill>
                            <a:srgbClr val="000000"/>
                          </a:solidFill>
                          <a:effectLst/>
                          <a:latin typeface="Calibri" panose="020F0502020204030204" pitchFamily="34" charset="0"/>
                        </a:rPr>
                        <a:t>0.836</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0" i="0" u="none" strike="noStrike" dirty="0">
                          <a:solidFill>
                            <a:srgbClr val="000000"/>
                          </a:solidFill>
                          <a:effectLst/>
                          <a:latin typeface="Calibri" panose="020F0502020204030204" pitchFamily="34" charset="0"/>
                        </a:rPr>
                        <a:t>0.367</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3168979799"/>
                  </a:ext>
                </a:extLst>
              </a:tr>
              <a:tr h="236440">
                <a:tc>
                  <a:txBody>
                    <a:bodyPr/>
                    <a:lstStyle/>
                    <a:p>
                      <a:pPr algn="l" fontAlgn="b"/>
                      <a:r>
                        <a:rPr lang="en-US" sz="1100" b="0" i="0" u="none" strike="noStrike" dirty="0">
                          <a:solidFill>
                            <a:srgbClr val="000000"/>
                          </a:solidFill>
                          <a:effectLst/>
                          <a:latin typeface="Calibri" panose="020F0502020204030204" pitchFamily="34" charset="0"/>
                        </a:rPr>
                        <a:t>KNeighborsRegressor</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DEBF7"/>
                    </a:solidFill>
                  </a:tcPr>
                </a:tc>
                <a:tc>
                  <a:txBody>
                    <a:bodyPr/>
                    <a:lstStyle/>
                    <a:p>
                      <a:pPr algn="r" fontAlgn="b"/>
                      <a:r>
                        <a:rPr lang="en-US" sz="1100" b="0" i="0" u="none" strike="noStrike" dirty="0">
                          <a:solidFill>
                            <a:srgbClr val="000000"/>
                          </a:solidFill>
                          <a:effectLst/>
                          <a:latin typeface="Calibri" panose="020F0502020204030204" pitchFamily="34" charset="0"/>
                        </a:rPr>
                        <a:t>0.595</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0" i="0" u="none" strike="noStrike" dirty="0">
                          <a:solidFill>
                            <a:srgbClr val="000000"/>
                          </a:solidFill>
                          <a:effectLst/>
                          <a:latin typeface="Calibri" panose="020F0502020204030204" pitchFamily="34" charset="0"/>
                        </a:rPr>
                        <a:t>0.577</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706545576"/>
                  </a:ext>
                </a:extLst>
              </a:tr>
              <a:tr h="236440">
                <a:tc>
                  <a:txBody>
                    <a:bodyPr/>
                    <a:lstStyle/>
                    <a:p>
                      <a:pPr algn="l" fontAlgn="b"/>
                      <a:r>
                        <a:rPr lang="en-US" sz="1100" b="0" i="0" u="none" strike="noStrike">
                          <a:solidFill>
                            <a:srgbClr val="000000"/>
                          </a:solidFill>
                          <a:effectLst/>
                          <a:latin typeface="Calibri" panose="020F0502020204030204" pitchFamily="34" charset="0"/>
                        </a:rPr>
                        <a:t>Linear Regression</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dirty="0">
                          <a:solidFill>
                            <a:srgbClr val="000000"/>
                          </a:solidFill>
                          <a:effectLst/>
                          <a:latin typeface="Calibri" panose="020F0502020204030204" pitchFamily="34" charset="0"/>
                        </a:rPr>
                        <a:t>0.705</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DD7EE"/>
                    </a:solidFill>
                  </a:tcPr>
                </a:tc>
                <a:tc>
                  <a:txBody>
                    <a:bodyPr/>
                    <a:lstStyle/>
                    <a:p>
                      <a:pPr algn="r" fontAlgn="b"/>
                      <a:r>
                        <a:rPr lang="en-US" sz="1100" b="0" i="0" u="none" strike="noStrike" dirty="0">
                          <a:solidFill>
                            <a:srgbClr val="000000"/>
                          </a:solidFill>
                          <a:effectLst/>
                          <a:latin typeface="Calibri" panose="020F0502020204030204" pitchFamily="34" charset="0"/>
                        </a:rPr>
                        <a:t>0.492</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BDD7EE"/>
                    </a:solidFill>
                  </a:tcPr>
                </a:tc>
                <a:extLst>
                  <a:ext uri="{0D108BD9-81ED-4DB2-BD59-A6C34878D82A}">
                    <a16:rowId xmlns:a16="http://schemas.microsoft.com/office/drawing/2014/main" val="1504297651"/>
                  </a:ext>
                </a:extLst>
              </a:tr>
            </a:tbl>
          </a:graphicData>
        </a:graphic>
      </p:graphicFrame>
    </p:spTree>
    <p:extLst>
      <p:ext uri="{BB962C8B-B14F-4D97-AF65-F5344CB8AC3E}">
        <p14:creationId xmlns:p14="http://schemas.microsoft.com/office/powerpoint/2010/main" val="1809223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C98D-EF0C-46E8-BF23-20D2B07AE930}"/>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B76FDBF3-8579-4BE1-A115-B520A0C377FC}"/>
              </a:ext>
            </a:extLst>
          </p:cNvPr>
          <p:cNvSpPr>
            <a:spLocks noGrp="1"/>
          </p:cNvSpPr>
          <p:nvPr>
            <p:ph idx="1"/>
          </p:nvPr>
        </p:nvSpPr>
        <p:spPr>
          <a:xfrm>
            <a:off x="2589212" y="1905000"/>
            <a:ext cx="8915400" cy="4507833"/>
          </a:xfrm>
        </p:spPr>
        <p:txBody>
          <a:bodyPr>
            <a:normAutofit lnSpcReduction="10000"/>
          </a:bodyPr>
          <a:lstStyle/>
          <a:p>
            <a:pPr marL="0" indent="0">
              <a:buNone/>
            </a:pPr>
            <a:r>
              <a:rPr lang="en-US" dirty="0"/>
              <a:t>After run the models and chose best fitted one, I used the plot to evaluate the prediction with ground trust (y_test).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It seems that the prediction is correlated with the true price, though there clearly some biases.</a:t>
            </a:r>
          </a:p>
        </p:txBody>
      </p:sp>
      <p:pic>
        <p:nvPicPr>
          <p:cNvPr id="6" name="Picture 5">
            <a:extLst>
              <a:ext uri="{FF2B5EF4-FFF2-40B4-BE49-F238E27FC236}">
                <a16:creationId xmlns:a16="http://schemas.microsoft.com/office/drawing/2014/main" id="{39ACB3C9-2496-41AB-8B3A-0E70245A3281}"/>
              </a:ext>
            </a:extLst>
          </p:cNvPr>
          <p:cNvPicPr>
            <a:picLocks noChangeAspect="1"/>
          </p:cNvPicPr>
          <p:nvPr/>
        </p:nvPicPr>
        <p:blipFill>
          <a:blip r:embed="rId2"/>
          <a:stretch>
            <a:fillRect/>
          </a:stretch>
        </p:blipFill>
        <p:spPr>
          <a:xfrm>
            <a:off x="2518875" y="2492550"/>
            <a:ext cx="4655648" cy="3051775"/>
          </a:xfrm>
          <a:prstGeom prst="rect">
            <a:avLst/>
          </a:prstGeom>
        </p:spPr>
      </p:pic>
    </p:spTree>
    <p:extLst>
      <p:ext uri="{BB962C8B-B14F-4D97-AF65-F5344CB8AC3E}">
        <p14:creationId xmlns:p14="http://schemas.microsoft.com/office/powerpoint/2010/main" val="1294499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82BB3-08F1-4158-BABC-71353132FE3B}"/>
              </a:ext>
            </a:extLst>
          </p:cNvPr>
          <p:cNvSpPr>
            <a:spLocks noGrp="1"/>
          </p:cNvSpPr>
          <p:nvPr>
            <p:ph type="title"/>
          </p:nvPr>
        </p:nvSpPr>
        <p:spPr>
          <a:xfrm>
            <a:off x="2592925" y="624110"/>
            <a:ext cx="8911687" cy="1113664"/>
          </a:xfrm>
        </p:spPr>
        <p:txBody>
          <a:bodyPr/>
          <a:lstStyle/>
          <a:p>
            <a:r>
              <a:rPr lang="en-US" dirty="0"/>
              <a:t>Feature engineering</a:t>
            </a:r>
          </a:p>
        </p:txBody>
      </p:sp>
      <p:sp>
        <p:nvSpPr>
          <p:cNvPr id="3" name="Content Placeholder 2">
            <a:extLst>
              <a:ext uri="{FF2B5EF4-FFF2-40B4-BE49-F238E27FC236}">
                <a16:creationId xmlns:a16="http://schemas.microsoft.com/office/drawing/2014/main" id="{6EB788B2-40D1-4694-B15D-8520F0EDC81A}"/>
              </a:ext>
            </a:extLst>
          </p:cNvPr>
          <p:cNvSpPr>
            <a:spLocks noGrp="1"/>
          </p:cNvSpPr>
          <p:nvPr>
            <p:ph idx="1"/>
          </p:nvPr>
        </p:nvSpPr>
        <p:spPr>
          <a:xfrm>
            <a:off x="2177315" y="1590251"/>
            <a:ext cx="8915400" cy="4877926"/>
          </a:xfrm>
        </p:spPr>
        <p:txBody>
          <a:bodyPr>
            <a:normAutofit fontScale="85000" lnSpcReduction="10000"/>
          </a:bodyPr>
          <a:lstStyle/>
          <a:p>
            <a:pPr marL="0" indent="0">
              <a:buNone/>
            </a:pPr>
            <a:r>
              <a:rPr lang="en-US" dirty="0"/>
              <a:t>I used the plot to show the most important features in dataset. It shows that </a:t>
            </a:r>
            <a:r>
              <a:rPr lang="en-US" dirty="0" err="1"/>
              <a:t>sqft_living</a:t>
            </a:r>
            <a:r>
              <a:rPr lang="en-US" dirty="0"/>
              <a:t>, lat, long, sqft_living15 and waterfront_1 were 5 most important features.</a:t>
            </a:r>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r>
              <a:rPr lang="en-US" dirty="0"/>
              <a:t>I used the PCA and feature selection for dimensionality reduction.</a:t>
            </a:r>
          </a:p>
          <a:p>
            <a:pPr>
              <a:buFont typeface="Wingdings" panose="05000000000000000000" pitchFamily="2" charset="2"/>
              <a:buChar char="§"/>
            </a:pPr>
            <a:r>
              <a:rPr lang="en-US" dirty="0"/>
              <a:t>PCA combines similar attributes and creates new 7 columns. (n_components=7). I</a:t>
            </a:r>
            <a:r>
              <a:rPr lang="en-US" b="1" dirty="0"/>
              <a:t> </a:t>
            </a:r>
            <a:r>
              <a:rPr lang="en-US" dirty="0"/>
              <a:t>trained the Linear Regressor on the transformed output, i.e. using only new created features. I got lower R squared than I got from original data set. (R squared – 0.551)</a:t>
            </a:r>
          </a:p>
          <a:p>
            <a:pPr>
              <a:buFont typeface="Wingdings" panose="05000000000000000000" pitchFamily="2" charset="2"/>
              <a:buChar char="§"/>
            </a:pPr>
            <a:r>
              <a:rPr lang="en-US" dirty="0"/>
              <a:t>In Feature Selection method features are considering unimportant and removed , if the value are below the provided threshold parameter (threshold =median).  This function decrease the features number from 37 to 19.</a:t>
            </a:r>
            <a:r>
              <a:rPr lang="en-US" b="1" dirty="0"/>
              <a:t> </a:t>
            </a:r>
            <a:r>
              <a:rPr lang="en-US" dirty="0"/>
              <a:t>I</a:t>
            </a:r>
            <a:r>
              <a:rPr lang="en-US" b="1" dirty="0"/>
              <a:t> </a:t>
            </a:r>
            <a:r>
              <a:rPr lang="en-US" dirty="0"/>
              <a:t>trained the Linear Regressor on the transformed output, i.e. using only relevant features.  I got the lower R squared than the original data set. (R squared – 0.697)</a:t>
            </a:r>
          </a:p>
          <a:p>
            <a:pPr marL="0" indent="0">
              <a:buNone/>
            </a:pPr>
            <a:endParaRPr lang="en-US" dirty="0"/>
          </a:p>
          <a:p>
            <a:pPr>
              <a:buFont typeface="Wingdings" panose="05000000000000000000" pitchFamily="2" charset="2"/>
              <a:buChar char="§"/>
            </a:pPr>
            <a:endParaRPr lang="en-US" dirty="0"/>
          </a:p>
        </p:txBody>
      </p:sp>
      <p:pic>
        <p:nvPicPr>
          <p:cNvPr id="6" name="Picture 5">
            <a:extLst>
              <a:ext uri="{FF2B5EF4-FFF2-40B4-BE49-F238E27FC236}">
                <a16:creationId xmlns:a16="http://schemas.microsoft.com/office/drawing/2014/main" id="{546AE22A-2213-4E27-8282-D32367463EAE}"/>
              </a:ext>
            </a:extLst>
          </p:cNvPr>
          <p:cNvPicPr>
            <a:picLocks noChangeAspect="1"/>
          </p:cNvPicPr>
          <p:nvPr/>
        </p:nvPicPr>
        <p:blipFill>
          <a:blip r:embed="rId2"/>
          <a:stretch>
            <a:fillRect/>
          </a:stretch>
        </p:blipFill>
        <p:spPr>
          <a:xfrm>
            <a:off x="2188607" y="2038554"/>
            <a:ext cx="4054965" cy="2111416"/>
          </a:xfrm>
          <a:prstGeom prst="rect">
            <a:avLst/>
          </a:prstGeom>
        </p:spPr>
      </p:pic>
    </p:spTree>
    <p:extLst>
      <p:ext uri="{BB962C8B-B14F-4D97-AF65-F5344CB8AC3E}">
        <p14:creationId xmlns:p14="http://schemas.microsoft.com/office/powerpoint/2010/main" val="635861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E35D3-3045-4849-9A08-2E04E6CAA93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B296D1D-EE2B-4963-AD14-E74A462E0383}"/>
              </a:ext>
            </a:extLst>
          </p:cNvPr>
          <p:cNvSpPr>
            <a:spLocks noGrp="1"/>
          </p:cNvSpPr>
          <p:nvPr>
            <p:ph idx="1"/>
          </p:nvPr>
        </p:nvSpPr>
        <p:spPr/>
        <p:txBody>
          <a:bodyPr/>
          <a:lstStyle/>
          <a:p>
            <a:r>
              <a:rPr lang="en-US" dirty="0"/>
              <a:t>The purpose of this analysis</a:t>
            </a:r>
          </a:p>
          <a:p>
            <a:r>
              <a:rPr lang="en-US" dirty="0"/>
              <a:t>Overview the data set and data dictionary</a:t>
            </a:r>
          </a:p>
          <a:p>
            <a:pPr lvl="0"/>
            <a:r>
              <a:rPr lang="en-US" dirty="0"/>
              <a:t>Preprocessed the data set</a:t>
            </a:r>
          </a:p>
          <a:p>
            <a:pPr lvl="0"/>
            <a:r>
              <a:rPr lang="en-US" dirty="0"/>
              <a:t>Perform exploratory data analysis (EDA)</a:t>
            </a:r>
          </a:p>
          <a:p>
            <a:r>
              <a:rPr lang="en-US" dirty="0"/>
              <a:t>One Hot Encoding and standardization</a:t>
            </a:r>
          </a:p>
          <a:p>
            <a:r>
              <a:rPr lang="en-US" dirty="0"/>
              <a:t>Feature engineering</a:t>
            </a:r>
          </a:p>
          <a:p>
            <a:r>
              <a:rPr lang="en-US" dirty="0"/>
              <a:t>Build the different models</a:t>
            </a:r>
          </a:p>
          <a:p>
            <a:pPr lvl="0"/>
            <a:r>
              <a:rPr lang="en-US" dirty="0"/>
              <a:t>Making the prediction and evaluating the result  </a:t>
            </a:r>
          </a:p>
          <a:p>
            <a:pPr marL="0" indent="0">
              <a:buNone/>
            </a:pPr>
            <a:endParaRPr lang="en-US" dirty="0"/>
          </a:p>
        </p:txBody>
      </p:sp>
    </p:spTree>
    <p:extLst>
      <p:ext uri="{BB962C8B-B14F-4D97-AF65-F5344CB8AC3E}">
        <p14:creationId xmlns:p14="http://schemas.microsoft.com/office/powerpoint/2010/main" val="1950486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EDB27-AC40-461C-9080-2831E458EFDA}"/>
              </a:ext>
            </a:extLst>
          </p:cNvPr>
          <p:cNvSpPr>
            <a:spLocks noGrp="1"/>
          </p:cNvSpPr>
          <p:nvPr>
            <p:ph type="title"/>
          </p:nvPr>
        </p:nvSpPr>
        <p:spPr/>
        <p:txBody>
          <a:bodyPr/>
          <a:lstStyle/>
          <a:p>
            <a:r>
              <a:rPr lang="en-US" dirty="0"/>
              <a:t>The purpose of this analysis</a:t>
            </a:r>
          </a:p>
        </p:txBody>
      </p:sp>
      <p:sp>
        <p:nvSpPr>
          <p:cNvPr id="3" name="Content Placeholder 2">
            <a:extLst>
              <a:ext uri="{FF2B5EF4-FFF2-40B4-BE49-F238E27FC236}">
                <a16:creationId xmlns:a16="http://schemas.microsoft.com/office/drawing/2014/main" id="{1874F325-897C-424D-9A29-A4355A91A893}"/>
              </a:ext>
            </a:extLst>
          </p:cNvPr>
          <p:cNvSpPr>
            <a:spLocks noGrp="1"/>
          </p:cNvSpPr>
          <p:nvPr>
            <p:ph idx="1"/>
          </p:nvPr>
        </p:nvSpPr>
        <p:spPr/>
        <p:txBody>
          <a:bodyPr/>
          <a:lstStyle/>
          <a:p>
            <a:r>
              <a:rPr lang="en-US" dirty="0"/>
              <a:t>Predict the house price using regression</a:t>
            </a:r>
          </a:p>
          <a:p>
            <a:r>
              <a:rPr lang="en-US" dirty="0"/>
              <a:t>Find the pattern within the datasets</a:t>
            </a:r>
          </a:p>
        </p:txBody>
      </p:sp>
    </p:spTree>
    <p:extLst>
      <p:ext uri="{BB962C8B-B14F-4D97-AF65-F5344CB8AC3E}">
        <p14:creationId xmlns:p14="http://schemas.microsoft.com/office/powerpoint/2010/main" val="161561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6CE72-1276-4FE0-B8CE-E9331C9A9369}"/>
              </a:ext>
            </a:extLst>
          </p:cNvPr>
          <p:cNvSpPr>
            <a:spLocks noGrp="1"/>
          </p:cNvSpPr>
          <p:nvPr>
            <p:ph type="title"/>
          </p:nvPr>
        </p:nvSpPr>
        <p:spPr/>
        <p:txBody>
          <a:bodyPr>
            <a:normAutofit/>
          </a:bodyPr>
          <a:lstStyle/>
          <a:p>
            <a:r>
              <a:rPr lang="en-US" dirty="0"/>
              <a:t>Overview the dataset and data dictionary</a:t>
            </a:r>
          </a:p>
        </p:txBody>
      </p:sp>
      <p:sp>
        <p:nvSpPr>
          <p:cNvPr id="3" name="Content Placeholder 2">
            <a:extLst>
              <a:ext uri="{FF2B5EF4-FFF2-40B4-BE49-F238E27FC236}">
                <a16:creationId xmlns:a16="http://schemas.microsoft.com/office/drawing/2014/main" id="{31A68CF2-0692-4A28-B8BB-334C0A9D2D2F}"/>
              </a:ext>
            </a:extLst>
          </p:cNvPr>
          <p:cNvSpPr>
            <a:spLocks noGrp="1"/>
          </p:cNvSpPr>
          <p:nvPr>
            <p:ph idx="1"/>
          </p:nvPr>
        </p:nvSpPr>
        <p:spPr/>
        <p:txBody>
          <a:bodyPr>
            <a:normAutofit fontScale="92500" lnSpcReduction="20000"/>
          </a:bodyPr>
          <a:lstStyle/>
          <a:p>
            <a:pPr marL="0" indent="0">
              <a:buNone/>
            </a:pPr>
            <a:r>
              <a:rPr lang="en-US" dirty="0"/>
              <a:t>Dataset was consisting of 21613 observations and 21 features</a:t>
            </a:r>
          </a:p>
          <a:p>
            <a:pPr lvl="0" indent="228600" fontAlgn="base"/>
            <a:r>
              <a:rPr lang="en-US" dirty="0"/>
              <a:t>Id - a notation for a house</a:t>
            </a:r>
          </a:p>
          <a:p>
            <a:pPr lvl="0" indent="228600" fontAlgn="base"/>
            <a:r>
              <a:rPr lang="en-US" dirty="0"/>
              <a:t>Date - Date house was sold</a:t>
            </a:r>
          </a:p>
          <a:p>
            <a:pPr lvl="0" indent="228600" fontAlgn="base"/>
            <a:r>
              <a:rPr lang="en-US" dirty="0"/>
              <a:t>Price - Price of the house</a:t>
            </a:r>
          </a:p>
          <a:p>
            <a:pPr lvl="0" indent="228600" fontAlgn="base"/>
            <a:r>
              <a:rPr lang="en-US" dirty="0"/>
              <a:t>Bedrooms - Number of Bedrooms/House</a:t>
            </a:r>
          </a:p>
          <a:p>
            <a:pPr lvl="0" indent="228600" fontAlgn="base"/>
            <a:r>
              <a:rPr lang="en-US" dirty="0"/>
              <a:t>Bathrooms - Number of bathrooms/House</a:t>
            </a:r>
          </a:p>
          <a:p>
            <a:pPr lvl="0" indent="228600" fontAlgn="base"/>
            <a:r>
              <a:rPr lang="en-US" dirty="0"/>
              <a:t>sqft_living - square footage of the home</a:t>
            </a:r>
          </a:p>
          <a:p>
            <a:pPr lvl="0" indent="228600" fontAlgn="base"/>
            <a:r>
              <a:rPr lang="en-US" dirty="0"/>
              <a:t>sqft_lot - square footage of the lot</a:t>
            </a:r>
          </a:p>
          <a:p>
            <a:pPr lvl="0" indent="228600" fontAlgn="base"/>
            <a:r>
              <a:rPr lang="en-US" dirty="0"/>
              <a:t>floors - Total floors (levels) in house</a:t>
            </a:r>
          </a:p>
          <a:p>
            <a:pPr lvl="0" indent="228600" fontAlgn="base"/>
            <a:r>
              <a:rPr lang="en-US" dirty="0"/>
              <a:t>waterfront - House which has a view to a waterfront </a:t>
            </a:r>
          </a:p>
          <a:p>
            <a:pPr indent="228600" fontAlgn="base"/>
            <a:r>
              <a:rPr lang="en-US" dirty="0"/>
              <a:t>view - Has been viewed</a:t>
            </a:r>
          </a:p>
          <a:p>
            <a:pPr lvl="0" indent="0" fontAlgn="base">
              <a:buNone/>
            </a:pPr>
            <a:endParaRPr lang="en-US" dirty="0"/>
          </a:p>
          <a:p>
            <a:endParaRPr lang="en-US" dirty="0"/>
          </a:p>
        </p:txBody>
      </p:sp>
    </p:spTree>
    <p:extLst>
      <p:ext uri="{BB962C8B-B14F-4D97-AF65-F5344CB8AC3E}">
        <p14:creationId xmlns:p14="http://schemas.microsoft.com/office/powerpoint/2010/main" val="2300398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AADC-85B8-4353-825B-E15BE4DEE367}"/>
              </a:ext>
            </a:extLst>
          </p:cNvPr>
          <p:cNvSpPr>
            <a:spLocks noGrp="1"/>
          </p:cNvSpPr>
          <p:nvPr>
            <p:ph type="title"/>
          </p:nvPr>
        </p:nvSpPr>
        <p:spPr/>
        <p:txBody>
          <a:bodyPr/>
          <a:lstStyle/>
          <a:p>
            <a:r>
              <a:rPr lang="en-US" dirty="0"/>
              <a:t>Overview the dataset and data dictionary</a:t>
            </a:r>
          </a:p>
        </p:txBody>
      </p:sp>
      <p:sp>
        <p:nvSpPr>
          <p:cNvPr id="3" name="Content Placeholder 2">
            <a:extLst>
              <a:ext uri="{FF2B5EF4-FFF2-40B4-BE49-F238E27FC236}">
                <a16:creationId xmlns:a16="http://schemas.microsoft.com/office/drawing/2014/main" id="{40C37DD4-65B2-4B0A-8CC1-7E8D1ECB2634}"/>
              </a:ext>
            </a:extLst>
          </p:cNvPr>
          <p:cNvSpPr>
            <a:spLocks noGrp="1"/>
          </p:cNvSpPr>
          <p:nvPr>
            <p:ph idx="1"/>
          </p:nvPr>
        </p:nvSpPr>
        <p:spPr/>
        <p:txBody>
          <a:bodyPr>
            <a:normAutofit fontScale="85000" lnSpcReduction="20000"/>
          </a:bodyPr>
          <a:lstStyle/>
          <a:p>
            <a:pPr lvl="0" indent="228600" fontAlgn="base"/>
            <a:r>
              <a:rPr lang="en-US" dirty="0"/>
              <a:t>condition - How good the condition is ( Overall )</a:t>
            </a:r>
          </a:p>
          <a:p>
            <a:pPr lvl="0" indent="228600" fontAlgn="base"/>
            <a:r>
              <a:rPr lang="en-US" dirty="0"/>
              <a:t>grade - overall grade given to the housing unit, based on King County grading system</a:t>
            </a:r>
          </a:p>
          <a:p>
            <a:pPr lvl="0" indent="228600" fontAlgn="base"/>
            <a:r>
              <a:rPr lang="en-US" dirty="0"/>
              <a:t>sqft_above - square footage of house apart from basement</a:t>
            </a:r>
          </a:p>
          <a:p>
            <a:pPr lvl="0" indent="228600" fontAlgn="base"/>
            <a:r>
              <a:rPr lang="en-US" dirty="0"/>
              <a:t>sqft_basement - square footage of the basement</a:t>
            </a:r>
          </a:p>
          <a:p>
            <a:pPr lvl="0" indent="228600" fontAlgn="base"/>
            <a:r>
              <a:rPr lang="en-US" dirty="0"/>
              <a:t>yr_built - Built Year</a:t>
            </a:r>
          </a:p>
          <a:p>
            <a:pPr lvl="0" indent="228600" fontAlgn="base"/>
            <a:r>
              <a:rPr lang="en-US" dirty="0"/>
              <a:t>yr_renovated - Year when house was renovated</a:t>
            </a:r>
          </a:p>
          <a:p>
            <a:pPr lvl="0" indent="228600" fontAlgn="base"/>
            <a:r>
              <a:rPr lang="en-US" dirty="0"/>
              <a:t>zipcode - zip</a:t>
            </a:r>
          </a:p>
          <a:p>
            <a:pPr lvl="0" indent="228600" fontAlgn="base"/>
            <a:r>
              <a:rPr lang="en-US" dirty="0"/>
              <a:t>lat - Latitude coordinate</a:t>
            </a:r>
          </a:p>
          <a:p>
            <a:pPr lvl="0" indent="228600" fontAlgn="base"/>
            <a:r>
              <a:rPr lang="en-US" dirty="0"/>
              <a:t>long - Longitude coordinate</a:t>
            </a:r>
          </a:p>
          <a:p>
            <a:pPr lvl="0" indent="228600" fontAlgn="base"/>
            <a:r>
              <a:rPr lang="en-US" dirty="0"/>
              <a:t>sqft_living15 - Living room area in 2015(implies-- some renovations) This might or might not have affected the lot size area</a:t>
            </a:r>
          </a:p>
          <a:p>
            <a:pPr lvl="0" indent="228600" fontAlgn="base"/>
            <a:r>
              <a:rPr lang="en-US" dirty="0"/>
              <a:t>sqft_lot15 – lot Size area in 2015(implies-- some renovations)</a:t>
            </a:r>
          </a:p>
          <a:p>
            <a:endParaRPr lang="en-US" dirty="0"/>
          </a:p>
        </p:txBody>
      </p:sp>
    </p:spTree>
    <p:extLst>
      <p:ext uri="{BB962C8B-B14F-4D97-AF65-F5344CB8AC3E}">
        <p14:creationId xmlns:p14="http://schemas.microsoft.com/office/powerpoint/2010/main" val="79273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3B64B-3EC0-4BA7-8948-FC050900FD22}"/>
              </a:ext>
            </a:extLst>
          </p:cNvPr>
          <p:cNvSpPr>
            <a:spLocks noGrp="1"/>
          </p:cNvSpPr>
          <p:nvPr>
            <p:ph type="title"/>
          </p:nvPr>
        </p:nvSpPr>
        <p:spPr/>
        <p:txBody>
          <a:bodyPr/>
          <a:lstStyle/>
          <a:p>
            <a:r>
              <a:rPr lang="en-US" dirty="0"/>
              <a:t>Preprocessed the dataset</a:t>
            </a:r>
          </a:p>
        </p:txBody>
      </p:sp>
      <p:sp>
        <p:nvSpPr>
          <p:cNvPr id="3" name="Content Placeholder 2">
            <a:extLst>
              <a:ext uri="{FF2B5EF4-FFF2-40B4-BE49-F238E27FC236}">
                <a16:creationId xmlns:a16="http://schemas.microsoft.com/office/drawing/2014/main" id="{31F01AFA-714C-46EE-BD3C-F17914F8CCF8}"/>
              </a:ext>
            </a:extLst>
          </p:cNvPr>
          <p:cNvSpPr>
            <a:spLocks noGrp="1"/>
          </p:cNvSpPr>
          <p:nvPr>
            <p:ph idx="1"/>
          </p:nvPr>
        </p:nvSpPr>
        <p:spPr/>
        <p:txBody>
          <a:bodyPr/>
          <a:lstStyle/>
          <a:p>
            <a:pPr marL="0" indent="0">
              <a:buNone/>
            </a:pPr>
            <a:r>
              <a:rPr lang="en-US" dirty="0"/>
              <a:t>During the preprocessing I did the following procedures:</a:t>
            </a:r>
          </a:p>
          <a:p>
            <a:pPr>
              <a:buFont typeface="Wingdings" panose="05000000000000000000" pitchFamily="2" charset="2"/>
              <a:buChar char="§"/>
            </a:pPr>
            <a:r>
              <a:rPr lang="en-US" dirty="0"/>
              <a:t>Checked the data type – it was integer and float.</a:t>
            </a:r>
          </a:p>
          <a:p>
            <a:pPr>
              <a:buFont typeface="Wingdings" panose="05000000000000000000" pitchFamily="2" charset="2"/>
              <a:buChar char="§"/>
            </a:pPr>
            <a:r>
              <a:rPr lang="en-US" dirty="0"/>
              <a:t>Dropped the ID and Date columns.</a:t>
            </a:r>
          </a:p>
          <a:p>
            <a:pPr>
              <a:buFont typeface="Wingdings" panose="05000000000000000000" pitchFamily="2" charset="2"/>
              <a:buChar char="§"/>
            </a:pPr>
            <a:r>
              <a:rPr lang="en-US" dirty="0"/>
              <a:t>Checked the missing value – there was not any missing  value</a:t>
            </a:r>
          </a:p>
          <a:p>
            <a:pPr>
              <a:buFont typeface="Wingdings" panose="05000000000000000000" pitchFamily="2" charset="2"/>
              <a:buChar char="§"/>
            </a:pPr>
            <a:r>
              <a:rPr lang="en-US" dirty="0"/>
              <a:t>Checked the statistical information (mean, min, max, etc.). Min, max and mean on price was 75000, 7700000 and 540088 accordingly. Oldest house was built in 1900, newest one was built in 2015, and most of them built around 1971. Newest renovation was done on 2015. Zip code was between 98001 and 98199. Biggest sqft_living size was 13540, smallest size was 290, average size was 2079</a:t>
            </a:r>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p:txBody>
      </p:sp>
    </p:spTree>
    <p:extLst>
      <p:ext uri="{BB962C8B-B14F-4D97-AF65-F5344CB8AC3E}">
        <p14:creationId xmlns:p14="http://schemas.microsoft.com/office/powerpoint/2010/main" val="4620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4C2D-39CF-4F6F-8A80-7C0C241F6A6B}"/>
              </a:ext>
            </a:extLst>
          </p:cNvPr>
          <p:cNvSpPr>
            <a:spLocks noGrp="1"/>
          </p:cNvSpPr>
          <p:nvPr>
            <p:ph type="title"/>
          </p:nvPr>
        </p:nvSpPr>
        <p:spPr>
          <a:xfrm>
            <a:off x="2592925" y="624110"/>
            <a:ext cx="8911687" cy="1280890"/>
          </a:xfrm>
        </p:spPr>
        <p:txBody>
          <a:bodyPr>
            <a:normAutofit fontScale="90000"/>
          </a:bodyPr>
          <a:lstStyle/>
          <a:p>
            <a:r>
              <a:rPr lang="en-US" dirty="0"/>
              <a:t>Perform exploratory data analysis (EDA)</a:t>
            </a:r>
            <a:br>
              <a:rPr lang="en-US" dirty="0"/>
            </a:br>
            <a:endParaRPr lang="en-US" dirty="0"/>
          </a:p>
        </p:txBody>
      </p:sp>
      <p:sp>
        <p:nvSpPr>
          <p:cNvPr id="3" name="Content Placeholder 2">
            <a:extLst>
              <a:ext uri="{FF2B5EF4-FFF2-40B4-BE49-F238E27FC236}">
                <a16:creationId xmlns:a16="http://schemas.microsoft.com/office/drawing/2014/main" id="{9129ABDD-13B1-438A-A38A-03DBAA3A2AD9}"/>
              </a:ext>
            </a:extLst>
          </p:cNvPr>
          <p:cNvSpPr>
            <a:spLocks noGrp="1"/>
          </p:cNvSpPr>
          <p:nvPr>
            <p:ph idx="1"/>
          </p:nvPr>
        </p:nvSpPr>
        <p:spPr>
          <a:xfrm>
            <a:off x="2494048" y="1989708"/>
            <a:ext cx="8915400" cy="3777622"/>
          </a:xfrm>
        </p:spPr>
        <p:txBody>
          <a:bodyPr/>
          <a:lstStyle/>
          <a:p>
            <a:r>
              <a:rPr lang="en-US" dirty="0"/>
              <a:t>I used the different visualization technique to show the individual feature or multiple features at the same time in order to see the relationship between them.</a:t>
            </a:r>
          </a:p>
          <a:p>
            <a:r>
              <a:rPr lang="en-US" dirty="0"/>
              <a:t>I visualized Price column using two different plots. Box plot help me to see the median, min, max numbers as well as the outliers.</a:t>
            </a:r>
          </a:p>
        </p:txBody>
      </p:sp>
      <p:pic>
        <p:nvPicPr>
          <p:cNvPr id="5" name="Picture 4">
            <a:extLst>
              <a:ext uri="{FF2B5EF4-FFF2-40B4-BE49-F238E27FC236}">
                <a16:creationId xmlns:a16="http://schemas.microsoft.com/office/drawing/2014/main" id="{3A946820-2E7E-4C3C-AC18-50FAF5F5CA59}"/>
              </a:ext>
            </a:extLst>
          </p:cNvPr>
          <p:cNvPicPr>
            <a:picLocks noChangeAspect="1"/>
          </p:cNvPicPr>
          <p:nvPr/>
        </p:nvPicPr>
        <p:blipFill>
          <a:blip r:embed="rId2"/>
          <a:stretch>
            <a:fillRect/>
          </a:stretch>
        </p:blipFill>
        <p:spPr>
          <a:xfrm>
            <a:off x="2953388" y="3674204"/>
            <a:ext cx="3868617" cy="2559686"/>
          </a:xfrm>
          <a:prstGeom prst="rect">
            <a:avLst/>
          </a:prstGeom>
        </p:spPr>
      </p:pic>
      <p:pic>
        <p:nvPicPr>
          <p:cNvPr id="7" name="Picture 6">
            <a:extLst>
              <a:ext uri="{FF2B5EF4-FFF2-40B4-BE49-F238E27FC236}">
                <a16:creationId xmlns:a16="http://schemas.microsoft.com/office/drawing/2014/main" id="{73743639-DA52-41BF-A4DA-AB69C9E5FF5E}"/>
              </a:ext>
            </a:extLst>
          </p:cNvPr>
          <p:cNvPicPr>
            <a:picLocks noChangeAspect="1"/>
          </p:cNvPicPr>
          <p:nvPr/>
        </p:nvPicPr>
        <p:blipFill>
          <a:blip r:embed="rId3"/>
          <a:stretch>
            <a:fillRect/>
          </a:stretch>
        </p:blipFill>
        <p:spPr>
          <a:xfrm>
            <a:off x="6991714" y="3713355"/>
            <a:ext cx="4138313" cy="2481384"/>
          </a:xfrm>
          <a:prstGeom prst="rect">
            <a:avLst/>
          </a:prstGeom>
        </p:spPr>
      </p:pic>
    </p:spTree>
    <p:extLst>
      <p:ext uri="{BB962C8B-B14F-4D97-AF65-F5344CB8AC3E}">
        <p14:creationId xmlns:p14="http://schemas.microsoft.com/office/powerpoint/2010/main" val="924496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A9BEF-6BAF-4D57-AB8D-83A99C6F4C4F}"/>
              </a:ext>
            </a:extLst>
          </p:cNvPr>
          <p:cNvSpPr>
            <a:spLocks noGrp="1"/>
          </p:cNvSpPr>
          <p:nvPr>
            <p:ph type="title"/>
          </p:nvPr>
        </p:nvSpPr>
        <p:spPr>
          <a:xfrm>
            <a:off x="2592926" y="624110"/>
            <a:ext cx="8483314" cy="1051600"/>
          </a:xfrm>
        </p:spPr>
        <p:txBody>
          <a:bodyPr/>
          <a:lstStyle/>
          <a:p>
            <a:r>
              <a:rPr lang="en-US" dirty="0"/>
              <a:t>EDA – feature visualization</a:t>
            </a:r>
          </a:p>
        </p:txBody>
      </p:sp>
      <p:sp>
        <p:nvSpPr>
          <p:cNvPr id="7" name="Content Placeholder 6">
            <a:extLst>
              <a:ext uri="{FF2B5EF4-FFF2-40B4-BE49-F238E27FC236}">
                <a16:creationId xmlns:a16="http://schemas.microsoft.com/office/drawing/2014/main" id="{9A4D34F3-6B4D-4301-B7AA-F0F556B4AE16}"/>
              </a:ext>
            </a:extLst>
          </p:cNvPr>
          <p:cNvSpPr>
            <a:spLocks noGrp="1"/>
          </p:cNvSpPr>
          <p:nvPr>
            <p:ph idx="1"/>
          </p:nvPr>
        </p:nvSpPr>
        <p:spPr>
          <a:xfrm>
            <a:off x="2160840" y="1621921"/>
            <a:ext cx="8915400" cy="4272750"/>
          </a:xfrm>
        </p:spPr>
        <p:txBody>
          <a:bodyPr/>
          <a:lstStyle/>
          <a:p>
            <a:pPr marL="0" indent="0">
              <a:buNone/>
            </a:pPr>
            <a:r>
              <a:rPr lang="en-US" dirty="0"/>
              <a:t>I used the subplot to visualize some features at the same time and then got the percentage each of these features’ levels. Most of the houses have 3 bedrooms (0.45%), 2.5 bathrooms (0.24%) and  1 floor (0.49%). 0.99% of houses did not have a view to a waterfront, 0.90% houses were viewed 0 time, 0.64% of houses condition was 3 which is medium, 0.41% of house got the 7 grade which was medium as well.</a:t>
            </a:r>
          </a:p>
          <a:p>
            <a:pPr marL="0" indent="0">
              <a:buNone/>
            </a:pPr>
            <a:endParaRPr lang="en-US" dirty="0"/>
          </a:p>
        </p:txBody>
      </p:sp>
      <p:pic>
        <p:nvPicPr>
          <p:cNvPr id="9" name="Picture 8">
            <a:extLst>
              <a:ext uri="{FF2B5EF4-FFF2-40B4-BE49-F238E27FC236}">
                <a16:creationId xmlns:a16="http://schemas.microsoft.com/office/drawing/2014/main" id="{2D1EEEBC-181D-413F-8137-C0478266DBB3}"/>
              </a:ext>
            </a:extLst>
          </p:cNvPr>
          <p:cNvPicPr>
            <a:picLocks noChangeAspect="1"/>
          </p:cNvPicPr>
          <p:nvPr/>
        </p:nvPicPr>
        <p:blipFill>
          <a:blip r:embed="rId2"/>
          <a:stretch>
            <a:fillRect/>
          </a:stretch>
        </p:blipFill>
        <p:spPr>
          <a:xfrm>
            <a:off x="2160840" y="3375952"/>
            <a:ext cx="8548193" cy="3338697"/>
          </a:xfrm>
          <a:prstGeom prst="rect">
            <a:avLst/>
          </a:prstGeom>
        </p:spPr>
      </p:pic>
    </p:spTree>
    <p:extLst>
      <p:ext uri="{BB962C8B-B14F-4D97-AF65-F5344CB8AC3E}">
        <p14:creationId xmlns:p14="http://schemas.microsoft.com/office/powerpoint/2010/main" val="3395556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DB80-5C9C-4834-A281-B9738A30E705}"/>
              </a:ext>
            </a:extLst>
          </p:cNvPr>
          <p:cNvSpPr>
            <a:spLocks noGrp="1"/>
          </p:cNvSpPr>
          <p:nvPr>
            <p:ph type="title"/>
          </p:nvPr>
        </p:nvSpPr>
        <p:spPr/>
        <p:txBody>
          <a:bodyPr/>
          <a:lstStyle/>
          <a:p>
            <a:r>
              <a:rPr lang="en-US" dirty="0"/>
              <a:t>EDA – feature visualization</a:t>
            </a:r>
          </a:p>
        </p:txBody>
      </p:sp>
      <p:sp>
        <p:nvSpPr>
          <p:cNvPr id="3" name="Content Placeholder 2">
            <a:extLst>
              <a:ext uri="{FF2B5EF4-FFF2-40B4-BE49-F238E27FC236}">
                <a16:creationId xmlns:a16="http://schemas.microsoft.com/office/drawing/2014/main" id="{3C81D7F7-108D-4765-92E4-E7D9C71B6832}"/>
              </a:ext>
            </a:extLst>
          </p:cNvPr>
          <p:cNvSpPr>
            <a:spLocks noGrp="1"/>
          </p:cNvSpPr>
          <p:nvPr>
            <p:ph idx="1"/>
          </p:nvPr>
        </p:nvSpPr>
        <p:spPr>
          <a:xfrm>
            <a:off x="1275032" y="1656374"/>
            <a:ext cx="8874393" cy="4898177"/>
          </a:xfrm>
        </p:spPr>
        <p:txBody>
          <a:bodyPr>
            <a:normAutofit/>
          </a:bodyPr>
          <a:lstStyle/>
          <a:p>
            <a:pPr marL="0" indent="458788">
              <a:buNone/>
            </a:pPr>
            <a:r>
              <a:rPr lang="en-US" dirty="0"/>
              <a:t>Distribution on sqft_above and </a:t>
            </a:r>
            <a:r>
              <a:rPr lang="en-US" dirty="0" err="1"/>
              <a:t>sqft_living</a:t>
            </a:r>
            <a:r>
              <a:rPr lang="en-US" dirty="0"/>
              <a:t> was very similar.</a:t>
            </a:r>
          </a:p>
          <a:p>
            <a:pPr marL="0" indent="458788">
              <a:buNone/>
            </a:pPr>
            <a:r>
              <a:rPr lang="en-US" dirty="0"/>
              <a:t>A lot of houses were built after 2000.</a:t>
            </a:r>
          </a:p>
          <a:p>
            <a:pPr marL="458788" indent="0">
              <a:buNone/>
            </a:pPr>
            <a:r>
              <a:rPr lang="en-US" dirty="0"/>
              <a:t>Most majority of houses did not have renovation. Few of them renovated around 2000.</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0D3172AB-F4CC-4FFD-9581-51ABB34A8709}"/>
              </a:ext>
            </a:extLst>
          </p:cNvPr>
          <p:cNvPicPr>
            <a:picLocks noChangeAspect="1"/>
          </p:cNvPicPr>
          <p:nvPr/>
        </p:nvPicPr>
        <p:blipFill>
          <a:blip r:embed="rId2"/>
          <a:stretch>
            <a:fillRect/>
          </a:stretch>
        </p:blipFill>
        <p:spPr>
          <a:xfrm>
            <a:off x="1243820" y="3321632"/>
            <a:ext cx="2169693" cy="1701708"/>
          </a:xfrm>
          <a:prstGeom prst="rect">
            <a:avLst/>
          </a:prstGeom>
        </p:spPr>
      </p:pic>
      <p:pic>
        <p:nvPicPr>
          <p:cNvPr id="7" name="Picture 6">
            <a:extLst>
              <a:ext uri="{FF2B5EF4-FFF2-40B4-BE49-F238E27FC236}">
                <a16:creationId xmlns:a16="http://schemas.microsoft.com/office/drawing/2014/main" id="{813BF603-A430-495A-B106-308BB0CC7FCA}"/>
              </a:ext>
            </a:extLst>
          </p:cNvPr>
          <p:cNvPicPr>
            <a:picLocks noChangeAspect="1"/>
          </p:cNvPicPr>
          <p:nvPr/>
        </p:nvPicPr>
        <p:blipFill>
          <a:blip r:embed="rId3"/>
          <a:stretch>
            <a:fillRect/>
          </a:stretch>
        </p:blipFill>
        <p:spPr>
          <a:xfrm>
            <a:off x="5652941" y="3326508"/>
            <a:ext cx="2054149" cy="1732629"/>
          </a:xfrm>
          <a:prstGeom prst="rect">
            <a:avLst/>
          </a:prstGeom>
        </p:spPr>
      </p:pic>
      <p:pic>
        <p:nvPicPr>
          <p:cNvPr id="9" name="Picture 8">
            <a:extLst>
              <a:ext uri="{FF2B5EF4-FFF2-40B4-BE49-F238E27FC236}">
                <a16:creationId xmlns:a16="http://schemas.microsoft.com/office/drawing/2014/main" id="{D3CB3034-9586-4F5C-A86B-FFC1C029F25A}"/>
              </a:ext>
            </a:extLst>
          </p:cNvPr>
          <p:cNvPicPr>
            <a:picLocks noChangeAspect="1"/>
          </p:cNvPicPr>
          <p:nvPr/>
        </p:nvPicPr>
        <p:blipFill>
          <a:blip r:embed="rId4"/>
          <a:stretch>
            <a:fillRect/>
          </a:stretch>
        </p:blipFill>
        <p:spPr>
          <a:xfrm>
            <a:off x="3413513" y="3321632"/>
            <a:ext cx="2169693" cy="1732629"/>
          </a:xfrm>
          <a:prstGeom prst="rect">
            <a:avLst/>
          </a:prstGeom>
        </p:spPr>
      </p:pic>
      <p:pic>
        <p:nvPicPr>
          <p:cNvPr id="11" name="Picture 10">
            <a:extLst>
              <a:ext uri="{FF2B5EF4-FFF2-40B4-BE49-F238E27FC236}">
                <a16:creationId xmlns:a16="http://schemas.microsoft.com/office/drawing/2014/main" id="{62EAF1E5-176D-477D-9F13-4A17A137CD99}"/>
              </a:ext>
            </a:extLst>
          </p:cNvPr>
          <p:cNvPicPr>
            <a:picLocks noChangeAspect="1"/>
          </p:cNvPicPr>
          <p:nvPr/>
        </p:nvPicPr>
        <p:blipFill>
          <a:blip r:embed="rId5"/>
          <a:stretch>
            <a:fillRect/>
          </a:stretch>
        </p:blipFill>
        <p:spPr>
          <a:xfrm>
            <a:off x="7736899" y="3337092"/>
            <a:ext cx="2007264" cy="1701708"/>
          </a:xfrm>
          <a:prstGeom prst="rect">
            <a:avLst/>
          </a:prstGeom>
        </p:spPr>
      </p:pic>
      <p:pic>
        <p:nvPicPr>
          <p:cNvPr id="13" name="Picture 12">
            <a:extLst>
              <a:ext uri="{FF2B5EF4-FFF2-40B4-BE49-F238E27FC236}">
                <a16:creationId xmlns:a16="http://schemas.microsoft.com/office/drawing/2014/main" id="{E32170D9-AAD8-44DF-ADD4-0414331147C0}"/>
              </a:ext>
            </a:extLst>
          </p:cNvPr>
          <p:cNvPicPr>
            <a:picLocks noChangeAspect="1"/>
          </p:cNvPicPr>
          <p:nvPr/>
        </p:nvPicPr>
        <p:blipFill>
          <a:blip r:embed="rId6"/>
          <a:stretch>
            <a:fillRect/>
          </a:stretch>
        </p:blipFill>
        <p:spPr>
          <a:xfrm>
            <a:off x="3450447" y="5124272"/>
            <a:ext cx="2169693" cy="1732629"/>
          </a:xfrm>
          <a:prstGeom prst="rect">
            <a:avLst/>
          </a:prstGeom>
        </p:spPr>
      </p:pic>
      <p:pic>
        <p:nvPicPr>
          <p:cNvPr id="15" name="Picture 14">
            <a:extLst>
              <a:ext uri="{FF2B5EF4-FFF2-40B4-BE49-F238E27FC236}">
                <a16:creationId xmlns:a16="http://schemas.microsoft.com/office/drawing/2014/main" id="{4D60F744-4A09-469C-8EB0-C71B1CD629B3}"/>
              </a:ext>
            </a:extLst>
          </p:cNvPr>
          <p:cNvPicPr>
            <a:picLocks noChangeAspect="1"/>
          </p:cNvPicPr>
          <p:nvPr/>
        </p:nvPicPr>
        <p:blipFill>
          <a:blip r:embed="rId7"/>
          <a:stretch>
            <a:fillRect/>
          </a:stretch>
        </p:blipFill>
        <p:spPr>
          <a:xfrm>
            <a:off x="5651353" y="5124272"/>
            <a:ext cx="2085546" cy="1734175"/>
          </a:xfrm>
          <a:prstGeom prst="rect">
            <a:avLst/>
          </a:prstGeom>
        </p:spPr>
      </p:pic>
      <p:pic>
        <p:nvPicPr>
          <p:cNvPr id="17" name="Picture 16">
            <a:extLst>
              <a:ext uri="{FF2B5EF4-FFF2-40B4-BE49-F238E27FC236}">
                <a16:creationId xmlns:a16="http://schemas.microsoft.com/office/drawing/2014/main" id="{09156432-1B7C-425D-BFC7-D04F6FEC4436}"/>
              </a:ext>
            </a:extLst>
          </p:cNvPr>
          <p:cNvPicPr>
            <a:picLocks noChangeAspect="1"/>
          </p:cNvPicPr>
          <p:nvPr/>
        </p:nvPicPr>
        <p:blipFill>
          <a:blip r:embed="rId8"/>
          <a:stretch>
            <a:fillRect/>
          </a:stretch>
        </p:blipFill>
        <p:spPr>
          <a:xfrm>
            <a:off x="7698701" y="5125370"/>
            <a:ext cx="2085545" cy="1732630"/>
          </a:xfrm>
          <a:prstGeom prst="rect">
            <a:avLst/>
          </a:prstGeom>
        </p:spPr>
      </p:pic>
      <p:pic>
        <p:nvPicPr>
          <p:cNvPr id="19" name="Picture 18">
            <a:extLst>
              <a:ext uri="{FF2B5EF4-FFF2-40B4-BE49-F238E27FC236}">
                <a16:creationId xmlns:a16="http://schemas.microsoft.com/office/drawing/2014/main" id="{88F6844A-0D1C-4423-9C99-F461E4F50450}"/>
              </a:ext>
            </a:extLst>
          </p:cNvPr>
          <p:cNvPicPr>
            <a:picLocks noChangeAspect="1"/>
          </p:cNvPicPr>
          <p:nvPr/>
        </p:nvPicPr>
        <p:blipFill>
          <a:blip r:embed="rId9"/>
          <a:stretch>
            <a:fillRect/>
          </a:stretch>
        </p:blipFill>
        <p:spPr>
          <a:xfrm>
            <a:off x="1234817" y="5124273"/>
            <a:ext cx="2169693" cy="1732629"/>
          </a:xfrm>
          <a:prstGeom prst="rect">
            <a:avLst/>
          </a:prstGeom>
        </p:spPr>
      </p:pic>
    </p:spTree>
    <p:extLst>
      <p:ext uri="{BB962C8B-B14F-4D97-AF65-F5344CB8AC3E}">
        <p14:creationId xmlns:p14="http://schemas.microsoft.com/office/powerpoint/2010/main" val="3130351120"/>
      </p:ext>
    </p:extLst>
  </p:cSld>
  <p:clrMapOvr>
    <a:masterClrMapping/>
  </p:clrMapOvr>
</p:sld>
</file>

<file path=ppt/theme/theme1.xml><?xml version="1.0" encoding="utf-8"?>
<a:theme xmlns:a="http://schemas.openxmlformats.org/drawingml/2006/main" name="Wisp">
  <a:themeElements>
    <a:clrScheme name="months">
      <a:dk1>
        <a:sysClr val="windowText" lastClr="000000"/>
      </a:dk1>
      <a:lt1>
        <a:sysClr val="window" lastClr="FFFFFF"/>
      </a:lt1>
      <a:dk2>
        <a:srgbClr val="44546A"/>
      </a:dk2>
      <a:lt2>
        <a:srgbClr val="E7E6E6"/>
      </a:lt2>
      <a:accent1>
        <a:srgbClr val="5B9BD5"/>
      </a:accent1>
      <a:accent2>
        <a:srgbClr val="ED7D31"/>
      </a:accent2>
      <a:accent3>
        <a:srgbClr val="FF33CC"/>
      </a:accent3>
      <a:accent4>
        <a:srgbClr val="FFC000"/>
      </a:accent4>
      <a:accent5>
        <a:srgbClr val="4472C4"/>
      </a:accent5>
      <a:accent6>
        <a:srgbClr val="70AD47"/>
      </a:accent6>
      <a:hlink>
        <a:srgbClr val="0563C1"/>
      </a:hlink>
      <a:folHlink>
        <a:srgbClr val="954F7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459</TotalTime>
  <Words>1223</Words>
  <Application>Microsoft Office PowerPoint</Application>
  <PresentationFormat>Widescreen</PresentationFormat>
  <Paragraphs>137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Wingdings</vt:lpstr>
      <vt:lpstr>Wingdings 3</vt:lpstr>
      <vt:lpstr>Wisp</vt:lpstr>
      <vt:lpstr>House Sales in King County, USA </vt:lpstr>
      <vt:lpstr>Agenda</vt:lpstr>
      <vt:lpstr>The purpose of this analysis</vt:lpstr>
      <vt:lpstr>Overview the dataset and data dictionary</vt:lpstr>
      <vt:lpstr>Overview the dataset and data dictionary</vt:lpstr>
      <vt:lpstr>Preprocessed the dataset</vt:lpstr>
      <vt:lpstr>Perform exploratory data analysis (EDA) </vt:lpstr>
      <vt:lpstr>EDA – feature visualization</vt:lpstr>
      <vt:lpstr>EDA – feature visualization</vt:lpstr>
      <vt:lpstr>EDA – feature visualization</vt:lpstr>
      <vt:lpstr>EDA – feature visualization</vt:lpstr>
      <vt:lpstr>EDA – correlation</vt:lpstr>
      <vt:lpstr>One Hot Encoding and standardization</vt:lpstr>
      <vt:lpstr>Build the different models</vt:lpstr>
      <vt:lpstr>Build the different models</vt:lpstr>
      <vt:lpstr>Model evaluation</vt:lpstr>
      <vt:lpstr>Feature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Sales in King County, USA</dc:title>
  <dc:creator>Heydar Orujov</dc:creator>
  <cp:lastModifiedBy>Heydar Orujov</cp:lastModifiedBy>
  <cp:revision>43</cp:revision>
  <dcterms:created xsi:type="dcterms:W3CDTF">2019-02-05T20:55:17Z</dcterms:created>
  <dcterms:modified xsi:type="dcterms:W3CDTF">2019-02-07T21:01:36Z</dcterms:modified>
</cp:coreProperties>
</file>