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Economica" panose="020B0604020202020204" charset="0"/>
      <p:regular r:id="rId26"/>
      <p:bold r:id="rId27"/>
      <p:italic r:id="rId28"/>
      <p:boldItalic r:id="rId29"/>
    </p:embeddedFont>
    <p:embeddedFont>
      <p:font typeface="Nunito" pitchFamily="2" charset="0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eEU1irv4nMDraO7S65I0e/dI0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customschemas.google.com/relationships/presentationmetadata" Target="meta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Torre Suárez" userId="c2ac283654066fc0" providerId="LiveId" clId="{0039BA9D-6B92-4F68-9824-4FF8298A58C2}"/>
    <pc:docChg chg="custSel addSld modSld">
      <pc:chgData name="Edwin Torre Suárez" userId="c2ac283654066fc0" providerId="LiveId" clId="{0039BA9D-6B92-4F68-9824-4FF8298A58C2}" dt="2023-12-15T17:33:08.365" v="12" actId="1076"/>
      <pc:docMkLst>
        <pc:docMk/>
      </pc:docMkLst>
      <pc:sldChg chg="addSp delSp modSp add mod">
        <pc:chgData name="Edwin Torre Suárez" userId="c2ac283654066fc0" providerId="LiveId" clId="{0039BA9D-6B92-4F68-9824-4FF8298A58C2}" dt="2023-12-15T17:33:08.365" v="12" actId="1076"/>
        <pc:sldMkLst>
          <pc:docMk/>
          <pc:sldMk cId="3765122173" sldId="274"/>
        </pc:sldMkLst>
        <pc:spChg chg="add del mod">
          <ac:chgData name="Edwin Torre Suárez" userId="c2ac283654066fc0" providerId="LiveId" clId="{0039BA9D-6B92-4F68-9824-4FF8298A58C2}" dt="2023-12-15T17:32:57.895" v="2" actId="478"/>
          <ac:spMkLst>
            <pc:docMk/>
            <pc:sldMk cId="3765122173" sldId="274"/>
            <ac:spMk id="3" creationId="{DEFDEDC0-5A58-78B0-D75D-9A22A1060D2A}"/>
          </ac:spMkLst>
        </pc:spChg>
        <pc:spChg chg="mod">
          <ac:chgData name="Edwin Torre Suárez" userId="c2ac283654066fc0" providerId="LiveId" clId="{0039BA9D-6B92-4F68-9824-4FF8298A58C2}" dt="2023-12-15T17:33:08.365" v="12" actId="1076"/>
          <ac:spMkLst>
            <pc:docMk/>
            <pc:sldMk cId="3765122173" sldId="274"/>
            <ac:spMk id="167" creationId="{00000000-0000-0000-0000-000000000000}"/>
          </ac:spMkLst>
        </pc:spChg>
        <pc:spChg chg="del">
          <ac:chgData name="Edwin Torre Suárez" userId="c2ac283654066fc0" providerId="LiveId" clId="{0039BA9D-6B92-4F68-9824-4FF8298A58C2}" dt="2023-12-15T17:32:55.406" v="1" actId="478"/>
          <ac:spMkLst>
            <pc:docMk/>
            <pc:sldMk cId="3765122173" sldId="274"/>
            <ac:spMk id="1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Equipo de trabajo - Roles y responsabilidades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28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0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9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p22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7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naskidev/Taxis-N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ganttpro.com/#/project/1698180333629/gant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DEA959-B949-4F45-5078-068DDAE05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y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KPIs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(indicador clave de rendimiento)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86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714"/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2448"/>
              <a:buFont typeface="+mj-lt"/>
              <a:buAutoNum type="arabicPeriod" startAt="3"/>
            </a:pPr>
            <a:r>
              <a:rPr lang="es-MX" sz="2100" b="1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Costo Promedio por Kilómetro de Vehículos Eléctricos vs. Convencionales</a:t>
            </a:r>
            <a:r>
              <a:rPr lang="es-MX" sz="2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dirty="0"/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2448"/>
              <a:buFont typeface="Arial"/>
              <a:buNone/>
            </a:pPr>
            <a:endParaRPr sz="2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01700" lvl="1" indent="-45561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s-MX" sz="2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r>
              <a:rPr lang="es-MX" sz="2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Comparar los costos operativos de vehículos eléctricos y convencionales.</a:t>
            </a:r>
            <a:endParaRPr dirty="0"/>
          </a:p>
          <a:p>
            <a:pPr marL="901700" lvl="1" indent="-45561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s-MX" sz="2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Fórmula</a:t>
            </a:r>
            <a:r>
              <a:rPr lang="es-MX" sz="2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Costo total de operación (mantenimiento, energía/combustible) / Kilómetros recorridos</a:t>
            </a:r>
            <a:endParaRPr dirty="0"/>
          </a:p>
          <a:p>
            <a:pPr marL="901700" lvl="1" indent="-45561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MX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Meta</a:t>
            </a:r>
            <a:r>
              <a:rPr lang="es-MX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s-MX" sz="2100" dirty="0">
                <a:latin typeface="Open Sans"/>
                <a:ea typeface="Open Sans"/>
                <a:cs typeface="Open Sans"/>
                <a:sym typeface="Open Sans"/>
              </a:rPr>
              <a:t>Reducir el costo operativo por kilómetro de vehículos eléctricos en un 20% anual en comparación con los vehículos convencionales.</a:t>
            </a:r>
          </a:p>
          <a:p>
            <a:pPr marL="901700" lvl="1" indent="-53816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s-MX" sz="2100" dirty="0">
              <a:latin typeface="Open Sans"/>
              <a:ea typeface="Open Sans"/>
              <a:cs typeface="Open Sans"/>
              <a:sym typeface="Open Sans"/>
            </a:endParaRPr>
          </a:p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2448"/>
              <a:buFont typeface="+mj-lt"/>
              <a:buAutoNum type="arabicPeriod" startAt="4"/>
            </a:pPr>
            <a:r>
              <a:rPr lang="es-ES" sz="2100" b="1" u="sng" dirty="0">
                <a:latin typeface="Open Sans"/>
                <a:ea typeface="Open Sans"/>
                <a:cs typeface="Open Sans"/>
                <a:sym typeface="Open Sans"/>
              </a:rPr>
              <a:t>Reducción Porcentual de Emisiones de CO2</a:t>
            </a:r>
            <a:r>
              <a:rPr lang="es-ES" sz="2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s-ES" dirty="0"/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714"/>
              <a:buFont typeface="Arial"/>
              <a:buNone/>
            </a:pPr>
            <a:endParaRPr lang="es-E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01700" lvl="1" indent="-45561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s-ES" sz="2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r>
              <a:rPr lang="es-ES" sz="2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Calcular la reducción potencial de CO2 al implementar vehículos eléctricos.</a:t>
            </a:r>
            <a:endParaRPr lang="es-ES" dirty="0"/>
          </a:p>
          <a:p>
            <a:pPr marL="901700" lvl="1" indent="-45561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s-ES" sz="2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Fórmula</a:t>
            </a:r>
            <a:r>
              <a:rPr lang="es-ES" sz="2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(EmisionesCO2vehiculoConvencional − EmisionesCO2vehiculoElectrico) / EmisionesCO2vehiculoConvencional × 100 </a:t>
            </a:r>
            <a:endParaRPr lang="es-ES" dirty="0"/>
          </a:p>
          <a:p>
            <a:pPr marL="901700" lvl="1" indent="-45561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s-ES" sz="2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Meta</a:t>
            </a:r>
            <a:r>
              <a:rPr lang="es-ES" sz="2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Alcanzar una reducción del 30% anual en las emisiones de CO2 por kilómetro con la introducción de vehículos eléctricos, en comparación con los vehículos convencionales.</a:t>
            </a:r>
            <a:endParaRPr lang="es-ES" dirty="0"/>
          </a:p>
          <a:p>
            <a:pPr marL="901700" lvl="1" indent="-53816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714"/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y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KPIs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(indicador clave de rendimiento)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86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621"/>
              <a:buFont typeface="Arial"/>
              <a:buAutoNum type="arabicPeriod" startAt="5"/>
            </a:pPr>
            <a:r>
              <a:rPr lang="es-MX" sz="1600" b="1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Índice de Disponibilidad de Infraestructura de Carga</a:t>
            </a:r>
            <a:r>
              <a:rPr lang="es-MX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dirty="0"/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621"/>
              <a:buFont typeface="Arial"/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3538" lvl="1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900"/>
              <a:buNone/>
            </a:pPr>
            <a:r>
              <a:rPr lang="es-MX" sz="15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r>
              <a:rPr lang="es-MX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Medir la disponibilidad de infraestructura de carga en relación con el número de vehículos eléctricos en la flota.</a:t>
            </a:r>
            <a:endParaRPr dirty="0"/>
          </a:p>
          <a:p>
            <a:pPr marL="1165225" lvl="1" indent="-801688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900"/>
              <a:buNone/>
            </a:pPr>
            <a:r>
              <a:rPr lang="es-MX" sz="15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Fórmula</a:t>
            </a:r>
            <a:r>
              <a:rPr lang="es-MX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Número de estaciones de carga accesibles / Número total de vehículos eléctricos en la flota</a:t>
            </a:r>
            <a:endParaRPr dirty="0"/>
          </a:p>
          <a:p>
            <a:pPr marL="901700" lvl="1" indent="-53816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900"/>
              <a:buNone/>
            </a:pPr>
            <a:r>
              <a:rPr lang="es-MX" sz="15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Meta</a:t>
            </a:r>
            <a:r>
              <a:rPr lang="es-MX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Alcanzar una proporción de al menos una estación de carga por cada cinco vehículos eléctricos en la flota, asegurando una infraestructura adecuada para las necesidades operativas.</a:t>
            </a:r>
            <a:endParaRPr dirty="0"/>
          </a:p>
          <a:p>
            <a:pPr marL="457200" lvl="1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621"/>
              <a:buFont typeface="+mj-lt"/>
              <a:buAutoNum type="arabicPeriod" startAt="6"/>
            </a:pPr>
            <a:r>
              <a:rPr lang="es-MX" sz="1600" b="1" u="sng" dirty="0">
                <a:latin typeface="Open Sans"/>
                <a:ea typeface="Open Sans"/>
                <a:cs typeface="Open Sans"/>
                <a:sym typeface="Open Sans"/>
              </a:rPr>
              <a:t>Porcentaje de Crecimiento en la Base de Usuarios de Servicios de Taxi</a:t>
            </a:r>
            <a:r>
              <a:rPr lang="es-MX" sz="1600" b="1" dirty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621"/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3538" lvl="1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900"/>
              <a:buNone/>
            </a:pPr>
            <a:r>
              <a:rPr lang="es-MX" sz="15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r>
              <a:rPr lang="es-MX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Medir el crecimiento en el número de usuarios de servicios de taxi.</a:t>
            </a:r>
            <a:endParaRPr dirty="0"/>
          </a:p>
          <a:p>
            <a:pPr marL="1165225" lvl="1" indent="-801688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900"/>
              <a:buNone/>
            </a:pPr>
            <a:r>
              <a:rPr lang="es-MX" sz="15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Fórmula</a:t>
            </a:r>
            <a:r>
              <a:rPr lang="es-MX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(</a:t>
            </a:r>
            <a:r>
              <a:rPr lang="es-MX" sz="15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NumerodeUsuariosalfinaldelPeriodo</a:t>
            </a:r>
            <a:r>
              <a:rPr lang="es-MX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− </a:t>
            </a:r>
            <a:r>
              <a:rPr lang="es-MX" sz="15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NumerodeUsuariosaliniciodelPeriodo</a:t>
            </a:r>
            <a:r>
              <a:rPr lang="es-MX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/ </a:t>
            </a:r>
            <a:r>
              <a:rPr lang="es-MX" sz="15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NumerodeUsuariosaliniciodelPeriodo</a:t>
            </a:r>
            <a:endParaRPr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01700" lvl="1" indent="-53816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900"/>
              <a:buNone/>
            </a:pPr>
            <a:r>
              <a:rPr lang="es-MX" sz="15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Meta</a:t>
            </a:r>
            <a:r>
              <a:rPr lang="es-MX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Lograr un incremento del 10% en la base de usuarios de servicios de taxi al final del período de análisis, reflejando una exitosa captación y retención de clientes.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1621"/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311700" y="393925"/>
            <a:ext cx="8520600" cy="93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de trabajo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>
                <a:latin typeface="Calibri"/>
                <a:ea typeface="Calibri"/>
                <a:cs typeface="Calibri"/>
                <a:sym typeface="Calibri"/>
              </a:rPr>
              <a:t>Fase 1: Recopilación de datos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>
                <a:latin typeface="Calibri"/>
                <a:ea typeface="Calibri"/>
                <a:cs typeface="Calibri"/>
                <a:sym typeface="Calibri"/>
              </a:rPr>
              <a:t>Fase 2: Preparación de datos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>
                <a:latin typeface="Calibri"/>
                <a:ea typeface="Calibri"/>
                <a:cs typeface="Calibri"/>
                <a:sym typeface="Calibri"/>
              </a:rPr>
              <a:t>Fase 3: Análisis de datos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>
                <a:latin typeface="Calibri"/>
                <a:ea typeface="Calibri"/>
                <a:cs typeface="Calibri"/>
                <a:sym typeface="Calibri"/>
              </a:rPr>
              <a:t>Fase 4: Desarrollo de modelos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>
                <a:latin typeface="Calibri"/>
                <a:ea typeface="Calibri"/>
                <a:cs typeface="Calibri"/>
                <a:sym typeface="Calibri"/>
              </a:rPr>
              <a:t>Fase 5: Implementación de modelos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>
                <a:latin typeface="Calibri"/>
                <a:ea typeface="Calibri"/>
                <a:cs typeface="Calibri"/>
                <a:sym typeface="Calibri"/>
              </a:rPr>
              <a:t>Fase 6: Comunicación de resultados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2667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9100"/>
              <a:buFont typeface="Arial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Estructura: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Repositorio de </a:t>
            </a:r>
            <a:r>
              <a:rPr lang="es-MX" dirty="0" err="1"/>
              <a:t>Github</a:t>
            </a:r>
            <a:r>
              <a:rPr lang="es-MX" dirty="0"/>
              <a:t> público para trabajar colaborativamente con todo el grupo, con diferentes </a:t>
            </a:r>
            <a:r>
              <a:rPr lang="es-MX" dirty="0" err="1"/>
              <a:t>branches</a:t>
            </a:r>
            <a:r>
              <a:rPr lang="es-MX" dirty="0"/>
              <a:t> (ramas) y controles de versiones de cada miembro del equipo. 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>
                <a:solidFill>
                  <a:srgbClr val="3C78D8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https://github.com/Chinaskidev/Taxis-NY/</a:t>
            </a:r>
            <a:endParaRPr dirty="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 y Responsabilidades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371500" y="3327775"/>
            <a:ext cx="2997600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/>
              <a:t>Ingenieros</a:t>
            </a:r>
            <a:endParaRPr sz="1400"/>
          </a:p>
          <a:p>
            <a:pPr marL="457200" lvl="0" indent="-3175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Juan Carlos Vasquez </a:t>
            </a:r>
            <a:endParaRPr sz="1400"/>
          </a:p>
          <a:p>
            <a:pPr marL="457200" lvl="0" indent="-31750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Patricio Manuel Marzi</a:t>
            </a:r>
            <a:endParaRPr sz="1400"/>
          </a:p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l="24322" t="20348" r="24328" b="39730"/>
          <a:stretch/>
        </p:blipFill>
        <p:spPr>
          <a:xfrm>
            <a:off x="600775" y="1147213"/>
            <a:ext cx="2379675" cy="199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2250" y="14227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 l="15978" t="19778" r="15970" b="19772"/>
          <a:stretch/>
        </p:blipFill>
        <p:spPr>
          <a:xfrm>
            <a:off x="6558950" y="1536638"/>
            <a:ext cx="1753328" cy="16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3069600" y="3327775"/>
            <a:ext cx="3090300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/>
              <a:t>Analistas</a:t>
            </a:r>
            <a:endParaRPr sz="140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Romina Paola Capurro </a:t>
            </a:r>
            <a:endParaRPr sz="140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Romina Soledad Escudero</a:t>
            </a:r>
            <a:endParaRPr sz="1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252825" y="3327775"/>
            <a:ext cx="3090300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400"/>
              <a:t>Científicos</a:t>
            </a:r>
            <a:endParaRPr sz="140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Edwin Torre </a:t>
            </a:r>
            <a:endParaRPr sz="1400"/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sz="1400"/>
              <a:t>Heidi Seltzer</a:t>
            </a:r>
            <a:endParaRPr sz="14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General - Diagrama de Gantt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F9282B-A2C0-D405-3099-47747E43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" y="1292644"/>
            <a:ext cx="8316000" cy="29049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DDBF0B0-F3F8-C3AB-7314-09A81E6914F8}"/>
              </a:ext>
            </a:extLst>
          </p:cNvPr>
          <p:cNvSpPr txBox="1"/>
          <p:nvPr/>
        </p:nvSpPr>
        <p:spPr>
          <a:xfrm>
            <a:off x="311700" y="4657225"/>
            <a:ext cx="5081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4"/>
              </a:rPr>
              <a:t>Link del Cronograma</a:t>
            </a:r>
            <a:endParaRPr lang="es-P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1111"/>
              <a:buNone/>
            </a:pP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Tecnológico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AC596C-2740-9CB0-91D2-5FDBFA406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00" y="863946"/>
            <a:ext cx="5234400" cy="40591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preliminar de la calidad de los datos: 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2800" dirty="0"/>
              <a:t>Fuentes y confiabilidad de las mismas</a:t>
            </a:r>
            <a:endParaRPr sz="2800" dirty="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2800" dirty="0"/>
              <a:t>Significado de cada columna de cada </a:t>
            </a:r>
            <a:r>
              <a:rPr lang="es-MX" sz="2800" dirty="0" err="1"/>
              <a:t>dataset</a:t>
            </a:r>
            <a:endParaRPr sz="2800" dirty="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2800" dirty="0"/>
              <a:t>Tipos de datos</a:t>
            </a:r>
            <a:endParaRPr sz="2800" dirty="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2800" dirty="0"/>
              <a:t>Método de adquisición </a:t>
            </a:r>
            <a:endParaRPr sz="2800" dirty="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2800" dirty="0"/>
              <a:t>Fecha de adquisición </a:t>
            </a:r>
            <a:endParaRPr sz="2800" dirty="0"/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 sz="2800" dirty="0"/>
              <a:t>Última actualización</a:t>
            </a:r>
            <a:endParaRPr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Exploratorio de los Datos (EDA)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266700" indent="-266700">
              <a:lnSpc>
                <a:spcPct val="100000"/>
              </a:lnSpc>
            </a:pPr>
            <a:r>
              <a:rPr lang="es-ES" sz="4200" dirty="0">
                <a:latin typeface="Economica"/>
                <a:ea typeface="Economica"/>
                <a:cs typeface="Economica"/>
                <a:sym typeface="Economica"/>
              </a:rPr>
              <a:t>Análisis preliminar de datos de viajes de Taxis Amarillos y Verdes en NYC.</a:t>
            </a:r>
          </a:p>
          <a:p>
            <a:pPr marL="266700" indent="-266700">
              <a:lnSpc>
                <a:spcPct val="100000"/>
              </a:lnSpc>
            </a:pPr>
            <a:r>
              <a:rPr lang="es-ES" sz="4200" dirty="0">
                <a:latin typeface="Economica"/>
                <a:ea typeface="Economica"/>
                <a:cs typeface="Economica"/>
                <a:sym typeface="Economica"/>
              </a:rPr>
              <a:t>Análisis preliminar de emisiones CO2 de Taxis Amarillos.</a:t>
            </a:r>
          </a:p>
          <a:p>
            <a:pPr marL="266700" indent="-266700">
              <a:lnSpc>
                <a:spcPct val="100000"/>
              </a:lnSpc>
            </a:pPr>
            <a:r>
              <a:rPr lang="es-ES" sz="4200" dirty="0">
                <a:latin typeface="Economica"/>
                <a:ea typeface="Economica"/>
                <a:cs typeface="Economica"/>
                <a:sym typeface="Economica"/>
              </a:rPr>
              <a:t>Análisis preliminar de estaciones de carga eléctrica y de combustibles alternativos.</a:t>
            </a:r>
          </a:p>
          <a:p>
            <a:pPr marL="266700" indent="-266700">
              <a:lnSpc>
                <a:spcPct val="100000"/>
              </a:lnSpc>
            </a:pPr>
            <a:r>
              <a:rPr lang="es-ES" sz="4200" dirty="0">
                <a:latin typeface="Economica"/>
                <a:ea typeface="Economica"/>
                <a:cs typeface="Economica"/>
                <a:sym typeface="Economica"/>
              </a:rPr>
              <a:t>Análisis preliminar de contaminación del aire.</a:t>
            </a:r>
          </a:p>
          <a:p>
            <a:pPr marL="266700" indent="-266700">
              <a:lnSpc>
                <a:spcPct val="100000"/>
              </a:lnSpc>
            </a:pPr>
            <a:r>
              <a:rPr lang="es-ES" sz="4200" dirty="0">
                <a:latin typeface="Economica"/>
                <a:ea typeface="Economica"/>
                <a:cs typeface="Economica"/>
                <a:sym typeface="Economica"/>
              </a:rPr>
              <a:t>Análisis preliminar de la calidad del aire en la ciudad de NYC.</a:t>
            </a:r>
          </a:p>
          <a:p>
            <a:pPr marL="266700" indent="-266700">
              <a:lnSpc>
                <a:spcPct val="100000"/>
              </a:lnSpc>
            </a:pPr>
            <a:r>
              <a:rPr lang="es-ES" sz="4200" dirty="0">
                <a:latin typeface="Economica"/>
                <a:ea typeface="Economica"/>
                <a:cs typeface="Economica"/>
                <a:sym typeface="Economica"/>
              </a:rPr>
              <a:t>Análisis preliminar del clima en la ciudad de NYC.</a:t>
            </a:r>
          </a:p>
          <a:p>
            <a:pPr marL="266700" indent="-266700">
              <a:lnSpc>
                <a:spcPct val="100000"/>
              </a:lnSpc>
            </a:pPr>
            <a:r>
              <a:rPr lang="es-ES" sz="4200" dirty="0">
                <a:latin typeface="Economica"/>
                <a:ea typeface="Economica"/>
                <a:cs typeface="Economica"/>
                <a:sym typeface="Economica"/>
              </a:rPr>
              <a:t>Análisis preliminar de la demanda de Taxis Amarillos y Verdes en NYC.</a:t>
            </a:r>
          </a:p>
          <a:p>
            <a:pPr marL="266700" indent="-266700">
              <a:lnSpc>
                <a:spcPct val="100000"/>
              </a:lnSpc>
            </a:pPr>
            <a:r>
              <a:rPr lang="es-ES" sz="4200" dirty="0">
                <a:latin typeface="Economica"/>
                <a:ea typeface="Economica"/>
                <a:cs typeface="Economica"/>
                <a:sym typeface="Economica"/>
              </a:rPr>
              <a:t>Análisis preliminar para modelo que determine el mejor momento para viajar considerando la baja demanda de taxis.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4200" dirty="0">
              <a:latin typeface="Economica"/>
              <a:ea typeface="Economica"/>
              <a:cs typeface="Economica"/>
              <a:sym typeface="Economic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42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311700" y="19143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Gracias!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512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311700" y="435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Entendimiento de la situación actual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>
                <a:solidFill>
                  <a:schemeClr val="dk1"/>
                </a:solidFill>
              </a:rPr>
              <a:t>Transformación del Transporte en Nueva York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>
                <a:solidFill>
                  <a:schemeClr val="dk1"/>
                </a:solidFill>
              </a:rPr>
              <a:t>Cambio en los Patrones de Trabajo, Flexibilidad horaria y bienestar</a:t>
            </a:r>
            <a:endParaRPr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>
                <a:solidFill>
                  <a:schemeClr val="dk1"/>
                </a:solidFill>
              </a:rPr>
              <a:t>Motivación de la Empresa de Transporte de Pasajeros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MX">
                <a:solidFill>
                  <a:schemeClr val="dk1"/>
                </a:solidFill>
              </a:rPr>
              <a:t>Desafíos y Oportunidades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Objetivo General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/>
              <a:t>Desarrollar un análisis integral de datos y aplicar técnicas de Machine Learning para evaluar la viabilidad y el impacto de la incorporación de vehículos eléctricos en la flota de una empresa de transporte de pasajeros en la ciudad de Nueva York, orientado a mejorar la sostenibilidad y eficiencia del transporte urbano.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/>
              <a:t>Objetivos Específicos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81081"/>
              <a:buAutoNum type="arabicPeriod"/>
            </a:pPr>
            <a:r>
              <a:rPr lang="es-MX" sz="2400" dirty="0"/>
              <a:t>Desarrollar un análisis detallado del mercado de taxis y viajes compartidos en la ciudad de Nueva York.</a:t>
            </a:r>
            <a:endParaRPr dirty="0"/>
          </a:p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endParaRPr sz="2400" dirty="0"/>
          </a:p>
          <a:p>
            <a:pPr marL="457200"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81081"/>
              <a:buFont typeface="+mj-lt"/>
              <a:buAutoNum type="arabicPeriod" startAt="2"/>
            </a:pPr>
            <a:r>
              <a:rPr lang="es-MX" sz="2400" dirty="0"/>
              <a:t>Realizar un Análisis de Datos para Evaluar el Impacto Ambiental y Económico de Introducir Vehículos Eléctricos.</a:t>
            </a:r>
            <a:endParaRPr lang="es-MX" dirty="0"/>
          </a:p>
          <a:p>
            <a:pPr marL="457200"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81081"/>
              <a:buFont typeface="+mj-lt"/>
              <a:buAutoNum type="arabicPeriod" startAt="2"/>
            </a:pPr>
            <a:endParaRPr lang="es-MX" sz="2400" dirty="0"/>
          </a:p>
          <a:p>
            <a:pPr marL="457200"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81081"/>
              <a:buFont typeface="+mj-lt"/>
              <a:buAutoNum type="arabicPeriod" startAt="2"/>
            </a:pPr>
            <a:r>
              <a:rPr lang="es-MX" sz="2400" dirty="0"/>
              <a:t>Desarrollar Modelos Predictivos de Machine </a:t>
            </a:r>
            <a:r>
              <a:rPr lang="es-MX" sz="2400" dirty="0" err="1"/>
              <a:t>Learning</a:t>
            </a:r>
            <a:r>
              <a:rPr lang="es-MX" sz="2400" dirty="0"/>
              <a:t> para Optimizar la Operación y Demanda del Servicio de Taxis.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 b="1" u="sng" dirty="0"/>
              <a:t>Periodo de Análisis</a:t>
            </a:r>
            <a:r>
              <a:rPr lang="es-MX" sz="2400" b="1" dirty="0"/>
              <a:t>:</a:t>
            </a:r>
            <a:endParaRPr dirty="0"/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u="sng" dirty="0"/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400" dirty="0"/>
              <a:t>El análisis se centrará en los datos recopilados de taxis amarillos y verdes en la ciudad de Nueva York durante el periodo de septiembre de 2022 a septiembre de 2023.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1225224"/>
            <a:ext cx="8520600" cy="37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96774"/>
              <a:buFont typeface="Arial"/>
              <a:buAutoNum type="arabicPeriod"/>
            </a:pPr>
            <a:r>
              <a:rPr lang="es-MX" sz="2400" b="1" u="sng" dirty="0"/>
              <a:t>Demanda de Taxis</a:t>
            </a:r>
            <a:r>
              <a:rPr lang="es-MX" sz="2400" b="1" dirty="0"/>
              <a:t>:</a:t>
            </a:r>
            <a:endParaRPr dirty="0"/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endParaRPr sz="2400" dirty="0"/>
          </a:p>
          <a:p>
            <a:pPr marL="800100" lvl="1" indent="-3175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75268"/>
              <a:buChar char="○"/>
            </a:pPr>
            <a:r>
              <a:rPr lang="es-MX" sz="2400" dirty="0"/>
              <a:t>Análisis de patrones de demanda de taxis a lo largo del tiempo.</a:t>
            </a:r>
            <a:endParaRPr dirty="0"/>
          </a:p>
          <a:p>
            <a:pPr marL="800100" lvl="1" indent="-2286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75268"/>
              <a:buNone/>
            </a:pPr>
            <a:endParaRPr sz="2400" dirty="0"/>
          </a:p>
          <a:p>
            <a:pPr marL="800100" lvl="1" indent="-3175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75268"/>
              <a:buChar char="○"/>
            </a:pPr>
            <a:r>
              <a:rPr lang="es-MX" sz="2400" dirty="0"/>
              <a:t>Evaluación de factores que influyen en la demanda, incluyendo hora del día, día de la semana.</a:t>
            </a:r>
            <a:endParaRPr dirty="0"/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endParaRPr sz="2400" dirty="0"/>
          </a:p>
          <a:p>
            <a:pPr marL="457200" lvl="0" indent="-457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92903"/>
              <a:buFont typeface="+mj-lt"/>
              <a:buAutoNum type="arabicPeriod" startAt="2"/>
            </a:pPr>
            <a:r>
              <a:rPr lang="es-MX" sz="2500" b="1" u="sng" dirty="0"/>
              <a:t>Impacto Ambiental de los Taxis</a:t>
            </a:r>
            <a:r>
              <a:rPr lang="es-MX" sz="2400" b="1" dirty="0"/>
              <a:t>:</a:t>
            </a:r>
            <a:endParaRPr dirty="0"/>
          </a:p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96774"/>
              <a:buFont typeface="Arial"/>
              <a:buNone/>
            </a:pPr>
            <a:endParaRPr sz="2400" b="1" dirty="0"/>
          </a:p>
          <a:p>
            <a:pPr marL="800100" lvl="1" indent="-3175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69478"/>
              <a:buChar char="○"/>
            </a:pPr>
            <a:r>
              <a:rPr lang="es-MX" sz="2600" dirty="0"/>
              <a:t>Estudio de las emisiones de gases de efecto invernadero.</a:t>
            </a:r>
            <a:endParaRPr dirty="0"/>
          </a:p>
          <a:p>
            <a:pPr marL="800100" lvl="1" indent="-2286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69478"/>
              <a:buNone/>
            </a:pPr>
            <a:endParaRPr sz="2600" dirty="0"/>
          </a:p>
          <a:p>
            <a:pPr marL="800100" lvl="1" indent="-3175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69478"/>
              <a:buChar char="○"/>
            </a:pPr>
            <a:r>
              <a:rPr lang="es-MX" sz="2600" dirty="0"/>
              <a:t>Análisis de la relación entre la demanda de taxis y su impacto ambiental.</a:t>
            </a:r>
            <a:endParaRPr dirty="0"/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311700" y="1225224"/>
            <a:ext cx="8520600" cy="37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12775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 startAt="3"/>
            </a:pPr>
            <a:r>
              <a:rPr lang="es-MX" sz="1800" b="1" u="sng" dirty="0">
                <a:latin typeface="Calibri"/>
                <a:ea typeface="Calibri"/>
                <a:cs typeface="Calibri"/>
                <a:sym typeface="Calibri"/>
              </a:rPr>
              <a:t>Evaluación de la Viabilidad de Vehículos Eléctricos</a:t>
            </a:r>
            <a:r>
              <a:rPr lang="es-MX" sz="18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630555" lvl="0" indent="-173355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s-MX" dirty="0">
                <a:latin typeface="Calibri"/>
                <a:ea typeface="Calibri"/>
                <a:cs typeface="Calibri"/>
                <a:sym typeface="Calibri"/>
              </a:rPr>
              <a:t>Análisis de costos y beneficios de los vehículos eléctricos comparados con los convencionales.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30555" lvl="0" indent="-173355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s-MX" sz="1800" dirty="0">
                <a:latin typeface="Calibri"/>
                <a:ea typeface="Calibri"/>
                <a:cs typeface="Calibri"/>
                <a:sym typeface="Calibri"/>
              </a:rPr>
              <a:t>Evaluación de la disponibilidad y requerimientos de la infraestructura de carga.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612775" lvl="0" indent="-3429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AutoNum type="arabicPeriod" startAt="4"/>
            </a:pPr>
            <a:r>
              <a:rPr lang="es-MX" sz="1800" b="1" u="sng" dirty="0">
                <a:latin typeface="Calibri"/>
                <a:ea typeface="Calibri"/>
                <a:cs typeface="Calibri"/>
                <a:sym typeface="Calibri"/>
              </a:rPr>
              <a:t>Desarrollo de Modelos de Machine </a:t>
            </a:r>
            <a:r>
              <a:rPr lang="es-MX" sz="1800" b="1" u="sng" dirty="0" err="1"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MX" sz="18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630555" lvl="0" indent="-173355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s-MX" sz="1800" dirty="0">
                <a:latin typeface="Calibri"/>
                <a:ea typeface="Calibri"/>
                <a:cs typeface="Calibri"/>
                <a:sym typeface="Calibri"/>
              </a:rPr>
              <a:t>Creación de un modelo predictivo para la demanda de taxis.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30555" lvl="0" indent="-173355" algn="just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s-MX" dirty="0">
                <a:latin typeface="Calibri"/>
                <a:ea typeface="Calibri"/>
                <a:cs typeface="Calibri"/>
                <a:sym typeface="Calibri"/>
              </a:rPr>
              <a:t>Desarrollo de un modelo de recomendación para viajes más limpios y eficientes, alineado con la sostenibilidad y preferencias de los clientes.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Alcance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311700" y="1225224"/>
            <a:ext cx="8520600" cy="37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269875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88235"/>
              <a:buNone/>
            </a:pPr>
            <a:r>
              <a:rPr lang="es-MX" sz="2400" b="1" u="sng" dirty="0"/>
              <a:t>Limitaciones y Delimitaciones:</a:t>
            </a:r>
            <a:endParaRPr dirty="0"/>
          </a:p>
          <a:p>
            <a:pPr marL="269875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ct val="88235"/>
              <a:buNone/>
            </a:pPr>
            <a:endParaRPr sz="2400" b="1" u="sng" dirty="0"/>
          </a:p>
          <a:p>
            <a:pPr marL="727075" lvl="0" indent="-4572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ct val="88235"/>
              <a:buFont typeface="Arial"/>
              <a:buAutoNum type="arabicPeriod"/>
            </a:pPr>
            <a:r>
              <a:rPr lang="es-MX" sz="2400" dirty="0"/>
              <a:t>El proyecto se limitará al análisis de datos disponibles de taxis amarillos y verdes, así como a la información sobre vehículos eléctricos y su infraestructura correspondiente en la ciudad de Nueva York.</a:t>
            </a:r>
            <a:endParaRPr dirty="0"/>
          </a:p>
          <a:p>
            <a:pPr marL="269875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ct val="88235"/>
              <a:buNone/>
            </a:pPr>
            <a:endParaRPr sz="2400" dirty="0"/>
          </a:p>
          <a:p>
            <a:pPr marL="727075" lvl="0" indent="-4572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ct val="88235"/>
              <a:buFont typeface="+mj-lt"/>
              <a:buAutoNum type="arabicPeriod" startAt="2"/>
            </a:pPr>
            <a:r>
              <a:rPr lang="es-MX" sz="2400" dirty="0"/>
              <a:t>Se considerarán únicamente los datos y tendencias dentro del periodo especificado, reconociendo que cambios en políticas o tendencias del mercado pueden influir en futuras proyecciones.</a:t>
            </a:r>
            <a:endParaRPr dirty="0"/>
          </a:p>
          <a:p>
            <a:pPr marL="269875" lvl="0" indent="0" algn="just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ct val="88235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y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KPIs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(indicador clave de rendimiento)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1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-MX" sz="2300" b="1" u="sng" dirty="0">
                <a:latin typeface="Open Sans"/>
                <a:ea typeface="Open Sans"/>
                <a:cs typeface="Open Sans"/>
                <a:sym typeface="Open Sans"/>
              </a:rPr>
              <a:t>Tasa de Cambio en la Demanda de Taxis</a:t>
            </a:r>
            <a:r>
              <a:rPr lang="es-MX" sz="2300" b="1" dirty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6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1" i="1" dirty="0">
              <a:latin typeface="Open Sans"/>
              <a:ea typeface="Open Sans"/>
              <a:cs typeface="Open Sans"/>
              <a:sym typeface="Open Sans"/>
            </a:endParaRPr>
          </a:p>
          <a:p>
            <a:pPr marL="901700" lvl="0" indent="-541338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r>
              <a:rPr lang="es-MX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s-MX" sz="2000" dirty="0">
                <a:latin typeface="Open Sans"/>
                <a:ea typeface="Open Sans"/>
                <a:cs typeface="Open Sans"/>
                <a:sym typeface="Open Sans"/>
              </a:rPr>
              <a:t>Medir el cambio porcentual en la demanda de taxis mes a mes.</a:t>
            </a:r>
            <a:endParaRPr sz="2300" dirty="0"/>
          </a:p>
          <a:p>
            <a:pPr marL="901700" lvl="0" indent="-541338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 b="1" dirty="0">
                <a:latin typeface="Open Sans"/>
                <a:ea typeface="Open Sans"/>
                <a:cs typeface="Open Sans"/>
                <a:sym typeface="Open Sans"/>
              </a:rPr>
              <a:t>Fórmula</a:t>
            </a:r>
            <a:r>
              <a:rPr lang="es-MX" sz="2000" dirty="0">
                <a:latin typeface="Open Sans"/>
                <a:ea typeface="Open Sans"/>
                <a:cs typeface="Open Sans"/>
                <a:sym typeface="Open Sans"/>
              </a:rPr>
              <a:t>:  (</a:t>
            </a:r>
            <a:r>
              <a:rPr lang="es-MX" sz="2000" dirty="0" err="1">
                <a:latin typeface="Open Sans"/>
                <a:ea typeface="Open Sans"/>
                <a:cs typeface="Open Sans"/>
                <a:sym typeface="Open Sans"/>
              </a:rPr>
              <a:t>DemandaActual</a:t>
            </a:r>
            <a:r>
              <a:rPr lang="es-MX" sz="2000" dirty="0">
                <a:latin typeface="Open Sans"/>
                <a:ea typeface="Open Sans"/>
                <a:cs typeface="Open Sans"/>
                <a:sym typeface="Open Sans"/>
              </a:rPr>
              <a:t> − </a:t>
            </a:r>
            <a:r>
              <a:rPr lang="es-MX" sz="2000" dirty="0" err="1">
                <a:latin typeface="Open Sans"/>
                <a:ea typeface="Open Sans"/>
                <a:cs typeface="Open Sans"/>
                <a:sym typeface="Open Sans"/>
              </a:rPr>
              <a:t>DemandaAnterior</a:t>
            </a:r>
            <a:r>
              <a:rPr lang="es-MX" sz="2000" dirty="0">
                <a:latin typeface="Open Sans"/>
                <a:ea typeface="Open Sans"/>
                <a:cs typeface="Open Sans"/>
                <a:sym typeface="Open Sans"/>
              </a:rPr>
              <a:t>) / </a:t>
            </a:r>
            <a:r>
              <a:rPr lang="es-MX" sz="2000" dirty="0" err="1">
                <a:latin typeface="Open Sans"/>
                <a:ea typeface="Open Sans"/>
                <a:cs typeface="Open Sans"/>
                <a:sym typeface="Open Sans"/>
              </a:rPr>
              <a:t>DemandaAnterior</a:t>
            </a:r>
            <a:r>
              <a:rPr lang="es-MX" sz="2000" dirty="0">
                <a:latin typeface="Open Sans"/>
                <a:ea typeface="Open Sans"/>
                <a:cs typeface="Open Sans"/>
                <a:sym typeface="Open Sans"/>
              </a:rPr>
              <a:t> × 100</a:t>
            </a:r>
            <a:endParaRPr sz="2300" dirty="0"/>
          </a:p>
          <a:p>
            <a:pPr marL="901700" lvl="0" indent="-541338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 b="1" dirty="0">
                <a:latin typeface="Open Sans"/>
                <a:ea typeface="Open Sans"/>
                <a:cs typeface="Open Sans"/>
                <a:sym typeface="Open Sans"/>
              </a:rPr>
              <a:t>Meta</a:t>
            </a:r>
            <a:r>
              <a:rPr lang="es-MX" sz="2000" dirty="0">
                <a:latin typeface="Open Sans"/>
                <a:ea typeface="Open Sans"/>
                <a:cs typeface="Open Sans"/>
                <a:sym typeface="Open Sans"/>
              </a:rPr>
              <a:t>:	Lograr un crecimiento mensual constante en la demanda de taxis de al menos un 5%, indicando una expansión positiva del mercado.</a:t>
            </a:r>
          </a:p>
          <a:p>
            <a:pPr marL="901700" lvl="0" indent="-6381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600" dirty="0">
              <a:latin typeface="Open Sans"/>
              <a:ea typeface="Open Sans"/>
              <a:cs typeface="Open Sans"/>
              <a:sym typeface="Open Sans"/>
            </a:endParaRPr>
          </a:p>
          <a:p>
            <a:pPr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2448"/>
              <a:buFont typeface="+mj-lt"/>
              <a:buAutoNum type="arabicPeriod" startAt="2"/>
            </a:pPr>
            <a:r>
              <a:rPr lang="es-ES" sz="2300" b="1" u="sng" dirty="0">
                <a:latin typeface="Open Sans"/>
                <a:ea typeface="Open Sans"/>
                <a:cs typeface="Open Sans"/>
                <a:sym typeface="Open Sans"/>
              </a:rPr>
              <a:t>Reducción Porcentual de Emisiones de CO2</a:t>
            </a:r>
            <a:r>
              <a:rPr lang="es-ES"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s-ES" sz="2300" dirty="0"/>
          </a:p>
          <a:p>
            <a:pPr marL="3429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714"/>
              <a:buFont typeface="Arial"/>
              <a:buNone/>
            </a:pPr>
            <a:endParaRPr lang="es-E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01700" lvl="1" indent="-45561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s-ES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r>
              <a:rPr lang="es-E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Calcular la reducción potencial de CO2 al implementar vehículos eléctricos.</a:t>
            </a:r>
            <a:endParaRPr lang="es-ES" sz="2000" dirty="0"/>
          </a:p>
          <a:p>
            <a:pPr marL="901700" lvl="1" indent="-45561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s-ES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Fórmula</a:t>
            </a:r>
            <a:r>
              <a:rPr lang="es-E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(EmisionesCO2vehiculoConvencional − EmisionesCO2vehiculoElectrico) / EmisionesCO2vehiculoConvencional × 100 </a:t>
            </a:r>
            <a:endParaRPr lang="es-ES" sz="2000" dirty="0"/>
          </a:p>
          <a:p>
            <a:pPr marL="901700" lvl="1" indent="-45561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238"/>
              <a:buNone/>
            </a:pPr>
            <a:r>
              <a:rPr lang="es-ES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Meta</a:t>
            </a:r>
            <a:r>
              <a:rPr lang="es-E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Alcanzar una reducción del 30% anual en las emisiones de CO2 por kilómetro con la introducción de vehículos eléctricos, en comparación con los vehículos convencionales.</a:t>
            </a:r>
            <a:endParaRPr lang="es-ES" sz="2000" dirty="0"/>
          </a:p>
          <a:p>
            <a:pPr marL="901700" lvl="0" indent="-6381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1" i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1067</Words>
  <Application>Microsoft Office PowerPoint</Application>
  <PresentationFormat>Presentación en pantalla (16:9)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Economica</vt:lpstr>
      <vt:lpstr>Calibri</vt:lpstr>
      <vt:lpstr>Roboto</vt:lpstr>
      <vt:lpstr>Nunito</vt:lpstr>
      <vt:lpstr>Open Sans</vt:lpstr>
      <vt:lpstr>Arial</vt:lpstr>
      <vt:lpstr>Luxe</vt:lpstr>
      <vt:lpstr>Presentación de PowerPoint</vt:lpstr>
      <vt:lpstr>Entendimiento de la situación actual</vt:lpstr>
      <vt:lpstr>Objetivo General</vt:lpstr>
      <vt:lpstr>Objetivos Específicos</vt:lpstr>
      <vt:lpstr>Alcance</vt:lpstr>
      <vt:lpstr>Alcance</vt:lpstr>
      <vt:lpstr>Alcance</vt:lpstr>
      <vt:lpstr>Alcance</vt:lpstr>
      <vt:lpstr>Objetivos y KPIs (indicador clave de rendimiento)</vt:lpstr>
      <vt:lpstr>Objetivos y KPIs (indicador clave de rendimiento)</vt:lpstr>
      <vt:lpstr>Objetivos y KPIs (indicador clave de rendimiento)</vt:lpstr>
      <vt:lpstr>Metodología de trabajo</vt:lpstr>
      <vt:lpstr>Repositorio Github</vt:lpstr>
      <vt:lpstr>Roles y Responsabilidades</vt:lpstr>
      <vt:lpstr>Cronograma General - Diagrama de Gantt</vt:lpstr>
      <vt:lpstr>Stack Tecnológico</vt:lpstr>
      <vt:lpstr>Análisis preliminar de la calidad de los datos: </vt:lpstr>
      <vt:lpstr>Análisis Exploratorio de los Datos (EDA)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Edwin Torre Suárez</cp:lastModifiedBy>
  <cp:revision>14</cp:revision>
  <dcterms:modified xsi:type="dcterms:W3CDTF">2023-12-15T17:33:09Z</dcterms:modified>
</cp:coreProperties>
</file>