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geN69jsaWB2E74ju0YZfxecZ0c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77a2159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77a2159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7a2159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77a2159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Equipo de trabajo - Roles y responsabilidades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77a2159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77a215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0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9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2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22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2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77a2159f3_0_6"/>
          <p:cNvSpPr txBox="1"/>
          <p:nvPr>
            <p:ph type="title"/>
          </p:nvPr>
        </p:nvSpPr>
        <p:spPr>
          <a:xfrm>
            <a:off x="311700" y="158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Cronograma General - Diagrama de Gantt</a:t>
            </a:r>
            <a:endParaRPr/>
          </a:p>
        </p:txBody>
      </p:sp>
      <p:pic>
        <p:nvPicPr>
          <p:cNvPr id="117" name="Google Shape;117;g2a77a2159f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00" y="1271825"/>
            <a:ext cx="7754323" cy="332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a77a2159f3_0_6"/>
          <p:cNvSpPr txBox="1"/>
          <p:nvPr/>
        </p:nvSpPr>
        <p:spPr>
          <a:xfrm>
            <a:off x="401925" y="885200"/>
            <a:ext cx="16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Sprint 2:</a:t>
            </a:r>
            <a:endParaRPr b="1"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77a2159f3_0_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Cronograma General - Diagrama de Gantt</a:t>
            </a:r>
            <a:endParaRPr/>
          </a:p>
        </p:txBody>
      </p:sp>
      <p:pic>
        <p:nvPicPr>
          <p:cNvPr id="124" name="Google Shape;124;g2a77a2159f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50" y="1619951"/>
            <a:ext cx="8082626" cy="20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a77a2159f3_0_12"/>
          <p:cNvSpPr txBox="1"/>
          <p:nvPr/>
        </p:nvSpPr>
        <p:spPr>
          <a:xfrm>
            <a:off x="401900" y="1185375"/>
            <a:ext cx="16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Sprint 3:</a:t>
            </a:r>
            <a:endParaRPr b="1"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/>
              <a:t>Roles y Responsabilidades</a:t>
            </a:r>
            <a:endParaRPr/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371500" y="3327775"/>
            <a:ext cx="29976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/>
              <a:t>Ingenieros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Juan Carlos Vasquez 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Patricio Manuel Marzi</a:t>
            </a:r>
            <a:endParaRPr sz="14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 b="39730" l="24322" r="24328" t="20348"/>
          <a:stretch/>
        </p:blipFill>
        <p:spPr>
          <a:xfrm>
            <a:off x="600775" y="1147213"/>
            <a:ext cx="2379675" cy="19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2250" y="14227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 rotWithShape="1">
          <a:blip r:embed="rId5">
            <a:alphaModFix/>
          </a:blip>
          <a:srcRect b="19772" l="15978" r="15970" t="19778"/>
          <a:stretch/>
        </p:blipFill>
        <p:spPr>
          <a:xfrm>
            <a:off x="6558950" y="1536638"/>
            <a:ext cx="1753328" cy="16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069600" y="3327775"/>
            <a:ext cx="30903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/>
              <a:t>Analistas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Romina Paola Capurro 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Romina Soledad Escudero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6252825" y="3327775"/>
            <a:ext cx="30903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/>
              <a:t>Científicos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Edwin Torre 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Heidi Seltzer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type="title"/>
          </p:nvPr>
        </p:nvSpPr>
        <p:spPr>
          <a:xfrm>
            <a:off x="311700" y="326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1111"/>
              <a:buNone/>
            </a:pPr>
            <a:r>
              <a:rPr lang="es-MX"/>
              <a:t>Stack Tecnológico</a:t>
            </a:r>
            <a:endParaRPr/>
          </a:p>
        </p:txBody>
      </p:sp>
      <p:pic>
        <p:nvPicPr>
          <p:cNvPr id="142" name="Google Shape;1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600" y="863946"/>
            <a:ext cx="5234400" cy="405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/>
              <a:t>Análisis preliminar de la calidad de los datos: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/>
              <a:t>Fuentes y confiabilidad de las mismas</a:t>
            </a:r>
            <a:endParaRPr sz="2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/>
              <a:t>Significado de cada columna de cada dataset</a:t>
            </a:r>
            <a:endParaRPr sz="2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/>
              <a:t>Tipos de datos</a:t>
            </a:r>
            <a:endParaRPr sz="2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/>
              <a:t>Método de adquisición </a:t>
            </a:r>
            <a:endParaRPr sz="2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/>
              <a:t>Fecha de adquisición </a:t>
            </a:r>
            <a:endParaRPr sz="2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/>
              <a:t>Última actualización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/>
              <a:t>Análisis Exploratorio de los Datos (EDA)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571"/>
              <a:buChar char="●"/>
            </a:pPr>
            <a:r>
              <a:rPr lang="es-MX" sz="4200">
                <a:latin typeface="Economica"/>
                <a:ea typeface="Economica"/>
                <a:cs typeface="Economica"/>
                <a:sym typeface="Economica"/>
              </a:rPr>
              <a:t>Análisis preliminar de datos de viajes de Taxis Amarillos y Verdes en NYC.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571"/>
              <a:buChar char="●"/>
            </a:pPr>
            <a:r>
              <a:rPr lang="es-MX" sz="4200">
                <a:latin typeface="Economica"/>
                <a:ea typeface="Economica"/>
                <a:cs typeface="Economica"/>
                <a:sym typeface="Economica"/>
              </a:rPr>
              <a:t>Análisis preliminar de emisiones CO2 de Taxis Amarillos.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571"/>
              <a:buChar char="●"/>
            </a:pPr>
            <a:r>
              <a:rPr lang="es-MX" sz="4200">
                <a:latin typeface="Economica"/>
                <a:ea typeface="Economica"/>
                <a:cs typeface="Economica"/>
                <a:sym typeface="Economica"/>
              </a:rPr>
              <a:t>Análisis preliminar de estaciones de carga eléctrica y de combustibles alternativos.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571"/>
              <a:buChar char="●"/>
            </a:pPr>
            <a:r>
              <a:rPr lang="es-MX" sz="4200">
                <a:latin typeface="Economica"/>
                <a:ea typeface="Economica"/>
                <a:cs typeface="Economica"/>
                <a:sym typeface="Economica"/>
              </a:rPr>
              <a:t>Análisis preliminar de contaminación del aire.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571"/>
              <a:buChar char="●"/>
            </a:pPr>
            <a:r>
              <a:rPr lang="es-MX" sz="4200">
                <a:latin typeface="Economica"/>
                <a:ea typeface="Economica"/>
                <a:cs typeface="Economica"/>
                <a:sym typeface="Economica"/>
              </a:rPr>
              <a:t>Análisis preliminar de la calidad del aire en la ciudad de NYC.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571"/>
              <a:buChar char="●"/>
            </a:pPr>
            <a:r>
              <a:rPr lang="es-MX" sz="4200">
                <a:latin typeface="Economica"/>
                <a:ea typeface="Economica"/>
                <a:cs typeface="Economica"/>
                <a:sym typeface="Economica"/>
              </a:rPr>
              <a:t>Análisis preliminar del clima en la ciudad de NYC.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571"/>
              <a:buChar char="●"/>
            </a:pPr>
            <a:r>
              <a:rPr lang="es-MX" sz="4200">
                <a:latin typeface="Economica"/>
                <a:ea typeface="Economica"/>
                <a:cs typeface="Economica"/>
                <a:sym typeface="Economica"/>
              </a:rPr>
              <a:t>Análisis preliminar de la demanda de Taxis Amarillos y Verdes en NYC.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571"/>
              <a:buChar char="●"/>
            </a:pPr>
            <a:r>
              <a:rPr lang="es-MX" sz="4200">
                <a:latin typeface="Economica"/>
                <a:ea typeface="Economica"/>
                <a:cs typeface="Economica"/>
                <a:sym typeface="Economica"/>
              </a:rPr>
              <a:t>Análisis preliminar para modelo que determine el mejor momento para viajar considerando la baja demanda de taxis.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571"/>
              <a:buNone/>
            </a:pPr>
            <a:r>
              <a:t/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571"/>
              <a:buNone/>
            </a:pPr>
            <a:r>
              <a:t/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19143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/>
              <a:t>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3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s-MX">
                <a:solidFill>
                  <a:schemeClr val="dk1"/>
                </a:solidFill>
              </a:rPr>
              <a:t>Entendimiento de la situación actual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>
                <a:solidFill>
                  <a:schemeClr val="dk1"/>
                </a:solidFill>
              </a:rPr>
              <a:t>Transformación del Transporte en Nueva York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>
                <a:solidFill>
                  <a:schemeClr val="dk1"/>
                </a:solidFill>
              </a:rPr>
              <a:t>Cambio en los Patrones de Trabajo, Flexibilidad horaria y bienestar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>
                <a:solidFill>
                  <a:schemeClr val="dk1"/>
                </a:solidFill>
              </a:rPr>
              <a:t>Motivación de la Empresa de Transporte de Pasajeros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>
                <a:solidFill>
                  <a:schemeClr val="dk1"/>
                </a:solidFill>
              </a:rPr>
              <a:t>Desafíos y Oportunidades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/>
              <a:t>Objetivo General</a:t>
            </a:r>
            <a:endParaRPr b="1"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/>
              <a:t>Desarrollar un análisis integral de datos y aplicar técnicas de Machine Learning para evaluar la viabilidad y el impacto de la incorporación de vehículos eléctricos en la flota de una empresa de transporte de pasajeros en la ciudad de Nueva York, orientado a mejorar la sostenibilidad y eficiencia del transporte urbano.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/>
              <a:t>Objetivos Específicos</a:t>
            </a:r>
            <a:endParaRPr b="1"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457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81081"/>
              <a:buAutoNum type="arabicPeriod"/>
            </a:pPr>
            <a:r>
              <a:rPr lang="es-MX" sz="2400"/>
              <a:t>Desarrollar un análisis detallado del mercado de taxis y viajes compartidos en la ciudad de Nueva York.</a:t>
            </a:r>
            <a:endParaRPr/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sz="2400"/>
          </a:p>
          <a:p>
            <a:pPr indent="-457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81081"/>
              <a:buFont typeface="Arial"/>
              <a:buAutoNum type="arabicPeriod"/>
            </a:pPr>
            <a:r>
              <a:rPr lang="es-MX" sz="2400"/>
              <a:t>Realizar un Análisis de Datos para Evaluar el Impacto Ambiental y Económico de Introducir Vehículos Eléctricos.</a:t>
            </a:r>
            <a:endParaRPr/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81081"/>
              <a:buFont typeface="Arial"/>
              <a:buNone/>
            </a:pPr>
            <a:r>
              <a:t/>
            </a:r>
            <a:endParaRPr sz="2400"/>
          </a:p>
          <a:p>
            <a:pPr indent="-457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81081"/>
              <a:buFont typeface="Arial"/>
              <a:buAutoNum type="arabicPeriod"/>
            </a:pPr>
            <a:r>
              <a:rPr lang="es-MX" sz="2400"/>
              <a:t>Desarrollar Modelos Predictivos de Machine Learning para Optimizar la Operación y Demanda del Servicio de Taxis.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775200" y="315925"/>
            <a:ext cx="805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/>
              <a:t>Alcance</a:t>
            </a:r>
            <a:endParaRPr b="1"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775125" y="1225225"/>
            <a:ext cx="8057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 u="sng"/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/>
              <a:t>El análisis se centrará en los datos recopilados de taxis amarillos y verdes en la ciudad de Nueva York durante el periodo de septiembre de 2022 a septiembre de 2023.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MX"/>
              <a:t>Objetivos y KPIs (indicador clave de rendimiento)</a:t>
            </a:r>
            <a:endParaRPr b="1"/>
          </a:p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775125" y="1225225"/>
            <a:ext cx="7988400" cy="3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33766"/>
              <a:buNone/>
            </a:pPr>
            <a:r>
              <a:t/>
            </a:r>
            <a:endParaRPr b="1" i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7392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1801"/>
              <a:buFont typeface="Arial"/>
              <a:buAutoNum type="arabicPeriod"/>
            </a:pPr>
            <a:r>
              <a:rPr lang="es-MX" sz="2300"/>
              <a:t>Tasa de Cambio en la Demanda de Taxis</a:t>
            </a:r>
            <a:endParaRPr sz="2600"/>
          </a:p>
          <a:p>
            <a:pPr indent="-367392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1801"/>
              <a:buFont typeface="Arial"/>
              <a:buAutoNum type="arabicPeriod"/>
            </a:pPr>
            <a:r>
              <a:rPr lang="es-MX" sz="2300"/>
              <a:t>Reducción Porcentual de Emisiones de CO2</a:t>
            </a:r>
            <a:endParaRPr sz="2300"/>
          </a:p>
          <a:p>
            <a:pPr indent="-367392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449"/>
              <a:buFont typeface="Arial"/>
              <a:buAutoNum type="arabicPeriod"/>
            </a:pPr>
            <a:r>
              <a:rPr lang="es-MX" sz="2100"/>
              <a:t>Costo Promedio por Kilómetro de Vehículos Eléctricos vs. Convencionales</a:t>
            </a:r>
            <a:endParaRPr sz="2100"/>
          </a:p>
          <a:p>
            <a:pPr indent="-367392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449"/>
              <a:buFont typeface="Arial"/>
              <a:buAutoNum type="arabicPeriod"/>
            </a:pPr>
            <a:r>
              <a:rPr lang="es-MX" sz="2100"/>
              <a:t>Reducción Porcentual de Emisiones de CO2</a:t>
            </a:r>
            <a:endParaRPr sz="2100"/>
          </a:p>
          <a:p>
            <a:pPr indent="-367392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449"/>
              <a:buFont typeface="Arial"/>
              <a:buAutoNum type="arabicPeriod"/>
            </a:pPr>
            <a:r>
              <a:rPr lang="es-MX" sz="2100"/>
              <a:t>Índice de Disponibilidad de Infraestructura de Carga</a:t>
            </a:r>
            <a:endParaRPr sz="2100"/>
          </a:p>
          <a:p>
            <a:pPr indent="-367392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449"/>
              <a:buFont typeface="Arial"/>
              <a:buAutoNum type="arabicPeriod"/>
            </a:pPr>
            <a:r>
              <a:rPr lang="es-MX" sz="2100"/>
              <a:t>Porcentaje de Crecimiento en la Base de Usuarios de Servicios de Taxi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33766"/>
              <a:buNone/>
            </a:pPr>
            <a:r>
              <a:t/>
            </a:r>
            <a:endParaRPr b="1" i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311700" y="393925"/>
            <a:ext cx="8520600" cy="933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s-MX"/>
              <a:t>Metodología de trabajo</a:t>
            </a:r>
            <a:endParaRPr b="1"/>
          </a:p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1: Recopilación de datos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2: Preparación de datos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3: Análisis de datos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4: Desarrollo de modelos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5: Implementación de modelos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6: Comunicación de resultados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28600" lvl="0" marL="266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9100"/>
              <a:buFont typeface="Arial"/>
              <a:buNone/>
            </a:pPr>
            <a:r>
              <a:rPr b="1" lang="es-MX"/>
              <a:t>Repositorio Github</a:t>
            </a:r>
            <a:endParaRPr b="1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Estructura: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Repositorio de Github público para trabajar colaborativamente con todo el grupo, con diferentes branches (ramas) y controles de versiones de cada miembro del equipo.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rgbClr val="3C78D8"/>
                </a:solidFill>
              </a:rPr>
              <a:t>https://github.com/Chinaskidev/Dataminds-Consulting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77a2159f3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Cronograma General - Diagrama de Gantt</a:t>
            </a:r>
            <a:endParaRPr/>
          </a:p>
        </p:txBody>
      </p:sp>
      <p:pic>
        <p:nvPicPr>
          <p:cNvPr id="110" name="Google Shape;110;g2a77a2159f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13" y="1453325"/>
            <a:ext cx="7412924" cy="33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a77a2159f3_0_0"/>
          <p:cNvSpPr txBox="1"/>
          <p:nvPr/>
        </p:nvSpPr>
        <p:spPr>
          <a:xfrm>
            <a:off x="346625" y="1053100"/>
            <a:ext cx="16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Sprint 1:</a:t>
            </a:r>
            <a:endParaRPr b="1"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