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3797C6"/>
              </a:solidFill>
              <a:prstDash val="solid"/>
              <a:miter lim="400000"/>
            </a:ln>
          </a:left>
          <a:right>
            <a:ln w="12700" cap="flat">
              <a:solidFill>
                <a:srgbClr val="3797C6"/>
              </a:solidFill>
              <a:prstDash val="solid"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solidFill>
                <a:srgbClr val="3797C6"/>
              </a:solidFill>
              <a:prstDash val="solid"/>
              <a:miter lim="400000"/>
            </a:ln>
          </a:bottom>
          <a:insideH>
            <a:ln w="12700" cap="flat">
              <a:solidFill>
                <a:srgbClr val="3797C6"/>
              </a:solidFill>
              <a:prstDash val="solid"/>
              <a:miter lim="400000"/>
            </a:ln>
          </a:insideH>
          <a:insideV>
            <a:ln w="12700" cap="flat">
              <a:solidFill>
                <a:srgbClr val="3797C6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3797C6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solidFill>
                <a:srgbClr val="3797C6"/>
              </a:solidFill>
              <a:prstDash val="solid"/>
              <a:miter lim="400000"/>
            </a:ln>
          </a:bottom>
          <a:insideH>
            <a:ln w="12700" cap="flat">
              <a:solidFill>
                <a:srgbClr val="3797C6"/>
              </a:solidFill>
              <a:prstDash val="solid"/>
              <a:miter lim="400000"/>
            </a:ln>
          </a:insideH>
          <a:insideV>
            <a:ln w="12700" cap="flat">
              <a:solidFill>
                <a:srgbClr val="3797C6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solidFill>
                <a:srgbClr val="3797C6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3797C6"/>
              </a:solidFill>
              <a:prstDash val="solid"/>
              <a:miter lim="400000"/>
            </a:ln>
          </a:left>
          <a:right>
            <a:ln w="12700" cap="flat">
              <a:solidFill>
                <a:srgbClr val="3797C6"/>
              </a:solidFill>
              <a:prstDash val="solid"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3797C6"/>
              </a:solidFill>
              <a:prstDash val="solid"/>
              <a:miter lim="400000"/>
            </a:ln>
          </a:insideH>
          <a:insideV>
            <a:ln w="12700" cap="flat">
              <a:solidFill>
                <a:srgbClr val="3797C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457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457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457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457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457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457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457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457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タイトル &amp; 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テキスト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タイトルテキスト</a:t>
            </a:r>
          </a:p>
        </p:txBody>
      </p:sp>
      <p:sp>
        <p:nvSpPr>
          <p:cNvPr id="12" name="本文レベル1…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000000"/>
                </a:solidFill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200">
                <a:solidFill>
                  <a:srgbClr val="000000"/>
                </a:solidFill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3200">
                <a:solidFill>
                  <a:srgbClr val="000000"/>
                </a:solidFill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3200">
                <a:solidFill>
                  <a:srgbClr val="000000"/>
                </a:solidFill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3200">
                <a:solidFill>
                  <a:srgbClr val="000000"/>
                </a:solidFill>
              </a:defRPr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13" name="スライド番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ここに引用を入力してください。”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>
                <a:solidFill>
                  <a:srgbClr val="000000"/>
                </a:solidFill>
              </a:defRPr>
            </a:lvl1pPr>
          </a:lstStyle>
          <a:p>
            <a:pPr/>
            <a:r>
              <a:t>“ここに引用を入力してください。”</a:t>
            </a:r>
          </a:p>
        </p:txBody>
      </p:sp>
      <p:sp>
        <p:nvSpPr>
          <p:cNvPr id="95" name="スライド番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写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イメージ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スライド番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スライド番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画像（横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イメージ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タイトルテキスト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タイトルテキスト</a:t>
            </a:r>
          </a:p>
        </p:txBody>
      </p:sp>
      <p:sp>
        <p:nvSpPr>
          <p:cNvPr id="22" name="本文レベル1…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000000"/>
                </a:solidFill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200">
                <a:solidFill>
                  <a:srgbClr val="000000"/>
                </a:solidFill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3200">
                <a:solidFill>
                  <a:srgbClr val="000000"/>
                </a:solidFill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3200">
                <a:solidFill>
                  <a:srgbClr val="000000"/>
                </a:solidFill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3200">
                <a:solidFill>
                  <a:srgbClr val="000000"/>
                </a:solidFill>
              </a:defRPr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23" name="スライド番号"/>
          <p:cNvSpPr/>
          <p:nvPr>
            <p:ph type="sldNum" sz="quarter" idx="2"/>
          </p:nvPr>
        </p:nvSpPr>
        <p:spPr>
          <a:xfrm>
            <a:off x="6288709" y="9245600"/>
            <a:ext cx="414682" cy="330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（中央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タイトルテキスト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31" name="スライド番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画像（縦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イメージ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タイトルテキスト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タイトルテキスト</a:t>
            </a:r>
          </a:p>
        </p:txBody>
      </p:sp>
      <p:sp>
        <p:nvSpPr>
          <p:cNvPr id="40" name="本文レベル1…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000000"/>
                </a:solidFill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200">
                <a:solidFill>
                  <a:srgbClr val="000000"/>
                </a:solidFill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3200">
                <a:solidFill>
                  <a:srgbClr val="000000"/>
                </a:solidFill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3200">
                <a:solidFill>
                  <a:srgbClr val="000000"/>
                </a:solidFill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3200">
                <a:solidFill>
                  <a:srgbClr val="000000"/>
                </a:solidFill>
              </a:defRPr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41" name="スライド番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（上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タイトルテキスト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49" name="スライド番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 &amp; 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タイトルテキスト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57" name="本文レベル1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58" name="スライド番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、箇条書き、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イメージ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タイトルテキスト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67" name="本文レベル1…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>
                <a:solidFill>
                  <a:srgbClr val="000000"/>
                </a:solidFill>
              </a:defRPr>
            </a:lvl1pPr>
            <a:lvl2pPr marL="685800" indent="-342900">
              <a:spcBef>
                <a:spcPts val="3200"/>
              </a:spcBef>
              <a:defRPr sz="2800">
                <a:solidFill>
                  <a:srgbClr val="000000"/>
                </a:solidFill>
              </a:defRPr>
            </a:lvl2pPr>
            <a:lvl3pPr marL="1028700" indent="-342900">
              <a:spcBef>
                <a:spcPts val="3200"/>
              </a:spcBef>
              <a:defRPr sz="2800">
                <a:solidFill>
                  <a:srgbClr val="000000"/>
                </a:solidFill>
              </a:defRPr>
            </a:lvl3pPr>
            <a:lvl4pPr marL="1371600" indent="-342900">
              <a:spcBef>
                <a:spcPts val="3200"/>
              </a:spcBef>
              <a:defRPr sz="2800">
                <a:solidFill>
                  <a:srgbClr val="000000"/>
                </a:solidFill>
              </a:defRPr>
            </a:lvl4pPr>
            <a:lvl5pPr marL="1714500" indent="-342900">
              <a:spcBef>
                <a:spcPts val="3200"/>
              </a:spcBef>
              <a:defRPr sz="2800">
                <a:solidFill>
                  <a:srgbClr val="000000"/>
                </a:solidFill>
              </a:defRPr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68" name="スライド番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本文レベル1…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76" name="スライド番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画像（3点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イメージ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イメージ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イメージ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スライド番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テキスト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タイトルテキスト</a:t>
            </a:r>
          </a:p>
        </p:txBody>
      </p:sp>
      <p:sp>
        <p:nvSpPr>
          <p:cNvPr id="3" name="本文レベル1…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4" name="スライド番号"/>
          <p:cNvSpPr/>
          <p:nvPr>
            <p:ph type="sldNum" sz="quarter" idx="2"/>
          </p:nvPr>
        </p:nvSpPr>
        <p:spPr>
          <a:xfrm>
            <a:off x="6288709" y="9251950"/>
            <a:ext cx="414682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ヒラギノ角ゴ ProN W3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ヒラギノ角ゴ ProN W3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ヒラギノ角ゴ ProN W3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ヒラギノ角ゴ ProN W3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ヒラギノ角ゴ ProN W3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ヒラギノ角ゴ ProN W3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ヒラギノ角ゴ ProN W3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ヒラギノ角ゴ ProN W3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ヒラギノ角ゴ ProN W3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chemeClr val="accent1">
            <a:satOff val="-3355"/>
            <a:lumOff val="26614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calaの文字列処理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ヒラギノ丸ゴ ProN"/>
                <a:ea typeface="ヒラギノ丸ゴ ProN"/>
                <a:cs typeface="ヒラギノ丸ゴ ProN"/>
                <a:sym typeface="ヒラギノ丸ゴ ProN"/>
              </a:defRPr>
            </a:lvl1pPr>
          </a:lstStyle>
          <a:p>
            <a:pPr/>
            <a:r>
              <a:t>Scalaの文字列処理</a:t>
            </a:r>
          </a:p>
        </p:txBody>
      </p:sp>
      <p:sp>
        <p:nvSpPr>
          <p:cNvPr id="120" name="Day 4 Stringの文字コード変換と数値型との相互変換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ヒラギノ丸ゴ ProN"/>
                <a:ea typeface="ヒラギノ丸ゴ ProN"/>
                <a:cs typeface="ヒラギノ丸ゴ ProN"/>
                <a:sym typeface="ヒラギノ丸ゴ ProN"/>
              </a:defRPr>
            </a:lvl1pPr>
          </a:lstStyle>
          <a:p>
            <a:pPr/>
            <a:r>
              <a:t>Day 4　Stringの文字コード変換と数値型との相互変換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chemeClr val="accent4">
            <a:hueOff val="384618"/>
            <a:satOff val="3869"/>
            <a:lumOff val="5802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文字とN進数表記での…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73201">
              <a:defRPr sz="6480">
                <a:solidFill>
                  <a:srgbClr val="FFFFFF"/>
                </a:solidFill>
                <a:latin typeface="ヒラギノ丸ゴ ProN"/>
                <a:ea typeface="ヒラギノ丸ゴ ProN"/>
                <a:cs typeface="ヒラギノ丸ゴ ProN"/>
                <a:sym typeface="ヒラギノ丸ゴ ProN"/>
              </a:defRPr>
            </a:pPr>
            <a:r>
              <a:t>文字とN進数表記での</a:t>
            </a:r>
          </a:p>
          <a:p>
            <a:pPr defTabSz="473201">
              <a:defRPr sz="6480">
                <a:solidFill>
                  <a:srgbClr val="FFFFFF"/>
                </a:solidFill>
                <a:latin typeface="ヒラギノ丸ゴ ProN"/>
                <a:ea typeface="ヒラギノ丸ゴ ProN"/>
                <a:cs typeface="ヒラギノ丸ゴ ProN"/>
                <a:sym typeface="ヒラギノ丸ゴ ProN"/>
              </a:defRPr>
            </a:pPr>
            <a:r>
              <a:t>数値の相互変換</a:t>
            </a:r>
          </a:p>
        </p:txBody>
      </p:sp>
      <p:sp>
        <p:nvSpPr>
          <p:cNvPr id="149" name="Character.numericValueは文字のN進数表記での値を取得（例：’G’は16）…"/>
          <p:cNvSpPr/>
          <p:nvPr>
            <p:ph type="body" idx="1"/>
          </p:nvPr>
        </p:nvSpPr>
        <p:spPr>
          <a:xfrm>
            <a:off x="191057" y="2609850"/>
            <a:ext cx="12622687" cy="6286500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ヒラギノ丸ゴ ProN"/>
                <a:ea typeface="ヒラギノ丸ゴ ProN"/>
                <a:cs typeface="ヒラギノ丸ゴ ProN"/>
                <a:sym typeface="ヒラギノ丸ゴ ProN"/>
              </a:defRPr>
            </a:pPr>
            <a:r>
              <a:t>Character.numericValueは文字のN進数表記での値を取得（例：’G’は16）</a:t>
            </a:r>
          </a:p>
          <a:p>
            <a:pPr>
              <a:defRPr>
                <a:latin typeface="ヒラギノ丸ゴ ProN"/>
                <a:ea typeface="ヒラギノ丸ゴ ProN"/>
                <a:cs typeface="ヒラギノ丸ゴ ProN"/>
                <a:sym typeface="ヒラギノ丸ゴ ProN"/>
              </a:defRPr>
            </a:pPr>
            <a:r>
              <a:t>Character.digitは文字のN進数表記での値を取得、N進数表記に含まれない文字は-1を返す（例：16進数の場合、’G’は存在しないので-1）</a:t>
            </a:r>
          </a:p>
          <a:p>
            <a:pPr>
              <a:defRPr>
                <a:latin typeface="ヒラギノ丸ゴ ProN"/>
                <a:ea typeface="ヒラギノ丸ゴ ProN"/>
                <a:cs typeface="ヒラギノ丸ゴ ProN"/>
                <a:sym typeface="ヒラギノ丸ゴ ProN"/>
              </a:defRPr>
            </a:pPr>
            <a:r>
              <a:t>Character.forDigitは引数で与えた数値をN進数で表現される文字（小文字）に変換（例：10は16進数で’a’）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imp My Libraryパターン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7200">
                <a:latin typeface="ヒラギノ丸ゴ ProN"/>
                <a:ea typeface="ヒラギノ丸ゴ ProN"/>
                <a:cs typeface="ヒラギノ丸ゴ ProN"/>
                <a:sym typeface="ヒラギノ丸ゴ ProN"/>
              </a:defRPr>
            </a:lvl1pPr>
          </a:lstStyle>
          <a:p>
            <a:pPr/>
            <a:r>
              <a:t>Pimp My Libraryパターン</a:t>
            </a:r>
          </a:p>
        </p:txBody>
      </p:sp>
      <p:sp>
        <p:nvSpPr>
          <p:cNvPr id="152" name="object FloatUtils {…"/>
          <p:cNvSpPr/>
          <p:nvPr>
            <p:ph type="body" idx="1"/>
          </p:nvPr>
        </p:nvSpPr>
        <p:spPr>
          <a:xfrm>
            <a:off x="952500" y="2603500"/>
            <a:ext cx="10945012" cy="7012683"/>
          </a:xfrm>
          <a:prstGeom prst="rect">
            <a:avLst/>
          </a:prstGeom>
        </p:spPr>
        <p:txBody>
          <a:bodyPr/>
          <a:lstStyle/>
          <a:p>
            <a:pPr marL="0" indent="0" defTabSz="257047">
              <a:spcBef>
                <a:spcPts val="1800"/>
              </a:spcBef>
              <a:buSzTx/>
              <a:buNone/>
              <a:defRPr sz="2640">
                <a:solidFill>
                  <a:srgbClr val="000000"/>
                </a:solidFill>
                <a:latin typeface="ヒラギノ丸ゴ ProN"/>
                <a:ea typeface="ヒラギノ丸ゴ ProN"/>
                <a:cs typeface="ヒラギノ丸ゴ ProN"/>
                <a:sym typeface="ヒラギノ丸ゴ ProN"/>
              </a:defRPr>
            </a:pPr>
            <a:r>
              <a:t>object FloatUtils {</a:t>
            </a:r>
          </a:p>
          <a:p>
            <a:pPr marL="0" indent="0" defTabSz="257047">
              <a:spcBef>
                <a:spcPts val="1800"/>
              </a:spcBef>
              <a:buSzTx/>
              <a:buNone/>
              <a:defRPr sz="2640">
                <a:solidFill>
                  <a:srgbClr val="000000"/>
                </a:solidFill>
                <a:latin typeface="ヒラギノ丸ゴ ProN"/>
                <a:ea typeface="ヒラギノ丸ゴ ProN"/>
                <a:cs typeface="ヒラギノ丸ゴ ProN"/>
                <a:sym typeface="ヒラギノ丸ゴ ProN"/>
              </a:defRPr>
            </a:pPr>
            <a:r>
              <a:t>  implicit def floatToFloatUtils(repr: Float): FloatUtils = {</a:t>
            </a:r>
          </a:p>
          <a:p>
            <a:pPr marL="0" indent="0" defTabSz="257047">
              <a:spcBef>
                <a:spcPts val="1800"/>
              </a:spcBef>
              <a:buSzTx/>
              <a:buNone/>
              <a:defRPr sz="2640">
                <a:solidFill>
                  <a:srgbClr val="000000"/>
                </a:solidFill>
                <a:latin typeface="ヒラギノ丸ゴ ProN"/>
                <a:ea typeface="ヒラギノ丸ゴ ProN"/>
                <a:cs typeface="ヒラギノ丸ゴ ProN"/>
                <a:sym typeface="ヒラギノ丸ゴ ProN"/>
              </a:defRPr>
            </a:pPr>
            <a:r>
              <a:t>    new FloatUtils(repr)</a:t>
            </a:r>
          </a:p>
          <a:p>
            <a:pPr marL="0" indent="0" defTabSz="257047">
              <a:spcBef>
                <a:spcPts val="1800"/>
              </a:spcBef>
              <a:buSzTx/>
              <a:buNone/>
              <a:defRPr sz="2640">
                <a:solidFill>
                  <a:srgbClr val="000000"/>
                </a:solidFill>
                <a:latin typeface="ヒラギノ丸ゴ ProN"/>
                <a:ea typeface="ヒラギノ丸ゴ ProN"/>
                <a:cs typeface="ヒラギノ丸ゴ ProN"/>
                <a:sym typeface="ヒラギノ丸ゴ ProN"/>
              </a:defRPr>
            </a:pPr>
            <a:r>
              <a:t>  }</a:t>
            </a:r>
          </a:p>
          <a:p>
            <a:pPr marL="0" indent="0" defTabSz="257047">
              <a:spcBef>
                <a:spcPts val="1800"/>
              </a:spcBef>
              <a:buSzTx/>
              <a:buNone/>
              <a:defRPr sz="2640">
                <a:solidFill>
                  <a:srgbClr val="000000"/>
                </a:solidFill>
                <a:latin typeface="ヒラギノ丸ゴ ProN"/>
                <a:ea typeface="ヒラギノ丸ゴ ProN"/>
                <a:cs typeface="ヒラギノ丸ゴ ProN"/>
                <a:sym typeface="ヒラギノ丸ゴ ProN"/>
              </a:defRPr>
            </a:pPr>
            <a:r>
              <a:t>}</a:t>
            </a:r>
          </a:p>
          <a:p>
            <a:pPr marL="0" indent="0" defTabSz="257047">
              <a:spcBef>
                <a:spcPts val="1800"/>
              </a:spcBef>
              <a:buSzTx/>
              <a:buNone/>
              <a:defRPr sz="2640">
                <a:solidFill>
                  <a:srgbClr val="000000"/>
                </a:solidFill>
                <a:latin typeface="ヒラギノ丸ゴ ProN"/>
                <a:ea typeface="ヒラギノ丸ゴ ProN"/>
                <a:cs typeface="ヒラギノ丸ゴ ProN"/>
                <a:sym typeface="ヒラギノ丸ゴ ProN"/>
              </a:defRPr>
            </a:pPr>
            <a:r>
              <a:t>class FloatUtils(repr: Float) {</a:t>
            </a:r>
          </a:p>
          <a:p>
            <a:pPr marL="0" indent="0" defTabSz="257047">
              <a:spcBef>
                <a:spcPts val="1800"/>
              </a:spcBef>
              <a:buSzTx/>
              <a:buNone/>
              <a:defRPr sz="2640">
                <a:solidFill>
                  <a:srgbClr val="000000"/>
                </a:solidFill>
                <a:latin typeface="ヒラギノ丸ゴ ProN"/>
                <a:ea typeface="ヒラギノ丸ゴ ProN"/>
                <a:cs typeface="ヒラギノ丸ゴ ProN"/>
                <a:sym typeface="ヒラギノ丸ゴ ProN"/>
              </a:defRPr>
            </a:pPr>
            <a:r>
              <a:t>  def toHexString: String = {</a:t>
            </a:r>
          </a:p>
          <a:p>
            <a:pPr marL="0" indent="0" defTabSz="257047">
              <a:spcBef>
                <a:spcPts val="1800"/>
              </a:spcBef>
              <a:buSzTx/>
              <a:buNone/>
              <a:defRPr sz="2640">
                <a:solidFill>
                  <a:srgbClr val="000000"/>
                </a:solidFill>
                <a:latin typeface="ヒラギノ丸ゴ ProN"/>
                <a:ea typeface="ヒラギノ丸ゴ ProN"/>
                <a:cs typeface="ヒラギノ丸ゴ ProN"/>
                <a:sym typeface="ヒラギノ丸ゴ ProN"/>
              </a:defRPr>
            </a:pPr>
            <a:r>
              <a:t>    java.lang.Float.toHexString(repr)</a:t>
            </a:r>
          </a:p>
          <a:p>
            <a:pPr marL="0" indent="0" defTabSz="257047">
              <a:spcBef>
                <a:spcPts val="1800"/>
              </a:spcBef>
              <a:buSzTx/>
              <a:buNone/>
              <a:defRPr sz="2640">
                <a:solidFill>
                  <a:srgbClr val="000000"/>
                </a:solidFill>
                <a:latin typeface="ヒラギノ丸ゴ ProN"/>
                <a:ea typeface="ヒラギノ丸ゴ ProN"/>
                <a:cs typeface="ヒラギノ丸ゴ ProN"/>
                <a:sym typeface="ヒラギノ丸ゴ ProN"/>
              </a:defRPr>
            </a:pPr>
            <a:r>
              <a:t>  }</a:t>
            </a:r>
          </a:p>
          <a:p>
            <a:pPr marL="0" indent="0" defTabSz="257047">
              <a:spcBef>
                <a:spcPts val="1800"/>
              </a:spcBef>
              <a:buSzTx/>
              <a:buNone/>
              <a:defRPr sz="2640">
                <a:solidFill>
                  <a:srgbClr val="000000"/>
                </a:solidFill>
                <a:latin typeface="ヒラギノ丸ゴ ProN"/>
                <a:ea typeface="ヒラギノ丸ゴ ProN"/>
                <a:cs typeface="ヒラギノ丸ゴ ProN"/>
                <a:sym typeface="ヒラギノ丸ゴ ProN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Enrich My Libraryパターン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02412">
              <a:defRPr sz="6880">
                <a:latin typeface="ヒラギノ丸ゴ ProN"/>
                <a:ea typeface="ヒラギノ丸ゴ ProN"/>
                <a:cs typeface="ヒラギノ丸ゴ ProN"/>
                <a:sym typeface="ヒラギノ丸ゴ ProN"/>
              </a:defRPr>
            </a:lvl1pPr>
          </a:lstStyle>
          <a:p>
            <a:pPr/>
            <a:r>
              <a:t>Enrich My Libraryパターン</a:t>
            </a:r>
          </a:p>
        </p:txBody>
      </p:sp>
      <p:sp>
        <p:nvSpPr>
          <p:cNvPr id="155" name="implicit class FloatUtils(repr: Float) {…"/>
          <p:cNvSpPr/>
          <p:nvPr>
            <p:ph type="body" idx="1"/>
          </p:nvPr>
        </p:nvSpPr>
        <p:spPr>
          <a:xfrm>
            <a:off x="952500" y="2603500"/>
            <a:ext cx="10945012" cy="7012683"/>
          </a:xfrm>
          <a:prstGeom prst="rect">
            <a:avLst/>
          </a:prstGeom>
        </p:spPr>
        <p:txBody>
          <a:bodyPr/>
          <a:lstStyle/>
          <a:p>
            <a:pPr marL="0" indent="0" defTabSz="467359">
              <a:spcBef>
                <a:spcPts val="3300"/>
              </a:spcBef>
              <a:buSzTx/>
              <a:buNone/>
              <a:defRPr sz="4800">
                <a:solidFill>
                  <a:srgbClr val="000000"/>
                </a:solidFill>
                <a:latin typeface="ヒラギノ丸ゴ ProN"/>
                <a:ea typeface="ヒラギノ丸ゴ ProN"/>
                <a:cs typeface="ヒラギノ丸ゴ ProN"/>
                <a:sym typeface="ヒラギノ丸ゴ ProN"/>
              </a:defRPr>
            </a:pPr>
            <a:r>
              <a:t>implicit class FloatUtils(repr: Float) {</a:t>
            </a:r>
          </a:p>
          <a:p>
            <a:pPr marL="0" indent="0" defTabSz="467359">
              <a:spcBef>
                <a:spcPts val="3300"/>
              </a:spcBef>
              <a:buSzTx/>
              <a:buNone/>
              <a:defRPr sz="4800">
                <a:solidFill>
                  <a:srgbClr val="000000"/>
                </a:solidFill>
                <a:latin typeface="ヒラギノ丸ゴ ProN"/>
                <a:ea typeface="ヒラギノ丸ゴ ProN"/>
                <a:cs typeface="ヒラギノ丸ゴ ProN"/>
                <a:sym typeface="ヒラギノ丸ゴ ProN"/>
              </a:defRPr>
            </a:pPr>
            <a:r>
              <a:t>  def toHexString: String = {</a:t>
            </a:r>
          </a:p>
          <a:p>
            <a:pPr marL="0" indent="0" defTabSz="467359">
              <a:spcBef>
                <a:spcPts val="3300"/>
              </a:spcBef>
              <a:buSzTx/>
              <a:buNone/>
              <a:defRPr sz="4800">
                <a:solidFill>
                  <a:srgbClr val="000000"/>
                </a:solidFill>
                <a:latin typeface="ヒラギノ丸ゴ ProN"/>
                <a:ea typeface="ヒラギノ丸ゴ ProN"/>
                <a:cs typeface="ヒラギノ丸ゴ ProN"/>
                <a:sym typeface="ヒラギノ丸ゴ ProN"/>
              </a:defRPr>
            </a:pPr>
            <a:r>
              <a:t>    java.lang.Float.toHexString(repr)</a:t>
            </a:r>
          </a:p>
          <a:p>
            <a:pPr marL="0" indent="0" defTabSz="467359">
              <a:spcBef>
                <a:spcPts val="3300"/>
              </a:spcBef>
              <a:buSzTx/>
              <a:buNone/>
              <a:defRPr sz="4800">
                <a:solidFill>
                  <a:srgbClr val="000000"/>
                </a:solidFill>
                <a:latin typeface="ヒラギノ丸ゴ ProN"/>
                <a:ea typeface="ヒラギノ丸ゴ ProN"/>
                <a:cs typeface="ヒラギノ丸ゴ ProN"/>
                <a:sym typeface="ヒラギノ丸ゴ ProN"/>
              </a:defRPr>
            </a:pPr>
            <a:r>
              <a:t>  }</a:t>
            </a:r>
          </a:p>
          <a:p>
            <a:pPr marL="0" indent="0" defTabSz="467359">
              <a:spcBef>
                <a:spcPts val="3300"/>
              </a:spcBef>
              <a:buSzTx/>
              <a:buNone/>
              <a:defRPr sz="4800">
                <a:solidFill>
                  <a:srgbClr val="000000"/>
                </a:solidFill>
                <a:latin typeface="ヒラギノ丸ゴ ProN"/>
                <a:ea typeface="ヒラギノ丸ゴ ProN"/>
                <a:cs typeface="ヒラギノ丸ゴ ProN"/>
                <a:sym typeface="ヒラギノ丸ゴ ProN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chemeClr val="accent5">
            <a:hueOff val="-444211"/>
            <a:satOff val="-14915"/>
            <a:lumOff val="22857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harset(文字コード)の…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338835">
              <a:defRPr sz="4640">
                <a:solidFill>
                  <a:srgbClr val="FFFFFF"/>
                </a:solidFill>
                <a:latin typeface="ヒラギノ丸ゴ ProN"/>
                <a:ea typeface="ヒラギノ丸ゴ ProN"/>
                <a:cs typeface="ヒラギノ丸ゴ ProN"/>
                <a:sym typeface="ヒラギノ丸ゴ ProN"/>
              </a:defRPr>
            </a:pPr>
            <a:r>
              <a:t>Charset(文字コード)の</a:t>
            </a:r>
          </a:p>
          <a:p>
            <a:pPr defTabSz="338835">
              <a:defRPr sz="4640">
                <a:solidFill>
                  <a:srgbClr val="FFFFFF"/>
                </a:solidFill>
                <a:latin typeface="ヒラギノ丸ゴ ProN"/>
                <a:ea typeface="ヒラギノ丸ゴ ProN"/>
                <a:cs typeface="ヒラギノ丸ゴ ProN"/>
                <a:sym typeface="ヒラギノ丸ゴ ProN"/>
              </a:defRPr>
            </a:pPr>
            <a:r>
              <a:t>正式名称(Canonical Name)とエイリアス</a:t>
            </a:r>
          </a:p>
        </p:txBody>
      </p:sp>
      <p:sp>
        <p:nvSpPr>
          <p:cNvPr id="123" name="正式名称「windows-31j」のエイリアスは「MS932」など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ヒラギノ丸ゴ ProN"/>
                <a:ea typeface="ヒラギノ丸ゴ ProN"/>
                <a:cs typeface="ヒラギノ丸ゴ ProN"/>
                <a:sym typeface="ヒラギノ丸ゴ ProN"/>
              </a:defRPr>
            </a:pPr>
            <a:r>
              <a:t>正式名称「windows-31j」のエイリアスは「MS932」など</a:t>
            </a:r>
          </a:p>
          <a:p>
            <a:pPr>
              <a:defRPr>
                <a:latin typeface="ヒラギノ丸ゴ ProN"/>
                <a:ea typeface="ヒラギノ丸ゴ ProN"/>
                <a:cs typeface="ヒラギノ丸ゴ ProN"/>
                <a:sym typeface="ヒラギノ丸ゴ ProN"/>
              </a:defRPr>
            </a:pPr>
            <a:r>
              <a:t>正式名称「Shift-JIS」のエイリアスは「shift-jis」や「sjis」など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chemeClr val="accent2">
            <a:hueOff val="-2473793"/>
            <a:satOff val="-50209"/>
            <a:lumOff val="23543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harsetチートシート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ヒラギノ丸ゴ ProN"/>
                <a:ea typeface="ヒラギノ丸ゴ ProN"/>
                <a:cs typeface="ヒラギノ丸ゴ ProN"/>
                <a:sym typeface="ヒラギノ丸ゴ ProN"/>
              </a:defRPr>
            </a:lvl1pPr>
          </a:lstStyle>
          <a:p>
            <a:pPr/>
            <a:r>
              <a:t>Charsetチートシート</a:t>
            </a:r>
          </a:p>
        </p:txBody>
      </p:sp>
      <p:sp>
        <p:nvSpPr>
          <p:cNvPr id="126" name="デフォルト文字コード取得 Charset.defaultCharset()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24485" indent="-324485" defTabSz="426466">
              <a:spcBef>
                <a:spcPts val="3000"/>
              </a:spcBef>
              <a:defRPr sz="2628">
                <a:latin typeface="ヒラギノ丸ゴ ProN"/>
                <a:ea typeface="ヒラギノ丸ゴ ProN"/>
                <a:cs typeface="ヒラギノ丸ゴ ProN"/>
                <a:sym typeface="ヒラギノ丸ゴ ProN"/>
              </a:defRPr>
            </a:pPr>
            <a:r>
              <a:t>デフォルト文字コード取得 Charset.defaultCharset()</a:t>
            </a:r>
          </a:p>
          <a:p>
            <a:pPr marL="324485" indent="-324485" defTabSz="426466">
              <a:spcBef>
                <a:spcPts val="3000"/>
              </a:spcBef>
              <a:defRPr sz="2628">
                <a:latin typeface="ヒラギノ丸ゴ ProN"/>
                <a:ea typeface="ヒラギノ丸ゴ ProN"/>
                <a:cs typeface="ヒラギノ丸ゴ ProN"/>
                <a:sym typeface="ヒラギノ丸ゴ ProN"/>
              </a:defRPr>
            </a:pPr>
            <a:r>
              <a:t>正式名称やエイリアスからの文字コード取得 Charset.forName(“MS932")</a:t>
            </a:r>
          </a:p>
          <a:p>
            <a:pPr marL="324485" indent="-324485" defTabSz="426466">
              <a:spcBef>
                <a:spcPts val="3000"/>
              </a:spcBef>
              <a:defRPr sz="2628">
                <a:latin typeface="ヒラギノ丸ゴ ProN"/>
                <a:ea typeface="ヒラギノ丸ゴ ProN"/>
                <a:cs typeface="ヒラギノ丸ゴ ProN"/>
                <a:sym typeface="ヒラギノ丸ゴ ProN"/>
              </a:defRPr>
            </a:pPr>
            <a:r>
              <a:t>StandardCharsetsからUnicode系の文字コードを取得 StandardCharsets.UTF_8</a:t>
            </a:r>
          </a:p>
          <a:p>
            <a:pPr marL="324485" indent="-324485" defTabSz="426466">
              <a:spcBef>
                <a:spcPts val="3000"/>
              </a:spcBef>
              <a:defRPr sz="2628">
                <a:latin typeface="ヒラギノ丸ゴ ProN"/>
                <a:ea typeface="ヒラギノ丸ゴ ProN"/>
                <a:cs typeface="ヒラギノ丸ゴ ProN"/>
                <a:sym typeface="ヒラギノ丸ゴ ProN"/>
              </a:defRPr>
            </a:pPr>
            <a:r>
              <a:t>文字コードの正式名称の取得　charset.name()</a:t>
            </a:r>
          </a:p>
          <a:p>
            <a:pPr marL="324485" indent="-324485" defTabSz="426466">
              <a:spcBef>
                <a:spcPts val="3000"/>
              </a:spcBef>
              <a:defRPr sz="2628">
                <a:latin typeface="ヒラギノ丸ゴ ProN"/>
                <a:ea typeface="ヒラギノ丸ゴ ProN"/>
                <a:cs typeface="ヒラギノ丸ゴ ProN"/>
                <a:sym typeface="ヒラギノ丸ゴ ProN"/>
              </a:defRPr>
            </a:pPr>
            <a:r>
              <a:t>利用可能な文字コードの正式名称の取得 Charset.availableCharsets()</a:t>
            </a:r>
          </a:p>
          <a:p>
            <a:pPr marL="324485" indent="-324485" defTabSz="426466">
              <a:spcBef>
                <a:spcPts val="3000"/>
              </a:spcBef>
              <a:defRPr sz="2628">
                <a:latin typeface="ヒラギノ丸ゴ ProN"/>
                <a:ea typeface="ヒラギノ丸ゴ ProN"/>
                <a:cs typeface="ヒラギノ丸ゴ ProN"/>
                <a:sym typeface="ヒラギノ丸ゴ ProN"/>
              </a:defRPr>
            </a:pPr>
            <a:r>
              <a:t>利用可能な文字コードのエイリアスの取得 charset.aliases()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chemeClr val="accent6">
            <a:satOff val="24555"/>
            <a:lumOff val="22232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文字コードの変換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ヒラギノ丸ゴ ProN"/>
                <a:ea typeface="ヒラギノ丸ゴ ProN"/>
                <a:cs typeface="ヒラギノ丸ゴ ProN"/>
                <a:sym typeface="ヒラギノ丸ゴ ProN"/>
              </a:defRPr>
            </a:lvl1pPr>
          </a:lstStyle>
          <a:p>
            <a:pPr/>
            <a:r>
              <a:t>文字コードの変換</a:t>
            </a:r>
          </a:p>
        </p:txBody>
      </p:sp>
      <p:sp>
        <p:nvSpPr>
          <p:cNvPr id="129" name="Stringのコンストラクタで文字コード変換可能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508254">
              <a:spcBef>
                <a:spcPts val="3600"/>
              </a:spcBef>
              <a:buSzTx/>
              <a:buNone/>
              <a:defRPr sz="3132">
                <a:latin typeface="ヒラギノ丸ゴ ProN"/>
                <a:ea typeface="ヒラギノ丸ゴ ProN"/>
                <a:cs typeface="ヒラギノ丸ゴ ProN"/>
                <a:sym typeface="ヒラギノ丸ゴ ProN"/>
              </a:defRPr>
            </a:pPr>
            <a:r>
              <a:t>Stringのコンストラクタで文字コード変換可能</a:t>
            </a:r>
          </a:p>
          <a:p>
            <a:pPr marL="0" indent="0" defTabSz="508254">
              <a:spcBef>
                <a:spcPts val="3600"/>
              </a:spcBef>
              <a:buSzTx/>
              <a:buNone/>
              <a:defRPr sz="2958">
                <a:latin typeface="ヒラギノ丸ゴ ProN"/>
                <a:ea typeface="ヒラギノ丸ゴ ProN"/>
                <a:cs typeface="ヒラギノ丸ゴ ProN"/>
                <a:sym typeface="ヒラギノ丸ゴ ProN"/>
              </a:defRPr>
            </a:pPr>
            <a:r>
              <a:t>（１）UTF-16BEからEUC-JPに符号化しUTF_8で復号化：</a:t>
            </a:r>
          </a:p>
          <a:p>
            <a:pPr marL="0" indent="0" defTabSz="508254">
              <a:spcBef>
                <a:spcPts val="3600"/>
              </a:spcBef>
              <a:buSzTx/>
              <a:buNone/>
              <a:defRPr sz="2958">
                <a:latin typeface="ヒラギノ丸ゴ ProN"/>
                <a:ea typeface="ヒラギノ丸ゴ ProN"/>
                <a:cs typeface="ヒラギノ丸ゴ ProN"/>
                <a:sym typeface="ヒラギノ丸ゴ ProN"/>
              </a:defRPr>
            </a:pPr>
            <a:r>
              <a:t>new String(str.getBytes(“EUC-JP”), StandardCharsets.UTF_8)</a:t>
            </a:r>
          </a:p>
          <a:p>
            <a:pPr marL="0" indent="0" defTabSz="508254">
              <a:spcBef>
                <a:spcPts val="3600"/>
              </a:spcBef>
              <a:buSzTx/>
              <a:buNone/>
              <a:defRPr sz="2958">
                <a:latin typeface="ヒラギノ丸ゴ ProN"/>
                <a:ea typeface="ヒラギノ丸ゴ ProN"/>
                <a:cs typeface="ヒラギノ丸ゴ ProN"/>
                <a:sym typeface="ヒラギノ丸ゴ ProN"/>
              </a:defRPr>
            </a:pPr>
            <a:r>
              <a:t>（２）UTF-16BEをwindows-31jで復号化：</a:t>
            </a:r>
          </a:p>
          <a:p>
            <a:pPr marL="0" indent="0" defTabSz="508254">
              <a:spcBef>
                <a:spcPts val="3600"/>
              </a:spcBef>
              <a:buSzTx/>
              <a:buNone/>
              <a:defRPr sz="2958">
                <a:latin typeface="ヒラギノ丸ゴ ProN"/>
                <a:ea typeface="ヒラギノ丸ゴ ProN"/>
                <a:cs typeface="ヒラギノ丸ゴ ProN"/>
                <a:sym typeface="ヒラギノ丸ゴ ProN"/>
              </a:defRPr>
            </a:pPr>
            <a:r>
              <a:t>new String(str.getBytes(), “MS932”)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53585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Javaのプリミティブ型とStringとの相互変換は面倒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>
                <a:solidFill>
                  <a:srgbClr val="FFFFFF"/>
                </a:solidFill>
                <a:latin typeface="ヒラギノ丸ゴ ProN"/>
                <a:ea typeface="ヒラギノ丸ゴ ProN"/>
                <a:cs typeface="ヒラギノ丸ゴ ProN"/>
                <a:sym typeface="ヒラギノ丸ゴ ProN"/>
              </a:defRPr>
            </a:lvl1pPr>
          </a:lstStyle>
          <a:p>
            <a:pPr/>
            <a:r>
              <a:t>Javaのプリミティブ型とStringとの相互変換は面倒</a:t>
            </a:r>
          </a:p>
        </p:txBody>
      </p:sp>
      <p:sp>
        <p:nvSpPr>
          <p:cNvPr id="132" name="Javaは次のようなことを考慮するため面倒臭いですが、Scalaをやる人は読まなくていいです。…"/>
          <p:cNvSpPr/>
          <p:nvPr>
            <p:ph type="body" idx="1"/>
          </p:nvPr>
        </p:nvSpPr>
        <p:spPr>
          <a:xfrm>
            <a:off x="651945" y="2692400"/>
            <a:ext cx="11759228" cy="6286500"/>
          </a:xfrm>
          <a:prstGeom prst="rect">
            <a:avLst/>
          </a:prstGeom>
        </p:spPr>
        <p:txBody>
          <a:bodyPr/>
          <a:lstStyle/>
          <a:p>
            <a:pPr marL="0" indent="0" defTabSz="332993">
              <a:spcBef>
                <a:spcPts val="2300"/>
              </a:spcBef>
              <a:buSzTx/>
              <a:buNone/>
              <a:defRPr sz="2052">
                <a:latin typeface="ヒラギノ丸ゴ ProN"/>
                <a:ea typeface="ヒラギノ丸ゴ ProN"/>
                <a:cs typeface="ヒラギノ丸ゴ ProN"/>
                <a:sym typeface="ヒラギノ丸ゴ ProN"/>
              </a:defRPr>
            </a:pPr>
            <a:r>
              <a:t>Javaは次のようなことを考慮するため面倒臭いですが、Scalaをやる人は読まなくていいです。</a:t>
            </a:r>
          </a:p>
          <a:p>
            <a:pPr marL="253364" indent="-253364" defTabSz="332993">
              <a:spcBef>
                <a:spcPts val="2300"/>
              </a:spcBef>
              <a:defRPr sz="2052">
                <a:latin typeface="ヒラギノ丸ゴ ProN"/>
                <a:ea typeface="ヒラギノ丸ゴ ProN"/>
                <a:cs typeface="ヒラギノ丸ゴ ProN"/>
                <a:sym typeface="ヒラギノ丸ゴ ProN"/>
              </a:defRPr>
            </a:pPr>
            <a:r>
              <a:t>widening primitive conversion</a:t>
            </a:r>
          </a:p>
          <a:p>
            <a:pPr marL="253364" indent="-253364" defTabSz="332993">
              <a:spcBef>
                <a:spcPts val="2300"/>
              </a:spcBef>
              <a:defRPr sz="2052">
                <a:latin typeface="ヒラギノ丸ゴ ProN"/>
                <a:ea typeface="ヒラギノ丸ゴ ProN"/>
                <a:cs typeface="ヒラギノ丸ゴ ProN"/>
                <a:sym typeface="ヒラギノ丸ゴ ProN"/>
              </a:defRPr>
            </a:pPr>
            <a:r>
              <a:t>narrowing primitive conversion</a:t>
            </a:r>
          </a:p>
          <a:p>
            <a:pPr marL="253364" indent="-253364" defTabSz="332993">
              <a:spcBef>
                <a:spcPts val="2300"/>
              </a:spcBef>
              <a:defRPr sz="2052">
                <a:latin typeface="ヒラギノ丸ゴ ProN"/>
                <a:ea typeface="ヒラギノ丸ゴ ProN"/>
                <a:cs typeface="ヒラギノ丸ゴ ProN"/>
                <a:sym typeface="ヒラギノ丸ゴ ProN"/>
              </a:defRPr>
            </a:pPr>
            <a:r>
              <a:t>primitive wrapper class</a:t>
            </a:r>
          </a:p>
          <a:p>
            <a:pPr marL="253364" indent="-253364" defTabSz="332993">
              <a:spcBef>
                <a:spcPts val="2300"/>
              </a:spcBef>
              <a:defRPr sz="2052">
                <a:latin typeface="ヒラギノ丸ゴ ProN"/>
                <a:ea typeface="ヒラギノ丸ゴ ProN"/>
                <a:cs typeface="ヒラギノ丸ゴ ProN"/>
                <a:sym typeface="ヒラギノ丸ゴ ProN"/>
              </a:defRPr>
            </a:pPr>
            <a:r>
              <a:t>auto-boxing conversion (valueOf)</a:t>
            </a:r>
          </a:p>
          <a:p>
            <a:pPr marL="253364" indent="-253364" defTabSz="332993">
              <a:spcBef>
                <a:spcPts val="2300"/>
              </a:spcBef>
              <a:defRPr sz="2052">
                <a:latin typeface="ヒラギノ丸ゴ ProN"/>
                <a:ea typeface="ヒラギノ丸ゴ ProN"/>
                <a:cs typeface="ヒラギノ丸ゴ ProN"/>
                <a:sym typeface="ヒラギノ丸ゴ ProN"/>
              </a:defRPr>
            </a:pPr>
            <a:r>
              <a:t>auto-unboxing conversion (booleanValue, charValue, etc.)</a:t>
            </a:r>
          </a:p>
          <a:p>
            <a:pPr marL="253364" indent="-253364" defTabSz="332993">
              <a:spcBef>
                <a:spcPts val="2300"/>
              </a:spcBef>
              <a:defRPr sz="2052">
                <a:latin typeface="ヒラギノ丸ゴ ProN"/>
                <a:ea typeface="ヒラギノ丸ゴ ProN"/>
                <a:cs typeface="ヒラギノ丸ゴ ProN"/>
                <a:sym typeface="ヒラギノ丸ゴ ProN"/>
              </a:defRPr>
            </a:pPr>
            <a:r>
              <a:t>String.valueOf and primitive wrapper class’s toString</a:t>
            </a:r>
          </a:p>
          <a:p>
            <a:pPr marL="253364" indent="-253364" defTabSz="332993">
              <a:spcBef>
                <a:spcPts val="2300"/>
              </a:spcBef>
              <a:defRPr sz="2052">
                <a:latin typeface="ヒラギノ丸ゴ ProN"/>
                <a:ea typeface="ヒラギノ丸ゴ ProN"/>
                <a:cs typeface="ヒラギノ丸ゴ ProN"/>
                <a:sym typeface="ヒラギノ丸ゴ ProN"/>
              </a:defRPr>
            </a:pPr>
            <a:r>
              <a:t>primitive wrapper class’s parse method (parseBoolean, parseInteger, etc.)</a:t>
            </a:r>
          </a:p>
          <a:p>
            <a:pPr marL="253364" indent="-253364" defTabSz="332993">
              <a:spcBef>
                <a:spcPts val="2300"/>
              </a:spcBef>
              <a:defRPr sz="2052">
                <a:latin typeface="ヒラギノ丸ゴ ProN"/>
                <a:ea typeface="ヒラギノ丸ゴ ProN"/>
                <a:cs typeface="ヒラギノ丸ゴ ProN"/>
                <a:sym typeface="ヒラギノ丸ゴ ProN"/>
              </a:defRPr>
            </a:pPr>
            <a:r>
              <a:t>CharBuffer.wrap(charArray).toString (&lt;- kore wa slow dakara iranai kedo mizumashi tezuka osamu mitai ni romaji de kaite mita)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chemeClr val="accent1">
            <a:satOff val="-3355"/>
            <a:lumOff val="26614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calaの場合、…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73201">
              <a:defRPr sz="6480">
                <a:solidFill>
                  <a:srgbClr val="FFFFFF"/>
                </a:solidFill>
                <a:latin typeface="ヒラギノ丸ゴ ProN"/>
                <a:ea typeface="ヒラギノ丸ゴ ProN"/>
                <a:cs typeface="ヒラギノ丸ゴ ProN"/>
                <a:sym typeface="ヒラギノ丸ゴ ProN"/>
              </a:defRPr>
            </a:pPr>
            <a:r>
              <a:t>Scalaの場合、</a:t>
            </a:r>
          </a:p>
          <a:p>
            <a:pPr defTabSz="473201">
              <a:defRPr sz="6480">
                <a:solidFill>
                  <a:srgbClr val="FFFFFF"/>
                </a:solidFill>
                <a:latin typeface="ヒラギノ丸ゴ ProN"/>
                <a:ea typeface="ヒラギノ丸ゴ ProN"/>
                <a:cs typeface="ヒラギノ丸ゴ ProN"/>
                <a:sym typeface="ヒラギノ丸ゴ ProN"/>
              </a:defRPr>
            </a:pPr>
            <a:r>
              <a:t>プリミティブ型がないので楽</a:t>
            </a:r>
          </a:p>
        </p:txBody>
      </p:sp>
      <p:sp>
        <p:nvSpPr>
          <p:cNvPr id="135" name="Intなど数値からStringへの変換はtoStringメソッド…"/>
          <p:cNvSpPr/>
          <p:nvPr>
            <p:ph type="body" idx="1"/>
          </p:nvPr>
        </p:nvSpPr>
        <p:spPr>
          <a:xfrm>
            <a:off x="952500" y="2603500"/>
            <a:ext cx="11406510" cy="6286500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ヒラギノ丸ゴ ProN"/>
                <a:ea typeface="ヒラギノ丸ゴ ProN"/>
                <a:cs typeface="ヒラギノ丸ゴ ProN"/>
                <a:sym typeface="ヒラギノ丸ゴ ProN"/>
              </a:defRPr>
            </a:pPr>
            <a:r>
              <a:t>Intなど数値からStringへの変換はtoStringメソッド</a:t>
            </a:r>
          </a:p>
          <a:p>
            <a:pPr>
              <a:defRPr>
                <a:latin typeface="ヒラギノ丸ゴ ProN"/>
                <a:ea typeface="ヒラギノ丸ゴ ProN"/>
                <a:cs typeface="ヒラギノ丸ゴ ProN"/>
                <a:sym typeface="ヒラギノ丸ゴ ProN"/>
              </a:defRPr>
            </a:pPr>
            <a:r>
              <a:t>StringからIntなど数値への変換はtoIntメソッド（NumberFormatExceptionに注意）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chemeClr val="accent3">
            <a:hueOff val="-333989"/>
            <a:satOff val="3917"/>
            <a:lumOff val="-6666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java.lang.Boolean.…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73201">
              <a:defRPr sz="6480">
                <a:solidFill>
                  <a:srgbClr val="FFFFFF"/>
                </a:solidFill>
                <a:latin typeface="ヒラギノ丸ゴ ProN"/>
                <a:ea typeface="ヒラギノ丸ゴ ProN"/>
                <a:cs typeface="ヒラギノ丸ゴ ProN"/>
                <a:sym typeface="ヒラギノ丸ゴ ProN"/>
              </a:defRPr>
            </a:pPr>
            <a:r>
              <a:t>java.lang.Boolean.</a:t>
            </a:r>
          </a:p>
          <a:p>
            <a:pPr defTabSz="473201">
              <a:defRPr sz="6480">
                <a:solidFill>
                  <a:srgbClr val="FFFFFF"/>
                </a:solidFill>
                <a:latin typeface="ヒラギノ丸ゴ ProN"/>
                <a:ea typeface="ヒラギノ丸ゴ ProN"/>
                <a:cs typeface="ヒラギノ丸ゴ ProN"/>
                <a:sym typeface="ヒラギノ丸ゴ ProN"/>
              </a:defRPr>
            </a:pPr>
            <a:r>
              <a:t>parseBoolean</a:t>
            </a:r>
          </a:p>
        </p:txBody>
      </p:sp>
      <p:sp>
        <p:nvSpPr>
          <p:cNvPr id="138" name="Javaのboolean型のラッパークラスのBooleanのparseBooleanメソッドは、文字のケース（大文字、小文字など）を無視して”true”の場合はtrue、それ以外は全てfalseを返す。…"/>
          <p:cNvSpPr/>
          <p:nvPr>
            <p:ph type="body" idx="1"/>
          </p:nvPr>
        </p:nvSpPr>
        <p:spPr>
          <a:xfrm>
            <a:off x="952500" y="2603500"/>
            <a:ext cx="11476237" cy="62865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>
                <a:latin typeface="ヒラギノ丸ゴ ProN"/>
                <a:ea typeface="ヒラギノ丸ゴ ProN"/>
                <a:cs typeface="ヒラギノ丸ゴ ProN"/>
                <a:sym typeface="ヒラギノ丸ゴ ProN"/>
              </a:defRPr>
            </a:pPr>
            <a:r>
              <a:t>Javaのboolean型のラッパークラスのBooleanのparseBooleanメソッドは、文字のケース（大文字、小文字など）を無視して”true”の場合はtrue、それ以外は全てfalseを返す。</a:t>
            </a:r>
          </a:p>
          <a:p>
            <a:pPr marL="0" indent="0">
              <a:buSzTx/>
              <a:buNone/>
              <a:defRPr>
                <a:latin typeface="ヒラギノ丸ゴ ProN"/>
                <a:ea typeface="ヒラギノ丸ゴ ProN"/>
                <a:cs typeface="ヒラギノ丸ゴ ProN"/>
                <a:sym typeface="ヒラギノ丸ゴ ProN"/>
              </a:defRPr>
            </a:pPr>
            <a:r>
              <a:t>なお、StringのtoBooleanメソッドは文字のケースを無視し”false”の場合のみfalse、”true”でも”false”でもない場合はIllegalArgumentExceptionを返す。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chemeClr val="accent5">
            <a:hueOff val="-444211"/>
            <a:satOff val="-14915"/>
            <a:lumOff val="22857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特定の進数表記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ヒラギノ丸ゴ ProN"/>
                <a:ea typeface="ヒラギノ丸ゴ ProN"/>
                <a:cs typeface="ヒラギノ丸ゴ ProN"/>
                <a:sym typeface="ヒラギノ丸ゴ ProN"/>
              </a:defRPr>
            </a:lvl1pPr>
          </a:lstStyle>
          <a:p>
            <a:pPr/>
            <a:r>
              <a:t>特定の進数表記</a:t>
            </a:r>
          </a:p>
        </p:txBody>
      </p:sp>
      <p:sp>
        <p:nvSpPr>
          <p:cNvPr id="141" name="Javaのプリミティブ型のラッパークラスには特定の進数表記に変換するメソッドが用意されている。"/>
          <p:cNvSpPr/>
          <p:nvPr>
            <p:ph type="body" sz="half" idx="1"/>
          </p:nvPr>
        </p:nvSpPr>
        <p:spPr>
          <a:xfrm>
            <a:off x="952500" y="2603500"/>
            <a:ext cx="11099800" cy="2667478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>
                <a:latin typeface="ヒラギノ丸ゴ ProN"/>
                <a:ea typeface="ヒラギノ丸ゴ ProN"/>
                <a:cs typeface="ヒラギノ丸ゴ ProN"/>
                <a:sym typeface="ヒラギノ丸ゴ ProN"/>
              </a:defRPr>
            </a:lvl1pPr>
          </a:lstStyle>
          <a:p>
            <a:pPr/>
            <a:r>
              <a:t>Javaのプリミティブ型のラッパークラスには特定の進数表記に変換するメソッドが用意されている。</a:t>
            </a:r>
          </a:p>
        </p:txBody>
      </p:sp>
      <p:graphicFrame>
        <p:nvGraphicFramePr>
          <p:cNvPr id="142" name="表"/>
          <p:cNvGraphicFramePr/>
          <p:nvPr/>
        </p:nvGraphicFramePr>
        <p:xfrm>
          <a:off x="359119" y="5741815"/>
          <a:ext cx="12286562" cy="2542388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3071640"/>
                <a:gridCol w="3071640"/>
                <a:gridCol w="3071640"/>
                <a:gridCol w="3071640"/>
              </a:tblGrid>
              <a:tr h="508477">
                <a:tc>
                  <a:txBody>
                    <a:bodyPr/>
                    <a:lstStyle/>
                    <a:p>
                      <a:pPr algn="l" defTabSz="914400">
                        <a:defRPr b="0" sz="2600">
                          <a:sym typeface="ヒラギノ角ゴ ProN W6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sym typeface="ヒラギノ角ゴ ProN W6"/>
                        </a:rPr>
                        <a:t>2進数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sym typeface="ヒラギノ角ゴ ProN W6"/>
                        </a:rPr>
                        <a:t>8進数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sym typeface="ヒラギノ角ゴ ProN W6"/>
                        </a:rPr>
                        <a:t>16進数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08477">
                <a:tc>
                  <a:txBody>
                    <a:bodyPr/>
                    <a:lstStyle/>
                    <a:p>
                      <a:pPr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sym typeface="ヒラギノ角ゴ ProN W6"/>
                        </a:rPr>
                        <a:t>java.lang.Integer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toBinaryString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toOctalString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toHexString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08477">
                <a:tc>
                  <a:txBody>
                    <a:bodyPr/>
                    <a:lstStyle/>
                    <a:p>
                      <a:pPr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sym typeface="ヒラギノ角ゴ ProN W6"/>
                        </a:rPr>
                        <a:t>java.lang.Long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toBinaryString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toOctalString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toHexString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08477">
                <a:tc>
                  <a:txBody>
                    <a:bodyPr/>
                    <a:lstStyle/>
                    <a:p>
                      <a:pPr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sym typeface="ヒラギノ角ゴ ProN W6"/>
                        </a:rPr>
                        <a:t>java.lang.Float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toHexString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08477">
                <a:tc>
                  <a:txBody>
                    <a:bodyPr/>
                    <a:lstStyle/>
                    <a:p>
                      <a:pPr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sym typeface="ヒラギノ角ゴ ProN W6"/>
                        </a:rPr>
                        <a:t>java.lang.Double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toHexString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chemeClr val="accent2">
            <a:hueOff val="-2473793"/>
            <a:satOff val="-50209"/>
            <a:lumOff val="23543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任意の進数表記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ヒラギノ丸ゴ ProN"/>
                <a:ea typeface="ヒラギノ丸ゴ ProN"/>
                <a:cs typeface="ヒラギノ丸ゴ ProN"/>
                <a:sym typeface="ヒラギノ丸ゴ ProN"/>
              </a:defRPr>
            </a:lvl1pPr>
          </a:lstStyle>
          <a:p>
            <a:pPr/>
            <a:r>
              <a:t>任意の進数表記</a:t>
            </a:r>
          </a:p>
        </p:txBody>
      </p:sp>
      <p:sp>
        <p:nvSpPr>
          <p:cNvPr id="145" name="Javaのプリミティブ型のラッパークラスのメソッドによる基数（radix）が任意のNであるN進数表記の相互変換"/>
          <p:cNvSpPr/>
          <p:nvPr>
            <p:ph type="body" sz="half" idx="1"/>
          </p:nvPr>
        </p:nvSpPr>
        <p:spPr>
          <a:xfrm>
            <a:off x="448709" y="2413318"/>
            <a:ext cx="12107382" cy="2159001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>
                <a:latin typeface="ヒラギノ丸ゴ ProN"/>
                <a:ea typeface="ヒラギノ丸ゴ ProN"/>
                <a:cs typeface="ヒラギノ丸ゴ ProN"/>
                <a:sym typeface="ヒラギノ丸ゴ ProN"/>
              </a:defRPr>
            </a:lvl1pPr>
          </a:lstStyle>
          <a:p>
            <a:pPr/>
            <a:r>
              <a:t>Javaのプリミティブ型のラッパークラスのメソッドによる基数（radix）が任意のNであるN進数表記の相互変換</a:t>
            </a:r>
          </a:p>
        </p:txBody>
      </p:sp>
      <p:graphicFrame>
        <p:nvGraphicFramePr>
          <p:cNvPr id="146" name="表"/>
          <p:cNvGraphicFramePr/>
          <p:nvPr/>
        </p:nvGraphicFramePr>
        <p:xfrm>
          <a:off x="1299335" y="4804491"/>
          <a:ext cx="10406130" cy="4156810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3045150"/>
                <a:gridCol w="2995645"/>
                <a:gridCol w="4511284"/>
              </a:tblGrid>
              <a:tr h="831361">
                <a:tc>
                  <a:txBody>
                    <a:bodyPr/>
                    <a:lstStyle/>
                    <a:p>
                      <a:pPr defTabSz="914400">
                        <a:defRPr b="0" sz="2600">
                          <a:sym typeface="ヒラギノ角ゴ ProN W6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sym typeface="ヒラギノ角ゴ ProN W6"/>
                        </a:rPr>
                        <a:t>Stringへの変換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sym typeface="ヒラギノ角ゴ ProN W6"/>
                        </a:rPr>
                        <a:t>Stringからの変換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87581">
                <a:tc>
                  <a:txBody>
                    <a:bodyPr/>
                    <a:lstStyle/>
                    <a:p>
                      <a:pPr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sym typeface="ヒラギノ角ゴ ProN W6"/>
                        </a:rPr>
                        <a:t>java.lang.Byte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2600"/>
                        <a:t>parseByte(str, N)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85249">
                <a:tc>
                  <a:txBody>
                    <a:bodyPr/>
                    <a:lstStyle/>
                    <a:p>
                      <a:pPr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sym typeface="ヒラギノ角ゴ ProN W6"/>
                        </a:rPr>
                        <a:t>java.lang.Short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2600"/>
                        <a:t>parseShort(str, N)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027070">
                <a:tc>
                  <a:txBody>
                    <a:bodyPr/>
                    <a:lstStyle/>
                    <a:p>
                      <a:pPr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sym typeface="ヒラギノ角ゴ ProN W6"/>
                        </a:rPr>
                        <a:t>java.lang.Integer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2600"/>
                        <a:t>toString(value, N)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2600"/>
                        <a:t>parseInt(str, N)
parseUnsignedInt(str, N)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125545">
                <a:tc>
                  <a:txBody>
                    <a:bodyPr/>
                    <a:lstStyle/>
                    <a:p>
                      <a:pPr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sym typeface="ヒラギノ角ゴ ProN W6"/>
                        </a:rPr>
                        <a:t>java.lang.Long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2600"/>
                        <a:t>toString(value, N)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2600"/>
                        <a:t>parseLong(str, N)
parseUnsignedLong(str, N)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ヒラギノ角ゴ ProN W3"/>
        <a:ea typeface="ヒラギノ角ゴ ProN W3"/>
        <a:cs typeface="ヒラギノ角ゴ ProN W3"/>
      </a:majorFont>
      <a:minorFont>
        <a:latin typeface="ヒラギノ角ゴ ProN W3"/>
        <a:ea typeface="ヒラギノ角ゴ ProN W3"/>
        <a:cs typeface="ヒラギノ角ゴ ProN W3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1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ヒラギノ角ゴ ProN W3"/>
        <a:ea typeface="ヒラギノ角ゴ ProN W3"/>
        <a:cs typeface="ヒラギノ角ゴ ProN W3"/>
      </a:majorFont>
      <a:minorFont>
        <a:latin typeface="ヒラギノ角ゴ ProN W3"/>
        <a:ea typeface="ヒラギノ角ゴ ProN W3"/>
        <a:cs typeface="ヒラギノ角ゴ ProN W3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1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