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1pPr>
            <a:lvl2pPr marL="6858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2pPr>
            <a:lvl3pPr marL="10287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3pPr>
            <a:lvl4pPr marL="13716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4pPr>
            <a:lvl5pPr marL="17145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satOff val="-3355"/>
            <a:lumOff val="26614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Scalaの文字列処理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Day 4　Stringの文字コード変換と数値型との相互変換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4">
            <a:hueOff val="384618"/>
            <a:satOff val="3869"/>
            <a:lumOff val="580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文字とN進数表記での</a:t>
            </a:r>
          </a:p>
          <a:p>
            <a: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数値の相互変換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191057" y="2609850"/>
            <a:ext cx="12622687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Character.numericValueは文字のN進数表記での値を取得（例：’G’は16）</a:t>
            </a:r>
          </a:p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Character.digitは文字のN進数表記での値を取得、N進数表記に含まれない文字は-1を返す（例：16進数の場合、’G’は存在しないので-1）</a:t>
            </a:r>
          </a:p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Character.forDigitは引数で与えた数値をN進数で表現される文字（小文字）に変換（例：10は16進数で’a’）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Pimp my Libraryパターン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952500" y="2603500"/>
            <a:ext cx="10945012" cy="7012683"/>
          </a:xfrm>
          <a:prstGeom prst="rect">
            <a:avLst/>
          </a:prstGeom>
        </p:spPr>
        <p:txBody>
          <a:bodyPr/>
          <a:lstStyle/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object IntUtils {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implicit def intToIntUtils(repr: Int): IntUtils = {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  new IntUtils(repr)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}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}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class IntUtils(repr: Int) {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def toHexString: String = {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  java.lang.Integer.toHexString(repr)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}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5">
            <a:hueOff val="-444211"/>
            <a:satOff val="-14915"/>
            <a:lumOff val="2285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defRPr sz="464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Charset(文字コード)の</a:t>
            </a:r>
          </a:p>
          <a:p>
            <a:pPr defTabSz="338835">
              <a:defRPr sz="464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正式名称(Canonical Name)とエイリアス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正式名称「windows-31j」のエイリアスは「MS932」など</a:t>
            </a:r>
          </a:p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正式名称「Shift-JIS」のエイリアスは「shift-jis」や「sjis」など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2">
            <a:hueOff val="-2473793"/>
            <a:satOff val="-50209"/>
            <a:lumOff val="235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Charsetチートシート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62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デフォルト文字コード取得 Charset.defaultCharset()</a:t>
            </a:r>
          </a:p>
          <a:p>
            <a:pPr marL="324485" indent="-324485" defTabSz="426466">
              <a:spcBef>
                <a:spcPts val="3000"/>
              </a:spcBef>
              <a:defRPr sz="262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正式名称やエイリアスからの文字コード取得 Charset.forName(“MS932")</a:t>
            </a:r>
          </a:p>
          <a:p>
            <a:pPr marL="324485" indent="-324485" defTabSz="426466">
              <a:spcBef>
                <a:spcPts val="3000"/>
              </a:spcBef>
              <a:defRPr sz="262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StandardCharsetsからUnicode系の文字コードを取得 StandardCharsets.UTF_8</a:t>
            </a:r>
          </a:p>
          <a:p>
            <a:pPr marL="324485" indent="-324485" defTabSz="426466">
              <a:spcBef>
                <a:spcPts val="3000"/>
              </a:spcBef>
              <a:defRPr sz="262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文字コードの正式名称の取得　charset.name()</a:t>
            </a:r>
          </a:p>
          <a:p>
            <a:pPr marL="324485" indent="-324485" defTabSz="426466">
              <a:spcBef>
                <a:spcPts val="3000"/>
              </a:spcBef>
              <a:defRPr sz="262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利用可能な文字コードの正式名称の取得 Charset.availableCharsets()</a:t>
            </a:r>
          </a:p>
          <a:p>
            <a:pPr marL="324485" indent="-324485" defTabSz="426466">
              <a:spcBef>
                <a:spcPts val="3000"/>
              </a:spcBef>
              <a:defRPr sz="262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利用可能な文字コードのエイリアスの取得 charset.aliases()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satOff val="24555"/>
            <a:lumOff val="2223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文字コードの変換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08254">
              <a:spcBef>
                <a:spcPts val="3600"/>
              </a:spcBef>
              <a:buSzTx/>
              <a:buNone/>
              <a:defRPr sz="313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Stringのコンストラクタで文字コード変換可能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95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（１）UTF-16BEからEUC-JPに符号化しUTF_8で復号化：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95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new String(str.getBytes(“EUC-JP”), StandardCharsets.UTF_8)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95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（２）UTF-16BEをwindows-31jで復号化：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95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new String(str.getBytes(), “MS932”)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Javaのプリミティブ型とStringとの相互変換は面倒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651945" y="2692400"/>
            <a:ext cx="11759228" cy="6286500"/>
          </a:xfrm>
          <a:prstGeom prst="rect">
            <a:avLst/>
          </a:prstGeom>
        </p:spPr>
        <p:txBody>
          <a:bodyPr/>
          <a:lstStyle/>
          <a:p>
            <a:pPr marL="0" indent="0" defTabSz="332993">
              <a:spcBef>
                <a:spcPts val="2300"/>
              </a:spcBef>
              <a:buSzTx/>
              <a:buNone/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Javaは次のようなことを考慮するため面倒臭いですが、Scalaをやる人は読まなくていいです。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widening primitive conversion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narrowing primitive conversion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primitive wrapper class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auto-boxing conversion (valueOf)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auto-unboxing conversion (booleanValue, charValue, etc.)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String.valueOf and primitive wrapper class’s toString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primitive wrapper class’s parse method (parseBoolean, parseInteger, etc.)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CharBuffer.wrap(charArray).toString (&lt;- kore wa slow dakara iranai kedo mizumashi tezuka osamu mitai ni romaji de kaite mita)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satOff val="-3355"/>
            <a:lumOff val="26614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Scalaの場合、</a:t>
            </a:r>
          </a:p>
          <a:p>
            <a: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プリミティブ型がないので楽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952500" y="2603500"/>
            <a:ext cx="11406510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Intなど数値からStringへの変換はtoStringメソッド</a:t>
            </a:r>
          </a:p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StringからIntなど数値への変換はtoIntメソッド（NumberFormatExceptionに注意）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3">
            <a:hueOff val="-333989"/>
            <a:satOff val="3917"/>
            <a:lumOff val="-666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java.lang.Boolean.</a:t>
            </a:r>
          </a:p>
          <a:p>
            <a: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parseBoolean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952500" y="2603500"/>
            <a:ext cx="11476237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Javaのboolean型のラッパークラスのBooleanのparseBooleanメソッドは、文字のケース（大文字、小文字など）を無視して”true”の場合はtrue、それ以外は全てfalseを返す。</a:t>
            </a:r>
          </a:p>
          <a:p>
            <a:pPr marL="0" indent="0">
              <a:buSzTx/>
              <a:buNone/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なお、StringのtoBooleanメソッドは文字のケースを無視し”false”の場合のみfalse、”true”でも”false”でもない場合はIllegalArgumentExceptionを返す。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5">
            <a:hueOff val="-444211"/>
            <a:satOff val="-14915"/>
            <a:lumOff val="2285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特定の進数表記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xfrm>
            <a:off x="952500" y="2603500"/>
            <a:ext cx="11099800" cy="266747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Javaのプリミティブ型のラッパークラスには特定の進数表記に変換するメソッドが用意されている。</a:t>
            </a:r>
          </a:p>
        </p:txBody>
      </p:sp>
      <p:graphicFrame>
        <p:nvGraphicFramePr>
          <p:cNvPr id="142" name="Table 142"/>
          <p:cNvGraphicFramePr/>
          <p:nvPr/>
        </p:nvGraphicFramePr>
        <p:xfrm>
          <a:off x="359119" y="5741815"/>
          <a:ext cx="12286562" cy="254238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071640"/>
                <a:gridCol w="3071640"/>
                <a:gridCol w="3071640"/>
                <a:gridCol w="3071640"/>
              </a:tblGrid>
              <a:tr h="508477">
                <a:tc>
                  <a:txBody>
                    <a:bodyPr/>
                    <a:lstStyle/>
                    <a:p>
                      <a:pPr algn="l" defTabSz="914400">
                        <a:defRPr b="0" sz="26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2進数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8進数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16進数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477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java.lang.Integer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toBinaryString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toOctalString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toHexString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477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java.lang.Long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toBinaryString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toOctalString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toHexString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477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java.lang.Float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toHexString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477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java.lang.Double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toHexString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2">
            <a:hueOff val="-2473793"/>
            <a:satOff val="-50209"/>
            <a:lumOff val="235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任意の進数表記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xfrm>
            <a:off x="448709" y="2413318"/>
            <a:ext cx="12107382" cy="2159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Javaのプリミティブ型のラッパークラスのメソッドによる基数（radix）が任意のNであるN進数表記の相互変換</a:t>
            </a:r>
          </a:p>
        </p:txBody>
      </p:sp>
      <p:graphicFrame>
        <p:nvGraphicFramePr>
          <p:cNvPr id="146" name="Table 146"/>
          <p:cNvGraphicFramePr/>
          <p:nvPr/>
        </p:nvGraphicFramePr>
        <p:xfrm>
          <a:off x="1299335" y="4804491"/>
          <a:ext cx="10406130" cy="415681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045150"/>
                <a:gridCol w="2995645"/>
                <a:gridCol w="4511284"/>
              </a:tblGrid>
              <a:tr h="831361">
                <a:tc>
                  <a:txBody>
                    <a:bodyPr/>
                    <a:lstStyle/>
                    <a:p>
                      <a:pPr defTabSz="914400">
                        <a:defRPr b="0" sz="26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Stringへの変換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Stringからの変換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87581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java.lang.Byte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parseByte(str, N)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85249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java.lang.Short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parseShort(str, N)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02707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java.lang.Integer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toString(value, N)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parseInt(str, N)
parseUnsignedInt(str, N)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125545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java.lang.Long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toString(value, N)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parseLong(str, N)
parseUnsignedLong(str, N)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