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 &amp; サブタイトル">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タイトルテキスト</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solidFill>
                  <a:srgbClr val="000000"/>
                </a:solidFill>
              </a:defRPr>
            </a:lvl1pPr>
            <a:lvl2pPr marL="0" indent="228600" algn="ctr">
              <a:spcBef>
                <a:spcPts val="0"/>
              </a:spcBef>
              <a:buSzTx/>
              <a:buNone/>
              <a:defRPr sz="3200">
                <a:solidFill>
                  <a:srgbClr val="000000"/>
                </a:solidFill>
              </a:defRPr>
            </a:lvl2pPr>
            <a:lvl3pPr marL="0" indent="457200" algn="ctr">
              <a:spcBef>
                <a:spcPts val="0"/>
              </a:spcBef>
              <a:buSzTx/>
              <a:buNone/>
              <a:defRPr sz="3200">
                <a:solidFill>
                  <a:srgbClr val="000000"/>
                </a:solidFill>
              </a:defRPr>
            </a:lvl3pPr>
            <a:lvl4pPr marL="0" indent="685800" algn="ctr">
              <a:spcBef>
                <a:spcPts val="0"/>
              </a:spcBef>
              <a:buSzTx/>
              <a:buNone/>
              <a:defRPr sz="3200">
                <a:solidFill>
                  <a:srgbClr val="000000"/>
                </a:solidFill>
              </a:defRPr>
            </a:lvl4pPr>
            <a:lvl5pPr marL="0" indent="914400" algn="ctr">
              <a:spcBef>
                <a:spcPts val="0"/>
              </a:spcBef>
              <a:buSzTx/>
              <a:buNone/>
              <a:defRPr sz="3200">
                <a:solidFill>
                  <a:srgbClr val="000000"/>
                </a:solidFill>
              </a:defRPr>
            </a:lvl5pPr>
          </a:lstStyle>
          <a:p>
            <a:pPr/>
            <a:r>
              <a:t>本文レベル1</a:t>
            </a:r>
          </a:p>
          <a:p>
            <a:pPr lvl="1"/>
            <a:r>
              <a:t>本文レベル2</a:t>
            </a:r>
          </a:p>
          <a:p>
            <a:pPr lvl="2"/>
            <a:r>
              <a:t>本文レベル3</a:t>
            </a:r>
          </a:p>
          <a:p>
            <a:pPr lvl="3"/>
            <a:r>
              <a:t>本文レベル4</a:t>
            </a:r>
          </a:p>
          <a:p>
            <a:pPr lvl="4"/>
            <a:r>
              <a:t>本文レベル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solidFill>
                  <a:srgbClr val="000000"/>
                </a:solidFill>
                <a:latin typeface="Helvetica Light"/>
                <a:ea typeface="Helvetica Light"/>
                <a:cs typeface="Helvetica Light"/>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solidFill>
                  <a:srgbClr val="000000"/>
                </a:solidFill>
              </a:defRPr>
            </a:lvl1pPr>
          </a:lstStyle>
          <a:p>
            <a:pPr/>
            <a:r>
              <a:t>“ここに引用を入力してください。”</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タイトルテキスト</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solidFill>
                  <a:srgbClr val="000000"/>
                </a:solidFill>
              </a:defRPr>
            </a:lvl1pPr>
            <a:lvl2pPr marL="0" indent="228600" algn="ctr">
              <a:spcBef>
                <a:spcPts val="0"/>
              </a:spcBef>
              <a:buSzTx/>
              <a:buNone/>
              <a:defRPr sz="3200">
                <a:solidFill>
                  <a:srgbClr val="000000"/>
                </a:solidFill>
              </a:defRPr>
            </a:lvl2pPr>
            <a:lvl3pPr marL="0" indent="457200" algn="ctr">
              <a:spcBef>
                <a:spcPts val="0"/>
              </a:spcBef>
              <a:buSzTx/>
              <a:buNone/>
              <a:defRPr sz="3200">
                <a:solidFill>
                  <a:srgbClr val="000000"/>
                </a:solidFill>
              </a:defRPr>
            </a:lvl3pPr>
            <a:lvl4pPr marL="0" indent="685800" algn="ctr">
              <a:spcBef>
                <a:spcPts val="0"/>
              </a:spcBef>
              <a:buSzTx/>
              <a:buNone/>
              <a:defRPr sz="3200">
                <a:solidFill>
                  <a:srgbClr val="000000"/>
                </a:solidFill>
              </a:defRPr>
            </a:lvl4pPr>
            <a:lvl5pPr marL="0" indent="914400" algn="ctr">
              <a:spcBef>
                <a:spcPts val="0"/>
              </a:spcBef>
              <a:buSzTx/>
              <a:buNone/>
              <a:defRPr sz="3200">
                <a:solidFill>
                  <a:srgbClr val="000000"/>
                </a:solidFill>
              </a:defRPr>
            </a:lvl5pPr>
          </a:lstStyle>
          <a:p>
            <a:pPr/>
            <a:r>
              <a:t>本文レベル1</a:t>
            </a:r>
          </a:p>
          <a:p>
            <a:pPr lvl="1"/>
            <a:r>
              <a:t>本文レベル2</a:t>
            </a:r>
          </a:p>
          <a:p>
            <a:pPr lvl="2"/>
            <a:r>
              <a:t>本文レベル3</a:t>
            </a:r>
          </a:p>
          <a:p>
            <a:pPr lvl="3"/>
            <a:r>
              <a:t>本文レベル4</a:t>
            </a:r>
          </a:p>
          <a:p>
            <a:pPr lvl="4"/>
            <a:r>
              <a:t>本文レベル 5</a:t>
            </a:r>
          </a:p>
        </p:txBody>
      </p:sp>
      <p:sp>
        <p:nvSpPr>
          <p:cNvPr id="23" name="Shape 23"/>
          <p:cNvSpPr/>
          <p:nvPr>
            <p:ph type="sldNum" sz="quarter" idx="2"/>
          </p:nvPr>
        </p:nvSpPr>
        <p:spPr>
          <a:xfrm>
            <a:off x="6288709" y="9245600"/>
            <a:ext cx="414682" cy="330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タイトルテキスト</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solidFill>
                  <a:srgbClr val="000000"/>
                </a:solidFill>
              </a:defRPr>
            </a:lvl1pPr>
            <a:lvl2pPr marL="0" indent="228600" algn="ctr">
              <a:spcBef>
                <a:spcPts val="0"/>
              </a:spcBef>
              <a:buSzTx/>
              <a:buNone/>
              <a:defRPr sz="3200">
                <a:solidFill>
                  <a:srgbClr val="000000"/>
                </a:solidFill>
              </a:defRPr>
            </a:lvl2pPr>
            <a:lvl3pPr marL="0" indent="457200" algn="ctr">
              <a:spcBef>
                <a:spcPts val="0"/>
              </a:spcBef>
              <a:buSzTx/>
              <a:buNone/>
              <a:defRPr sz="3200">
                <a:solidFill>
                  <a:srgbClr val="000000"/>
                </a:solidFill>
              </a:defRPr>
            </a:lvl3pPr>
            <a:lvl4pPr marL="0" indent="685800" algn="ctr">
              <a:spcBef>
                <a:spcPts val="0"/>
              </a:spcBef>
              <a:buSzTx/>
              <a:buNone/>
              <a:defRPr sz="3200">
                <a:solidFill>
                  <a:srgbClr val="000000"/>
                </a:solidFill>
              </a:defRPr>
            </a:lvl4pPr>
            <a:lvl5pPr marL="0" indent="914400" algn="ctr">
              <a:spcBef>
                <a:spcPts val="0"/>
              </a:spcBef>
              <a:buSzTx/>
              <a:buNone/>
              <a:defRPr sz="3200">
                <a:solidFill>
                  <a:srgbClr val="000000"/>
                </a:solidFill>
              </a:defRPr>
            </a:lvl5pPr>
          </a:lstStyle>
          <a:p>
            <a:pPr/>
            <a:r>
              <a:t>本文レベル1</a:t>
            </a:r>
          </a:p>
          <a:p>
            <a:pPr lvl="1"/>
            <a:r>
              <a:t>本文レベル2</a:t>
            </a:r>
          </a:p>
          <a:p>
            <a:pPr lvl="2"/>
            <a:r>
              <a:t>本文レベル3</a:t>
            </a:r>
          </a:p>
          <a:p>
            <a:pPr lvl="3"/>
            <a:r>
              <a:t>本文レベル4</a:t>
            </a:r>
          </a:p>
          <a:p>
            <a:pPr lvl="4"/>
            <a:r>
              <a:t>本文レベル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タイトルテキスト</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 &amp; 箇条書き">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タイトルテキスト</a:t>
            </a:r>
          </a:p>
        </p:txBody>
      </p:sp>
      <p:sp>
        <p:nvSpPr>
          <p:cNvPr id="57" name="Shape 57"/>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タイトルテキスト</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solidFill>
                  <a:srgbClr val="000000"/>
                </a:solidFill>
              </a:defRPr>
            </a:lvl1pPr>
            <a:lvl2pPr marL="685800" indent="-342900">
              <a:spcBef>
                <a:spcPts val="3200"/>
              </a:spcBef>
              <a:defRPr sz="2800">
                <a:solidFill>
                  <a:srgbClr val="000000"/>
                </a:solidFill>
              </a:defRPr>
            </a:lvl2pPr>
            <a:lvl3pPr marL="1028700" indent="-342900">
              <a:spcBef>
                <a:spcPts val="3200"/>
              </a:spcBef>
              <a:defRPr sz="2800">
                <a:solidFill>
                  <a:srgbClr val="000000"/>
                </a:solidFill>
              </a:defRPr>
            </a:lvl3pPr>
            <a:lvl4pPr marL="1371600" indent="-342900">
              <a:spcBef>
                <a:spcPts val="3200"/>
              </a:spcBef>
              <a:defRPr sz="2800">
                <a:solidFill>
                  <a:srgbClr val="000000"/>
                </a:solidFill>
              </a:defRPr>
            </a:lvl4pPr>
            <a:lvl5pPr marL="1714500" indent="-342900">
              <a:spcBef>
                <a:spcPts val="3200"/>
              </a:spcBef>
              <a:defRPr sz="2800">
                <a:solidFill>
                  <a:srgbClr val="000000"/>
                </a:solidFill>
              </a:defRPr>
            </a:lvl5pPr>
          </a:lstStyle>
          <a:p>
            <a:pPr/>
            <a:r>
              <a:t>本文レベル1</a:t>
            </a:r>
          </a:p>
          <a:p>
            <a:pPr lvl="1"/>
            <a:r>
              <a:t>本文レベル2</a:t>
            </a:r>
          </a:p>
          <a:p>
            <a:pPr lvl="2"/>
            <a:r>
              <a:t>本文レベル3</a:t>
            </a:r>
          </a:p>
          <a:p>
            <a:pPr lvl="3"/>
            <a:r>
              <a:t>本文レベル4</a:t>
            </a:r>
          </a:p>
          <a:p>
            <a:pPr lvl="4"/>
            <a:r>
              <a:t>本文レベル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画像（3点）">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4" name="Shape 4"/>
          <p:cNvSpPr/>
          <p:nvPr>
            <p:ph type="sldNum" sz="quarter" idx="2"/>
          </p:nvPr>
        </p:nvSpPr>
        <p:spPr>
          <a:xfrm>
            <a:off x="6288709" y="9251950"/>
            <a:ext cx="414682" cy="3302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FFFFFF"/>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ynupc/scalastringcourseday7/blob/master/src/test/scala/text/StringOption.scala"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ynupc/scalastringcourseday7/blob/master/src/test/scala/text/NormalizedString.scala"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a:solidFill>
                  <a:srgbClr val="FFFFFF"/>
                </a:solidFill>
                <a:latin typeface="ヒラギノ丸ゴ ProN"/>
                <a:ea typeface="ヒラギノ丸ゴ ProN"/>
                <a:cs typeface="ヒラギノ丸ゴ ProN"/>
                <a:sym typeface="ヒラギノ丸ゴ ProN"/>
              </a:defRPr>
            </a:lvl1pPr>
          </a:lstStyle>
          <a:p>
            <a:pPr/>
            <a:r>
              <a:t>Scalaの文字列処理</a:t>
            </a:r>
          </a:p>
        </p:txBody>
      </p:sp>
      <p:sp>
        <p:nvSpPr>
          <p:cNvPr id="120" name="Shape 120"/>
          <p:cNvSpPr/>
          <p:nvPr>
            <p:ph type="subTitle" sz="quarter" idx="1"/>
          </p:nvPr>
        </p:nvSpPr>
        <p:spPr>
          <a:prstGeom prst="rect">
            <a:avLst/>
          </a:prstGeom>
        </p:spPr>
        <p:txBody>
          <a:bodyPr/>
          <a:lstStyle>
            <a:lvl1pPr>
              <a:defRPr>
                <a:solidFill>
                  <a:srgbClr val="FFFFFF"/>
                </a:solidFill>
                <a:latin typeface="ヒラギノ丸ゴ ProN"/>
                <a:ea typeface="ヒラギノ丸ゴ ProN"/>
                <a:cs typeface="ヒラギノ丸ゴ ProN"/>
                <a:sym typeface="ヒラギノ丸ゴ ProN"/>
              </a:defRPr>
            </a:lvl1pPr>
          </a:lstStyle>
          <a:p>
            <a:pPr/>
            <a:r>
              <a:t>Day 7　字種と文字の正規化</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479044">
              <a:defRPr sz="6560">
                <a:latin typeface="ヒラギノ丸ゴ ProN"/>
                <a:ea typeface="ヒラギノ丸ゴ ProN"/>
                <a:cs typeface="ヒラギノ丸ゴ ProN"/>
                <a:sym typeface="ヒラギノ丸ゴ ProN"/>
              </a:defRPr>
            </a:lvl1pPr>
          </a:lstStyle>
          <a:p>
            <a:pPr/>
            <a:r>
              <a:t>Character.getDirectionality</a:t>
            </a:r>
          </a:p>
        </p:txBody>
      </p:sp>
      <p:sp>
        <p:nvSpPr>
          <p:cNvPr id="147" name="Shape 147"/>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文字の方向性（双方向文字タイプ）を取得するために使用</a:t>
            </a:r>
          </a:p>
          <a:p>
            <a:pPr marL="0" indent="0">
              <a:buSzTx/>
              <a:buNone/>
              <a:defRPr>
                <a:solidFill>
                  <a:srgbClr val="000000"/>
                </a:solidFill>
                <a:latin typeface="ヒラギノ丸ゴ ProN"/>
                <a:ea typeface="ヒラギノ丸ゴ ProN"/>
                <a:cs typeface="ヒラギノ丸ゴ ProN"/>
                <a:sym typeface="ヒラギノ丸ゴ ProN"/>
              </a:defRPr>
            </a:pPr>
            <a:r>
              <a:t>文字の方向性というのは、例えば、日本語の文字は「左から右に表示する」といった情報のこと</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lvl1pPr defTabSz="473201">
              <a:defRPr sz="6480">
                <a:latin typeface="ヒラギノ丸ゴ ProN"/>
                <a:ea typeface="ヒラギノ丸ゴ ProN"/>
                <a:cs typeface="ヒラギノ丸ゴ ProN"/>
                <a:sym typeface="ヒラギノ丸ゴ ProN"/>
              </a:defRPr>
            </a:lvl1pPr>
          </a:lstStyle>
          <a:p>
            <a:pPr/>
            <a:r>
              <a:t>java.lang.Characterクラスによる文字の字種判定</a:t>
            </a:r>
          </a:p>
        </p:txBody>
      </p:sp>
      <p:sp>
        <p:nvSpPr>
          <p:cNvPr id="150" name="Shape 150"/>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Characterクラスのメソッドで字種の判定を行う</a:t>
            </a:r>
          </a:p>
          <a:p>
            <a:pPr marL="0" indent="0">
              <a:buSzTx/>
              <a:buNone/>
              <a:defRPr>
                <a:solidFill>
                  <a:srgbClr val="000000"/>
                </a:solidFill>
                <a:latin typeface="ヒラギノ丸ゴ ProN"/>
                <a:ea typeface="ヒラギノ丸ゴ ProN"/>
                <a:cs typeface="ヒラギノ丸ゴ ProN"/>
                <a:sym typeface="ヒラギノ丸ゴ ProN"/>
              </a:defRPr>
            </a:pPr>
            <a:r>
              <a:t>引数はCharでもコードポイント（Int）でも可</a:t>
            </a:r>
          </a:p>
          <a:p>
            <a:pPr marL="0" indent="0">
              <a:buSzTx/>
              <a:buNone/>
              <a:defRPr>
                <a:solidFill>
                  <a:srgbClr val="000000"/>
                </a:solidFill>
                <a:latin typeface="ヒラギノ丸ゴ ProN"/>
                <a:ea typeface="ヒラギノ丸ゴ ProN"/>
                <a:cs typeface="ヒラギノ丸ゴ ProN"/>
                <a:sym typeface="ヒラギノ丸ゴ ProN"/>
              </a:defRPr>
            </a:pPr>
            <a:r>
              <a:t>引数がCharだとCharにはBMP領域の文字しか格納できないので、補助文字は判定できません。</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lvl1pPr defTabSz="473201">
              <a:defRPr sz="6480">
                <a:latin typeface="ヒラギノ丸ゴ ProN"/>
                <a:ea typeface="ヒラギノ丸ゴ ProN"/>
                <a:cs typeface="ヒラギノ丸ゴ ProN"/>
                <a:sym typeface="ヒラギノ丸ゴ ProN"/>
              </a:defRPr>
            </a:lvl1pPr>
          </a:lstStyle>
          <a:p>
            <a:pPr/>
            <a:r>
              <a:t>正規表現の字種によるマッチング</a:t>
            </a:r>
          </a:p>
        </p:txBody>
      </p:sp>
      <p:sp>
        <p:nvSpPr>
          <p:cNvPr id="153" name="Shape 153"/>
          <p:cNvSpPr/>
          <p:nvPr>
            <p:ph type="body" idx="1"/>
          </p:nvPr>
        </p:nvSpPr>
        <p:spPr>
          <a:prstGeom prst="rect">
            <a:avLst/>
          </a:prstGeom>
        </p:spPr>
        <p:txBody>
          <a:bodyPr/>
          <a:lstStyle>
            <a:lvl1pPr marL="0" indent="0">
              <a:buSzTx/>
              <a:buNone/>
              <a:defRPr>
                <a:solidFill>
                  <a:srgbClr val="000000"/>
                </a:solidFill>
                <a:latin typeface="ヒラギノ丸ゴ ProN"/>
                <a:ea typeface="ヒラギノ丸ゴ ProN"/>
                <a:cs typeface="ヒラギノ丸ゴ ProN"/>
                <a:sym typeface="ヒラギノ丸ゴ ProN"/>
              </a:defRPr>
            </a:lvl1pPr>
          </a:lstStyle>
          <a:p>
            <a:pPr/>
            <a:r>
              <a:t>正規表現には字種に関したマッチングを行うために、POSIX文字クラスや定義済み文字クラス（Unicodeスクリプト、ブロック、カテゴリ、バイナリ・プロパティなど）が用意されている。</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defTabSz="473201">
              <a:defRPr sz="6480">
                <a:latin typeface="ヒラギノ丸ゴ ProN"/>
                <a:ea typeface="ヒラギノ丸ゴ ProN"/>
                <a:cs typeface="ヒラギノ丸ゴ ProN"/>
                <a:sym typeface="ヒラギノ丸ゴ ProN"/>
              </a:defRPr>
            </a:pPr>
            <a:r>
              <a:t>POSIX文字クラス</a:t>
            </a:r>
          </a:p>
          <a:p>
            <a:pPr defTabSz="473201">
              <a:defRPr sz="6480">
                <a:latin typeface="ヒラギノ丸ゴ ProN"/>
                <a:ea typeface="ヒラギノ丸ゴ ProN"/>
                <a:cs typeface="ヒラギノ丸ゴ ProN"/>
                <a:sym typeface="ヒラギノ丸ゴ ProN"/>
              </a:defRPr>
            </a:pPr>
            <a:r>
              <a:t>(US-ASCIIのみ)</a:t>
            </a:r>
          </a:p>
        </p:txBody>
      </p:sp>
      <p:sp>
        <p:nvSpPr>
          <p:cNvPr id="156" name="Shape 156"/>
          <p:cNvSpPr/>
          <p:nvPr>
            <p:ph type="body" sz="quarter" idx="1"/>
          </p:nvPr>
        </p:nvSpPr>
        <p:spPr>
          <a:xfrm>
            <a:off x="952500" y="2603500"/>
            <a:ext cx="11099800" cy="2009919"/>
          </a:xfrm>
          <a:prstGeom prst="rect">
            <a:avLst/>
          </a:prstGeom>
        </p:spPr>
        <p:txBody>
          <a:bodyPr/>
          <a:lstStyle>
            <a:lvl1pPr marL="0" indent="0">
              <a:buSzTx/>
              <a:buNone/>
              <a:defRPr>
                <a:solidFill>
                  <a:srgbClr val="000000"/>
                </a:solidFill>
                <a:latin typeface="ヒラギノ丸ゴ ProN"/>
                <a:ea typeface="ヒラギノ丸ゴ ProN"/>
                <a:cs typeface="ヒラギノ丸ゴ ProN"/>
                <a:sym typeface="ヒラギノ丸ゴ ProN"/>
              </a:defRPr>
            </a:lvl1pPr>
          </a:lstStyle>
          <a:p>
            <a:pPr/>
            <a:r>
              <a:t>POSIX（Portable Operating System Interface）標準に従う文字クラスにすべてのASCII文字を表すASCII文字クラス</a:t>
            </a:r>
          </a:p>
        </p:txBody>
      </p:sp>
      <p:graphicFrame>
        <p:nvGraphicFramePr>
          <p:cNvPr id="157" name="Table 157"/>
          <p:cNvGraphicFramePr/>
          <p:nvPr/>
        </p:nvGraphicFramePr>
        <p:xfrm>
          <a:off x="382839" y="4622586"/>
          <a:ext cx="12239122" cy="4684103"/>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079707"/>
                <a:gridCol w="4079707"/>
                <a:gridCol w="4079707"/>
              </a:tblGrid>
              <a:tr h="936820">
                <a:tc>
                  <a:txBody>
                    <a:bodyPr/>
                    <a:lstStyle/>
                    <a:p>
                      <a:pPr defTabSz="914400">
                        <a:defRPr b="0">
                          <a:solidFill>
                            <a:srgbClr val="000000"/>
                          </a:solidFill>
                        </a:defRPr>
                      </a:pPr>
                      <a:r>
                        <a:rPr sz="2600">
                          <a:solidFill>
                            <a:srgbClr val="FFFFFF"/>
                          </a:solidFill>
                          <a:sym typeface="ヒラギノ角ゴ ProN W6"/>
                        </a:rPr>
                        <a:t>POSIX文字クラス</a:t>
                      </a:r>
                    </a:p>
                  </a:txBody>
                  <a:tcPr marL="50800" marR="50800" marT="50800" marB="50800" anchor="ctr" anchorCtr="0" horzOverflow="overflow"/>
                </a:tc>
                <a:tc>
                  <a:txBody>
                    <a:bodyPr/>
                    <a:lstStyle/>
                    <a:p>
                      <a:pPr algn="r" defTabSz="914400">
                        <a:defRPr b="0">
                          <a:solidFill>
                            <a:srgbClr val="000000"/>
                          </a:solidFill>
                        </a:defRPr>
                      </a:pPr>
                      <a:r>
                        <a:rPr sz="2600">
                          <a:solidFill>
                            <a:srgbClr val="FFFFFF"/>
                          </a:solidFill>
                          <a:sym typeface="ヒラギノ角ゴ ProN W6"/>
                        </a:rPr>
                        <a:t>マッチ</a:t>
                      </a:r>
                    </a:p>
                  </a:txBody>
                  <a:tcPr marL="50800" marR="50800" marT="50800" marB="50800" anchor="ctr" anchorCtr="0" horzOverflow="overflow"/>
                </a:tc>
                <a:tc>
                  <a:txBody>
                    <a:bodyPr/>
                    <a:lstStyle/>
                    <a:p>
                      <a:pPr defTabSz="914400">
                        <a:defRPr b="0" sz="2600">
                          <a:sym typeface="ヒラギノ角ゴ ProN W6"/>
                        </a:defRPr>
                      </a:pP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\p{ASCII}</a:t>
                      </a:r>
                    </a:p>
                  </a:txBody>
                  <a:tcPr marL="50800" marR="50800" marT="50800" marB="50800" anchor="ctr" anchorCtr="0" horzOverflow="overflow"/>
                </a:tc>
                <a:tc>
                  <a:txBody>
                    <a:bodyPr/>
                    <a:lstStyle/>
                    <a:p>
                      <a:pPr algn="l" defTabSz="914400"/>
                      <a:r>
                        <a:rPr sz="2600"/>
                        <a:t>すべてのASCII文字</a:t>
                      </a:r>
                    </a:p>
                  </a:txBody>
                  <a:tcPr marL="50800" marR="50800" marT="50800" marB="50800" anchor="ctr" anchorCtr="0" horzOverflow="overflow"/>
                </a:tc>
                <a:tc>
                  <a:txBody>
                    <a:bodyPr/>
                    <a:lstStyle/>
                    <a:p>
                      <a:pPr algn="l" defTabSz="914400"/>
                      <a:r>
                        <a:rPr sz="2600"/>
                        <a:t>[\x00-\x7F]</a:t>
                      </a: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\p{Alpha}</a:t>
                      </a:r>
                    </a:p>
                  </a:txBody>
                  <a:tcPr marL="50800" marR="50800" marT="50800" marB="50800" anchor="ctr" anchorCtr="0" horzOverflow="overflow"/>
                </a:tc>
                <a:tc>
                  <a:txBody>
                    <a:bodyPr/>
                    <a:lstStyle/>
                    <a:p>
                      <a:pPr algn="l" defTabSz="914400"/>
                      <a:r>
                        <a:rPr sz="2600"/>
                        <a:t>英字</a:t>
                      </a:r>
                    </a:p>
                  </a:txBody>
                  <a:tcPr marL="50800" marR="50800" marT="50800" marB="50800" anchor="ctr" anchorCtr="0" horzOverflow="overflow"/>
                </a:tc>
                <a:tc>
                  <a:txBody>
                    <a:bodyPr/>
                    <a:lstStyle/>
                    <a:p>
                      <a:pPr algn="l" defTabSz="914400"/>
                      <a:r>
                        <a:rPr sz="2600"/>
                        <a:t>[A-Za-z]</a:t>
                      </a: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\p{Digit}</a:t>
                      </a:r>
                    </a:p>
                  </a:txBody>
                  <a:tcPr marL="50800" marR="50800" marT="50800" marB="50800" anchor="ctr" anchorCtr="0" horzOverflow="overflow"/>
                </a:tc>
                <a:tc>
                  <a:txBody>
                    <a:bodyPr/>
                    <a:lstStyle/>
                    <a:p>
                      <a:pPr algn="l" defTabSz="914400"/>
                      <a:r>
                        <a:rPr sz="2600"/>
                        <a:t>10 進数字</a:t>
                      </a:r>
                    </a:p>
                  </a:txBody>
                  <a:tcPr marL="50800" marR="50800" marT="50800" marB="50800" anchor="ctr" anchorCtr="0" horzOverflow="overflow"/>
                </a:tc>
                <a:tc>
                  <a:txBody>
                    <a:bodyPr/>
                    <a:lstStyle/>
                    <a:p>
                      <a:pPr algn="l" defTabSz="914400"/>
                      <a:r>
                        <a:rPr sz="2600"/>
                        <a:t>[0-9]</a:t>
                      </a: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\p{Punct}</a:t>
                      </a:r>
                    </a:p>
                  </a:txBody>
                  <a:tcPr marL="50800" marR="50800" marT="50800" marB="50800" anchor="ctr" anchorCtr="0" horzOverflow="overflow"/>
                </a:tc>
                <a:tc>
                  <a:txBody>
                    <a:bodyPr/>
                    <a:lstStyle/>
                    <a:p>
                      <a:pPr algn="l" defTabSz="914400"/>
                      <a:r>
                        <a:rPr sz="2600"/>
                        <a:t>句読文字</a:t>
                      </a:r>
                    </a:p>
                  </a:txBody>
                  <a:tcPr marL="50800" marR="50800" marT="50800" marB="50800" anchor="ctr" anchorCtr="0" horzOverflow="overflow"/>
                </a:tc>
                <a:tc>
                  <a:txBody>
                    <a:bodyPr/>
                    <a:lstStyle/>
                    <a:p>
                      <a:pPr algn="l" defTabSz="914400"/>
                      <a:r>
                        <a:rPr sz="2600"/>
                        <a:t>!"#$%&amp;'()*+,-./:;&lt;=&gt;?@[\]^_`{|}~のうちのひとつ</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defTabSz="473201">
              <a:defRPr sz="6480">
                <a:latin typeface="ヒラギノ丸ゴ ProN"/>
                <a:ea typeface="ヒラギノ丸ゴ ProN"/>
                <a:cs typeface="ヒラギノ丸ゴ ProN"/>
                <a:sym typeface="ヒラギノ丸ゴ ProN"/>
              </a:defRPr>
            </a:pPr>
            <a:r>
              <a:t>java.lang.Characterクラス</a:t>
            </a:r>
          </a:p>
          <a:p>
            <a:pPr defTabSz="473201">
              <a:defRPr sz="6480">
                <a:latin typeface="ヒラギノ丸ゴ ProN"/>
                <a:ea typeface="ヒラギノ丸ゴ ProN"/>
                <a:cs typeface="ヒラギノ丸ゴ ProN"/>
                <a:sym typeface="ヒラギノ丸ゴ ProN"/>
              </a:defRPr>
            </a:pPr>
            <a:r>
              <a:t>(単純なjava文字タイプ)</a:t>
            </a:r>
          </a:p>
        </p:txBody>
      </p:sp>
      <p:graphicFrame>
        <p:nvGraphicFramePr>
          <p:cNvPr id="160" name="Table 160"/>
          <p:cNvGraphicFramePr/>
          <p:nvPr/>
        </p:nvGraphicFramePr>
        <p:xfrm>
          <a:off x="683054" y="3066923"/>
          <a:ext cx="11638692" cy="5715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027165"/>
                <a:gridCol w="7611524"/>
              </a:tblGrid>
              <a:tr h="1143000">
                <a:tc>
                  <a:txBody>
                    <a:bodyPr/>
                    <a:lstStyle/>
                    <a:p>
                      <a:pPr defTabSz="914400">
                        <a:defRPr b="0">
                          <a:solidFill>
                            <a:srgbClr val="000000"/>
                          </a:solidFill>
                        </a:defRPr>
                      </a:pPr>
                      <a:r>
                        <a:rPr sz="2600">
                          <a:solidFill>
                            <a:srgbClr val="FFFFFF"/>
                          </a:solidFill>
                          <a:sym typeface="ヒラギノ角ゴ ProN W6"/>
                        </a:rPr>
                        <a:t>文字クラス</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マッチ</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\p{javaLowerCase}</a:t>
                      </a:r>
                    </a:p>
                  </a:txBody>
                  <a:tcPr marL="50800" marR="50800" marT="50800" marB="50800" anchor="ctr" anchorCtr="0" horzOverflow="overflow"/>
                </a:tc>
                <a:tc>
                  <a:txBody>
                    <a:bodyPr/>
                    <a:lstStyle/>
                    <a:p>
                      <a:pPr algn="l" defTabSz="914400"/>
                      <a:r>
                        <a:rPr sz="2600"/>
                        <a:t>java.lang.Character.isLowerCaseと等価</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\p{javaUpperCase}</a:t>
                      </a:r>
                    </a:p>
                  </a:txBody>
                  <a:tcPr marL="50800" marR="50800" marT="50800" marB="50800" anchor="ctr" anchorCtr="0" horzOverflow="overflow"/>
                </a:tc>
                <a:tc>
                  <a:txBody>
                    <a:bodyPr/>
                    <a:lstStyle/>
                    <a:p>
                      <a:pPr algn="l" defTabSz="914400"/>
                      <a:r>
                        <a:rPr sz="2600"/>
                        <a:t>java.lang.Character.isUpperCaseと等価</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\p{javaWhitespace}</a:t>
                      </a:r>
                    </a:p>
                  </a:txBody>
                  <a:tcPr marL="50800" marR="50800" marT="50800" marB="50800" anchor="ctr" anchorCtr="0" horzOverflow="overflow"/>
                </a:tc>
                <a:tc>
                  <a:txBody>
                    <a:bodyPr/>
                    <a:lstStyle/>
                    <a:p>
                      <a:pPr algn="l" defTabSz="914400"/>
                      <a:r>
                        <a:rPr sz="2600"/>
                        <a:t>java.lang.Character.isWhitespaceと等価</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\p{javaMirrored}</a:t>
                      </a:r>
                    </a:p>
                  </a:txBody>
                  <a:tcPr marL="50800" marR="50800" marT="50800" marB="50800" anchor="ctr" anchorCtr="0" horzOverflow="overflow"/>
                </a:tc>
                <a:tc>
                  <a:txBody>
                    <a:bodyPr/>
                    <a:lstStyle/>
                    <a:p>
                      <a:pPr algn="l" defTabSz="914400"/>
                      <a:r>
                        <a:rPr sz="2600"/>
                        <a:t>java.lang.Character.isMirroredと等価</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defTabSz="373887">
              <a:defRPr sz="5119">
                <a:latin typeface="ヒラギノ丸ゴ ProN"/>
                <a:ea typeface="ヒラギノ丸ゴ ProN"/>
                <a:cs typeface="ヒラギノ丸ゴ ProN"/>
                <a:sym typeface="ヒラギノ丸ゴ ProN"/>
              </a:defRPr>
            </a:lvl1pPr>
          </a:lstStyle>
          <a:p>
            <a:pPr/>
            <a:r>
              <a:t>Unicodeスクリプト、ブロック、カテゴリ、バイナリ・プロパティのクラス</a:t>
            </a:r>
          </a:p>
        </p:txBody>
      </p:sp>
      <p:sp>
        <p:nvSpPr>
          <p:cNvPr id="163" name="Shape 163"/>
          <p:cNvSpPr/>
          <p:nvPr>
            <p:ph type="body" sz="quarter" idx="1"/>
          </p:nvPr>
        </p:nvSpPr>
        <p:spPr>
          <a:xfrm>
            <a:off x="952500" y="2603500"/>
            <a:ext cx="11099800" cy="1928575"/>
          </a:xfrm>
          <a:prstGeom prst="rect">
            <a:avLst/>
          </a:prstGeom>
        </p:spPr>
        <p:txBody>
          <a:bodyPr/>
          <a:lstStyle>
            <a:lvl1pPr marL="0" indent="0">
              <a:buSzTx/>
              <a:buNone/>
              <a:defRPr>
                <a:solidFill>
                  <a:srgbClr val="000000"/>
                </a:solidFill>
                <a:latin typeface="ヒラギノ丸ゴ ProN"/>
                <a:ea typeface="ヒラギノ丸ゴ ProN"/>
                <a:cs typeface="ヒラギノ丸ゴ ProN"/>
                <a:sym typeface="ヒラギノ丸ゴ ProN"/>
              </a:defRPr>
            </a:lvl1pPr>
          </a:lstStyle>
          <a:p>
            <a:pPr/>
            <a:r>
              <a:t>Unicodeブロックには接頭辞"In"、バイナリ・プロパティには接頭辞"Is"をつけることで定義済み文字クラスとして正規表現で記述可能</a:t>
            </a:r>
          </a:p>
        </p:txBody>
      </p:sp>
      <p:graphicFrame>
        <p:nvGraphicFramePr>
          <p:cNvPr id="164" name="Table 164"/>
          <p:cNvGraphicFramePr/>
          <p:nvPr/>
        </p:nvGraphicFramePr>
        <p:xfrm>
          <a:off x="437423" y="4833356"/>
          <a:ext cx="12129954" cy="469167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134363"/>
                <a:gridCol w="7995589"/>
              </a:tblGrid>
              <a:tr h="586458">
                <a:tc>
                  <a:txBody>
                    <a:bodyPr/>
                    <a:lstStyle/>
                    <a:p>
                      <a:pPr defTabSz="914400">
                        <a:defRPr b="0">
                          <a:solidFill>
                            <a:srgbClr val="000000"/>
                          </a:solidFill>
                        </a:defRPr>
                      </a:pPr>
                      <a:r>
                        <a:rPr sz="2600">
                          <a:solidFill>
                            <a:srgbClr val="FFFFFF"/>
                          </a:solidFill>
                          <a:sym typeface="ヒラギノ角ゴ ProN W6"/>
                        </a:rPr>
                        <a:t>文字クラス</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マッチ</a:t>
                      </a:r>
                    </a:p>
                  </a:txBody>
                  <a:tcPr marL="50800" marR="50800" marT="50800" marB="50800" anchor="ctr" anchorCtr="0" horzOverflow="overflow"/>
                </a:tc>
              </a:tr>
              <a:tr h="586458">
                <a:tc>
                  <a:txBody>
                    <a:bodyPr/>
                    <a:lstStyle/>
                    <a:p>
                      <a:pPr algn="l" defTabSz="914400">
                        <a:defRPr b="0">
                          <a:solidFill>
                            <a:srgbClr val="000000"/>
                          </a:solidFill>
                        </a:defRPr>
                      </a:pPr>
                      <a:r>
                        <a:rPr sz="2600">
                          <a:solidFill>
                            <a:srgbClr val="FFFFFF"/>
                          </a:solidFill>
                          <a:sym typeface="ヒラギノ角ゴ ProN W6"/>
                        </a:rPr>
                        <a:t>\p{IsLatin}</a:t>
                      </a:r>
                    </a:p>
                  </a:txBody>
                  <a:tcPr marL="50800" marR="50800" marT="50800" marB="50800" anchor="ctr" anchorCtr="0" horzOverflow="overflow"/>
                </a:tc>
                <a:tc>
                  <a:txBody>
                    <a:bodyPr/>
                    <a:lstStyle/>
                    <a:p>
                      <a:pPr algn="l" defTabSz="914400"/>
                      <a:r>
                        <a:rPr sz="2600"/>
                        <a:t>Latin 書体文字(Unicodeスクリプト)</a:t>
                      </a:r>
                    </a:p>
                  </a:txBody>
                  <a:tcPr marL="50800" marR="50800" marT="50800" marB="50800" anchor="ctr" anchorCtr="0" horzOverflow="overflow"/>
                </a:tc>
              </a:tr>
              <a:tr h="586458">
                <a:tc>
                  <a:txBody>
                    <a:bodyPr/>
                    <a:lstStyle/>
                    <a:p>
                      <a:pPr algn="l" defTabSz="914400">
                        <a:defRPr b="0">
                          <a:solidFill>
                            <a:srgbClr val="000000"/>
                          </a:solidFill>
                        </a:defRPr>
                      </a:pPr>
                      <a:r>
                        <a:rPr sz="2600">
                          <a:solidFill>
                            <a:srgbClr val="FFFFFF"/>
                          </a:solidFill>
                          <a:sym typeface="ヒラギノ角ゴ ProN W6"/>
                        </a:rPr>
                        <a:t>\p{InGreek}</a:t>
                      </a:r>
                    </a:p>
                  </a:txBody>
                  <a:tcPr marL="50800" marR="50800" marT="50800" marB="50800" anchor="ctr" anchorCtr="0" horzOverflow="overflow"/>
                </a:tc>
                <a:tc>
                  <a:txBody>
                    <a:bodyPr/>
                    <a:lstStyle/>
                    <a:p>
                      <a:pPr algn="l" defTabSz="914400"/>
                      <a:r>
                        <a:rPr sz="2600"/>
                        <a:t>Greek ブロックの文字(Unicodeブロック)</a:t>
                      </a:r>
                    </a:p>
                  </a:txBody>
                  <a:tcPr marL="50800" marR="50800" marT="50800" marB="50800" anchor="ctr" anchorCtr="0" horzOverflow="overflow"/>
                </a:tc>
              </a:tr>
              <a:tr h="586458">
                <a:tc>
                  <a:txBody>
                    <a:bodyPr/>
                    <a:lstStyle/>
                    <a:p>
                      <a:pPr algn="l" defTabSz="914400">
                        <a:defRPr b="0">
                          <a:solidFill>
                            <a:srgbClr val="000000"/>
                          </a:solidFill>
                        </a:defRPr>
                      </a:pPr>
                      <a:r>
                        <a:rPr sz="2600">
                          <a:solidFill>
                            <a:srgbClr val="FFFFFF"/>
                          </a:solidFill>
                          <a:sym typeface="ヒラギノ角ゴ ProN W6"/>
                        </a:rPr>
                        <a:t>\p{Lu}</a:t>
                      </a:r>
                    </a:p>
                  </a:txBody>
                  <a:tcPr marL="50800" marR="50800" marT="50800" marB="50800" anchor="ctr" anchorCtr="0" horzOverflow="overflow"/>
                </a:tc>
                <a:tc>
                  <a:txBody>
                    <a:bodyPr/>
                    <a:lstStyle/>
                    <a:p>
                      <a:pPr algn="l" defTabSz="914400"/>
                      <a:r>
                        <a:rPr sz="2600"/>
                        <a:t>大文字(Unicodeカテゴリ)</a:t>
                      </a:r>
                    </a:p>
                  </a:txBody>
                  <a:tcPr marL="50800" marR="50800" marT="50800" marB="50800" anchor="ctr" anchorCtr="0" horzOverflow="overflow"/>
                </a:tc>
              </a:tr>
              <a:tr h="586458">
                <a:tc>
                  <a:txBody>
                    <a:bodyPr/>
                    <a:lstStyle/>
                    <a:p>
                      <a:pPr algn="l" defTabSz="914400">
                        <a:defRPr b="0">
                          <a:solidFill>
                            <a:srgbClr val="000000"/>
                          </a:solidFill>
                        </a:defRPr>
                      </a:pPr>
                      <a:r>
                        <a:rPr sz="2600">
                          <a:solidFill>
                            <a:srgbClr val="FFFFFF"/>
                          </a:solidFill>
                          <a:sym typeface="ヒラギノ角ゴ ProN W6"/>
                        </a:rPr>
                        <a:t>\p{IsAlphabetic}</a:t>
                      </a:r>
                    </a:p>
                  </a:txBody>
                  <a:tcPr marL="50800" marR="50800" marT="50800" marB="50800" anchor="ctr" anchorCtr="0" horzOverflow="overflow"/>
                </a:tc>
                <a:tc>
                  <a:txBody>
                    <a:bodyPr/>
                    <a:lstStyle/>
                    <a:p>
                      <a:pPr algn="l" defTabSz="914400"/>
                      <a:r>
                        <a:rPr sz="2600"/>
                        <a:t>英字(Unicodeバイナリ・プロパティ)</a:t>
                      </a:r>
                    </a:p>
                  </a:txBody>
                  <a:tcPr marL="50800" marR="50800" marT="50800" marB="50800" anchor="ctr" anchorCtr="0" horzOverflow="overflow"/>
                </a:tc>
              </a:tr>
              <a:tr h="586458">
                <a:tc>
                  <a:txBody>
                    <a:bodyPr/>
                    <a:lstStyle/>
                    <a:p>
                      <a:pPr algn="l" defTabSz="914400">
                        <a:defRPr b="0">
                          <a:solidFill>
                            <a:srgbClr val="000000"/>
                          </a:solidFill>
                        </a:defRPr>
                      </a:pPr>
                      <a:r>
                        <a:rPr sz="2600">
                          <a:solidFill>
                            <a:srgbClr val="FFFFFF"/>
                          </a:solidFill>
                          <a:sym typeface="ヒラギノ角ゴ ProN W6"/>
                        </a:rPr>
                        <a:t>\p{Sc}</a:t>
                      </a:r>
                    </a:p>
                  </a:txBody>
                  <a:tcPr marL="50800" marR="50800" marT="50800" marB="50800" anchor="ctr" anchorCtr="0" horzOverflow="overflow"/>
                </a:tc>
                <a:tc>
                  <a:txBody>
                    <a:bodyPr/>
                    <a:lstStyle/>
                    <a:p>
                      <a:pPr algn="l" defTabSz="914400"/>
                      <a:r>
                        <a:rPr sz="2600"/>
                        <a:t>	通貨記号(Unicodeカテゴリ)</a:t>
                      </a:r>
                    </a:p>
                  </a:txBody>
                  <a:tcPr marL="50800" marR="50800" marT="50800" marB="50800" anchor="ctr" anchorCtr="0" horzOverflow="overflow"/>
                </a:tc>
              </a:tr>
              <a:tr h="586458">
                <a:tc>
                  <a:txBody>
                    <a:bodyPr/>
                    <a:lstStyle/>
                    <a:p>
                      <a:pPr algn="l" defTabSz="914400">
                        <a:defRPr b="0">
                          <a:solidFill>
                            <a:srgbClr val="000000"/>
                          </a:solidFill>
                        </a:defRPr>
                      </a:pPr>
                      <a:r>
                        <a:rPr sz="2600">
                          <a:solidFill>
                            <a:srgbClr val="FFFFFF"/>
                          </a:solidFill>
                          <a:sym typeface="ヒラギノ角ゴ ProN W6"/>
                        </a:rPr>
                        <a:t>\P{InGreek}</a:t>
                      </a:r>
                    </a:p>
                  </a:txBody>
                  <a:tcPr marL="50800" marR="50800" marT="50800" marB="50800" anchor="ctr" anchorCtr="0" horzOverflow="overflow"/>
                </a:tc>
                <a:tc>
                  <a:txBody>
                    <a:bodyPr/>
                    <a:lstStyle/>
                    <a:p>
                      <a:pPr algn="l" defTabSz="914400"/>
                      <a:r>
                        <a:rPr sz="2600"/>
                        <a:t>ギリシャ語ブロック以外の文字(否定)</a:t>
                      </a:r>
                    </a:p>
                  </a:txBody>
                  <a:tcPr marL="50800" marR="50800" marT="50800" marB="50800" anchor="ctr" anchorCtr="0" horzOverflow="overflow"/>
                </a:tc>
              </a:tr>
              <a:tr h="586458">
                <a:tc>
                  <a:txBody>
                    <a:bodyPr/>
                    <a:lstStyle/>
                    <a:p>
                      <a:pPr algn="l" defTabSz="914400">
                        <a:defRPr b="0">
                          <a:solidFill>
                            <a:srgbClr val="000000"/>
                          </a:solidFill>
                        </a:defRPr>
                      </a:pPr>
                      <a:r>
                        <a:rPr sz="2600">
                          <a:solidFill>
                            <a:srgbClr val="FFFFFF"/>
                          </a:solidFill>
                          <a:sym typeface="ヒラギノ角ゴ ProN W6"/>
                        </a:rPr>
                        <a:t>[\p{L}&amp;&amp;[^\p{Lu}]]</a:t>
                      </a:r>
                    </a:p>
                  </a:txBody>
                  <a:tcPr marL="50800" marR="50800" marT="50800" marB="50800" anchor="ctr" anchorCtr="0" horzOverflow="overflow"/>
                </a:tc>
                <a:tc>
                  <a:txBody>
                    <a:bodyPr/>
                    <a:lstStyle/>
                    <a:p>
                      <a:pPr algn="l" defTabSz="914400"/>
                      <a:r>
                        <a:rPr sz="2600"/>
                        <a:t>	大文字以外の文字(減算)</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defTabSz="473201">
              <a:defRPr sz="6480">
                <a:latin typeface="ヒラギノ丸ゴ ProN"/>
                <a:ea typeface="ヒラギノ丸ゴ ProN"/>
                <a:cs typeface="ヒラギノ丸ゴ ProN"/>
                <a:sym typeface="ヒラギノ丸ゴ ProN"/>
              </a:defRPr>
            </a:lvl1pPr>
          </a:lstStyle>
          <a:p>
            <a:pPr/>
            <a:r>
              <a:t>POSIX文字クラスと定義済の文字クラスの互換性</a:t>
            </a:r>
          </a:p>
        </p:txBody>
      </p:sp>
      <p:graphicFrame>
        <p:nvGraphicFramePr>
          <p:cNvPr id="167" name="Table 167"/>
          <p:cNvGraphicFramePr/>
          <p:nvPr/>
        </p:nvGraphicFramePr>
        <p:xfrm>
          <a:off x="382839" y="3411049"/>
          <a:ext cx="12239123" cy="4684102"/>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079707"/>
                <a:gridCol w="4079707"/>
                <a:gridCol w="4079707"/>
              </a:tblGrid>
              <a:tr h="936820">
                <a:tc>
                  <a:txBody>
                    <a:bodyPr/>
                    <a:lstStyle/>
                    <a:p>
                      <a:pPr defTabSz="914400">
                        <a:defRPr b="0">
                          <a:solidFill>
                            <a:srgbClr val="000000"/>
                          </a:solidFill>
                        </a:defRPr>
                      </a:pPr>
                      <a:r>
                        <a:rPr sz="2600">
                          <a:solidFill>
                            <a:srgbClr val="FFFFFF"/>
                          </a:solidFill>
                          <a:sym typeface="ヒラギノ角ゴ ProN W6"/>
                        </a:rPr>
                        <a:t>POSIX文字クラス</a:t>
                      </a:r>
                    </a:p>
                  </a:txBody>
                  <a:tcPr marL="50800" marR="50800" marT="50800" marB="50800" anchor="ctr" anchorCtr="0" horzOverflow="overflow"/>
                </a:tc>
                <a:tc>
                  <a:txBody>
                    <a:bodyPr/>
                    <a:lstStyle/>
                    <a:p>
                      <a:pPr algn="r" defTabSz="914400">
                        <a:defRPr b="0">
                          <a:solidFill>
                            <a:srgbClr val="000000"/>
                          </a:solidFill>
                        </a:defRPr>
                      </a:pPr>
                      <a:r>
                        <a:rPr sz="2600">
                          <a:solidFill>
                            <a:srgbClr val="FFFFFF"/>
                          </a:solidFill>
                          <a:sym typeface="ヒラギノ角ゴ ProN W6"/>
                        </a:rPr>
                        <a:t>マッチ</a:t>
                      </a:r>
                    </a:p>
                  </a:txBody>
                  <a:tcPr marL="50800" marR="50800" marT="50800" marB="50800" anchor="ctr" anchorCtr="0" horzOverflow="overflow"/>
                </a:tc>
                <a:tc>
                  <a:txBody>
                    <a:bodyPr/>
                    <a:lstStyle/>
                    <a:p>
                      <a:pPr defTabSz="914400">
                        <a:defRPr b="0" sz="2600">
                          <a:sym typeface="ヒラギノ角ゴ ProN W6"/>
                        </a:defRPr>
                      </a:pP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\p{ASCII}</a:t>
                      </a:r>
                    </a:p>
                  </a:txBody>
                  <a:tcPr marL="50800" marR="50800" marT="50800" marB="50800" anchor="ctr" anchorCtr="0" horzOverflow="overflow"/>
                </a:tc>
                <a:tc>
                  <a:txBody>
                    <a:bodyPr/>
                    <a:lstStyle/>
                    <a:p>
                      <a:pPr algn="l" defTabSz="914400"/>
                      <a:r>
                        <a:rPr sz="2600"/>
                        <a:t>すべてのASCII文字</a:t>
                      </a:r>
                    </a:p>
                  </a:txBody>
                  <a:tcPr marL="50800" marR="50800" marT="50800" marB="50800" anchor="ctr" anchorCtr="0" horzOverflow="overflow"/>
                </a:tc>
                <a:tc>
                  <a:txBody>
                    <a:bodyPr/>
                    <a:lstStyle/>
                    <a:p>
                      <a:pPr algn="l" defTabSz="914400"/>
                      <a:r>
                        <a:rPr sz="2600"/>
                        <a:t>[\x00-\x7F]</a:t>
                      </a: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\p{Alpha}</a:t>
                      </a:r>
                    </a:p>
                  </a:txBody>
                  <a:tcPr marL="50800" marR="50800" marT="50800" marB="50800" anchor="ctr" anchorCtr="0" horzOverflow="overflow"/>
                </a:tc>
                <a:tc>
                  <a:txBody>
                    <a:bodyPr/>
                    <a:lstStyle/>
                    <a:p>
                      <a:pPr algn="l" defTabSz="914400"/>
                      <a:r>
                        <a:rPr sz="2600"/>
                        <a:t>英字</a:t>
                      </a:r>
                    </a:p>
                  </a:txBody>
                  <a:tcPr marL="50800" marR="50800" marT="50800" marB="50800" anchor="ctr" anchorCtr="0" horzOverflow="overflow"/>
                </a:tc>
                <a:tc>
                  <a:txBody>
                    <a:bodyPr/>
                    <a:lstStyle/>
                    <a:p>
                      <a:pPr algn="l" defTabSz="914400"/>
                      <a:r>
                        <a:rPr sz="2600"/>
                        <a:t>\p{IsAlphabetic}</a:t>
                      </a: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\p{Digit}</a:t>
                      </a:r>
                    </a:p>
                  </a:txBody>
                  <a:tcPr marL="50800" marR="50800" marT="50800" marB="50800" anchor="ctr" anchorCtr="0" horzOverflow="overflow"/>
                </a:tc>
                <a:tc>
                  <a:txBody>
                    <a:bodyPr/>
                    <a:lstStyle/>
                    <a:p>
                      <a:pPr algn="l" defTabSz="914400"/>
                      <a:r>
                        <a:rPr sz="2600"/>
                        <a:t>10 進数字</a:t>
                      </a:r>
                    </a:p>
                  </a:txBody>
                  <a:tcPr marL="50800" marR="50800" marT="50800" marB="50800" anchor="ctr" anchorCtr="0" horzOverflow="overflow"/>
                </a:tc>
                <a:tc>
                  <a:txBody>
                    <a:bodyPr/>
                    <a:lstStyle/>
                    <a:p>
                      <a:pPr algn="l" defTabSz="914400"/>
                      <a:r>
                        <a:rPr sz="2600"/>
                        <a:t>\p{IsDigit}</a:t>
                      </a:r>
                    </a:p>
                  </a:txBody>
                  <a:tcPr marL="50800" marR="50800" marT="50800" marB="50800" anchor="ctr" anchorCtr="0" horzOverflow="overflow"/>
                </a:tc>
              </a:tr>
              <a:tr h="936820">
                <a:tc>
                  <a:txBody>
                    <a:bodyPr/>
                    <a:lstStyle/>
                    <a:p>
                      <a:pPr algn="l" defTabSz="914400">
                        <a:defRPr b="0">
                          <a:solidFill>
                            <a:srgbClr val="000000"/>
                          </a:solidFill>
                        </a:defRPr>
                      </a:pPr>
                      <a:r>
                        <a:rPr sz="2600">
                          <a:solidFill>
                            <a:srgbClr val="FFFFFF"/>
                          </a:solidFill>
                          <a:sym typeface="ヒラギノ角ゴ ProN W6"/>
                        </a:rPr>
                        <a:t>\p{Punct}</a:t>
                      </a:r>
                    </a:p>
                  </a:txBody>
                  <a:tcPr marL="50800" marR="50800" marT="50800" marB="50800" anchor="ctr" anchorCtr="0" horzOverflow="overflow"/>
                </a:tc>
                <a:tc>
                  <a:txBody>
                    <a:bodyPr/>
                    <a:lstStyle/>
                    <a:p>
                      <a:pPr algn="l" defTabSz="914400"/>
                      <a:r>
                        <a:rPr sz="2600"/>
                        <a:t>句読文字</a:t>
                      </a:r>
                    </a:p>
                  </a:txBody>
                  <a:tcPr marL="50800" marR="50800" marT="50800" marB="50800" anchor="ctr" anchorCtr="0" horzOverflow="overflow"/>
                </a:tc>
                <a:tc>
                  <a:txBody>
                    <a:bodyPr/>
                    <a:lstStyle/>
                    <a:p>
                      <a:pPr algn="l" defTabSz="914400"/>
                      <a:r>
                        <a:rPr sz="2600"/>
                        <a:t>\p{IsPunctuation}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38873" y="444500"/>
            <a:ext cx="13004801" cy="1365284"/>
          </a:xfrm>
          <a:prstGeom prst="rect">
            <a:avLst/>
          </a:prstGeom>
        </p:spPr>
        <p:txBody>
          <a:bodyPr/>
          <a:lstStyle>
            <a:lvl1pPr defTabSz="508254">
              <a:defRPr sz="6960">
                <a:latin typeface="ヒラギノ丸ゴ ProN"/>
                <a:ea typeface="ヒラギノ丸ゴ ProN"/>
                <a:cs typeface="ヒラギノ丸ゴ ProN"/>
                <a:sym typeface="ヒラギノ丸ゴ ProN"/>
              </a:defRPr>
            </a:lvl1pPr>
          </a:lstStyle>
          <a:p>
            <a:pPr/>
            <a:r>
              <a:t>日本語の字種のマッチング(1/2)</a:t>
            </a:r>
          </a:p>
        </p:txBody>
      </p:sp>
      <p:graphicFrame>
        <p:nvGraphicFramePr>
          <p:cNvPr id="170" name="Table 170"/>
          <p:cNvGraphicFramePr/>
          <p:nvPr/>
        </p:nvGraphicFramePr>
        <p:xfrm>
          <a:off x="367487" y="2166276"/>
          <a:ext cx="12269826" cy="669541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169571"/>
                <a:gridCol w="5436968"/>
                <a:gridCol w="3663285"/>
              </a:tblGrid>
              <a:tr h="1115903">
                <a:tc>
                  <a:txBody>
                    <a:bodyPr/>
                    <a:lstStyle/>
                    <a:p>
                      <a:pPr defTabSz="914400">
                        <a:defRPr b="0">
                          <a:solidFill>
                            <a:srgbClr val="000000"/>
                          </a:solidFill>
                        </a:defRPr>
                      </a:pPr>
                      <a:r>
                        <a:rPr sz="2600">
                          <a:solidFill>
                            <a:srgbClr val="FFFFFF"/>
                          </a:solidFill>
                          <a:sym typeface="ヒラギノ角ゴ ProN W6"/>
                        </a:rPr>
                        <a:t>字種</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正規表現</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範囲</a:t>
                      </a:r>
                    </a:p>
                  </a:txBody>
                  <a:tcPr marL="50800" marR="50800" marT="50800" marB="50800" anchor="ctr" anchorCtr="0" horzOverflow="overflow"/>
                </a:tc>
              </a:tr>
              <a:tr h="1115903">
                <a:tc>
                  <a:txBody>
                    <a:bodyPr/>
                    <a:lstStyle/>
                    <a:p>
                      <a:pPr algn="l" defTabSz="914400">
                        <a:defRPr b="0">
                          <a:solidFill>
                            <a:srgbClr val="000000"/>
                          </a:solidFill>
                        </a:defRPr>
                      </a:pPr>
                      <a:r>
                        <a:rPr sz="2600">
                          <a:solidFill>
                            <a:srgbClr val="FFFFFF"/>
                          </a:solidFill>
                          <a:sym typeface="ヒラギノ角ゴ ProN W6"/>
                        </a:rPr>
                        <a:t>ひらがな</a:t>
                      </a:r>
                    </a:p>
                  </a:txBody>
                  <a:tcPr marL="50800" marR="50800" marT="50800" marB="50800" anchor="ctr" anchorCtr="0" horzOverflow="overflow"/>
                </a:tc>
                <a:tc>
                  <a:txBody>
                    <a:bodyPr/>
                    <a:lstStyle/>
                    <a:p>
                      <a:pPr algn="l" defTabSz="914400"/>
                      <a:r>
                        <a:rPr sz="2600"/>
                        <a:t>\p{Hiragana}, \p{InHiragana}</a:t>
                      </a:r>
                    </a:p>
                  </a:txBody>
                  <a:tcPr marL="50800" marR="50800" marT="50800" marB="50800" anchor="ctr" anchorCtr="0" horzOverflow="overflow"/>
                </a:tc>
                <a:tc>
                  <a:txBody>
                    <a:bodyPr/>
                    <a:lstStyle/>
                    <a:p>
                      <a:pPr algn="l" defTabSz="914400"/>
                      <a:r>
                        <a:rPr sz="2600"/>
                        <a:t>[U+3040, U+309F]</a:t>
                      </a:r>
                    </a:p>
                  </a:txBody>
                  <a:tcPr marL="50800" marR="50800" marT="50800" marB="50800" anchor="ctr" anchorCtr="0" horzOverflow="overflow"/>
                </a:tc>
              </a:tr>
              <a:tr h="1115903">
                <a:tc>
                  <a:txBody>
                    <a:bodyPr/>
                    <a:lstStyle/>
                    <a:p>
                      <a:pPr algn="l" defTabSz="914400">
                        <a:defRPr b="0">
                          <a:solidFill>
                            <a:srgbClr val="000000"/>
                          </a:solidFill>
                        </a:defRPr>
                      </a:pPr>
                      <a:r>
                        <a:rPr sz="2600">
                          <a:solidFill>
                            <a:srgbClr val="FFFFFF"/>
                          </a:solidFill>
                          <a:sym typeface="ヒラギノ角ゴ ProN W6"/>
                        </a:rPr>
                        <a:t>カタカナ</a:t>
                      </a:r>
                    </a:p>
                  </a:txBody>
                  <a:tcPr marL="50800" marR="50800" marT="50800" marB="50800" anchor="ctr" anchorCtr="0" horzOverflow="overflow"/>
                </a:tc>
                <a:tc>
                  <a:txBody>
                    <a:bodyPr/>
                    <a:lstStyle/>
                    <a:p>
                      <a:pPr algn="l" defTabSz="914400"/>
                      <a:r>
                        <a:rPr sz="2600"/>
                        <a:t>\p{Katakana}, \p{InKatakana}</a:t>
                      </a:r>
                    </a:p>
                  </a:txBody>
                  <a:tcPr marL="50800" marR="50800" marT="50800" marB="50800" anchor="ctr" anchorCtr="0" horzOverflow="overflow"/>
                </a:tc>
                <a:tc>
                  <a:txBody>
                    <a:bodyPr/>
                    <a:lstStyle/>
                    <a:p>
                      <a:pPr algn="l" defTabSz="914400"/>
                      <a:r>
                        <a:rPr sz="2600"/>
                        <a:t>[U+30A0, U+30FF]</a:t>
                      </a:r>
                    </a:p>
                  </a:txBody>
                  <a:tcPr marL="50800" marR="50800" marT="50800" marB="50800" anchor="ctr" anchorCtr="0" horzOverflow="overflow"/>
                </a:tc>
              </a:tr>
              <a:tr h="1115903">
                <a:tc>
                  <a:txBody>
                    <a:bodyPr/>
                    <a:lstStyle/>
                    <a:p>
                      <a:pPr algn="l" defTabSz="914400">
                        <a:defRPr b="0">
                          <a:solidFill>
                            <a:srgbClr val="000000"/>
                          </a:solidFill>
                        </a:defRPr>
                      </a:pPr>
                      <a:r>
                        <a:rPr sz="2600">
                          <a:solidFill>
                            <a:srgbClr val="FFFFFF"/>
                          </a:solidFill>
                          <a:sym typeface="ヒラギノ角ゴ ProN W6"/>
                        </a:rPr>
                        <a:t>ローマ字（大文字）</a:t>
                      </a:r>
                    </a:p>
                  </a:txBody>
                  <a:tcPr marL="50800" marR="50800" marT="50800" marB="50800" anchor="ctr" anchorCtr="0" horzOverflow="overflow"/>
                </a:tc>
                <a:tc>
                  <a:txBody>
                    <a:bodyPr/>
                    <a:lstStyle/>
                    <a:p>
                      <a:pPr algn="l" defTabSz="914400"/>
                      <a:r>
                        <a:rPr sz="2600"/>
                        <a:t>\p{Upper}, \p{IsUppercase}, A-Z</a:t>
                      </a:r>
                    </a:p>
                  </a:txBody>
                  <a:tcPr marL="50800" marR="50800" marT="50800" marB="50800" anchor="ctr" anchorCtr="0" horzOverflow="overflow"/>
                </a:tc>
                <a:tc>
                  <a:txBody>
                    <a:bodyPr/>
                    <a:lstStyle/>
                    <a:p>
                      <a:pPr algn="l" defTabSz="914400"/>
                      <a:r>
                        <a:rPr sz="2600"/>
                        <a:t>[U+0041, U+005A]</a:t>
                      </a:r>
                    </a:p>
                  </a:txBody>
                  <a:tcPr marL="50800" marR="50800" marT="50800" marB="50800" anchor="ctr" anchorCtr="0" horzOverflow="overflow"/>
                </a:tc>
              </a:tr>
              <a:tr h="1115903">
                <a:tc>
                  <a:txBody>
                    <a:bodyPr/>
                    <a:lstStyle/>
                    <a:p>
                      <a:pPr algn="l" defTabSz="914400">
                        <a:defRPr b="0">
                          <a:solidFill>
                            <a:srgbClr val="000000"/>
                          </a:solidFill>
                        </a:defRPr>
                      </a:pPr>
                      <a:r>
                        <a:rPr sz="2600">
                          <a:solidFill>
                            <a:srgbClr val="FFFFFF"/>
                          </a:solidFill>
                          <a:sym typeface="ヒラギノ角ゴ ProN W6"/>
                        </a:rPr>
                        <a:t>ローマ字（小文字）</a:t>
                      </a:r>
                    </a:p>
                  </a:txBody>
                  <a:tcPr marL="50800" marR="50800" marT="50800" marB="50800" anchor="ctr" anchorCtr="0" horzOverflow="overflow"/>
                </a:tc>
                <a:tc>
                  <a:txBody>
                    <a:bodyPr/>
                    <a:lstStyle/>
                    <a:p>
                      <a:pPr algn="l" defTabSz="914400"/>
                      <a:r>
                        <a:rPr sz="2600"/>
                        <a:t>\p{Lower}, \p{IsLowercase}, a-z</a:t>
                      </a:r>
                    </a:p>
                  </a:txBody>
                  <a:tcPr marL="50800" marR="50800" marT="50800" marB="50800" anchor="ctr" anchorCtr="0" horzOverflow="overflow"/>
                </a:tc>
                <a:tc>
                  <a:txBody>
                    <a:bodyPr/>
                    <a:lstStyle/>
                    <a:p>
                      <a:pPr algn="l" defTabSz="914400"/>
                      <a:r>
                        <a:rPr sz="2600"/>
                        <a:t>[U+0061, U+007A]</a:t>
                      </a:r>
                    </a:p>
                  </a:txBody>
                  <a:tcPr marL="50800" marR="50800" marT="50800" marB="50800" anchor="ctr" anchorCtr="0" horzOverflow="overflow"/>
                </a:tc>
              </a:tr>
              <a:tr h="1115903">
                <a:tc>
                  <a:txBody>
                    <a:bodyPr/>
                    <a:lstStyle/>
                    <a:p>
                      <a:pPr algn="l" defTabSz="914400">
                        <a:defRPr b="0">
                          <a:solidFill>
                            <a:srgbClr val="000000"/>
                          </a:solidFill>
                        </a:defRPr>
                      </a:pPr>
                      <a:r>
                        <a:rPr sz="2600">
                          <a:solidFill>
                            <a:srgbClr val="FFFFFF"/>
                          </a:solidFill>
                          <a:sym typeface="ヒラギノ角ゴ ProN W6"/>
                        </a:rPr>
                        <a:t>アラビア数字</a:t>
                      </a:r>
                    </a:p>
                  </a:txBody>
                  <a:tcPr marL="50800" marR="50800" marT="50800" marB="50800" anchor="ctr" anchorCtr="0" horzOverflow="overflow"/>
                </a:tc>
                <a:tc>
                  <a:txBody>
                    <a:bodyPr/>
                    <a:lstStyle/>
                    <a:p>
                      <a:pPr algn="l" defTabSz="914400"/>
                      <a:r>
                        <a:rPr sz="2600"/>
                        <a:t>\d, \p{Digit}, \p{IsDigit}, 0-9</a:t>
                      </a:r>
                    </a:p>
                  </a:txBody>
                  <a:tcPr marL="50800" marR="50800" marT="50800" marB="50800" anchor="ctr" anchorCtr="0" horzOverflow="overflow"/>
                </a:tc>
                <a:tc>
                  <a:txBody>
                    <a:bodyPr/>
                    <a:lstStyle/>
                    <a:p>
                      <a:pPr algn="l" defTabSz="914400"/>
                      <a:r>
                        <a:rPr sz="2600"/>
                        <a:t>[U+0030, U+0039]</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38873" y="444500"/>
            <a:ext cx="13004801" cy="1365284"/>
          </a:xfrm>
          <a:prstGeom prst="rect">
            <a:avLst/>
          </a:prstGeom>
        </p:spPr>
        <p:txBody>
          <a:bodyPr/>
          <a:lstStyle>
            <a:lvl1pPr defTabSz="508254">
              <a:defRPr sz="6960">
                <a:latin typeface="ヒラギノ丸ゴ ProN"/>
                <a:ea typeface="ヒラギノ丸ゴ ProN"/>
                <a:cs typeface="ヒラギノ丸ゴ ProN"/>
                <a:sym typeface="ヒラギノ丸ゴ ProN"/>
              </a:defRPr>
            </a:lvl1pPr>
          </a:lstStyle>
          <a:p>
            <a:pPr/>
            <a:r>
              <a:t>日本語の字種のマッチング(2/2)</a:t>
            </a:r>
          </a:p>
        </p:txBody>
      </p:sp>
      <p:graphicFrame>
        <p:nvGraphicFramePr>
          <p:cNvPr id="173" name="Table 173"/>
          <p:cNvGraphicFramePr/>
          <p:nvPr/>
        </p:nvGraphicFramePr>
        <p:xfrm>
          <a:off x="367487" y="2166276"/>
          <a:ext cx="12269826" cy="717364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401183"/>
                <a:gridCol w="6904731"/>
                <a:gridCol w="1963911"/>
              </a:tblGrid>
              <a:tr h="896705">
                <a:tc>
                  <a:txBody>
                    <a:bodyPr/>
                    <a:lstStyle/>
                    <a:p>
                      <a:pPr defTabSz="914400">
                        <a:defRPr b="0">
                          <a:solidFill>
                            <a:srgbClr val="000000"/>
                          </a:solidFill>
                        </a:defRPr>
                      </a:pPr>
                      <a:r>
                        <a:rPr sz="2600">
                          <a:solidFill>
                            <a:srgbClr val="FFFFFF"/>
                          </a:solidFill>
                          <a:sym typeface="ヒラギノ角ゴ ProN W6"/>
                        </a:rPr>
                        <a:t>字種・文字クラス</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正規表現</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範囲</a:t>
                      </a:r>
                    </a:p>
                  </a:txBody>
                  <a:tcPr marL="50800" marR="50800" marT="50800" marB="50800" anchor="ctr" anchorCtr="0" horzOverflow="overflow"/>
                </a:tc>
              </a:tr>
              <a:tr h="896705">
                <a:tc>
                  <a:txBody>
                    <a:bodyPr/>
                    <a:lstStyle/>
                    <a:p>
                      <a:pPr algn="l" defTabSz="914400">
                        <a:defRPr b="0">
                          <a:solidFill>
                            <a:srgbClr val="000000"/>
                          </a:solidFill>
                        </a:defRPr>
                      </a:pPr>
                      <a:r>
                        <a:rPr sz="2600">
                          <a:solidFill>
                            <a:srgbClr val="FFFFFF"/>
                          </a:solidFill>
                          <a:sym typeface="ヒラギノ角ゴ ProN W6"/>
                        </a:rPr>
                        <a:t>漢字</a:t>
                      </a:r>
                    </a:p>
                  </a:txBody>
                  <a:tcPr marL="50800" marR="50800" marT="50800" marB="50800" anchor="ctr" anchorCtr="0" horzOverflow="overflow"/>
                </a:tc>
                <a:tc>
                  <a:txBody>
                    <a:bodyPr/>
                    <a:lstStyle/>
                    <a:p>
                      <a:pPr algn="l" defTabSz="914400"/>
                      <a:r>
                        <a:rPr sz="2600"/>
                        <a:t>\p{Han}</a:t>
                      </a:r>
                    </a:p>
                  </a:txBody>
                  <a:tcPr marL="50800" marR="50800" marT="50800" marB="50800" anchor="ctr" anchorCtr="0" horzOverflow="overflow"/>
                </a:tc>
                <a:tc>
                  <a:txBody>
                    <a:bodyPr/>
                    <a:lstStyle/>
                    <a:p>
                      <a:pPr algn="l" defTabSz="914400">
                        <a:defRPr sz="2600"/>
                      </a:pPr>
                    </a:p>
                  </a:txBody>
                  <a:tcPr marL="50800" marR="50800" marT="50800" marB="50800" anchor="ctr" anchorCtr="0" horzOverflow="overflow"/>
                </a:tc>
              </a:tr>
              <a:tr h="896705">
                <a:tc>
                  <a:txBody>
                    <a:bodyPr/>
                    <a:lstStyle/>
                    <a:p>
                      <a:pPr algn="l" defTabSz="914400">
                        <a:defRPr b="0">
                          <a:solidFill>
                            <a:srgbClr val="000000"/>
                          </a:solidFill>
                        </a:defRPr>
                      </a:pPr>
                      <a:r>
                        <a:rPr sz="2600">
                          <a:solidFill>
                            <a:srgbClr val="FFFFFF"/>
                          </a:solidFill>
                          <a:sym typeface="ヒラギノ角ゴ ProN W6"/>
                        </a:rPr>
                        <a:t>CJK互換漢字</a:t>
                      </a:r>
                    </a:p>
                  </a:txBody>
                  <a:tcPr marL="50800" marR="50800" marT="50800" marB="50800" anchor="ctr" anchorCtr="0" horzOverflow="overflow"/>
                </a:tc>
                <a:tc>
                  <a:txBody>
                    <a:bodyPr/>
                    <a:lstStyle/>
                    <a:p>
                      <a:pPr algn="l" defTabSz="914400"/>
                      <a:r>
                        <a:rPr sz="2600"/>
                        <a:t>\p{InCJKCompatibilityIdeographs}</a:t>
                      </a:r>
                    </a:p>
                  </a:txBody>
                  <a:tcPr marL="50800" marR="50800" marT="50800" marB="50800" anchor="ctr" anchorCtr="0" horzOverflow="overflow"/>
                </a:tc>
                <a:tc>
                  <a:txBody>
                    <a:bodyPr/>
                    <a:lstStyle/>
                    <a:p>
                      <a:pPr algn="l" defTabSz="914400"/>
                      <a:r>
                        <a:rPr sz="2600"/>
                        <a:t>[U+F900, U+FAFF]</a:t>
                      </a:r>
                    </a:p>
                  </a:txBody>
                  <a:tcPr marL="50800" marR="50800" marT="50800" marB="50800" anchor="ctr" anchorCtr="0" horzOverflow="overflow"/>
                </a:tc>
              </a:tr>
              <a:tr h="896705">
                <a:tc>
                  <a:txBody>
                    <a:bodyPr/>
                    <a:lstStyle/>
                    <a:p>
                      <a:pPr algn="l" defTabSz="914400">
                        <a:defRPr b="0">
                          <a:solidFill>
                            <a:srgbClr val="000000"/>
                          </a:solidFill>
                        </a:defRPr>
                      </a:pPr>
                      <a:r>
                        <a:rPr sz="2600">
                          <a:solidFill>
                            <a:srgbClr val="FFFFFF"/>
                          </a:solidFill>
                          <a:sym typeface="ヒラギノ角ゴ ProN W6"/>
                        </a:rPr>
                        <a:t>CJK統合漢字</a:t>
                      </a:r>
                    </a:p>
                  </a:txBody>
                  <a:tcPr marL="50800" marR="50800" marT="50800" marB="50800" anchor="ctr" anchorCtr="0" horzOverflow="overflow"/>
                </a:tc>
                <a:tc>
                  <a:txBody>
                    <a:bodyPr/>
                    <a:lstStyle/>
                    <a:p>
                      <a:pPr algn="l" defTabSz="914400"/>
                      <a:r>
                        <a:rPr sz="2600"/>
                        <a:t>\p{InCJKUnifiedIdeographs}</a:t>
                      </a:r>
                    </a:p>
                  </a:txBody>
                  <a:tcPr marL="50800" marR="50800" marT="50800" marB="50800" anchor="ctr" anchorCtr="0" horzOverflow="overflow"/>
                </a:tc>
                <a:tc>
                  <a:txBody>
                    <a:bodyPr/>
                    <a:lstStyle/>
                    <a:p>
                      <a:pPr algn="l" defTabSz="914400"/>
                      <a:r>
                        <a:rPr sz="2600"/>
                        <a:t>[U+4E00, U+9FFF]</a:t>
                      </a:r>
                    </a:p>
                  </a:txBody>
                  <a:tcPr marL="50800" marR="50800" marT="50800" marB="50800" anchor="ctr" anchorCtr="0" horzOverflow="overflow"/>
                </a:tc>
              </a:tr>
              <a:tr h="896705">
                <a:tc>
                  <a:txBody>
                    <a:bodyPr/>
                    <a:lstStyle/>
                    <a:p>
                      <a:pPr algn="l" defTabSz="914400">
                        <a:defRPr b="0">
                          <a:solidFill>
                            <a:srgbClr val="000000"/>
                          </a:solidFill>
                        </a:defRPr>
                      </a:pPr>
                      <a:r>
                        <a:rPr sz="2600">
                          <a:solidFill>
                            <a:srgbClr val="FFFFFF"/>
                          </a:solidFill>
                          <a:sym typeface="ヒラギノ角ゴ ProN W6"/>
                        </a:rPr>
                        <a:t>CJK統合漢字拡張A</a:t>
                      </a:r>
                    </a:p>
                  </a:txBody>
                  <a:tcPr marL="50800" marR="50800" marT="50800" marB="50800" anchor="ctr" anchorCtr="0" horzOverflow="overflow"/>
                </a:tc>
                <a:tc>
                  <a:txBody>
                    <a:bodyPr/>
                    <a:lstStyle/>
                    <a:p>
                      <a:pPr algn="l" defTabSz="914400"/>
                      <a:r>
                        <a:rPr sz="2600"/>
                        <a:t>\p{InCJKUnifiedIdeographsExtensionA}</a:t>
                      </a:r>
                    </a:p>
                  </a:txBody>
                  <a:tcPr marL="50800" marR="50800" marT="50800" marB="50800" anchor="ctr" anchorCtr="0" horzOverflow="overflow"/>
                </a:tc>
                <a:tc>
                  <a:txBody>
                    <a:bodyPr/>
                    <a:lstStyle/>
                    <a:p>
                      <a:pPr algn="l" defTabSz="914400"/>
                      <a:r>
                        <a:rPr sz="2600"/>
                        <a:t>[U+3400, U+4DBF]</a:t>
                      </a:r>
                    </a:p>
                  </a:txBody>
                  <a:tcPr marL="50800" marR="50800" marT="50800" marB="50800" anchor="ctr" anchorCtr="0" horzOverflow="overflow"/>
                </a:tc>
              </a:tr>
              <a:tr h="896705">
                <a:tc>
                  <a:txBody>
                    <a:bodyPr/>
                    <a:lstStyle/>
                    <a:p>
                      <a:pPr algn="l" defTabSz="914400">
                        <a:defRPr b="0">
                          <a:solidFill>
                            <a:srgbClr val="000000"/>
                          </a:solidFill>
                        </a:defRPr>
                      </a:pPr>
                      <a:r>
                        <a:rPr sz="2600">
                          <a:solidFill>
                            <a:srgbClr val="FFFFFF"/>
                          </a:solidFill>
                          <a:sym typeface="ヒラギノ角ゴ ProN W6"/>
                        </a:rPr>
                        <a:t>CJK統合漢字拡張B</a:t>
                      </a:r>
                    </a:p>
                  </a:txBody>
                  <a:tcPr marL="50800" marR="50800" marT="50800" marB="50800" anchor="ctr" anchorCtr="0" horzOverflow="overflow"/>
                </a:tc>
                <a:tc>
                  <a:txBody>
                    <a:bodyPr/>
                    <a:lstStyle/>
                    <a:p>
                      <a:pPr algn="l" defTabSz="914400"/>
                      <a:r>
                        <a:rPr sz="2600"/>
                        <a:t>\p{InCJKUnifiedIdeographsExtensionB}</a:t>
                      </a:r>
                    </a:p>
                  </a:txBody>
                  <a:tcPr marL="50800" marR="50800" marT="50800" marB="50800" anchor="ctr" anchorCtr="0" horzOverflow="overflow"/>
                </a:tc>
                <a:tc>
                  <a:txBody>
                    <a:bodyPr/>
                    <a:lstStyle/>
                    <a:p>
                      <a:pPr algn="l" defTabSz="914400"/>
                      <a:r>
                        <a:rPr sz="2600"/>
                        <a:t>[U+20000, U+2A6DF]</a:t>
                      </a:r>
                    </a:p>
                  </a:txBody>
                  <a:tcPr marL="50800" marR="50800" marT="50800" marB="50800" anchor="ctr" anchorCtr="0" horzOverflow="overflow"/>
                </a:tc>
              </a:tr>
              <a:tr h="896705">
                <a:tc>
                  <a:txBody>
                    <a:bodyPr/>
                    <a:lstStyle/>
                    <a:p>
                      <a:pPr algn="l" defTabSz="914400">
                        <a:defRPr b="0">
                          <a:solidFill>
                            <a:srgbClr val="000000"/>
                          </a:solidFill>
                        </a:defRPr>
                      </a:pPr>
                      <a:r>
                        <a:rPr sz="2600">
                          <a:solidFill>
                            <a:srgbClr val="FFFFFF"/>
                          </a:solidFill>
                          <a:sym typeface="ヒラギノ角ゴ ProN W6"/>
                        </a:rPr>
                        <a:t>CJK統合漢字拡張C</a:t>
                      </a:r>
                    </a:p>
                  </a:txBody>
                  <a:tcPr marL="50800" marR="50800" marT="50800" marB="50800" anchor="ctr" anchorCtr="0" horzOverflow="overflow"/>
                </a:tc>
                <a:tc>
                  <a:txBody>
                    <a:bodyPr/>
                    <a:lstStyle/>
                    <a:p>
                      <a:pPr algn="l" defTabSz="914400"/>
                      <a:r>
                        <a:rPr sz="2600"/>
                        <a:t>\p{InCJKUnifiedIdeographsExtensionC}</a:t>
                      </a:r>
                    </a:p>
                  </a:txBody>
                  <a:tcPr marL="50800" marR="50800" marT="50800" marB="50800" anchor="ctr" anchorCtr="0" horzOverflow="overflow"/>
                </a:tc>
                <a:tc>
                  <a:txBody>
                    <a:bodyPr/>
                    <a:lstStyle/>
                    <a:p>
                      <a:pPr algn="l" defTabSz="914400"/>
                      <a:r>
                        <a:rPr sz="2600"/>
                        <a:t>[U+2A700, U+2B73F]</a:t>
                      </a:r>
                    </a:p>
                  </a:txBody>
                  <a:tcPr marL="50800" marR="50800" marT="50800" marB="50800" anchor="ctr" anchorCtr="0" horzOverflow="overflow"/>
                </a:tc>
              </a:tr>
              <a:tr h="896705">
                <a:tc>
                  <a:txBody>
                    <a:bodyPr/>
                    <a:lstStyle/>
                    <a:p>
                      <a:pPr algn="l" defTabSz="914400">
                        <a:defRPr b="0">
                          <a:solidFill>
                            <a:srgbClr val="000000"/>
                          </a:solidFill>
                        </a:defRPr>
                      </a:pPr>
                      <a:r>
                        <a:rPr sz="2600">
                          <a:solidFill>
                            <a:srgbClr val="FFFFFF"/>
                          </a:solidFill>
                          <a:sym typeface="ヒラギノ角ゴ ProN W6"/>
                        </a:rPr>
                        <a:t>CJK統合漢字拡張D</a:t>
                      </a:r>
                    </a:p>
                  </a:txBody>
                  <a:tcPr marL="50800" marR="50800" marT="50800" marB="50800" anchor="ctr" anchorCtr="0" horzOverflow="overflow"/>
                </a:tc>
                <a:tc>
                  <a:txBody>
                    <a:bodyPr/>
                    <a:lstStyle/>
                    <a:p>
                      <a:pPr algn="l" defTabSz="914400"/>
                      <a:r>
                        <a:rPr sz="2600"/>
                        <a:t>\p{InCJKUnifiedIdeographsExtensionD}</a:t>
                      </a:r>
                    </a:p>
                  </a:txBody>
                  <a:tcPr marL="50800" marR="50800" marT="50800" marB="50800" anchor="ctr" anchorCtr="0" horzOverflow="overflow"/>
                </a:tc>
                <a:tc>
                  <a:txBody>
                    <a:bodyPr/>
                    <a:lstStyle/>
                    <a:p>
                      <a:pPr algn="l" defTabSz="914400"/>
                      <a:r>
                        <a:rPr sz="2600"/>
                        <a:t>[U+2B740, U+2B81F]</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lvl1pPr>
              <a:defRPr>
                <a:latin typeface="ヒラギノ丸ゴ ProN"/>
                <a:ea typeface="ヒラギノ丸ゴ ProN"/>
                <a:cs typeface="ヒラギノ丸ゴ ProN"/>
                <a:sym typeface="ヒラギノ丸ゴ ProN"/>
              </a:defRPr>
            </a:lvl1pPr>
          </a:lstStyle>
          <a:p>
            <a:pPr/>
            <a:r>
              <a:t>字種の変換</a:t>
            </a:r>
          </a:p>
        </p:txBody>
      </p:sp>
      <p:sp>
        <p:nvSpPr>
          <p:cNvPr id="176" name="Shape 176"/>
          <p:cNvSpPr/>
          <p:nvPr>
            <p:ph type="body" idx="1"/>
          </p:nvPr>
        </p:nvSpPr>
        <p:spPr>
          <a:prstGeom prst="rect">
            <a:avLst/>
          </a:prstGeom>
        </p:spPr>
        <p:txBody>
          <a:bodyPr/>
          <a:lstStyle/>
          <a:p>
            <a:pPr>
              <a:defRPr>
                <a:solidFill>
                  <a:srgbClr val="000000"/>
                </a:solidFill>
                <a:latin typeface="ヒラギノ丸ゴ ProN"/>
                <a:ea typeface="ヒラギノ丸ゴ ProN"/>
                <a:cs typeface="ヒラギノ丸ゴ ProN"/>
                <a:sym typeface="ヒラギノ丸ゴ ProN"/>
              </a:defRPr>
            </a:pPr>
            <a:r>
              <a:t>case付きのアルファベットをlower case、title case、upper caseに揃える方法</a:t>
            </a:r>
          </a:p>
          <a:p>
            <a:pPr>
              <a:defRPr>
                <a:solidFill>
                  <a:srgbClr val="000000"/>
                </a:solidFill>
                <a:latin typeface="ヒラギノ丸ゴ ProN"/>
                <a:ea typeface="ヒラギノ丸ゴ ProN"/>
                <a:cs typeface="ヒラギノ丸ゴ ProN"/>
                <a:sym typeface="ヒラギノ丸ゴ ProN"/>
              </a:defRPr>
            </a:pPr>
            <a:r>
              <a:t>ひらがなからカタカナ・カタカナからひらがなに変換する方法</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defTabSz="473201">
              <a:defRPr sz="6480">
                <a:latin typeface="ヒラギノ丸ゴ ProN"/>
                <a:ea typeface="ヒラギノ丸ゴ ProN"/>
                <a:cs typeface="ヒラギノ丸ゴ ProN"/>
                <a:sym typeface="ヒラギノ丸ゴ ProN"/>
              </a:defRPr>
            </a:pPr>
            <a:r>
              <a:t>Unicodeコードポイントの</a:t>
            </a:r>
          </a:p>
          <a:p>
            <a:pPr defTabSz="473201">
              <a:defRPr sz="6480">
                <a:latin typeface="ヒラギノ丸ゴ ProN"/>
                <a:ea typeface="ヒラギノ丸ゴ ProN"/>
                <a:cs typeface="ヒラギノ丸ゴ ProN"/>
                <a:sym typeface="ヒラギノ丸ゴ ProN"/>
              </a:defRPr>
            </a:pPr>
            <a:r>
              <a:t>グループ分け</a:t>
            </a:r>
          </a:p>
        </p:txBody>
      </p:sp>
      <p:graphicFrame>
        <p:nvGraphicFramePr>
          <p:cNvPr id="123" name="Table 123"/>
          <p:cNvGraphicFramePr/>
          <p:nvPr/>
        </p:nvGraphicFramePr>
        <p:xfrm>
          <a:off x="396485" y="3121508"/>
          <a:ext cx="12211830" cy="5715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851890"/>
                <a:gridCol w="7359939"/>
              </a:tblGrid>
              <a:tr h="1143000">
                <a:tc>
                  <a:txBody>
                    <a:bodyPr/>
                    <a:lstStyle/>
                    <a:p>
                      <a:pPr defTabSz="914400">
                        <a:defRPr b="0">
                          <a:solidFill>
                            <a:srgbClr val="000000"/>
                          </a:solidFill>
                        </a:defRPr>
                      </a:pPr>
                      <a:r>
                        <a:rPr sz="2600">
                          <a:solidFill>
                            <a:srgbClr val="FFFFFF"/>
                          </a:solidFill>
                          <a:sym typeface="ヒラギノ角ゴ ProN W6"/>
                        </a:rPr>
                        <a:t>グループ分け</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特徴</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Unicodeスクリプト</a:t>
                      </a:r>
                    </a:p>
                  </a:txBody>
                  <a:tcPr marL="50800" marR="50800" marT="50800" marB="50800" anchor="ctr" anchorCtr="0" horzOverflow="overflow"/>
                </a:tc>
                <a:tc>
                  <a:txBody>
                    <a:bodyPr/>
                    <a:lstStyle/>
                    <a:p>
                      <a:pPr algn="l" defTabSz="914400"/>
                      <a:r>
                        <a:rPr sz="2600"/>
                        <a:t>全てのUnicodeコードポイントは単一のUnicodeスクリプトに割り当てられます。</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Unicodeブロック</a:t>
                      </a:r>
                    </a:p>
                  </a:txBody>
                  <a:tcPr marL="50800" marR="50800" marT="50800" marB="50800" anchor="ctr" anchorCtr="0" horzOverflow="overflow"/>
                </a:tc>
                <a:tc>
                  <a:txBody>
                    <a:bodyPr/>
                    <a:lstStyle/>
                    <a:p>
                      <a:pPr algn="l" defTabSz="914400"/>
                      <a:r>
                        <a:rPr sz="2600"/>
                        <a:t>連続するUnicodeコードポイントの塊。</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Unicodeカテゴリ</a:t>
                      </a:r>
                    </a:p>
                  </a:txBody>
                  <a:tcPr marL="50800" marR="50800" marT="50800" marB="50800" anchor="ctr" anchorCtr="0" horzOverflow="overflow"/>
                </a:tc>
                <a:tc>
                  <a:txBody>
                    <a:bodyPr/>
                    <a:lstStyle/>
                    <a:p>
                      <a:pPr algn="l" defTabSz="914400"/>
                      <a:r>
                        <a:rPr sz="2600"/>
                        <a:t>全てのUnicodeコードポイントはUnicodeカテゴリに割り当てられます。</a:t>
                      </a:r>
                    </a:p>
                  </a:txBody>
                  <a:tcPr marL="50800" marR="50800" marT="50800" marB="50800" anchor="ctr" anchorCtr="0" horzOverflow="overflow"/>
                </a:tc>
              </a:tr>
              <a:tr h="1143000">
                <a:tc>
                  <a:txBody>
                    <a:bodyPr/>
                    <a:lstStyle/>
                    <a:p>
                      <a:pPr algn="l" defTabSz="914400">
                        <a:defRPr b="0">
                          <a:solidFill>
                            <a:srgbClr val="000000"/>
                          </a:solidFill>
                        </a:defRPr>
                      </a:pPr>
                      <a:r>
                        <a:rPr sz="2600">
                          <a:solidFill>
                            <a:srgbClr val="FFFFFF"/>
                          </a:solidFill>
                          <a:sym typeface="ヒラギノ角ゴ ProN W6"/>
                        </a:rPr>
                        <a:t>Unicodeバイナリ・プロパティ</a:t>
                      </a:r>
                    </a:p>
                  </a:txBody>
                  <a:tcPr marL="50800" marR="50800" marT="50800" marB="50800" anchor="ctr" anchorCtr="0" horzOverflow="overflow"/>
                </a:tc>
                <a:tc>
                  <a:txBody>
                    <a:bodyPr/>
                    <a:lstStyle/>
                    <a:p>
                      <a:pPr algn="l" defTabSz="914400"/>
                      <a:r>
                        <a:rPr sz="2600"/>
                        <a:t>Unicodeプロパティのうち、バイナリ型で定義されているものです。</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lvl1pPr>
              <a:defRPr>
                <a:latin typeface="ヒラギノ丸ゴ ProN"/>
                <a:ea typeface="ヒラギノ丸ゴ ProN"/>
                <a:cs typeface="ヒラギノ丸ゴ ProN"/>
                <a:sym typeface="ヒラギノ丸ゴ ProN"/>
              </a:defRPr>
            </a:lvl1pPr>
          </a:lstStyle>
          <a:p>
            <a:pPr/>
            <a:r>
              <a:t>letter case</a:t>
            </a:r>
          </a:p>
        </p:txBody>
      </p:sp>
      <p:graphicFrame>
        <p:nvGraphicFramePr>
          <p:cNvPr id="179" name="Table 179"/>
          <p:cNvGraphicFramePr/>
          <p:nvPr/>
        </p:nvGraphicFramePr>
        <p:xfrm>
          <a:off x="481000" y="2656032"/>
          <a:ext cx="12042800" cy="560194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924102"/>
                <a:gridCol w="1618877"/>
                <a:gridCol w="7499818"/>
              </a:tblGrid>
              <a:tr h="698414">
                <a:tc>
                  <a:txBody>
                    <a:bodyPr/>
                    <a:lstStyle/>
                    <a:p>
                      <a:pPr defTabSz="914400">
                        <a:defRPr b="0">
                          <a:solidFill>
                            <a:srgbClr val="000000"/>
                          </a:solidFill>
                        </a:defRPr>
                      </a:pPr>
                      <a:r>
                        <a:rPr sz="2600">
                          <a:solidFill>
                            <a:srgbClr val="FFFFFF"/>
                          </a:solidFill>
                          <a:sym typeface="ヒラギノ角ゴ ProN W6"/>
                        </a:rPr>
                        <a:t>letter case</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例</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説明</a:t>
                      </a:r>
                    </a:p>
                  </a:txBody>
                  <a:tcPr marL="50800" marR="50800" marT="50800" marB="50800" anchor="ctr" anchorCtr="0" horzOverflow="overflow"/>
                </a:tc>
              </a:tr>
              <a:tr h="646707">
                <a:tc>
                  <a:txBody>
                    <a:bodyPr/>
                    <a:lstStyle/>
                    <a:p>
                      <a:pPr algn="l" defTabSz="914400">
                        <a:defRPr b="0">
                          <a:solidFill>
                            <a:srgbClr val="000000"/>
                          </a:solidFill>
                        </a:defRPr>
                      </a:pPr>
                      <a:r>
                        <a:rPr sz="2600">
                          <a:solidFill>
                            <a:srgbClr val="FFFFFF"/>
                          </a:solidFill>
                          <a:sym typeface="ヒラギノ角ゴ ProN W6"/>
                        </a:rPr>
                        <a:t>lower case</a:t>
                      </a:r>
                    </a:p>
                  </a:txBody>
                  <a:tcPr marL="50800" marR="50800" marT="50800" marB="50800" anchor="ctr" anchorCtr="0" horzOverflow="overflow"/>
                </a:tc>
                <a:tc>
                  <a:txBody>
                    <a:bodyPr/>
                    <a:lstStyle/>
                    <a:p>
                      <a:pPr algn="l" defTabSz="914400"/>
                      <a:r>
                        <a:rPr sz="2600"/>
                        <a:t>abc</a:t>
                      </a:r>
                    </a:p>
                  </a:txBody>
                  <a:tcPr marL="50800" marR="50800" marT="50800" marB="50800" anchor="ctr" anchorCtr="0" horzOverflow="overflow"/>
                </a:tc>
                <a:tc>
                  <a:txBody>
                    <a:bodyPr/>
                    <a:lstStyle/>
                    <a:p>
                      <a:pPr algn="l" defTabSz="914400"/>
                      <a:r>
                        <a:rPr sz="2600"/>
                        <a:t>全部小文字</a:t>
                      </a:r>
                    </a:p>
                  </a:txBody>
                  <a:tcPr marL="50800" marR="50800" marT="50800" marB="50800" anchor="ctr" anchorCtr="0" horzOverflow="overflow"/>
                </a:tc>
              </a:tr>
              <a:tr h="3630089">
                <a:tc>
                  <a:txBody>
                    <a:bodyPr/>
                    <a:lstStyle/>
                    <a:p>
                      <a:pPr algn="l" defTabSz="914400">
                        <a:defRPr b="0">
                          <a:solidFill>
                            <a:srgbClr val="000000"/>
                          </a:solidFill>
                        </a:defRPr>
                      </a:pPr>
                      <a:r>
                        <a:rPr sz="2600">
                          <a:solidFill>
                            <a:srgbClr val="FFFFFF"/>
                          </a:solidFill>
                          <a:sym typeface="ヒラギノ角ゴ ProN W6"/>
                        </a:rPr>
                        <a:t>title case</a:t>
                      </a:r>
                    </a:p>
                  </a:txBody>
                  <a:tcPr marL="50800" marR="50800" marT="50800" marB="50800" anchor="ctr" anchorCtr="0" horzOverflow="overflow"/>
                </a:tc>
                <a:tc>
                  <a:txBody>
                    <a:bodyPr/>
                    <a:lstStyle/>
                    <a:p>
                      <a:pPr algn="l" defTabSz="914400"/>
                      <a:r>
                        <a:rPr sz="2600"/>
                        <a:t>Abc</a:t>
                      </a:r>
                    </a:p>
                  </a:txBody>
                  <a:tcPr marL="50800" marR="50800" marT="50800" marB="50800" anchor="ctr" anchorCtr="0" horzOverflow="overflow"/>
                </a:tc>
                <a:tc>
                  <a:txBody>
                    <a:bodyPr/>
                    <a:lstStyle/>
                    <a:p>
                      <a:pPr algn="l" defTabSz="914400"/>
                      <a:r>
                        <a:rPr sz="2600"/>
                        <a:t>先頭文字が大文字で残りは小文字
１文字で複数文字あるように見える文字には、
title caseを持っている文字があります。
例：
upper case:「Ǉ」（U+01C7）
title case:「ǈ」（U+01C8）
lower case:「 ǉ」（U+01C9）</a:t>
                      </a:r>
                    </a:p>
                  </a:txBody>
                  <a:tcPr marL="50800" marR="50800" marT="50800" marB="50800" anchor="ctr" anchorCtr="0" horzOverflow="overflow"/>
                </a:tc>
              </a:tr>
              <a:tr h="626737">
                <a:tc>
                  <a:txBody>
                    <a:bodyPr/>
                    <a:lstStyle/>
                    <a:p>
                      <a:pPr algn="l" defTabSz="914400">
                        <a:defRPr b="0">
                          <a:solidFill>
                            <a:srgbClr val="000000"/>
                          </a:solidFill>
                        </a:defRPr>
                      </a:pPr>
                      <a:r>
                        <a:rPr sz="2600">
                          <a:solidFill>
                            <a:srgbClr val="FFFFFF"/>
                          </a:solidFill>
                          <a:sym typeface="ヒラギノ角ゴ ProN W6"/>
                        </a:rPr>
                        <a:t>upper case</a:t>
                      </a:r>
                    </a:p>
                  </a:txBody>
                  <a:tcPr marL="50800" marR="50800" marT="50800" marB="50800" anchor="ctr" anchorCtr="0" horzOverflow="overflow"/>
                </a:tc>
                <a:tc>
                  <a:txBody>
                    <a:bodyPr/>
                    <a:lstStyle/>
                    <a:p>
                      <a:pPr algn="l" defTabSz="914400"/>
                      <a:r>
                        <a:rPr sz="2600"/>
                        <a:t>ABC</a:t>
                      </a:r>
                    </a:p>
                  </a:txBody>
                  <a:tcPr marL="50800" marR="50800" marT="50800" marB="50800" anchor="ctr" anchorCtr="0" horzOverflow="overflow"/>
                </a:tc>
                <a:tc>
                  <a:txBody>
                    <a:bodyPr/>
                    <a:lstStyle/>
                    <a:p>
                      <a:pPr algn="l" defTabSz="914400"/>
                      <a:r>
                        <a:rPr sz="2600"/>
                        <a:t>全部大文字</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lvl1pPr defTabSz="560831">
              <a:defRPr sz="7679">
                <a:latin typeface="ヒラギノ丸ゴ ProN"/>
                <a:ea typeface="ヒラギノ丸ゴ ProN"/>
                <a:cs typeface="ヒラギノ丸ゴ ProN"/>
                <a:sym typeface="ヒラギノ丸ゴ ProN"/>
              </a:defRPr>
            </a:lvl1pPr>
          </a:lstStyle>
          <a:p>
            <a:pPr/>
            <a:r>
              <a:t>文字のletter caseの変換</a:t>
            </a:r>
          </a:p>
        </p:txBody>
      </p:sp>
      <p:sp>
        <p:nvSpPr>
          <p:cNvPr id="182" name="Shape 182"/>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Charやコードポイントのletter caseをjava.lang.CharacterクラスのtoUpperCase、toTitleCase、toLowerCaseメソッドでいずれか一方に揃える</a:t>
            </a:r>
          </a:p>
          <a:p>
            <a:pPr marL="0" indent="0">
              <a:buSzTx/>
              <a:buNone/>
              <a:defRPr>
                <a:solidFill>
                  <a:srgbClr val="000000"/>
                </a:solidFill>
                <a:latin typeface="ヒラギノ丸ゴ ProN"/>
                <a:ea typeface="ヒラギノ丸ゴ ProN"/>
                <a:cs typeface="ヒラギノ丸ゴ ProN"/>
                <a:sym typeface="ヒラギノ丸ゴ ProN"/>
              </a:defRPr>
            </a:pPr>
            <a:r>
              <a:t>Character.toLowerCase(upperCaseChar)</a:t>
            </a:r>
          </a:p>
          <a:p>
            <a:pPr marL="0" indent="0">
              <a:buSzTx/>
              <a:buNone/>
              <a:defRPr>
                <a:solidFill>
                  <a:srgbClr val="000000"/>
                </a:solidFill>
                <a:latin typeface="ヒラギノ丸ゴ ProN"/>
                <a:ea typeface="ヒラギノ丸ゴ ProN"/>
                <a:cs typeface="ヒラギノ丸ゴ ProN"/>
                <a:sym typeface="ヒラギノ丸ゴ ProN"/>
              </a:defRPr>
            </a:pPr>
            <a:r>
              <a:t>Character.toLowerCase(upperCaseCodePoint)</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lvl1pPr defTabSz="514095">
              <a:defRPr sz="7040">
                <a:latin typeface="ヒラギノ丸ゴ ProN"/>
                <a:ea typeface="ヒラギノ丸ゴ ProN"/>
                <a:cs typeface="ヒラギノ丸ゴ ProN"/>
                <a:sym typeface="ヒラギノ丸ゴ ProN"/>
              </a:defRPr>
            </a:lvl1pPr>
          </a:lstStyle>
          <a:p>
            <a:pPr/>
            <a:r>
              <a:t>文字列のletter caseの変換</a:t>
            </a:r>
          </a:p>
        </p:txBody>
      </p:sp>
      <p:sp>
        <p:nvSpPr>
          <p:cNvPr id="185" name="Shape 185"/>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Stringのletter caseをtoUpperCase、toLowerCaseメソッドで一方に揃える</a:t>
            </a:r>
          </a:p>
          <a:p>
            <a:pPr marL="0" indent="0">
              <a:buSzTx/>
              <a:buNone/>
              <a:defRPr>
                <a:solidFill>
                  <a:srgbClr val="000000"/>
                </a:solidFill>
                <a:latin typeface="ヒラギノ丸ゴ ProN"/>
                <a:ea typeface="ヒラギノ丸ゴ ProN"/>
                <a:cs typeface="ヒラギノ丸ゴ ProN"/>
                <a:sym typeface="ヒラギノ丸ゴ ProN"/>
              </a:defRPr>
            </a:pPr>
            <a:r>
              <a:t>string.toLowerCase</a:t>
            </a:r>
          </a:p>
          <a:p>
            <a:pPr marL="0" indent="0">
              <a:buSzTx/>
              <a:buNone/>
              <a:defRPr>
                <a:solidFill>
                  <a:srgbClr val="000000"/>
                </a:solidFill>
                <a:latin typeface="ヒラギノ丸ゴ ProN"/>
                <a:ea typeface="ヒラギノ丸ゴ ProN"/>
                <a:cs typeface="ヒラギノ丸ゴ ProN"/>
                <a:sym typeface="ヒラギノ丸ゴ ProN"/>
              </a:defRPr>
            </a:pPr>
            <a:r>
              <a:t>文字列の１文字目を大文字にする</a:t>
            </a:r>
          </a:p>
          <a:p>
            <a:pPr marL="0" indent="0">
              <a:buSzTx/>
              <a:buNone/>
              <a:defRPr>
                <a:solidFill>
                  <a:srgbClr val="000000"/>
                </a:solidFill>
                <a:latin typeface="ヒラギノ丸ゴ ProN"/>
                <a:ea typeface="ヒラギノ丸ゴ ProN"/>
                <a:cs typeface="ヒラギノ丸ゴ ProN"/>
                <a:sym typeface="ヒラギノ丸ゴ ProN"/>
              </a:defRPr>
            </a:pPr>
            <a:r>
              <a:t>string.capitalize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575257" y="444500"/>
            <a:ext cx="11854286" cy="2159000"/>
          </a:xfrm>
          <a:prstGeom prst="rect">
            <a:avLst/>
          </a:prstGeom>
        </p:spPr>
        <p:txBody>
          <a:bodyPr/>
          <a:lstStyle>
            <a:lvl1pPr defTabSz="473201">
              <a:defRPr sz="6480">
                <a:latin typeface="ヒラギノ丸ゴ ProN"/>
                <a:ea typeface="ヒラギノ丸ゴ ProN"/>
                <a:cs typeface="ヒラギノ丸ゴ ProN"/>
                <a:sym typeface="ヒラギノ丸ゴ ProN"/>
              </a:defRPr>
            </a:lvl1pPr>
          </a:lstStyle>
          <a:p>
            <a:pPr/>
            <a:r>
              <a:t>ひらがなとカタカナの相互変換（自作）</a:t>
            </a:r>
          </a:p>
        </p:txBody>
      </p:sp>
      <p:sp>
        <p:nvSpPr>
          <p:cNvPr id="188" name="Shape 188"/>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自作のJapaneseCharacterCaseConverterは、ひらがなとカタカナのコードポイントの差分を利用してひらがなとカタカナの相互変換を実行</a:t>
            </a:r>
          </a:p>
          <a:p>
            <a:pPr marL="0" indent="0">
              <a:buSzTx/>
              <a:buNone/>
              <a:defRPr>
                <a:solidFill>
                  <a:srgbClr val="000000"/>
                </a:solidFill>
                <a:latin typeface="ヒラギノ丸ゴ ProN"/>
                <a:ea typeface="ヒラギノ丸ゴ ProN"/>
                <a:cs typeface="ヒラギノ丸ゴ ProN"/>
                <a:sym typeface="ヒラギノ丸ゴ ProN"/>
              </a:defRPr>
            </a:pPr>
            <a:r>
              <a:t>JapaneseCharacterCaseConverter.convertKatakana2Hiragana(string).get.toString</a:t>
            </a:r>
          </a:p>
          <a:p>
            <a:pPr marL="0" indent="0">
              <a:buSzTx/>
              <a:buNone/>
              <a:defRPr>
                <a:solidFill>
                  <a:srgbClr val="000000"/>
                </a:solidFill>
                <a:latin typeface="ヒラギノ丸ゴ ProN"/>
                <a:ea typeface="ヒラギノ丸ゴ ProN"/>
                <a:cs typeface="ヒラギノ丸ゴ ProN"/>
                <a:sym typeface="ヒラギノ丸ゴ ProN"/>
              </a:defRPr>
            </a:pPr>
            <a:r>
              <a:t>JapaneseCharacterCaseConverter.convertHiragana2Katakana(string).get.toString</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lvl1pPr>
              <a:defRPr>
                <a:solidFill>
                  <a:srgbClr val="FFFFFF"/>
                </a:solidFill>
                <a:latin typeface="ヒラギノ丸ゴ ProN"/>
                <a:ea typeface="ヒラギノ丸ゴ ProN"/>
                <a:cs typeface="ヒラギノ丸ゴ ProN"/>
                <a:sym typeface="ヒラギノ丸ゴ ProN"/>
              </a:defRPr>
            </a:lvl1pPr>
          </a:lstStyle>
          <a:p>
            <a:pPr/>
            <a:r>
              <a:t>文字の正規化</a:t>
            </a:r>
          </a:p>
        </p:txBody>
      </p:sp>
      <p:sp>
        <p:nvSpPr>
          <p:cNvPr id="191" name="Shape 191"/>
          <p:cNvSpPr/>
          <p:nvPr>
            <p:ph type="body" idx="1"/>
          </p:nvPr>
        </p:nvSpPr>
        <p:spPr>
          <a:xfrm>
            <a:off x="536344" y="2603500"/>
            <a:ext cx="11932112" cy="6286500"/>
          </a:xfrm>
          <a:prstGeom prst="rect">
            <a:avLst/>
          </a:prstGeom>
        </p:spPr>
        <p:txBody>
          <a:bodyPr/>
          <a:lstStyle>
            <a:lvl1pPr marL="0" indent="0">
              <a:buSzTx/>
              <a:buNone/>
              <a:defRPr>
                <a:latin typeface="ヒラギノ丸ゴ ProN"/>
                <a:ea typeface="ヒラギノ丸ゴ ProN"/>
                <a:cs typeface="ヒラギノ丸ゴ ProN"/>
                <a:sym typeface="ヒラギノ丸ゴ ProN"/>
              </a:defRPr>
            </a:lvl1pPr>
          </a:lstStyle>
          <a:p>
            <a:pPr/>
            <a:r>
              <a:t>半角カナ文字「ｱ」と全角カナ文字「ア」のように、言語処理で等価に扱いたい文字が存在します。どの文字とどの文字を等価に扱いたいかは厳密にはアプリケーションによって異なりますが、言語処理をする上では、このような等価性は前処理でいずれかの文字に揃えておくとアルゴリズムの複雑さを大幅に減らすことができます。この前処理のことを文字の正規化と呼びます。</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2">
            <a:hueOff val="-2473792"/>
            <a:satOff val="-50209"/>
            <a:lumOff val="23543"/>
          </a:schemeClr>
        </a:solidFill>
      </p:bgPr>
    </p:bg>
    <p:spTree>
      <p:nvGrpSpPr>
        <p:cNvPr id="1" name=""/>
        <p:cNvGrpSpPr/>
        <p:nvPr/>
      </p:nvGrpSpPr>
      <p:grpSpPr>
        <a:xfrm>
          <a:off x="0" y="0"/>
          <a:ext cx="0" cy="0"/>
          <a:chOff x="0" y="0"/>
          <a:chExt cx="0" cy="0"/>
        </a:xfrm>
      </p:grpSpPr>
      <p:sp>
        <p:nvSpPr>
          <p:cNvPr id="193" name="Shape 193"/>
          <p:cNvSpPr/>
          <p:nvPr>
            <p:ph type="title"/>
          </p:nvPr>
        </p:nvSpPr>
        <p:spPr>
          <a:xfrm>
            <a:off x="952500" y="76200"/>
            <a:ext cx="11099800" cy="1235325"/>
          </a:xfrm>
          <a:prstGeom prst="rect">
            <a:avLst/>
          </a:prstGeom>
        </p:spPr>
        <p:txBody>
          <a:bodyPr/>
          <a:lstStyle>
            <a:lvl1pPr>
              <a:defRPr>
                <a:solidFill>
                  <a:srgbClr val="FFFFFF"/>
                </a:solidFill>
                <a:latin typeface="ヒラギノ丸ゴ ProN"/>
                <a:ea typeface="ヒラギノ丸ゴ ProN"/>
                <a:cs typeface="ヒラギノ丸ゴ ProN"/>
                <a:sym typeface="ヒラギノ丸ゴ ProN"/>
              </a:defRPr>
            </a:lvl1pPr>
          </a:lstStyle>
          <a:p>
            <a:pPr/>
            <a:r>
              <a:t>文字の等価性</a:t>
            </a:r>
          </a:p>
        </p:txBody>
      </p:sp>
      <p:sp>
        <p:nvSpPr>
          <p:cNvPr id="194" name="Shape 194"/>
          <p:cNvSpPr/>
          <p:nvPr>
            <p:ph type="body" idx="1"/>
          </p:nvPr>
        </p:nvSpPr>
        <p:spPr>
          <a:xfrm>
            <a:off x="47162" y="1266428"/>
            <a:ext cx="12910476" cy="8146964"/>
          </a:xfrm>
          <a:prstGeom prst="rect">
            <a:avLst/>
          </a:prstGeom>
        </p:spPr>
        <p:txBody>
          <a:bodyPr/>
          <a:lstStyle/>
          <a:p>
            <a:pPr marL="0" indent="0" defTabSz="408940">
              <a:spcBef>
                <a:spcPts val="2900"/>
              </a:spcBef>
              <a:buSzTx/>
              <a:buNone/>
              <a:defRPr sz="2520">
                <a:latin typeface="ヒラギノ丸ゴ ProN"/>
                <a:ea typeface="ヒラギノ丸ゴ ProN"/>
                <a:cs typeface="ヒラギノ丸ゴ ProN"/>
                <a:sym typeface="ヒラギノ丸ゴ ProN"/>
              </a:defRPr>
            </a:pPr>
            <a:r>
              <a:t>文字の等価性：</a:t>
            </a:r>
          </a:p>
          <a:p>
            <a:pPr marL="311150" indent="-311150" defTabSz="408940">
              <a:spcBef>
                <a:spcPts val="2900"/>
              </a:spcBef>
              <a:defRPr sz="2520">
                <a:latin typeface="ヒラギノ丸ゴ ProN"/>
                <a:ea typeface="ヒラギノ丸ゴ ProN"/>
                <a:cs typeface="ヒラギノ丸ゴ ProN"/>
                <a:sym typeface="ヒラギノ丸ゴ ProN"/>
              </a:defRPr>
            </a:pPr>
            <a:r>
              <a:t>正準等価性 … </a:t>
            </a:r>
          </a:p>
          <a:p>
            <a:pPr lvl="1" marL="622300" indent="-311150" defTabSz="408940">
              <a:spcBef>
                <a:spcPts val="2900"/>
              </a:spcBef>
              <a:defRPr sz="2520">
                <a:latin typeface="ヒラギノ丸ゴ ProN"/>
                <a:ea typeface="ヒラギノ丸ゴ ProN"/>
                <a:cs typeface="ヒラギノ丸ゴ ProN"/>
                <a:sym typeface="ヒラギノ丸ゴ ProN"/>
              </a:defRPr>
            </a:pPr>
            <a:r>
              <a:t>例：「が」＝「か」＋「゛」</a:t>
            </a:r>
          </a:p>
          <a:p>
            <a:pPr lvl="1" marL="622300" indent="-311150" defTabSz="408940">
              <a:spcBef>
                <a:spcPts val="2900"/>
              </a:spcBef>
              <a:defRPr sz="2520">
                <a:latin typeface="ヒラギノ丸ゴ ProN"/>
                <a:ea typeface="ヒラギノ丸ゴ ProN"/>
                <a:cs typeface="ヒラギノ丸ゴ ProN"/>
                <a:sym typeface="ヒラギノ丸ゴ ProN"/>
              </a:defRPr>
            </a:pPr>
            <a:r>
              <a:t>左辺から右辺への変換＝「分解」（1対1なので、変換可能）</a:t>
            </a:r>
          </a:p>
          <a:p>
            <a:pPr lvl="1" marL="622300" indent="-311150" defTabSz="408940">
              <a:spcBef>
                <a:spcPts val="2900"/>
              </a:spcBef>
              <a:defRPr sz="2520">
                <a:latin typeface="ヒラギノ丸ゴ ProN"/>
                <a:ea typeface="ヒラギノ丸ゴ ProN"/>
                <a:cs typeface="ヒラギノ丸ゴ ProN"/>
                <a:sym typeface="ヒラギノ丸ゴ ProN"/>
              </a:defRPr>
            </a:pPr>
            <a:r>
              <a:t>右辺から左辺への変換＝「合成」（1対1なので、変換可能）</a:t>
            </a:r>
          </a:p>
          <a:p>
            <a:pPr marL="311150" indent="-311150" defTabSz="408940">
              <a:spcBef>
                <a:spcPts val="2900"/>
              </a:spcBef>
              <a:defRPr sz="2520">
                <a:latin typeface="ヒラギノ丸ゴ ProN"/>
                <a:ea typeface="ヒラギノ丸ゴ ProN"/>
                <a:cs typeface="ヒラギノ丸ゴ ProN"/>
                <a:sym typeface="ヒラギノ丸ゴ ProN"/>
              </a:defRPr>
            </a:pPr>
            <a:r>
              <a:t>互換等価性 … </a:t>
            </a:r>
          </a:p>
          <a:p>
            <a:pPr lvl="1" marL="622300" indent="-311150" defTabSz="408940">
              <a:spcBef>
                <a:spcPts val="2900"/>
              </a:spcBef>
              <a:defRPr sz="2520">
                <a:latin typeface="ヒラギノ丸ゴ ProN"/>
                <a:ea typeface="ヒラギノ丸ゴ ProN"/>
                <a:cs typeface="ヒラギノ丸ゴ ProN"/>
                <a:sym typeface="ヒラギノ丸ゴ ProN"/>
              </a:defRPr>
            </a:pPr>
            <a:r>
              <a:t>例１：半角カナ文字「ｱ」＝全角カナ文字「ア」</a:t>
            </a:r>
          </a:p>
          <a:p>
            <a:pPr lvl="1" marL="622300" indent="-311150" defTabSz="408940">
              <a:spcBef>
                <a:spcPts val="2900"/>
              </a:spcBef>
              <a:defRPr sz="2520">
                <a:latin typeface="ヒラギノ丸ゴ ProN"/>
                <a:ea typeface="ヒラギノ丸ゴ ProN"/>
                <a:cs typeface="ヒラギノ丸ゴ ProN"/>
                <a:sym typeface="ヒラギノ丸ゴ ProN"/>
              </a:defRPr>
            </a:pPr>
            <a:r>
              <a:t>例２：全角英字「Ｃ」＝半角英字「C」</a:t>
            </a:r>
          </a:p>
          <a:p>
            <a:pPr lvl="1" marL="622300" indent="-311150" defTabSz="408940">
              <a:spcBef>
                <a:spcPts val="2900"/>
              </a:spcBef>
              <a:defRPr sz="2520">
                <a:latin typeface="ヒラギノ丸ゴ ProN"/>
                <a:ea typeface="ヒラギノ丸ゴ ProN"/>
                <a:cs typeface="ヒラギノ丸ゴ ProN"/>
                <a:sym typeface="ヒラギノ丸ゴ ProN"/>
              </a:defRPr>
            </a:pPr>
            <a:r>
              <a:t>左辺から右辺への変換＝「分解」（多対1を許す。変換可能）</a:t>
            </a:r>
          </a:p>
          <a:p>
            <a:pPr lvl="1" marL="622300" indent="-311150" defTabSz="408940">
              <a:spcBef>
                <a:spcPts val="2900"/>
              </a:spcBef>
              <a:defRPr sz="2520">
                <a:latin typeface="ヒラギノ丸ゴ ProN"/>
                <a:ea typeface="ヒラギノ丸ゴ ProN"/>
                <a:cs typeface="ヒラギノ丸ゴ ProN"/>
                <a:sym typeface="ヒラギノ丸ゴ ProN"/>
              </a:defRPr>
            </a:pPr>
            <a:r>
              <a:t>右辺から左辺への変換＝「合成」（1対多を許すので、</a:t>
            </a:r>
            <a:r>
              <a:rPr u="sng"/>
              <a:t>変換不可能</a:t>
            </a:r>
            <a:r>
              <a: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3">
            <a:satOff val="18648"/>
            <a:lumOff val="5971"/>
          </a:schemeClr>
        </a:solidFill>
      </p:bgPr>
    </p:bg>
    <p:spTree>
      <p:nvGrpSpPr>
        <p:cNvPr id="1" name=""/>
        <p:cNvGrpSpPr/>
        <p:nvPr/>
      </p:nvGrpSpPr>
      <p:grpSpPr>
        <a:xfrm>
          <a:off x="0" y="0"/>
          <a:ext cx="0" cy="0"/>
          <a:chOff x="0" y="0"/>
          <a:chExt cx="0" cy="0"/>
        </a:xfrm>
      </p:grpSpPr>
      <p:sp>
        <p:nvSpPr>
          <p:cNvPr id="196" name="Shape 196"/>
          <p:cNvSpPr/>
          <p:nvPr>
            <p:ph type="title"/>
          </p:nvPr>
        </p:nvSpPr>
        <p:spPr>
          <a:xfrm>
            <a:off x="440821" y="444500"/>
            <a:ext cx="12123157" cy="2159000"/>
          </a:xfrm>
          <a:prstGeom prst="rect">
            <a:avLst/>
          </a:prstGeom>
        </p:spPr>
        <p:txBody>
          <a:bodyPr/>
          <a:lstStyle>
            <a:lvl1pPr defTabSz="508254">
              <a:defRPr sz="6960">
                <a:latin typeface="ヒラギノ丸ゴ ProN"/>
                <a:ea typeface="ヒラギノ丸ゴ ProN"/>
                <a:cs typeface="ヒラギノ丸ゴ ProN"/>
                <a:sym typeface="ヒラギノ丸ゴ ProN"/>
              </a:defRPr>
            </a:lvl1pPr>
          </a:lstStyle>
          <a:p>
            <a:pPr/>
            <a:r>
              <a:t>EUC-JP/Shift-JISでの正規化</a:t>
            </a:r>
          </a:p>
        </p:txBody>
      </p:sp>
      <p:sp>
        <p:nvSpPr>
          <p:cNvPr id="197" name="Shape 197"/>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文字を全て２バイト文字に揃える正規化方法が一般的</a:t>
            </a:r>
          </a:p>
          <a:p>
            <a:pPr marL="0" indent="0">
              <a:buSzTx/>
              <a:buNone/>
              <a:defRPr>
                <a:solidFill>
                  <a:srgbClr val="000000"/>
                </a:solidFill>
                <a:latin typeface="ヒラギノ丸ゴ ProN"/>
                <a:ea typeface="ヒラギノ丸ゴ ProN"/>
                <a:cs typeface="ヒラギノ丸ゴ ProN"/>
                <a:sym typeface="ヒラギノ丸ゴ ProN"/>
              </a:defRPr>
            </a:pPr>
            <a:r>
              <a:t>ひらがなやカタカナだけでなく英数字も半角文字を全角文字に変換</a:t>
            </a:r>
          </a:p>
          <a:p>
            <a:pPr marL="0" indent="0">
              <a:buSzTx/>
              <a:buNone/>
              <a:defRPr>
                <a:solidFill>
                  <a:srgbClr val="000000"/>
                </a:solidFill>
                <a:latin typeface="ヒラギノ丸ゴ ProN"/>
                <a:ea typeface="ヒラギノ丸ゴ ProN"/>
                <a:cs typeface="ヒラギノ丸ゴ ProN"/>
                <a:sym typeface="ヒラギノ丸ゴ ProN"/>
              </a:defRPr>
            </a:pPr>
            <a:r>
              <a:t>２バイト文字に揃えておくとバイト数割る２で文字数が計測可能</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lvl1pPr>
              <a:defRPr>
                <a:solidFill>
                  <a:srgbClr val="FFFFFF"/>
                </a:solidFill>
                <a:latin typeface="ヒラギノ丸ゴ ProN"/>
                <a:ea typeface="ヒラギノ丸ゴ ProN"/>
                <a:cs typeface="ヒラギノ丸ゴ ProN"/>
                <a:sym typeface="ヒラギノ丸ゴ ProN"/>
              </a:defRPr>
            </a:lvl1pPr>
          </a:lstStyle>
          <a:p>
            <a:pPr/>
            <a:r>
              <a:t>Unicode正規化</a:t>
            </a:r>
          </a:p>
        </p:txBody>
      </p:sp>
      <p:sp>
        <p:nvSpPr>
          <p:cNvPr id="200" name="Shape 200"/>
          <p:cNvSpPr/>
          <p:nvPr>
            <p:ph type="body" idx="1"/>
          </p:nvPr>
        </p:nvSpPr>
        <p:spPr>
          <a:prstGeom prst="rect">
            <a:avLst/>
          </a:prstGeom>
        </p:spPr>
        <p:txBody>
          <a:bodyPr/>
          <a:lstStyle/>
          <a:p>
            <a:pPr marL="0" indent="0">
              <a:buSzTx/>
              <a:buNone/>
              <a:defRPr>
                <a:latin typeface="ヒラギノ丸ゴ ProN"/>
                <a:ea typeface="ヒラギノ丸ゴ ProN"/>
                <a:cs typeface="ヒラギノ丸ゴ ProN"/>
                <a:sym typeface="ヒラギノ丸ゴ ProN"/>
              </a:defRPr>
            </a:pPr>
            <a:r>
              <a:t>４種類の正規化形式：</a:t>
            </a:r>
          </a:p>
          <a:p>
            <a:pPr>
              <a:defRPr>
                <a:latin typeface="ヒラギノ丸ゴ ProN"/>
                <a:ea typeface="ヒラギノ丸ゴ ProN"/>
                <a:cs typeface="ヒラギノ丸ゴ ProN"/>
                <a:sym typeface="ヒラギノ丸ゴ ProN"/>
              </a:defRPr>
            </a:pPr>
            <a:r>
              <a:t>NFD … 正準等価性によって分解</a:t>
            </a:r>
          </a:p>
          <a:p>
            <a:pPr>
              <a:defRPr>
                <a:latin typeface="ヒラギノ丸ゴ ProN"/>
                <a:ea typeface="ヒラギノ丸ゴ ProN"/>
                <a:cs typeface="ヒラギノ丸ゴ ProN"/>
                <a:sym typeface="ヒラギノ丸ゴ ProN"/>
              </a:defRPr>
            </a:pPr>
            <a:r>
              <a:t>NFC … 正準等価性によって分解され、 再度合成</a:t>
            </a:r>
          </a:p>
          <a:p>
            <a:pPr>
              <a:defRPr>
                <a:latin typeface="ヒラギノ丸ゴ ProN"/>
                <a:ea typeface="ヒラギノ丸ゴ ProN"/>
                <a:cs typeface="ヒラギノ丸ゴ ProN"/>
                <a:sym typeface="ヒラギノ丸ゴ ProN"/>
              </a:defRPr>
            </a:pPr>
            <a:r>
              <a:t>NFKD … 互換等価性によって分解</a:t>
            </a:r>
          </a:p>
          <a:p>
            <a:pPr>
              <a:defRPr>
                <a:latin typeface="ヒラギノ丸ゴ ProN"/>
                <a:ea typeface="ヒラギノ丸ゴ ProN"/>
                <a:cs typeface="ヒラギノ丸ゴ ProN"/>
                <a:sym typeface="ヒラギノ丸ゴ ProN"/>
              </a:defRPr>
            </a:pPr>
            <a:r>
              <a:rPr u="sng"/>
              <a:t>NFKC</a:t>
            </a:r>
            <a:r>
              <a:t> … 互換等価性によって分解され、 正準等価性によって再度合成。</a:t>
            </a:r>
            <a:r>
              <a:rPr u="sng"/>
              <a:t>言語処理の文字正規化で使用</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4">
            <a:hueOff val="384618"/>
            <a:satOff val="3869"/>
            <a:lumOff val="5802"/>
          </a:schemeClr>
        </a:solidFill>
      </p:bgPr>
    </p:bg>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lvl1pPr>
              <a:defRPr>
                <a:solidFill>
                  <a:srgbClr val="FFFFFF"/>
                </a:solidFill>
                <a:latin typeface="ヒラギノ丸ゴ ProN"/>
                <a:ea typeface="ヒラギノ丸ゴ ProN"/>
                <a:cs typeface="ヒラギノ丸ゴ ProN"/>
                <a:sym typeface="ヒラギノ丸ゴ ProN"/>
              </a:defRPr>
            </a:lvl1pPr>
          </a:lstStyle>
          <a:p>
            <a:pPr/>
            <a:r>
              <a:t>オプション</a:t>
            </a:r>
          </a:p>
        </p:txBody>
      </p:sp>
      <p:sp>
        <p:nvSpPr>
          <p:cNvPr id="203" name="Shape 203"/>
          <p:cNvSpPr/>
          <p:nvPr>
            <p:ph type="body" idx="1"/>
          </p:nvPr>
        </p:nvSpPr>
        <p:spPr>
          <a:xfrm>
            <a:off x="415235" y="2609850"/>
            <a:ext cx="12174331" cy="6286500"/>
          </a:xfrm>
          <a:prstGeom prst="rect">
            <a:avLst/>
          </a:prstGeom>
        </p:spPr>
        <p:txBody>
          <a:bodyPr/>
          <a:lstStyle/>
          <a:p>
            <a:pPr marL="0" indent="0">
              <a:buSzTx/>
              <a:buNone/>
              <a:defRPr>
                <a:latin typeface="ヒラギノ丸ゴ ProN"/>
                <a:ea typeface="ヒラギノ丸ゴ ProN"/>
                <a:cs typeface="ヒラギノ丸ゴ ProN"/>
                <a:sym typeface="ヒラギノ丸ゴ ProN"/>
              </a:defRPr>
            </a:pPr>
            <a:r>
              <a:t>Optionは値があるのかないのかわからない状態を表すもの</a:t>
            </a:r>
          </a:p>
          <a:p>
            <a:pPr marL="0" indent="0">
              <a:buSzTx/>
              <a:buNone/>
              <a:defRPr>
                <a:latin typeface="ヒラギノ丸ゴ ProN"/>
                <a:ea typeface="ヒラギノ丸ゴ ProN"/>
                <a:cs typeface="ヒラギノ丸ゴ ProN"/>
                <a:sym typeface="ヒラギノ丸ゴ ProN"/>
              </a:defRPr>
            </a:pPr>
            <a:r>
              <a:t>値をOptionで包むことで、その値がある（nullではない）場合はSome、ない（nullである）の場合はNoneという状態に移り、Someの場合は値を取り出せるという機構</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hueOff val="-444211"/>
            <a:satOff val="-14915"/>
            <a:lumOff val="22857"/>
          </a:schemeClr>
        </a:solidFill>
      </p:bgPr>
    </p:bg>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lvl1pPr defTabSz="525779">
              <a:defRPr sz="7200">
                <a:solidFill>
                  <a:srgbClr val="FFFFFF"/>
                </a:solidFill>
                <a:latin typeface="ヒラギノ丸ゴ ProN"/>
                <a:ea typeface="ヒラギノ丸ゴ ProN"/>
                <a:cs typeface="ヒラギノ丸ゴ ProN"/>
                <a:sym typeface="ヒラギノ丸ゴ ProN"/>
              </a:defRPr>
            </a:lvl1pPr>
          </a:lstStyle>
          <a:p>
            <a:pPr/>
            <a:r>
              <a:t>文字列オプション（自作）</a:t>
            </a:r>
          </a:p>
        </p:txBody>
      </p:sp>
      <p:sp>
        <p:nvSpPr>
          <p:cNvPr id="206" name="Shape 206"/>
          <p:cNvSpPr/>
          <p:nvPr>
            <p:ph type="body" idx="1"/>
          </p:nvPr>
        </p:nvSpPr>
        <p:spPr>
          <a:prstGeom prst="rect">
            <a:avLst/>
          </a:prstGeom>
        </p:spPr>
        <p:txBody>
          <a:bodyPr/>
          <a:lstStyle/>
          <a:p>
            <a:pPr marL="0" indent="0">
              <a:buSzTx/>
              <a:buNone/>
              <a:defRPr>
                <a:latin typeface="ヒラギノ丸ゴ ProN"/>
                <a:ea typeface="ヒラギノ丸ゴ ProN"/>
                <a:cs typeface="ヒラギノ丸ゴ ProN"/>
                <a:sym typeface="ヒラギノ丸ゴ ProN"/>
              </a:defRPr>
            </a:pPr>
            <a:r>
              <a:t>文字列処理においてStringはnullだけでなく空文字”"も同時に排除したい場合がよくあるが、Optionでは空文字は排除されない。そこで、OptionのようにStringを包むことでnullと空文字を排除するためのStringOptionを自作した。</a:t>
            </a:r>
          </a:p>
          <a:p>
            <a:pPr marL="0" indent="0">
              <a:buSzTx/>
              <a:buNone/>
              <a:defRPr>
                <a:latin typeface="ヒラギノ丸ゴ ProN"/>
                <a:ea typeface="ヒラギノ丸ゴ ProN"/>
                <a:cs typeface="ヒラギノ丸ゴ ProN"/>
                <a:sym typeface="ヒラギノ丸ゴ ProN"/>
              </a:defRPr>
            </a:pPr>
            <a:r>
              <a:rPr u="sng">
                <a:hlinkClick r:id="rId2" invalidUrl="" action="" tgtFrame="" tooltip="" history="1" highlightClick="0" endSnd="0"/>
              </a:rPr>
              <a:t>https://github.com/ynupc/scalastringcourseday7/blob/master/src/test/scala/text/StringOption.scala</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a:latin typeface="ヒラギノ丸ゴ ProN"/>
                <a:ea typeface="ヒラギノ丸ゴ ProN"/>
                <a:cs typeface="ヒラギノ丸ゴ ProN"/>
                <a:sym typeface="ヒラギノ丸ゴ ProN"/>
              </a:defRPr>
            </a:lvl1pPr>
          </a:lstStyle>
          <a:p>
            <a:pPr/>
            <a:r>
              <a:t>Unicodeスクリプト</a:t>
            </a:r>
          </a:p>
        </p:txBody>
      </p:sp>
      <p:graphicFrame>
        <p:nvGraphicFramePr>
          <p:cNvPr id="126" name="Table 126"/>
          <p:cNvGraphicFramePr/>
          <p:nvPr/>
        </p:nvGraphicFramePr>
        <p:xfrm>
          <a:off x="669408" y="2684830"/>
          <a:ext cx="11665984" cy="43839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525730"/>
                <a:gridCol w="7140252"/>
              </a:tblGrid>
              <a:tr h="730656">
                <a:tc>
                  <a:txBody>
                    <a:bodyPr/>
                    <a:lstStyle/>
                    <a:p>
                      <a:pPr defTabSz="914400">
                        <a:defRPr b="0">
                          <a:solidFill>
                            <a:srgbClr val="000000"/>
                          </a:solidFill>
                        </a:defRPr>
                      </a:pPr>
                      <a:r>
                        <a:rPr sz="3200">
                          <a:solidFill>
                            <a:srgbClr val="FFFFFF"/>
                          </a:solidFill>
                          <a:sym typeface="ヒラギノ角ゴ ProN W6"/>
                        </a:rPr>
                        <a:t>Unicodeスクリプト</a:t>
                      </a:r>
                    </a:p>
                  </a:txBody>
                  <a:tcPr marL="50800" marR="50800" marT="50800" marB="50800" anchor="ctr" anchorCtr="0" horzOverflow="overflow"/>
                </a:tc>
                <a:tc>
                  <a:txBody>
                    <a:bodyPr/>
                    <a:lstStyle/>
                    <a:p>
                      <a:pPr defTabSz="914400">
                        <a:defRPr b="0">
                          <a:solidFill>
                            <a:srgbClr val="000000"/>
                          </a:solidFill>
                        </a:defRPr>
                      </a:pPr>
                      <a:r>
                        <a:rPr sz="3200">
                          <a:solidFill>
                            <a:srgbClr val="FFFFFF"/>
                          </a:solidFill>
                          <a:sym typeface="ヒラギノ角ゴ ProN W6"/>
                        </a:rPr>
                        <a:t>説明</a:t>
                      </a:r>
                    </a:p>
                  </a:txBody>
                  <a:tcPr marL="50800" marR="50800" marT="50800" marB="50800" anchor="ctr" anchorCtr="0" horzOverflow="overflow"/>
                </a:tc>
              </a:tr>
              <a:tr h="730656">
                <a:tc>
                  <a:txBody>
                    <a:bodyPr/>
                    <a:lstStyle/>
                    <a:p>
                      <a:pPr algn="l" defTabSz="914400">
                        <a:defRPr b="0">
                          <a:solidFill>
                            <a:srgbClr val="000000"/>
                          </a:solidFill>
                        </a:defRPr>
                      </a:pPr>
                      <a:r>
                        <a:rPr sz="3200">
                          <a:solidFill>
                            <a:srgbClr val="FFFFFF"/>
                          </a:solidFill>
                          <a:sym typeface="ヒラギノ角ゴ ProN W6"/>
                        </a:rPr>
                        <a:t>Common</a:t>
                      </a:r>
                    </a:p>
                  </a:txBody>
                  <a:tcPr marL="50800" marR="50800" marT="50800" marB="50800" anchor="ctr" anchorCtr="0" horzOverflow="overflow"/>
                </a:tc>
                <a:tc>
                  <a:txBody>
                    <a:bodyPr/>
                    <a:lstStyle/>
                    <a:p>
                      <a:pPr algn="l" defTabSz="914400"/>
                      <a:r>
                        <a:rPr sz="3200"/>
                        <a:t>記号</a:t>
                      </a:r>
                    </a:p>
                  </a:txBody>
                  <a:tcPr marL="50800" marR="50800" marT="50800" marB="50800" anchor="ctr" anchorCtr="0" horzOverflow="overflow"/>
                </a:tc>
              </a:tr>
              <a:tr h="730656">
                <a:tc>
                  <a:txBody>
                    <a:bodyPr/>
                    <a:lstStyle/>
                    <a:p>
                      <a:pPr algn="l" defTabSz="914400">
                        <a:defRPr b="0">
                          <a:solidFill>
                            <a:srgbClr val="000000"/>
                          </a:solidFill>
                        </a:defRPr>
                      </a:pPr>
                      <a:r>
                        <a:rPr sz="3200">
                          <a:solidFill>
                            <a:srgbClr val="FFFFFF"/>
                          </a:solidFill>
                          <a:sym typeface="ヒラギノ角ゴ ProN W6"/>
                        </a:rPr>
                        <a:t>Han</a:t>
                      </a:r>
                    </a:p>
                  </a:txBody>
                  <a:tcPr marL="50800" marR="50800" marT="50800" marB="50800" anchor="ctr" anchorCtr="0" horzOverflow="overflow"/>
                </a:tc>
                <a:tc>
                  <a:txBody>
                    <a:bodyPr/>
                    <a:lstStyle/>
                    <a:p>
                      <a:pPr algn="l" defTabSz="914400"/>
                      <a:r>
                        <a:rPr sz="3200"/>
                        <a:t>漢字</a:t>
                      </a:r>
                    </a:p>
                  </a:txBody>
                  <a:tcPr marL="50800" marR="50800" marT="50800" marB="50800" anchor="ctr" anchorCtr="0" horzOverflow="overflow"/>
                </a:tc>
              </a:tr>
              <a:tr h="730656">
                <a:tc>
                  <a:txBody>
                    <a:bodyPr/>
                    <a:lstStyle/>
                    <a:p>
                      <a:pPr algn="l" defTabSz="914400">
                        <a:defRPr b="0">
                          <a:solidFill>
                            <a:srgbClr val="000000"/>
                          </a:solidFill>
                        </a:defRPr>
                      </a:pPr>
                      <a:r>
                        <a:rPr sz="3200">
                          <a:solidFill>
                            <a:srgbClr val="FFFFFF"/>
                          </a:solidFill>
                          <a:sym typeface="ヒラギノ角ゴ ProN W6"/>
                        </a:rPr>
                        <a:t>Hiragana</a:t>
                      </a:r>
                    </a:p>
                  </a:txBody>
                  <a:tcPr marL="50800" marR="50800" marT="50800" marB="50800" anchor="ctr" anchorCtr="0" horzOverflow="overflow"/>
                </a:tc>
                <a:tc>
                  <a:txBody>
                    <a:bodyPr/>
                    <a:lstStyle/>
                    <a:p>
                      <a:pPr algn="l" defTabSz="914400"/>
                      <a:r>
                        <a:rPr sz="3200"/>
                        <a:t>ひらがな</a:t>
                      </a:r>
                    </a:p>
                  </a:txBody>
                  <a:tcPr marL="50800" marR="50800" marT="50800" marB="50800" anchor="ctr" anchorCtr="0" horzOverflow="overflow"/>
                </a:tc>
              </a:tr>
              <a:tr h="730656">
                <a:tc>
                  <a:txBody>
                    <a:bodyPr/>
                    <a:lstStyle/>
                    <a:p>
                      <a:pPr algn="l" defTabSz="914400">
                        <a:defRPr b="0">
                          <a:solidFill>
                            <a:srgbClr val="000000"/>
                          </a:solidFill>
                        </a:defRPr>
                      </a:pPr>
                      <a:r>
                        <a:rPr sz="3200">
                          <a:solidFill>
                            <a:srgbClr val="FFFFFF"/>
                          </a:solidFill>
                          <a:sym typeface="ヒラギノ角ゴ ProN W6"/>
                        </a:rPr>
                        <a:t>Katakana</a:t>
                      </a:r>
                    </a:p>
                  </a:txBody>
                  <a:tcPr marL="50800" marR="50800" marT="50800" marB="50800" anchor="ctr" anchorCtr="0" horzOverflow="overflow"/>
                </a:tc>
                <a:tc>
                  <a:txBody>
                    <a:bodyPr/>
                    <a:lstStyle/>
                    <a:p>
                      <a:pPr algn="l" defTabSz="914400"/>
                      <a:r>
                        <a:rPr sz="3200"/>
                        <a:t>カタカナ</a:t>
                      </a:r>
                    </a:p>
                  </a:txBody>
                  <a:tcPr marL="50800" marR="50800" marT="50800" marB="50800" anchor="ctr" anchorCtr="0" horzOverflow="overflow"/>
                </a:tc>
              </a:tr>
              <a:tr h="730656">
                <a:tc>
                  <a:txBody>
                    <a:bodyPr/>
                    <a:lstStyle/>
                    <a:p>
                      <a:pPr algn="l" defTabSz="914400">
                        <a:defRPr b="0">
                          <a:solidFill>
                            <a:srgbClr val="000000"/>
                          </a:solidFill>
                        </a:defRPr>
                      </a:pPr>
                      <a:r>
                        <a:rPr sz="3200">
                          <a:solidFill>
                            <a:srgbClr val="FFFFFF"/>
                          </a:solidFill>
                          <a:sym typeface="ヒラギノ角ゴ ProN W6"/>
                        </a:rPr>
                        <a:t>Latin</a:t>
                      </a:r>
                    </a:p>
                  </a:txBody>
                  <a:tcPr marL="50800" marR="50800" marT="50800" marB="50800" anchor="ctr" anchorCtr="0" horzOverflow="overflow"/>
                </a:tc>
                <a:tc>
                  <a:txBody>
                    <a:bodyPr/>
                    <a:lstStyle/>
                    <a:p>
                      <a:pPr algn="l" defTabSz="914400"/>
                      <a:r>
                        <a:rPr sz="3200"/>
                        <a:t>半角英数（Latin-1）</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2"/>
        </a:solidFill>
      </p:bgPr>
    </p:bg>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a:defRPr>
                <a:solidFill>
                  <a:srgbClr val="FFFFFF"/>
                </a:solidFill>
                <a:latin typeface="ヒラギノ丸ゴ ProN"/>
                <a:ea typeface="ヒラギノ丸ゴ ProN"/>
                <a:cs typeface="ヒラギノ丸ゴ ProN"/>
                <a:sym typeface="ヒラギノ丸ゴ ProN"/>
              </a:defRPr>
            </a:lvl1pPr>
          </a:lstStyle>
          <a:p>
            <a:pPr/>
            <a:r>
              <a:t>正規化文字列（自作）</a:t>
            </a:r>
          </a:p>
        </p:txBody>
      </p:sp>
      <p:sp>
        <p:nvSpPr>
          <p:cNvPr id="209" name="Shape 209"/>
          <p:cNvSpPr/>
          <p:nvPr>
            <p:ph type="body" idx="1"/>
          </p:nvPr>
        </p:nvSpPr>
        <p:spPr>
          <a:prstGeom prst="rect">
            <a:avLst/>
          </a:prstGeom>
        </p:spPr>
        <p:txBody>
          <a:bodyPr/>
          <a:lstStyle/>
          <a:p>
            <a:pPr marL="0" indent="0">
              <a:buSzTx/>
              <a:buNone/>
              <a:defRPr>
                <a:latin typeface="ヒラギノ丸ゴ ProN"/>
                <a:ea typeface="ヒラギノ丸ゴ ProN"/>
                <a:cs typeface="ヒラギノ丸ゴ ProN"/>
                <a:sym typeface="ヒラギノ丸ゴ ProN"/>
              </a:defRPr>
            </a:pPr>
            <a:r>
              <a:t>値からnullや空文字を排除することに加えて、値が正規化されていることを保証するためにNormalizedStringを自作した。</a:t>
            </a:r>
          </a:p>
          <a:p>
            <a:pPr marL="0" indent="0">
              <a:buSzTx/>
              <a:buNone/>
              <a:defRPr>
                <a:latin typeface="ヒラギノ丸ゴ ProN"/>
                <a:ea typeface="ヒラギノ丸ゴ ProN"/>
                <a:cs typeface="ヒラギノ丸ゴ ProN"/>
                <a:sym typeface="ヒラギノ丸ゴ ProN"/>
              </a:defRPr>
            </a:pPr>
            <a:r>
              <a:rPr u="sng">
                <a:hlinkClick r:id="rId2" invalidUrl="" action="" tgtFrame="" tooltip="" history="1" highlightClick="0" endSnd="0"/>
              </a:rPr>
              <a:t>https://github.com/ynupc/scalastringcourseday7/blob/master/src/test/scala/text/NormalizedString.scala</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olidFill>
      </p:bgPr>
    </p:bg>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defTabSz="473201">
              <a:defRPr sz="6480">
                <a:solidFill>
                  <a:srgbClr val="FFFFFF"/>
                </a:solidFill>
                <a:latin typeface="ヒラギノ丸ゴ ProN"/>
                <a:ea typeface="ヒラギノ丸ゴ ProN"/>
                <a:cs typeface="ヒラギノ丸ゴ ProN"/>
                <a:sym typeface="ヒラギノ丸ゴ ProN"/>
              </a:defRPr>
            </a:pPr>
            <a:r>
              <a:t>句点による文分割と</a:t>
            </a:r>
          </a:p>
          <a:p>
            <a:pPr defTabSz="473201">
              <a:defRPr sz="6480">
                <a:solidFill>
                  <a:srgbClr val="FFFFFF"/>
                </a:solidFill>
                <a:latin typeface="ヒラギノ丸ゴ ProN"/>
                <a:ea typeface="ヒラギノ丸ゴ ProN"/>
                <a:cs typeface="ヒラギノ丸ゴ ProN"/>
                <a:sym typeface="ヒラギノ丸ゴ ProN"/>
              </a:defRPr>
            </a:pPr>
            <a:r>
              <a:t>文の正規化（自作）</a:t>
            </a:r>
          </a:p>
        </p:txBody>
      </p:sp>
      <p:sp>
        <p:nvSpPr>
          <p:cNvPr id="212" name="Shape 212"/>
          <p:cNvSpPr/>
          <p:nvPr>
            <p:ph type="body" idx="1"/>
          </p:nvPr>
        </p:nvSpPr>
        <p:spPr>
          <a:prstGeom prst="rect">
            <a:avLst/>
          </a:prstGeom>
        </p:spPr>
        <p:txBody>
          <a:bodyPr/>
          <a:lstStyle/>
          <a:p>
            <a:pPr marL="0" indent="0">
              <a:buSzTx/>
              <a:buNone/>
              <a:defRPr>
                <a:latin typeface="ヒラギノ丸ゴ ProN"/>
                <a:ea typeface="ヒラギノ丸ゴ ProN"/>
                <a:cs typeface="ヒラギノ丸ゴ ProN"/>
                <a:sym typeface="ヒラギノ丸ゴ ProN"/>
              </a:defRPr>
            </a:pPr>
            <a:r>
              <a:t>日本語テキストを句点「。」や「．」の区切りによる文（単文・重文・複文の文ではない）に分割し、文を正規化する方法</a:t>
            </a:r>
          </a:p>
          <a:p>
            <a:pPr marL="0" indent="0">
              <a:buSzTx/>
              <a:buNone/>
              <a:defRPr>
                <a:latin typeface="ヒラギノ丸ゴ ProN"/>
                <a:ea typeface="ヒラギノ丸ゴ ProN"/>
                <a:cs typeface="ヒラギノ丸ゴ ProN"/>
                <a:sym typeface="ヒラギノ丸ゴ ProN"/>
              </a:defRPr>
            </a:pPr>
            <a:r>
              <a:t>単純にNormalizedStringやUnicode正規化してしまうと、日本語の句点・読点がそれぞれラテン文字のピリオト・カンマに変換されてしまう問題を回避</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defRPr>
                <a:latin typeface="ヒラギノ丸ゴ ProN"/>
                <a:ea typeface="ヒラギノ丸ゴ ProN"/>
                <a:cs typeface="ヒラギノ丸ゴ ProN"/>
                <a:sym typeface="ヒラギノ丸ゴ ProN"/>
              </a:defRPr>
            </a:lvl1pPr>
          </a:lstStyle>
          <a:p>
            <a:pPr/>
            <a:r>
              <a:t>Unicodeブロック</a:t>
            </a:r>
          </a:p>
        </p:txBody>
      </p:sp>
      <p:graphicFrame>
        <p:nvGraphicFramePr>
          <p:cNvPr id="129" name="Table 129"/>
          <p:cNvGraphicFramePr/>
          <p:nvPr/>
        </p:nvGraphicFramePr>
        <p:xfrm>
          <a:off x="396485" y="2616599"/>
          <a:ext cx="12211830" cy="361916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4976944"/>
                <a:gridCol w="7234885"/>
              </a:tblGrid>
              <a:tr h="723833">
                <a:tc>
                  <a:txBody>
                    <a:bodyPr/>
                    <a:lstStyle/>
                    <a:p>
                      <a:pPr defTabSz="914400">
                        <a:defRPr b="0">
                          <a:solidFill>
                            <a:srgbClr val="000000"/>
                          </a:solidFill>
                        </a:defRPr>
                      </a:pPr>
                      <a:r>
                        <a:rPr sz="3000">
                          <a:solidFill>
                            <a:srgbClr val="FFFFFF"/>
                          </a:solidFill>
                          <a:sym typeface="ヒラギノ角ゴ ProN W6"/>
                        </a:rPr>
                        <a:t>Unicodeブロック</a:t>
                      </a:r>
                    </a:p>
                  </a:txBody>
                  <a:tcPr marL="50800" marR="50800" marT="50800" marB="50800" anchor="ctr" anchorCtr="0" horzOverflow="overflow"/>
                </a:tc>
                <a:tc>
                  <a:txBody>
                    <a:bodyPr/>
                    <a:lstStyle/>
                    <a:p>
                      <a:pPr defTabSz="914400">
                        <a:defRPr b="0">
                          <a:solidFill>
                            <a:srgbClr val="000000"/>
                          </a:solidFill>
                        </a:defRPr>
                      </a:pPr>
                      <a:r>
                        <a:rPr sz="3000">
                          <a:solidFill>
                            <a:srgbClr val="FFFFFF"/>
                          </a:solidFill>
                          <a:sym typeface="ヒラギノ角ゴ ProN W6"/>
                        </a:rPr>
                        <a:t>説明</a:t>
                      </a:r>
                    </a:p>
                  </a:txBody>
                  <a:tcPr marL="50800" marR="50800" marT="50800" marB="50800" anchor="ctr" anchorCtr="0" horzOverflow="overflow"/>
                </a:tc>
              </a:tr>
              <a:tr h="723833">
                <a:tc>
                  <a:txBody>
                    <a:bodyPr/>
                    <a:lstStyle/>
                    <a:p>
                      <a:pPr algn="l" defTabSz="914400">
                        <a:defRPr b="0">
                          <a:solidFill>
                            <a:srgbClr val="000000"/>
                          </a:solidFill>
                        </a:defRPr>
                      </a:pPr>
                      <a:r>
                        <a:rPr sz="3000">
                          <a:solidFill>
                            <a:srgbClr val="FFFFFF"/>
                          </a:solidFill>
                          <a:sym typeface="ヒラギノ角ゴ ProN W6"/>
                        </a:rPr>
                        <a:t>Basic Latin</a:t>
                      </a:r>
                    </a:p>
                  </a:txBody>
                  <a:tcPr marL="50800" marR="50800" marT="50800" marB="50800" anchor="ctr" anchorCtr="0" horzOverflow="overflow"/>
                </a:tc>
                <a:tc>
                  <a:txBody>
                    <a:bodyPr/>
                    <a:lstStyle/>
                    <a:p>
                      <a:pPr algn="l" defTabSz="914400"/>
                      <a:r>
                        <a:rPr sz="3000"/>
                        <a:t>半角英数（Latin-1）</a:t>
                      </a:r>
                    </a:p>
                  </a:txBody>
                  <a:tcPr marL="50800" marR="50800" marT="50800" marB="50800" anchor="ctr" anchorCtr="0" horzOverflow="overflow"/>
                </a:tc>
              </a:tr>
              <a:tr h="723833">
                <a:tc>
                  <a:txBody>
                    <a:bodyPr/>
                    <a:lstStyle/>
                    <a:p>
                      <a:pPr algn="l" defTabSz="914400">
                        <a:defRPr b="0">
                          <a:solidFill>
                            <a:srgbClr val="000000"/>
                          </a:solidFill>
                        </a:defRPr>
                      </a:pPr>
                      <a:r>
                        <a:rPr sz="3000">
                          <a:solidFill>
                            <a:srgbClr val="FFFFFF"/>
                          </a:solidFill>
                          <a:sym typeface="ヒラギノ角ゴ ProN W6"/>
                        </a:rPr>
                        <a:t>CJK Unified Ideographs</a:t>
                      </a:r>
                    </a:p>
                  </a:txBody>
                  <a:tcPr marL="50800" marR="50800" marT="50800" marB="50800" anchor="ctr" anchorCtr="0" horzOverflow="overflow"/>
                </a:tc>
                <a:tc>
                  <a:txBody>
                    <a:bodyPr/>
                    <a:lstStyle/>
                    <a:p>
                      <a:pPr algn="l" defTabSz="914400"/>
                      <a:r>
                        <a:rPr sz="3000"/>
                        <a:t>表意文字（漢字、BMP上のみ）</a:t>
                      </a:r>
                    </a:p>
                  </a:txBody>
                  <a:tcPr marL="50800" marR="50800" marT="50800" marB="50800" anchor="ctr" anchorCtr="0" horzOverflow="overflow"/>
                </a:tc>
              </a:tr>
              <a:tr h="723833">
                <a:tc>
                  <a:txBody>
                    <a:bodyPr/>
                    <a:lstStyle/>
                    <a:p>
                      <a:pPr algn="l" defTabSz="914400">
                        <a:defRPr b="0">
                          <a:solidFill>
                            <a:srgbClr val="000000"/>
                          </a:solidFill>
                        </a:defRPr>
                      </a:pPr>
                      <a:r>
                        <a:rPr sz="3000">
                          <a:solidFill>
                            <a:srgbClr val="FFFFFF"/>
                          </a:solidFill>
                          <a:sym typeface="ヒラギノ角ゴ ProN W6"/>
                        </a:rPr>
                        <a:t>Hiragana</a:t>
                      </a:r>
                    </a:p>
                  </a:txBody>
                  <a:tcPr marL="50800" marR="50800" marT="50800" marB="50800" anchor="ctr" anchorCtr="0" horzOverflow="overflow"/>
                </a:tc>
                <a:tc>
                  <a:txBody>
                    <a:bodyPr/>
                    <a:lstStyle/>
                    <a:p>
                      <a:pPr algn="l" defTabSz="914400"/>
                      <a:r>
                        <a:rPr sz="3000"/>
                        <a:t>ひらがな</a:t>
                      </a:r>
                    </a:p>
                  </a:txBody>
                  <a:tcPr marL="50800" marR="50800" marT="50800" marB="50800" anchor="ctr" anchorCtr="0" horzOverflow="overflow"/>
                </a:tc>
              </a:tr>
              <a:tr h="723833">
                <a:tc>
                  <a:txBody>
                    <a:bodyPr/>
                    <a:lstStyle/>
                    <a:p>
                      <a:pPr algn="l" defTabSz="914400">
                        <a:defRPr b="0">
                          <a:solidFill>
                            <a:srgbClr val="000000"/>
                          </a:solidFill>
                        </a:defRPr>
                      </a:pPr>
                      <a:r>
                        <a:rPr sz="3000">
                          <a:solidFill>
                            <a:srgbClr val="FFFFFF"/>
                          </a:solidFill>
                          <a:sym typeface="ヒラギノ角ゴ ProN W6"/>
                        </a:rPr>
                        <a:t>Katakana</a:t>
                      </a:r>
                    </a:p>
                  </a:txBody>
                  <a:tcPr marL="50800" marR="50800" marT="50800" marB="50800" anchor="ctr" anchorCtr="0" horzOverflow="overflow"/>
                </a:tc>
                <a:tc>
                  <a:txBody>
                    <a:bodyPr/>
                    <a:lstStyle/>
                    <a:p>
                      <a:pPr algn="l" defTabSz="914400"/>
                      <a:r>
                        <a:rPr sz="3000"/>
                        <a:t>カタカナ</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lvl1pPr>
              <a:defRPr>
                <a:latin typeface="ヒラギノ丸ゴ ProN"/>
                <a:ea typeface="ヒラギノ丸ゴ ProN"/>
                <a:cs typeface="ヒラギノ丸ゴ ProN"/>
                <a:sym typeface="ヒラギノ丸ゴ ProN"/>
              </a:defRPr>
            </a:lvl1pPr>
          </a:lstStyle>
          <a:p>
            <a:pPr/>
            <a:r>
              <a:t>Unicodeカテゴリ</a:t>
            </a:r>
          </a:p>
        </p:txBody>
      </p:sp>
      <p:graphicFrame>
        <p:nvGraphicFramePr>
          <p:cNvPr id="132" name="Table 132"/>
          <p:cNvGraphicFramePr/>
          <p:nvPr/>
        </p:nvGraphicFramePr>
        <p:xfrm>
          <a:off x="588810" y="2602953"/>
          <a:ext cx="11474938" cy="57150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907856"/>
                <a:gridCol w="3827646"/>
                <a:gridCol w="5091676"/>
              </a:tblGrid>
              <a:tr h="714375">
                <a:tc>
                  <a:txBody>
                    <a:bodyPr/>
                    <a:lstStyle/>
                    <a:p>
                      <a:pPr defTabSz="914400">
                        <a:defRPr b="0">
                          <a:solidFill>
                            <a:srgbClr val="000000"/>
                          </a:solidFill>
                        </a:defRPr>
                      </a:pPr>
                      <a:r>
                        <a:rPr sz="2600">
                          <a:solidFill>
                            <a:srgbClr val="FFFFFF"/>
                          </a:solidFill>
                          <a:sym typeface="ヒラギノ角ゴ ProN W6"/>
                        </a:rPr>
                        <a:t>Unicodeカテゴリ</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説明</a:t>
                      </a:r>
                    </a:p>
                  </a:txBody>
                  <a:tcPr marL="50800" marR="50800" marT="50800" marB="50800" anchor="ctr" anchorCtr="0" horzOverflow="overflow"/>
                </a:tc>
                <a:tc>
                  <a:txBody>
                    <a:bodyPr/>
                    <a:lstStyle/>
                    <a:p>
                      <a:pPr defTabSz="914400">
                        <a:defRPr b="0">
                          <a:solidFill>
                            <a:srgbClr val="000000"/>
                          </a:solidFill>
                        </a:defRPr>
                      </a:pPr>
                      <a:r>
                        <a:rPr sz="2600">
                          <a:solidFill>
                            <a:srgbClr val="FFFFFF"/>
                          </a:solidFill>
                          <a:sym typeface="ヒラギノ角ゴ ProN W6"/>
                        </a:rPr>
                        <a:t>サブカテゴリ</a:t>
                      </a:r>
                    </a:p>
                  </a:txBody>
                  <a:tcPr marL="50800" marR="50800" marT="50800" marB="50800" anchor="ctr" anchorCtr="0" horzOverflow="overflow"/>
                </a:tc>
              </a:tr>
              <a:tr h="714375">
                <a:tc>
                  <a:txBody>
                    <a:bodyPr/>
                    <a:lstStyle/>
                    <a:p>
                      <a:pPr defTabSz="914400">
                        <a:defRPr b="0">
                          <a:solidFill>
                            <a:srgbClr val="000000"/>
                          </a:solidFill>
                        </a:defRPr>
                      </a:pPr>
                      <a:r>
                        <a:rPr sz="2600">
                          <a:solidFill>
                            <a:srgbClr val="FFFFFF"/>
                          </a:solidFill>
                          <a:sym typeface="ヒラギノ角ゴ ProN W6"/>
                        </a:rPr>
                        <a:t>C</a:t>
                      </a:r>
                    </a:p>
                  </a:txBody>
                  <a:tcPr marL="50800" marR="50800" marT="50800" marB="50800" anchor="ctr" anchorCtr="0" horzOverflow="overflow"/>
                </a:tc>
                <a:tc>
                  <a:txBody>
                    <a:bodyPr/>
                    <a:lstStyle/>
                    <a:p>
                      <a:pPr algn="l" defTabSz="914400"/>
                      <a:r>
                        <a:rPr sz="2600"/>
                        <a:t>その他 (Other)</a:t>
                      </a:r>
                    </a:p>
                  </a:txBody>
                  <a:tcPr marL="50800" marR="50800" marT="50800" marB="50800" anchor="ctr" anchorCtr="0" horzOverflow="overflow"/>
                </a:tc>
                <a:tc>
                  <a:txBody>
                    <a:bodyPr/>
                    <a:lstStyle/>
                    <a:p>
                      <a:pPr algn="l" defTabSz="914400"/>
                      <a:r>
                        <a:rPr sz="2600"/>
                        <a:t>Cc | Cf | Cs | Co | Cn</a:t>
                      </a:r>
                    </a:p>
                  </a:txBody>
                  <a:tcPr marL="50800" marR="50800" marT="50800" marB="50800" anchor="ctr" anchorCtr="0" horzOverflow="overflow"/>
                </a:tc>
              </a:tr>
              <a:tr h="714375">
                <a:tc>
                  <a:txBody>
                    <a:bodyPr/>
                    <a:lstStyle/>
                    <a:p>
                      <a:pPr defTabSz="914400">
                        <a:defRPr b="0">
                          <a:solidFill>
                            <a:srgbClr val="000000"/>
                          </a:solidFill>
                        </a:defRPr>
                      </a:pPr>
                      <a:r>
                        <a:rPr sz="2600">
                          <a:solidFill>
                            <a:srgbClr val="FFFFFF"/>
                          </a:solidFill>
                          <a:sym typeface="ヒラギノ角ゴ ProN W6"/>
                        </a:rPr>
                        <a:t>L</a:t>
                      </a:r>
                    </a:p>
                  </a:txBody>
                  <a:tcPr marL="50800" marR="50800" marT="50800" marB="50800" anchor="ctr" anchorCtr="0" horzOverflow="overflow"/>
                </a:tc>
                <a:tc>
                  <a:txBody>
                    <a:bodyPr/>
                    <a:lstStyle/>
                    <a:p>
                      <a:pPr algn="l" defTabSz="914400"/>
                      <a:r>
                        <a:rPr sz="2600"/>
                        <a:t>アルファベット (Letter)</a:t>
                      </a:r>
                    </a:p>
                  </a:txBody>
                  <a:tcPr marL="50800" marR="50800" marT="50800" marB="50800" anchor="ctr" anchorCtr="0" horzOverflow="overflow"/>
                </a:tc>
                <a:tc>
                  <a:txBody>
                    <a:bodyPr/>
                    <a:lstStyle/>
                    <a:p>
                      <a:pPr algn="l" defTabSz="914400"/>
                      <a:r>
                        <a:rPr sz="2600"/>
                        <a:t>Lu | Ll | Lt | Lm | Lo</a:t>
                      </a:r>
                    </a:p>
                  </a:txBody>
                  <a:tcPr marL="50800" marR="50800" marT="50800" marB="50800" anchor="ctr" anchorCtr="0" horzOverflow="overflow"/>
                </a:tc>
              </a:tr>
              <a:tr h="714375">
                <a:tc>
                  <a:txBody>
                    <a:bodyPr/>
                    <a:lstStyle/>
                    <a:p>
                      <a:pPr defTabSz="914400">
                        <a:defRPr b="0">
                          <a:solidFill>
                            <a:srgbClr val="000000"/>
                          </a:solidFill>
                        </a:defRPr>
                      </a:pPr>
                      <a:r>
                        <a:rPr sz="2600">
                          <a:solidFill>
                            <a:srgbClr val="FFFFFF"/>
                          </a:solidFill>
                          <a:sym typeface="ヒラギノ角ゴ ProN W6"/>
                        </a:rPr>
                        <a:t>M</a:t>
                      </a:r>
                    </a:p>
                  </a:txBody>
                  <a:tcPr marL="50800" marR="50800" marT="50800" marB="50800" anchor="ctr" anchorCtr="0" horzOverflow="overflow"/>
                </a:tc>
                <a:tc>
                  <a:txBody>
                    <a:bodyPr/>
                    <a:lstStyle/>
                    <a:p>
                      <a:pPr algn="l" defTabSz="914400"/>
                      <a:r>
                        <a:rPr sz="2600"/>
                        <a:t>記号 (Mark)</a:t>
                      </a:r>
                    </a:p>
                  </a:txBody>
                  <a:tcPr marL="50800" marR="50800" marT="50800" marB="50800" anchor="ctr" anchorCtr="0" horzOverflow="overflow"/>
                </a:tc>
                <a:tc>
                  <a:txBody>
                    <a:bodyPr/>
                    <a:lstStyle/>
                    <a:p>
                      <a:pPr algn="l" defTabSz="914400"/>
                      <a:r>
                        <a:rPr sz="2600"/>
                        <a:t>Mn | Mc | Me</a:t>
                      </a:r>
                    </a:p>
                  </a:txBody>
                  <a:tcPr marL="50800" marR="50800" marT="50800" marB="50800" anchor="ctr" anchorCtr="0" horzOverflow="overflow"/>
                </a:tc>
              </a:tr>
              <a:tr h="714375">
                <a:tc>
                  <a:txBody>
                    <a:bodyPr/>
                    <a:lstStyle/>
                    <a:p>
                      <a:pPr defTabSz="914400">
                        <a:defRPr b="0">
                          <a:solidFill>
                            <a:srgbClr val="000000"/>
                          </a:solidFill>
                        </a:defRPr>
                      </a:pPr>
                      <a:r>
                        <a:rPr sz="2600">
                          <a:solidFill>
                            <a:srgbClr val="FFFFFF"/>
                          </a:solidFill>
                          <a:sym typeface="ヒラギノ角ゴ ProN W6"/>
                        </a:rPr>
                        <a:t>N</a:t>
                      </a:r>
                    </a:p>
                  </a:txBody>
                  <a:tcPr marL="50800" marR="50800" marT="50800" marB="50800" anchor="ctr" anchorCtr="0" horzOverflow="overflow"/>
                </a:tc>
                <a:tc>
                  <a:txBody>
                    <a:bodyPr/>
                    <a:lstStyle/>
                    <a:p>
                      <a:pPr algn="l" defTabSz="914400"/>
                      <a:r>
                        <a:rPr sz="2600"/>
                        <a:t>数字 (Number)</a:t>
                      </a:r>
                    </a:p>
                  </a:txBody>
                  <a:tcPr marL="50800" marR="50800" marT="50800" marB="50800" anchor="ctr" anchorCtr="0" horzOverflow="overflow"/>
                </a:tc>
                <a:tc>
                  <a:txBody>
                    <a:bodyPr/>
                    <a:lstStyle/>
                    <a:p>
                      <a:pPr algn="l" defTabSz="914400"/>
                      <a:r>
                        <a:rPr sz="2600"/>
                        <a:t>Nd | Nl | No</a:t>
                      </a:r>
                    </a:p>
                  </a:txBody>
                  <a:tcPr marL="50800" marR="50800" marT="50800" marB="50800" anchor="ctr" anchorCtr="0" horzOverflow="overflow"/>
                </a:tc>
              </a:tr>
              <a:tr h="714375">
                <a:tc>
                  <a:txBody>
                    <a:bodyPr/>
                    <a:lstStyle/>
                    <a:p>
                      <a:pPr defTabSz="914400">
                        <a:defRPr b="0">
                          <a:solidFill>
                            <a:srgbClr val="000000"/>
                          </a:solidFill>
                        </a:defRPr>
                      </a:pPr>
                      <a:r>
                        <a:rPr sz="2600">
                          <a:solidFill>
                            <a:srgbClr val="FFFFFF"/>
                          </a:solidFill>
                          <a:sym typeface="ヒラギノ角ゴ ProN W6"/>
                        </a:rPr>
                        <a:t>P</a:t>
                      </a:r>
                    </a:p>
                  </a:txBody>
                  <a:tcPr marL="50800" marR="50800" marT="50800" marB="50800" anchor="ctr" anchorCtr="0" horzOverflow="overflow"/>
                </a:tc>
                <a:tc>
                  <a:txBody>
                    <a:bodyPr/>
                    <a:lstStyle/>
                    <a:p>
                      <a:pPr algn="l" defTabSz="914400"/>
                      <a:r>
                        <a:rPr sz="2600"/>
                        <a:t>句読記号 (Punctuation)</a:t>
                      </a:r>
                    </a:p>
                  </a:txBody>
                  <a:tcPr marL="50800" marR="50800" marT="50800" marB="50800" anchor="ctr" anchorCtr="0" horzOverflow="overflow"/>
                </a:tc>
                <a:tc>
                  <a:txBody>
                    <a:bodyPr/>
                    <a:lstStyle/>
                    <a:p>
                      <a:pPr algn="l" defTabSz="914400"/>
                      <a:r>
                        <a:rPr sz="2600"/>
                        <a:t>Pc | Pd | Ps | Pe | Pi | Pf | Po</a:t>
                      </a:r>
                    </a:p>
                  </a:txBody>
                  <a:tcPr marL="50800" marR="50800" marT="50800" marB="50800" anchor="ctr" anchorCtr="0" horzOverflow="overflow"/>
                </a:tc>
              </a:tr>
              <a:tr h="714375">
                <a:tc>
                  <a:txBody>
                    <a:bodyPr/>
                    <a:lstStyle/>
                    <a:p>
                      <a:pPr defTabSz="914400">
                        <a:defRPr b="0">
                          <a:solidFill>
                            <a:srgbClr val="000000"/>
                          </a:solidFill>
                        </a:defRPr>
                      </a:pPr>
                      <a:r>
                        <a:rPr sz="2600">
                          <a:solidFill>
                            <a:srgbClr val="FFFFFF"/>
                          </a:solidFill>
                          <a:sym typeface="ヒラギノ角ゴ ProN W6"/>
                        </a:rPr>
                        <a:t>S</a:t>
                      </a:r>
                    </a:p>
                  </a:txBody>
                  <a:tcPr marL="50800" marR="50800" marT="50800" marB="50800" anchor="ctr" anchorCtr="0" horzOverflow="overflow"/>
                </a:tc>
                <a:tc>
                  <a:txBody>
                    <a:bodyPr/>
                    <a:lstStyle/>
                    <a:p>
                      <a:pPr algn="l" defTabSz="914400"/>
                      <a:r>
                        <a:rPr sz="2600"/>
                        <a:t>記号 (Symbol)	</a:t>
                      </a:r>
                    </a:p>
                  </a:txBody>
                  <a:tcPr marL="50800" marR="50800" marT="50800" marB="50800" anchor="ctr" anchorCtr="0" horzOverflow="overflow"/>
                </a:tc>
                <a:tc>
                  <a:txBody>
                    <a:bodyPr/>
                    <a:lstStyle/>
                    <a:p>
                      <a:pPr algn="l" defTabSz="914400"/>
                      <a:r>
                        <a:rPr sz="2600"/>
                        <a:t>Sm | Sc | Sk | So</a:t>
                      </a:r>
                    </a:p>
                  </a:txBody>
                  <a:tcPr marL="50800" marR="50800" marT="50800" marB="50800" anchor="ctr" anchorCtr="0" horzOverflow="overflow"/>
                </a:tc>
              </a:tr>
              <a:tr h="714375">
                <a:tc>
                  <a:txBody>
                    <a:bodyPr/>
                    <a:lstStyle/>
                    <a:p>
                      <a:pPr defTabSz="914400">
                        <a:defRPr b="0">
                          <a:solidFill>
                            <a:srgbClr val="000000"/>
                          </a:solidFill>
                        </a:defRPr>
                      </a:pPr>
                      <a:r>
                        <a:rPr sz="2600">
                          <a:solidFill>
                            <a:srgbClr val="FFFFFF"/>
                          </a:solidFill>
                          <a:sym typeface="ヒラギノ角ゴ ProN W6"/>
                        </a:rPr>
                        <a:t>Z</a:t>
                      </a:r>
                    </a:p>
                  </a:txBody>
                  <a:tcPr marL="50800" marR="50800" marT="50800" marB="50800" anchor="ctr" anchorCtr="0" horzOverflow="overflow"/>
                </a:tc>
                <a:tc>
                  <a:txBody>
                    <a:bodyPr/>
                    <a:lstStyle/>
                    <a:p>
                      <a:pPr algn="l" defTabSz="914400"/>
                      <a:r>
                        <a:rPr sz="2600"/>
                        <a:t>区切り文字 (Separator)</a:t>
                      </a:r>
                    </a:p>
                  </a:txBody>
                  <a:tcPr marL="50800" marR="50800" marT="50800" marB="50800" anchor="ctr" anchorCtr="0" horzOverflow="overflow"/>
                </a:tc>
                <a:tc>
                  <a:txBody>
                    <a:bodyPr/>
                    <a:lstStyle/>
                    <a:p>
                      <a:pPr algn="l" defTabSz="914400"/>
                      <a:r>
                        <a:rPr sz="2600"/>
                        <a:t>Zs | Zl | Zp</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defTabSz="490727">
              <a:defRPr sz="6719">
                <a:latin typeface="ヒラギノ丸ゴ ProN"/>
                <a:ea typeface="ヒラギノ丸ゴ ProN"/>
                <a:cs typeface="ヒラギノ丸ゴ ProN"/>
                <a:sym typeface="ヒラギノ丸ゴ ProN"/>
              </a:defRPr>
            </a:lvl1pPr>
          </a:lstStyle>
          <a:p>
            <a:pPr/>
            <a:r>
              <a:t>Unicodeバイナリ・プロパティ</a:t>
            </a:r>
          </a:p>
        </p:txBody>
      </p:sp>
      <p:graphicFrame>
        <p:nvGraphicFramePr>
          <p:cNvPr id="135" name="Table 135"/>
          <p:cNvGraphicFramePr/>
          <p:nvPr/>
        </p:nvGraphicFramePr>
        <p:xfrm>
          <a:off x="850993" y="2895600"/>
          <a:ext cx="11302814" cy="3341233"/>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5699115"/>
                <a:gridCol w="5603698"/>
              </a:tblGrid>
              <a:tr h="668246">
                <a:tc>
                  <a:txBody>
                    <a:bodyPr/>
                    <a:lstStyle/>
                    <a:p>
                      <a:pPr defTabSz="914400">
                        <a:defRPr b="0">
                          <a:solidFill>
                            <a:srgbClr val="000000"/>
                          </a:solidFill>
                        </a:defRPr>
                      </a:pPr>
                      <a:r>
                        <a:rPr sz="3000">
                          <a:solidFill>
                            <a:srgbClr val="FFFFFF"/>
                          </a:solidFill>
                          <a:sym typeface="ヒラギノ角ゴ ProN W6"/>
                        </a:rPr>
                        <a:t>Unicodeバイナリ・プロパティ</a:t>
                      </a:r>
                    </a:p>
                  </a:txBody>
                  <a:tcPr marL="50800" marR="50800" marT="50800" marB="50800" anchor="ctr" anchorCtr="0" horzOverflow="overflow"/>
                </a:tc>
                <a:tc>
                  <a:txBody>
                    <a:bodyPr/>
                    <a:lstStyle/>
                    <a:p>
                      <a:pPr defTabSz="914400">
                        <a:defRPr b="0">
                          <a:solidFill>
                            <a:srgbClr val="000000"/>
                          </a:solidFill>
                        </a:defRPr>
                      </a:pPr>
                      <a:r>
                        <a:rPr sz="3000">
                          <a:solidFill>
                            <a:srgbClr val="FFFFFF"/>
                          </a:solidFill>
                          <a:sym typeface="ヒラギノ角ゴ ProN W6"/>
                        </a:rPr>
                        <a:t>説明</a:t>
                      </a:r>
                    </a:p>
                  </a:txBody>
                  <a:tcPr marL="50800" marR="50800" marT="50800" marB="50800" anchor="ctr" anchorCtr="0" horzOverflow="overflow"/>
                </a:tc>
              </a:tr>
              <a:tr h="668246">
                <a:tc>
                  <a:txBody>
                    <a:bodyPr/>
                    <a:lstStyle/>
                    <a:p>
                      <a:pPr algn="l" defTabSz="914400">
                        <a:defRPr b="0">
                          <a:solidFill>
                            <a:srgbClr val="000000"/>
                          </a:solidFill>
                        </a:defRPr>
                      </a:pPr>
                      <a:r>
                        <a:rPr sz="3000">
                          <a:solidFill>
                            <a:srgbClr val="FFFFFF"/>
                          </a:solidFill>
                          <a:sym typeface="ヒラギノ角ゴ ProN W6"/>
                        </a:rPr>
                        <a:t>Alphabetic</a:t>
                      </a:r>
                    </a:p>
                  </a:txBody>
                  <a:tcPr marL="50800" marR="50800" marT="50800" marB="50800" anchor="ctr" anchorCtr="0" horzOverflow="overflow"/>
                </a:tc>
                <a:tc>
                  <a:txBody>
                    <a:bodyPr/>
                    <a:lstStyle/>
                    <a:p>
                      <a:pPr algn="l" defTabSz="914400"/>
                      <a:r>
                        <a:rPr sz="3000"/>
                        <a:t>アルファベット</a:t>
                      </a:r>
                    </a:p>
                  </a:txBody>
                  <a:tcPr marL="50800" marR="50800" marT="50800" marB="50800" anchor="ctr" anchorCtr="0" horzOverflow="overflow"/>
                </a:tc>
              </a:tr>
              <a:tr h="668246">
                <a:tc>
                  <a:txBody>
                    <a:bodyPr/>
                    <a:lstStyle/>
                    <a:p>
                      <a:pPr algn="l" defTabSz="914400">
                        <a:defRPr b="0">
                          <a:solidFill>
                            <a:srgbClr val="000000"/>
                          </a:solidFill>
                        </a:defRPr>
                      </a:pPr>
                      <a:r>
                        <a:rPr sz="3000">
                          <a:solidFill>
                            <a:srgbClr val="FFFFFF"/>
                          </a:solidFill>
                          <a:sym typeface="ヒラギノ角ゴ ProN W6"/>
                        </a:rPr>
                        <a:t>Ideographic</a:t>
                      </a:r>
                    </a:p>
                  </a:txBody>
                  <a:tcPr marL="50800" marR="50800" marT="50800" marB="50800" anchor="ctr" anchorCtr="0" horzOverflow="overflow"/>
                </a:tc>
                <a:tc>
                  <a:txBody>
                    <a:bodyPr/>
                    <a:lstStyle/>
                    <a:p>
                      <a:pPr algn="l" defTabSz="914400"/>
                      <a:r>
                        <a:rPr sz="3000"/>
                        <a:t>表意文字（漢字など）</a:t>
                      </a:r>
                    </a:p>
                  </a:txBody>
                  <a:tcPr marL="50800" marR="50800" marT="50800" marB="50800" anchor="ctr" anchorCtr="0" horzOverflow="overflow"/>
                </a:tc>
              </a:tr>
              <a:tr h="668246">
                <a:tc>
                  <a:txBody>
                    <a:bodyPr/>
                    <a:lstStyle/>
                    <a:p>
                      <a:pPr algn="l" defTabSz="914400">
                        <a:defRPr b="0">
                          <a:solidFill>
                            <a:srgbClr val="000000"/>
                          </a:solidFill>
                        </a:defRPr>
                      </a:pPr>
                      <a:r>
                        <a:rPr sz="3000">
                          <a:solidFill>
                            <a:srgbClr val="FFFFFF"/>
                          </a:solidFill>
                          <a:sym typeface="ヒラギノ角ゴ ProN W6"/>
                        </a:rPr>
                        <a:t>Punctuation</a:t>
                      </a:r>
                    </a:p>
                  </a:txBody>
                  <a:tcPr marL="50800" marR="50800" marT="50800" marB="50800" anchor="ctr" anchorCtr="0" horzOverflow="overflow"/>
                </a:tc>
                <a:tc>
                  <a:txBody>
                    <a:bodyPr/>
                    <a:lstStyle/>
                    <a:p>
                      <a:pPr algn="l" defTabSz="914400"/>
                      <a:r>
                        <a:rPr sz="3000"/>
                        <a:t>句読点</a:t>
                      </a:r>
                    </a:p>
                  </a:txBody>
                  <a:tcPr marL="50800" marR="50800" marT="50800" marB="50800" anchor="ctr" anchorCtr="0" horzOverflow="overflow"/>
                </a:tc>
              </a:tr>
              <a:tr h="668246">
                <a:tc>
                  <a:txBody>
                    <a:bodyPr/>
                    <a:lstStyle/>
                    <a:p>
                      <a:pPr algn="l" defTabSz="914400">
                        <a:defRPr b="0">
                          <a:solidFill>
                            <a:srgbClr val="000000"/>
                          </a:solidFill>
                        </a:defRPr>
                      </a:pPr>
                      <a:r>
                        <a:rPr sz="3000">
                          <a:solidFill>
                            <a:srgbClr val="FFFFFF"/>
                          </a:solidFill>
                          <a:sym typeface="ヒラギノ角ゴ ProN W6"/>
                        </a:rPr>
                        <a:t>Digit</a:t>
                      </a:r>
                    </a:p>
                  </a:txBody>
                  <a:tcPr marL="50800" marR="50800" marT="50800" marB="50800" anchor="ctr" anchorCtr="0" horzOverflow="overflow"/>
                </a:tc>
                <a:tc>
                  <a:txBody>
                    <a:bodyPr/>
                    <a:lstStyle/>
                    <a:p>
                      <a:pPr algn="l" defTabSz="914400"/>
                      <a:r>
                        <a:rPr sz="3000"/>
                        <a:t>数字</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lvl1pPr defTabSz="473201">
              <a:defRPr sz="6480">
                <a:latin typeface="ヒラギノ丸ゴ ProN"/>
                <a:ea typeface="ヒラギノ丸ゴ ProN"/>
                <a:cs typeface="ヒラギノ丸ゴ ProN"/>
                <a:sym typeface="ヒラギノ丸ゴ ProN"/>
              </a:defRPr>
            </a:lvl1pPr>
          </a:lstStyle>
          <a:p>
            <a:pPr/>
            <a:r>
              <a:t>java.lang.Characterクラスによる文字の字種情報の取得</a:t>
            </a:r>
          </a:p>
        </p:txBody>
      </p:sp>
      <p:sp>
        <p:nvSpPr>
          <p:cNvPr id="138" name="Shape 138"/>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文字の字種情報を取得する３つのメソッド：</a:t>
            </a:r>
          </a:p>
          <a:p>
            <a:pPr>
              <a:defRPr>
                <a:solidFill>
                  <a:srgbClr val="000000"/>
                </a:solidFill>
                <a:latin typeface="ヒラギノ丸ゴ ProN"/>
                <a:ea typeface="ヒラギノ丸ゴ ProN"/>
                <a:cs typeface="ヒラギノ丸ゴ ProN"/>
                <a:sym typeface="ヒラギノ丸ゴ ProN"/>
              </a:defRPr>
            </a:pPr>
            <a:r>
              <a:t>Character.getName</a:t>
            </a:r>
          </a:p>
          <a:p>
            <a:pPr>
              <a:defRPr>
                <a:solidFill>
                  <a:srgbClr val="000000"/>
                </a:solidFill>
                <a:latin typeface="ヒラギノ丸ゴ ProN"/>
                <a:ea typeface="ヒラギノ丸ゴ ProN"/>
                <a:cs typeface="ヒラギノ丸ゴ ProN"/>
                <a:sym typeface="ヒラギノ丸ゴ ProN"/>
              </a:defRPr>
            </a:pPr>
            <a:r>
              <a:t>Character.getType</a:t>
            </a:r>
          </a:p>
          <a:p>
            <a:pPr>
              <a:defRPr>
                <a:solidFill>
                  <a:srgbClr val="000000"/>
                </a:solidFill>
                <a:latin typeface="ヒラギノ丸ゴ ProN"/>
                <a:ea typeface="ヒラギノ丸ゴ ProN"/>
                <a:cs typeface="ヒラギノ丸ゴ ProN"/>
                <a:sym typeface="ヒラギノ丸ゴ ProN"/>
              </a:defRPr>
            </a:pPr>
            <a:r>
              <a:t>Character.getDirectionality</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a:defRPr>
                <a:latin typeface="ヒラギノ丸ゴ ProN"/>
                <a:ea typeface="ヒラギノ丸ゴ ProN"/>
                <a:cs typeface="ヒラギノ丸ゴ ProN"/>
                <a:sym typeface="ヒラギノ丸ゴ ProN"/>
              </a:defRPr>
            </a:lvl1pPr>
          </a:lstStyle>
          <a:p>
            <a:pPr/>
            <a:r>
              <a:t>Character.getName</a:t>
            </a:r>
          </a:p>
        </p:txBody>
      </p:sp>
      <p:sp>
        <p:nvSpPr>
          <p:cNvPr id="141" name="Shape 141"/>
          <p:cNvSpPr/>
          <p:nvPr>
            <p:ph type="body" idx="1"/>
          </p:nvPr>
        </p:nvSpPr>
        <p:spPr>
          <a:prstGeom prst="rect">
            <a:avLst/>
          </a:prstGeom>
        </p:spPr>
        <p:txBody>
          <a:bodyPr/>
          <a:lstStyle/>
          <a:p>
            <a:pPr marL="0" indent="0">
              <a:buSzTx/>
              <a:buNone/>
              <a:defRPr>
                <a:solidFill>
                  <a:srgbClr val="000000"/>
                </a:solidFill>
                <a:latin typeface="ヒラギノ丸ゴ ProN"/>
                <a:ea typeface="ヒラギノ丸ゴ ProN"/>
                <a:cs typeface="ヒラギノ丸ゴ ProN"/>
                <a:sym typeface="ヒラギノ丸ゴ ProN"/>
              </a:defRPr>
            </a:pPr>
            <a:r>
              <a:t>コードポイントがunassignedの場合はnull、それ以外は次の結果を返す</a:t>
            </a:r>
          </a:p>
          <a:p>
            <a:pPr marL="0" indent="0">
              <a:buSzTx/>
              <a:buNone/>
              <a:defRPr>
                <a:solidFill>
                  <a:srgbClr val="000000"/>
                </a:solidFill>
                <a:latin typeface="ヒラギノ丸ゴ ProN"/>
                <a:ea typeface="ヒラギノ丸ゴ ProN"/>
                <a:cs typeface="ヒラギノ丸ゴ ProN"/>
                <a:sym typeface="ヒラギノ丸ゴ ProN"/>
              </a:defRPr>
            </a:pPr>
            <a:r>
              <a:t>Character.UnicodeBlock.of(codePoint).toString().replace('_', ' ') + " " + Integer.toHexString(codePoint).toUpperCase(Locale.ENGLISH);</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a:latin typeface="ヒラギノ丸ゴ ProN"/>
                <a:ea typeface="ヒラギノ丸ゴ ProN"/>
                <a:cs typeface="ヒラギノ丸ゴ ProN"/>
                <a:sym typeface="ヒラギノ丸ゴ ProN"/>
              </a:defRPr>
            </a:lvl1pPr>
          </a:lstStyle>
          <a:p>
            <a:pPr/>
            <a:r>
              <a:t>Character.getType</a:t>
            </a:r>
          </a:p>
        </p:txBody>
      </p:sp>
      <p:sp>
        <p:nvSpPr>
          <p:cNvPr id="144" name="Shape 144"/>
          <p:cNvSpPr/>
          <p:nvPr>
            <p:ph type="body" idx="1"/>
          </p:nvPr>
        </p:nvSpPr>
        <p:spPr>
          <a:xfrm>
            <a:off x="544074" y="2603500"/>
            <a:ext cx="11673260" cy="6286500"/>
          </a:xfrm>
          <a:prstGeom prst="rect">
            <a:avLst/>
          </a:prstGeom>
        </p:spPr>
        <p:txBody>
          <a:bodyPr/>
          <a:lstStyle>
            <a:lvl1pPr marL="0" indent="0">
              <a:buSzTx/>
              <a:buNone/>
              <a:defRPr>
                <a:solidFill>
                  <a:srgbClr val="000000"/>
                </a:solidFill>
                <a:latin typeface="ヒラギノ丸ゴ ProN"/>
                <a:ea typeface="ヒラギノ丸ゴ ProN"/>
                <a:cs typeface="ヒラギノ丸ゴ ProN"/>
                <a:sym typeface="ヒラギノ丸ゴ ProN"/>
              </a:defRPr>
            </a:lvl1pPr>
          </a:lstStyle>
          <a:p>
            <a:pPr/>
            <a:r>
              <a:t>Charやコードポイントに対してUnicodeカテゴリを返す</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1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1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