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108" d="100"/>
          <a:sy n="108" d="100"/>
        </p:scale>
        <p:origin x="1074" y="31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26/05/2025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D4566AC9-2A0D-473B-9623-D34100E64E4F}" type="slidenum">
              <a:rPr lang="en-AU" smtClean="0"/>
              <a:t>6</a:t>
            </a:fld>
            <a:endParaRPr lang="en-AU" dirty="0"/>
          </a:p>
        </p:txBody>
      </p:sp>
    </p:spTree>
    <p:extLst>
      <p:ext uri="{BB962C8B-B14F-4D97-AF65-F5344CB8AC3E}">
        <p14:creationId xmlns:p14="http://schemas.microsoft.com/office/powerpoint/2010/main" val="280945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a:xfrm>
            <a:off x="1212852" y="2688430"/>
            <a:ext cx="4086224" cy="1236663"/>
          </a:xfrm>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sz="2800" b="1" dirty="0"/>
              <a:t>May 2025</a:t>
            </a:r>
          </a:p>
        </p:txBody>
      </p:sp>
      <p:graphicFrame>
        <p:nvGraphicFramePr>
          <p:cNvPr id="5" name="Table 4">
            <a:extLst>
              <a:ext uri="{FF2B5EF4-FFF2-40B4-BE49-F238E27FC236}">
                <a16:creationId xmlns:a16="http://schemas.microsoft.com/office/drawing/2014/main" id="{D18752CA-B07B-E4A0-7823-F3D1C213DD48}"/>
              </a:ext>
            </a:extLst>
          </p:cNvPr>
          <p:cNvGraphicFramePr>
            <a:graphicFrameLocks noGrp="1"/>
          </p:cNvGraphicFramePr>
          <p:nvPr>
            <p:extLst>
              <p:ext uri="{D42A27DB-BD31-4B8C-83A1-F6EECF244321}">
                <p14:modId xmlns:p14="http://schemas.microsoft.com/office/powerpoint/2010/main" val="461445232"/>
              </p:ext>
            </p:extLst>
          </p:nvPr>
        </p:nvGraphicFramePr>
        <p:xfrm>
          <a:off x="1212851" y="2847147"/>
          <a:ext cx="3037150" cy="370840"/>
        </p:xfrm>
        <a:graphic>
          <a:graphicData uri="http://schemas.openxmlformats.org/drawingml/2006/table">
            <a:tbl>
              <a:tblPr firstRow="1" bandRow="1">
                <a:tableStyleId>{5C22544A-7EE6-4342-B048-85BDC9FD1C3A}</a:tableStyleId>
              </a:tblPr>
              <a:tblGrid>
                <a:gridCol w="3037150">
                  <a:extLst>
                    <a:ext uri="{9D8B030D-6E8A-4147-A177-3AD203B41FA5}">
                      <a16:colId xmlns:a16="http://schemas.microsoft.com/office/drawing/2014/main" val="4249935173"/>
                    </a:ext>
                  </a:extLst>
                </a:gridCol>
              </a:tblGrid>
              <a:tr h="370840">
                <a:tc>
                  <a:txBody>
                    <a:bodyPr/>
                    <a:lstStyle/>
                    <a:p>
                      <a:r>
                        <a:rPr lang="en-US" dirty="0"/>
                        <a:t>Author: Chinelo Lydia Nweke</a:t>
                      </a:r>
                      <a:endParaRPr lang="en-DK" dirty="0"/>
                    </a:p>
                  </a:txBody>
                  <a:tcPr/>
                </a:tc>
                <a:extLst>
                  <a:ext uri="{0D108BD9-81ED-4DB2-BD59-A6C34878D82A}">
                    <a16:rowId xmlns:a16="http://schemas.microsoft.com/office/drawing/2014/main" val="3048864190"/>
                  </a:ext>
                </a:extLst>
              </a:tr>
            </a:tbl>
          </a:graphicData>
        </a:graphic>
      </p:graphicFrame>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56200" y="-1"/>
            <a:ext cx="10479600" cy="1476376"/>
          </a:xfrm>
        </p:spPr>
        <p:txBody>
          <a:bodyPr/>
          <a:lstStyle/>
          <a:p>
            <a:pPr>
              <a:buNone/>
            </a:pPr>
            <a:r>
              <a:rPr lang="en-GB" sz="1050" b="1" dirty="0">
                <a:latin typeface="Arial" panose="020B0604020202020204" pitchFamily="34" charset="0"/>
                <a:cs typeface="Arial" panose="020B0604020202020204" pitchFamily="34" charset="0"/>
              </a:rPr>
              <a:t>Trial Store Performance – Success Callout</a:t>
            </a:r>
            <a:endParaRPr lang="en-GB" sz="105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1000" dirty="0">
                <a:latin typeface="Arial" panose="020B0604020202020204" pitchFamily="34" charset="0"/>
                <a:cs typeface="Arial" panose="020B0604020202020204" pitchFamily="34" charset="0"/>
              </a:rPr>
              <a:t>Raised customer numbers from Feb–May in the trial store compared to control.</a:t>
            </a:r>
          </a:p>
          <a:p>
            <a:pPr>
              <a:buFont typeface="Arial" panose="020B0604020202020204" pitchFamily="34" charset="0"/>
              <a:buChar char="•"/>
            </a:pPr>
            <a:r>
              <a:rPr lang="en-GB" sz="1000" dirty="0">
                <a:latin typeface="Arial" panose="020B0604020202020204" pitchFamily="34" charset="0"/>
                <a:cs typeface="Arial" panose="020B0604020202020204" pitchFamily="34" charset="0"/>
              </a:rPr>
              <a:t>Performance remained consistently above the pre-trial normal range.</a:t>
            </a:r>
          </a:p>
          <a:p>
            <a:pPr>
              <a:buFont typeface="Arial" panose="020B0604020202020204" pitchFamily="34" charset="0"/>
              <a:buChar char="•"/>
            </a:pPr>
            <a:r>
              <a:rPr lang="en-GB" sz="1000" dirty="0">
                <a:latin typeface="Arial" panose="020B0604020202020204" pitchFamily="34" charset="0"/>
                <a:cs typeface="Arial" panose="020B0604020202020204" pitchFamily="34" charset="0"/>
              </a:rPr>
              <a:t>Strong evidence that the new layout led to increased customer visits and sales.</a:t>
            </a:r>
          </a:p>
          <a:p>
            <a:r>
              <a:rPr lang="en-GB" sz="1000" b="1" dirty="0">
                <a:latin typeface="Arial" panose="020B0604020202020204" pitchFamily="34" charset="0"/>
                <a:cs typeface="Arial" panose="020B0604020202020204" pitchFamily="34" charset="0"/>
              </a:rPr>
              <a:t>Recommendation:</a:t>
            </a:r>
            <a:br>
              <a:rPr lang="en-GB" sz="1000" dirty="0">
                <a:latin typeface="Arial" panose="020B0604020202020204" pitchFamily="34" charset="0"/>
                <a:cs typeface="Arial" panose="020B0604020202020204" pitchFamily="34" charset="0"/>
              </a:rPr>
            </a:br>
            <a:r>
              <a:rPr lang="en-GB" sz="1000" i="1" dirty="0"/>
              <a:t>Consider rolling out the new layout to similar stores to capture further sales uplift</a:t>
            </a:r>
            <a:endParaRPr lang="en-GB" sz="1000" dirty="0"/>
          </a:p>
          <a:p>
            <a:endParaRPr lang="en-AU" dirty="0"/>
          </a:p>
        </p:txBody>
      </p:sp>
      <p:pic>
        <p:nvPicPr>
          <p:cNvPr id="7" name="Picture 6" descr="A graph with a line and a line">
            <a:extLst>
              <a:ext uri="{FF2B5EF4-FFF2-40B4-BE49-F238E27FC236}">
                <a16:creationId xmlns:a16="http://schemas.microsoft.com/office/drawing/2014/main" id="{0C8F8A29-D4B3-EB73-4A04-CD89E385A8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476376"/>
            <a:ext cx="11391900" cy="4733924"/>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880138"/>
            <a:ext cx="7580989" cy="1718742"/>
          </a:xfrm>
          <a:prstGeom prst="rect">
            <a:avLst/>
          </a:prstGeom>
          <a:noFill/>
        </p:spPr>
        <p:txBody>
          <a:bodyPr wrap="square" lIns="0" tIns="0" rIns="0" bIns="0" rtlCol="0" anchor="t">
            <a:noAutofit/>
          </a:bodyPr>
          <a:lstStyle/>
          <a:p>
            <a:pPr>
              <a:buNone/>
            </a:pPr>
            <a:r>
              <a:rPr lang="en-GB" sz="1200" dirty="0"/>
              <a:t>          </a:t>
            </a:r>
            <a:r>
              <a:rPr lang="en-GB" sz="1200" b="1" dirty="0"/>
              <a:t>Customer Segmentation &amp; Chip Purchasing Trends</a:t>
            </a:r>
          </a:p>
          <a:p>
            <a:pPr>
              <a:buFont typeface="Arial" panose="020B0604020202020204" pitchFamily="34" charset="0"/>
              <a:buChar char="•"/>
            </a:pPr>
            <a:r>
              <a:rPr lang="en-GB" sz="1200" dirty="0"/>
              <a:t>Mainstream Young Singles/Couples and Retirees are the largest contributors to chip sales, accounting for over half of total category revenue.</a:t>
            </a:r>
          </a:p>
          <a:p>
            <a:endParaRPr lang="en-GB" sz="1200" dirty="0"/>
          </a:p>
          <a:p>
            <a:pPr>
              <a:buFont typeface="Arial" panose="020B0604020202020204" pitchFamily="34" charset="0"/>
              <a:buChar char="•"/>
            </a:pPr>
            <a:r>
              <a:rPr lang="en-GB" sz="1200" dirty="0"/>
              <a:t>Budget and Mainstream affluence segments together make up the majority of the chip-buying population; Premium shoppers, though fewer, spend more per transaction on average.</a:t>
            </a:r>
          </a:p>
          <a:p>
            <a:endParaRPr lang="en-GB" sz="1200" dirty="0"/>
          </a:p>
          <a:p>
            <a:pPr>
              <a:buFont typeface="Arial" panose="020B0604020202020204" pitchFamily="34" charset="0"/>
              <a:buChar char="•"/>
            </a:pPr>
            <a:r>
              <a:rPr lang="en-GB" sz="1200" dirty="0"/>
              <a:t>Recommendation: Focus future marketing and promotions on high-value segments (Young Singles/Couples and Retirees) to maximize sales uplift and engagement.</a:t>
            </a: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6" y="4095579"/>
            <a:ext cx="7580989" cy="1718742"/>
          </a:xfrm>
          <a:prstGeom prst="rect">
            <a:avLst/>
          </a:prstGeom>
          <a:noFill/>
        </p:spPr>
        <p:txBody>
          <a:bodyPr wrap="square" lIns="0" tIns="0" rIns="0" bIns="0" rtlCol="0" anchor="t">
            <a:noAutofit/>
          </a:bodyPr>
          <a:lstStyle/>
          <a:p>
            <a:r>
              <a:rPr lang="de-DE" sz="1200" dirty="0"/>
              <a:t>           </a:t>
            </a:r>
            <a:r>
              <a:rPr lang="de-DE" sz="1200" b="1" dirty="0"/>
              <a:t>Store Trial Analysis &amp; </a:t>
            </a:r>
            <a:r>
              <a:rPr lang="de-DE" sz="1200" b="1" dirty="0" err="1"/>
              <a:t>Experimentation</a:t>
            </a:r>
            <a:endParaRPr lang="de-DE" sz="1200" b="1" dirty="0"/>
          </a:p>
          <a:p>
            <a:pPr marL="171450" indent="-171450">
              <a:buFont typeface="Arial" panose="020B0604020202020204" pitchFamily="34" charset="0"/>
              <a:buChar char="•"/>
            </a:pPr>
            <a:r>
              <a:rPr lang="en-GB" sz="1200" dirty="0"/>
              <a:t>Trial store layout changes resulted in measurable sales uplift in Stores 77 and 88 compared to matched control stores, with increases of up to 22% in total sales during the trial period.</a:t>
            </a:r>
          </a:p>
          <a:p>
            <a:endParaRPr lang="en-GB" sz="1200" dirty="0"/>
          </a:p>
          <a:p>
            <a:pPr marL="171450" indent="-171450">
              <a:buFont typeface="Arial" panose="020B0604020202020204" pitchFamily="34" charset="0"/>
              <a:buChar char="•"/>
            </a:pPr>
            <a:r>
              <a:rPr lang="en-GB" sz="1200" dirty="0"/>
              <a:t>Store 86 showed minimal difference versus its control, suggesting store profile or customer mix influences trial effectiveness.</a:t>
            </a:r>
          </a:p>
          <a:p>
            <a:endParaRPr lang="en-GB" sz="1200" dirty="0"/>
          </a:p>
          <a:p>
            <a:pPr marL="171450" indent="-171450">
              <a:buFont typeface="Arial" panose="020B0604020202020204" pitchFamily="34" charset="0"/>
              <a:buChar char="•"/>
            </a:pPr>
            <a:r>
              <a:rPr lang="en-GB" sz="1200" dirty="0"/>
              <a:t>Recommendation: Roll out the new layout to stores with customer demographics similar to Stores 77 and 88, and consider further experimentation or tailored strategies for stores with different profiles.</a:t>
            </a: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11250" y="0"/>
            <a:ext cx="8122516" cy="603904"/>
          </a:xfrm>
        </p:spPr>
        <p:txBody>
          <a:bodyPr/>
          <a:lstStyle/>
          <a:p>
            <a:r>
              <a:rPr lang="en-GB" sz="1100" dirty="0"/>
              <a:t> Monthly chip sales show a clear seasonal dip in December, dropping by nearly 30% compared to prior months, before quickly rebounding in January. </a:t>
            </a:r>
            <a:r>
              <a:rPr lang="en-GB" sz="1000" dirty="0"/>
              <a:t>This drop aligns with the holiday period and store closures, highlighting the importance of adjusting inventory and promotions around seasonal trends.</a:t>
            </a:r>
            <a:endParaRPr lang="en-GB" sz="1100" b="1" dirty="0"/>
          </a:p>
          <a:p>
            <a:endParaRPr lang="en-GB" dirty="0"/>
          </a:p>
          <a:p>
            <a:endParaRPr lang="en-GB" dirty="0"/>
          </a:p>
          <a:p>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3" name="Picture 2" descr="A graph with numbers and lines">
            <a:extLst>
              <a:ext uri="{FF2B5EF4-FFF2-40B4-BE49-F238E27FC236}">
                <a16:creationId xmlns:a16="http://schemas.microsoft.com/office/drawing/2014/main" id="{E2FECC32-F6CF-8469-145F-A7E619EDB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50" y="742949"/>
            <a:ext cx="10619574" cy="5362575"/>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71025" y="196195"/>
            <a:ext cx="7368126" cy="375305"/>
          </a:xfrm>
        </p:spPr>
        <p:txBody>
          <a:bodyPr/>
          <a:lstStyle/>
          <a:p>
            <a:r>
              <a:rPr lang="en-GB" sz="1200" dirty="0"/>
              <a:t>Young Singles/Couples and Retirees are the largest chip-buying groups, with Mainstream and Budget segments driving most sales. </a:t>
            </a:r>
            <a:r>
              <a:rPr lang="en-GB" sz="1100" dirty="0"/>
              <a:t>Targeting</a:t>
            </a:r>
            <a:r>
              <a:rPr lang="en-GB" sz="1100" b="1" dirty="0"/>
              <a:t> </a:t>
            </a:r>
            <a:r>
              <a:rPr lang="en-GB" sz="1100" dirty="0"/>
              <a:t>these high-volume segments will maximize category growth</a:t>
            </a:r>
            <a:r>
              <a:rPr lang="en-GB" sz="1100" b="1" dirty="0"/>
              <a:t>.</a:t>
            </a:r>
            <a:endParaRPr lang="de-DE" sz="1100" b="1" dirty="0"/>
          </a:p>
          <a:p>
            <a:endParaRPr lang="de-DE" dirty="0"/>
          </a:p>
          <a:p>
            <a:endParaRPr lang="en-AU" dirty="0"/>
          </a:p>
        </p:txBody>
      </p:sp>
      <p:pic>
        <p:nvPicPr>
          <p:cNvPr id="7" name="Picture 6" descr="A graph of sales by customer segment">
            <a:extLst>
              <a:ext uri="{FF2B5EF4-FFF2-40B4-BE49-F238E27FC236}">
                <a16:creationId xmlns:a16="http://schemas.microsoft.com/office/drawing/2014/main" id="{C79714C9-7C62-47D0-17F4-C89585D5D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025" y="571499"/>
            <a:ext cx="10625676" cy="5534025"/>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787400" y="87565"/>
            <a:ext cx="10479600" cy="350586"/>
          </a:xfrm>
        </p:spPr>
        <p:txBody>
          <a:bodyPr/>
          <a:lstStyle/>
          <a:p>
            <a:r>
              <a:rPr lang="en-GB" dirty="0"/>
              <a:t>Proportion of Customers by Affluence and Life Stage</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306714"/>
            <a:ext cx="1713781" cy="626754"/>
            <a:chOff x="12294760" y="-306714"/>
            <a:chExt cx="1713781" cy="626754"/>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471841" y="-306714"/>
              <a:ext cx="1536700" cy="318079"/>
            </a:xfrm>
            <a:prstGeom prst="rect">
              <a:avLst/>
            </a:prstGeom>
            <a:noFill/>
          </p:spPr>
          <p:txBody>
            <a:bodyPr wrap="square" lIns="0" tIns="0" rIns="0" bIns="0" rtlCol="0" anchor="t">
              <a:noAutofit/>
            </a:bodyPr>
            <a:lstStyle/>
            <a:p>
              <a:pPr algn="l"/>
              <a:endParaRPr lang="en-AU" sz="1200" dirty="0">
                <a:solidFill>
                  <a:srgbClr val="EF6347"/>
                </a:solidFill>
                <a:latin typeface="Roboto Light" panose="02000000000000000000" pitchFamily="2" charset="0"/>
                <a:ea typeface="Roboto Light" panose="02000000000000000000" pitchFamily="2" charset="0"/>
              </a:endParaRPr>
            </a:p>
          </p:txBody>
        </p:sp>
      </p:grpSp>
      <p:pic>
        <p:nvPicPr>
          <p:cNvPr id="12" name="Picture 11" descr="A pie chart with different colored circles">
            <a:extLst>
              <a:ext uri="{FF2B5EF4-FFF2-40B4-BE49-F238E27FC236}">
                <a16:creationId xmlns:a16="http://schemas.microsoft.com/office/drawing/2014/main" id="{3F6029A6-1F2E-6882-09D8-9B3AFF662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951" y="723900"/>
            <a:ext cx="7190300" cy="5829299"/>
          </a:xfrm>
          <a:prstGeom prst="rect">
            <a:avLst/>
          </a:prstGeom>
        </p:spPr>
      </p:pic>
      <p:graphicFrame>
        <p:nvGraphicFramePr>
          <p:cNvPr id="13" name="Table 12">
            <a:extLst>
              <a:ext uri="{FF2B5EF4-FFF2-40B4-BE49-F238E27FC236}">
                <a16:creationId xmlns:a16="http://schemas.microsoft.com/office/drawing/2014/main" id="{76136EF2-F5F7-AB4F-CDDD-4AE46609C60C}"/>
              </a:ext>
            </a:extLst>
          </p:cNvPr>
          <p:cNvGraphicFramePr>
            <a:graphicFrameLocks noGrp="1"/>
          </p:cNvGraphicFramePr>
          <p:nvPr>
            <p:extLst>
              <p:ext uri="{D42A27DB-BD31-4B8C-83A1-F6EECF244321}">
                <p14:modId xmlns:p14="http://schemas.microsoft.com/office/powerpoint/2010/main" val="560530332"/>
              </p:ext>
            </p:extLst>
          </p:nvPr>
        </p:nvGraphicFramePr>
        <p:xfrm>
          <a:off x="787400" y="1163890"/>
          <a:ext cx="3432175" cy="3874836"/>
        </p:xfrm>
        <a:graphic>
          <a:graphicData uri="http://schemas.openxmlformats.org/drawingml/2006/table">
            <a:tbl>
              <a:tblPr firstRow="1" bandRow="1">
                <a:tableStyleId>{5C22544A-7EE6-4342-B048-85BDC9FD1C3A}</a:tableStyleId>
              </a:tblPr>
              <a:tblGrid>
                <a:gridCol w="3432175">
                  <a:extLst>
                    <a:ext uri="{9D8B030D-6E8A-4147-A177-3AD203B41FA5}">
                      <a16:colId xmlns:a16="http://schemas.microsoft.com/office/drawing/2014/main" val="995685226"/>
                    </a:ext>
                  </a:extLst>
                </a:gridCol>
              </a:tblGrid>
              <a:tr h="3874836">
                <a:tc>
                  <a:txBody>
                    <a:bodyPr/>
                    <a:lstStyle/>
                    <a:p>
                      <a:r>
                        <a:rPr lang="en-GB" sz="1800" b="1" dirty="0"/>
                        <a:t>Mainstream and Budget customers are the largest segments across all life stages.</a:t>
                      </a:r>
                      <a:endParaRPr lang="en-GB" sz="1800" dirty="0"/>
                    </a:p>
                    <a:p>
                      <a:r>
                        <a:rPr lang="en-GB" sz="1800" b="1" dirty="0"/>
                        <a:t>Young Singles/Couples and Retirees show the greatest diversity in affluence.</a:t>
                      </a:r>
                      <a:endParaRPr lang="en-GB" sz="1800" dirty="0"/>
                    </a:p>
                    <a:p>
                      <a:r>
                        <a:rPr lang="en-GB" sz="1800" b="1" dirty="0"/>
                        <a:t>Premium customers are more concentrated in mid-age and older life stages.</a:t>
                      </a:r>
                      <a:endParaRPr lang="en-GB" sz="1800" dirty="0"/>
                    </a:p>
                    <a:p>
                      <a:r>
                        <a:rPr lang="en-GB" sz="1800" b="1" dirty="0"/>
                        <a:t>Marketing and assortment strategies should be adjusted to reflect both affluence and life stage for optimal targeting.</a:t>
                      </a:r>
                      <a:endParaRPr lang="en-GB" sz="1800" dirty="0"/>
                    </a:p>
                    <a:p>
                      <a:endParaRPr lang="en-DK" sz="1100" dirty="0"/>
                    </a:p>
                  </a:txBody>
                  <a:tcPr/>
                </a:tc>
                <a:extLst>
                  <a:ext uri="{0D108BD9-81ED-4DB2-BD59-A6C34878D82A}">
                    <a16:rowId xmlns:a16="http://schemas.microsoft.com/office/drawing/2014/main" val="3770274413"/>
                  </a:ext>
                </a:extLst>
              </a:tr>
            </a:tbl>
          </a:graphicData>
        </a:graphic>
      </p:graphicFrame>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856200" y="0"/>
            <a:ext cx="10479600" cy="266295"/>
          </a:xfrm>
        </p:spPr>
        <p:txBody>
          <a:bodyPr/>
          <a:lstStyle/>
          <a:p>
            <a:r>
              <a:rPr lang="en-AU" dirty="0"/>
              <a:t>Explanation of the control store vs other stores</a:t>
            </a:r>
          </a:p>
        </p:txBody>
      </p:sp>
      <p:pic>
        <p:nvPicPr>
          <p:cNvPr id="5" name="Picture 4" descr="A graph with a line">
            <a:extLst>
              <a:ext uri="{FF2B5EF4-FFF2-40B4-BE49-F238E27FC236}">
                <a16:creationId xmlns:a16="http://schemas.microsoft.com/office/drawing/2014/main" id="{11793DD7-D238-0E17-B28C-F5FCBE51A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125" y="1277771"/>
            <a:ext cx="11163299" cy="4884904"/>
          </a:xfrm>
          <a:prstGeom prst="rect">
            <a:avLst/>
          </a:prstGeom>
        </p:spPr>
      </p:pic>
      <p:graphicFrame>
        <p:nvGraphicFramePr>
          <p:cNvPr id="6" name="Table 5">
            <a:extLst>
              <a:ext uri="{FF2B5EF4-FFF2-40B4-BE49-F238E27FC236}">
                <a16:creationId xmlns:a16="http://schemas.microsoft.com/office/drawing/2014/main" id="{A68FEF41-ECC8-27A3-6ED8-B78114F730BC}"/>
              </a:ext>
            </a:extLst>
          </p:cNvPr>
          <p:cNvGraphicFramePr>
            <a:graphicFrameLocks noGrp="1"/>
          </p:cNvGraphicFramePr>
          <p:nvPr>
            <p:extLst>
              <p:ext uri="{D42A27DB-BD31-4B8C-83A1-F6EECF244321}">
                <p14:modId xmlns:p14="http://schemas.microsoft.com/office/powerpoint/2010/main" val="635663348"/>
              </p:ext>
            </p:extLst>
          </p:nvPr>
        </p:nvGraphicFramePr>
        <p:xfrm>
          <a:off x="855125" y="348131"/>
          <a:ext cx="8128000" cy="9296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485759669"/>
                    </a:ext>
                  </a:extLst>
                </a:gridCol>
              </a:tblGrid>
              <a:tr h="370840">
                <a:tc>
                  <a:txBody>
                    <a:bodyPr/>
                    <a:lstStyle/>
                    <a:p>
                      <a:r>
                        <a:rPr lang="en-GB" sz="1100" b="1" dirty="0">
                          <a:latin typeface="Arial" panose="020B0604020202020204" pitchFamily="34" charset="0"/>
                          <a:cs typeface="Arial" panose="020B0604020202020204" pitchFamily="34" charset="0"/>
                        </a:rPr>
                        <a:t>Average Transactions per Customer – Store 88 (Trial) vs Store 237 (Control)</a:t>
                      </a:r>
                      <a:br>
                        <a:rPr lang="en-GB" sz="1100" dirty="0">
                          <a:latin typeface="Arial" panose="020B0604020202020204" pitchFamily="34" charset="0"/>
                          <a:cs typeface="Arial" panose="020B0604020202020204" pitchFamily="34" charset="0"/>
                        </a:rPr>
                      </a:br>
                      <a:r>
                        <a:rPr lang="en-GB" sz="1100" i="1" dirty="0">
                          <a:latin typeface="Arial" panose="020B0604020202020204" pitchFamily="34" charset="0"/>
                          <a:cs typeface="Arial" panose="020B0604020202020204" pitchFamily="34" charset="0"/>
                        </a:rPr>
                        <a:t>This chart shows monthly transactions per customer for the trial and control store, including a pre-trial confidence band.</a:t>
                      </a:r>
                    </a:p>
                    <a:p>
                      <a:r>
                        <a:rPr lang="en-GB" sz="1100" dirty="0"/>
                        <a:t>The trial layout in Store 88 resulted in a measurable increase in customer activity compared to both pre-trial performance and the control store.</a:t>
                      </a:r>
                      <a:endParaRPr lang="en-DK"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56129886"/>
                  </a:ext>
                </a:extLst>
              </a:tr>
            </a:tbl>
          </a:graphicData>
        </a:graphic>
      </p:graphicFrame>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6471</TotalTime>
  <Words>704</Words>
  <Application>Microsoft Office PowerPoint</Application>
  <PresentationFormat>Widescreen</PresentationFormat>
  <Paragraphs>57</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Calibri</vt:lpstr>
      <vt:lpstr>Roboto Medium</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Chinelo Lydia</cp:lastModifiedBy>
  <cp:revision>466</cp:revision>
  <dcterms:created xsi:type="dcterms:W3CDTF">2018-02-07T23:23:24Z</dcterms:created>
  <dcterms:modified xsi:type="dcterms:W3CDTF">2025-05-26T12:14:21Z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