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0" r:id="rId4"/>
    <p:sldId id="259" r:id="rId5"/>
    <p:sldId id="263" r:id="rId6"/>
    <p:sldId id="262" r:id="rId7"/>
    <p:sldId id="267"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5" d="100"/>
          <a:sy n="75" d="100"/>
        </p:scale>
        <p:origin x="540" y="5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BBBF78-57AE-4AE8-8C7A-8B8F470141E5}" type="doc">
      <dgm:prSet loTypeId="urn:microsoft.com/office/officeart/2005/8/layout/process1" loCatId="process" qsTypeId="urn:microsoft.com/office/officeart/2005/8/quickstyle/simple2" qsCatId="simple" csTypeId="urn:microsoft.com/office/officeart/2005/8/colors/accent1_2" csCatId="accent1" phldr="1"/>
      <dgm:spPr/>
    </dgm:pt>
    <dgm:pt modelId="{F50AD3AD-3827-4EB7-95F0-D17EC2A2A2B4}">
      <dgm:prSet phldrT="[Text]"/>
      <dgm:spPr/>
      <dgm:t>
        <a:bodyPr/>
        <a:lstStyle/>
        <a:p>
          <a:r>
            <a:rPr lang="en-US" dirty="0" smtClean="0"/>
            <a:t>CONCATENATION</a:t>
          </a:r>
          <a:endParaRPr lang="en-US" dirty="0"/>
        </a:p>
      </dgm:t>
    </dgm:pt>
    <dgm:pt modelId="{A328ED51-6B3D-43F4-AAFF-81C4C54133EB}" type="parTrans" cxnId="{D4729DF9-6015-454E-B5E8-A4022468F44C}">
      <dgm:prSet/>
      <dgm:spPr/>
      <dgm:t>
        <a:bodyPr/>
        <a:lstStyle/>
        <a:p>
          <a:endParaRPr lang="en-US"/>
        </a:p>
      </dgm:t>
    </dgm:pt>
    <dgm:pt modelId="{A267B5C5-9BF5-4017-829A-2A4D327BE79A}" type="sibTrans" cxnId="{D4729DF9-6015-454E-B5E8-A4022468F44C}">
      <dgm:prSet/>
      <dgm:spPr/>
      <dgm:t>
        <a:bodyPr/>
        <a:lstStyle/>
        <a:p>
          <a:endParaRPr lang="en-US"/>
        </a:p>
      </dgm:t>
    </dgm:pt>
    <dgm:pt modelId="{E612FAE6-7B1B-412C-B539-EDDD60A3D0B6}">
      <dgm:prSet phldrT="[Text]"/>
      <dgm:spPr/>
      <dgm:t>
        <a:bodyPr/>
        <a:lstStyle/>
        <a:p>
          <a:r>
            <a:rPr lang="en-US" dirty="0" smtClean="0"/>
            <a:t>ONE-HOT ENCODING</a:t>
          </a:r>
          <a:endParaRPr lang="en-US" dirty="0"/>
        </a:p>
      </dgm:t>
    </dgm:pt>
    <dgm:pt modelId="{C316BD56-0381-4FE9-9D6E-5899106AF923}" type="parTrans" cxnId="{9B0DFD9B-80B8-4F09-B3A7-1D9DFED3E0B7}">
      <dgm:prSet/>
      <dgm:spPr/>
      <dgm:t>
        <a:bodyPr/>
        <a:lstStyle/>
        <a:p>
          <a:endParaRPr lang="en-US"/>
        </a:p>
      </dgm:t>
    </dgm:pt>
    <dgm:pt modelId="{2636B94B-F33B-4984-B877-9B56193C30A4}" type="sibTrans" cxnId="{9B0DFD9B-80B8-4F09-B3A7-1D9DFED3E0B7}">
      <dgm:prSet/>
      <dgm:spPr/>
      <dgm:t>
        <a:bodyPr/>
        <a:lstStyle/>
        <a:p>
          <a:endParaRPr lang="en-US"/>
        </a:p>
      </dgm:t>
    </dgm:pt>
    <dgm:pt modelId="{D84AF305-7B60-4872-A0BF-1D50602B22A2}">
      <dgm:prSet phldrT="[Text]"/>
      <dgm:spPr/>
      <dgm:t>
        <a:bodyPr/>
        <a:lstStyle/>
        <a:p>
          <a:r>
            <a:rPr lang="en-US" dirty="0" smtClean="0"/>
            <a:t>GROUPING</a:t>
          </a:r>
          <a:endParaRPr lang="en-US" dirty="0"/>
        </a:p>
      </dgm:t>
    </dgm:pt>
    <dgm:pt modelId="{2380AE18-B6C8-4982-8094-5CA87D38B8C3}" type="parTrans" cxnId="{A2783668-CB22-4874-B592-A7E4CB95CA2E}">
      <dgm:prSet/>
      <dgm:spPr/>
      <dgm:t>
        <a:bodyPr/>
        <a:lstStyle/>
        <a:p>
          <a:endParaRPr lang="en-US"/>
        </a:p>
      </dgm:t>
    </dgm:pt>
    <dgm:pt modelId="{36656E43-0A76-41D5-8846-F045F8A99C82}" type="sibTrans" cxnId="{A2783668-CB22-4874-B592-A7E4CB95CA2E}">
      <dgm:prSet/>
      <dgm:spPr/>
      <dgm:t>
        <a:bodyPr/>
        <a:lstStyle/>
        <a:p>
          <a:endParaRPr lang="en-US"/>
        </a:p>
      </dgm:t>
    </dgm:pt>
    <dgm:pt modelId="{85AF768F-BF5B-4066-9158-965AA38E82C3}" type="pres">
      <dgm:prSet presAssocID="{E8BBBF78-57AE-4AE8-8C7A-8B8F470141E5}" presName="Name0" presStyleCnt="0">
        <dgm:presLayoutVars>
          <dgm:dir/>
          <dgm:resizeHandles val="exact"/>
        </dgm:presLayoutVars>
      </dgm:prSet>
      <dgm:spPr/>
    </dgm:pt>
    <dgm:pt modelId="{656BB055-DA4E-4ED6-9C3D-CCA3CF6DB7FD}" type="pres">
      <dgm:prSet presAssocID="{F50AD3AD-3827-4EB7-95F0-D17EC2A2A2B4}" presName="node" presStyleLbl="node1" presStyleIdx="0" presStyleCnt="3">
        <dgm:presLayoutVars>
          <dgm:bulletEnabled val="1"/>
        </dgm:presLayoutVars>
      </dgm:prSet>
      <dgm:spPr/>
    </dgm:pt>
    <dgm:pt modelId="{DE799622-7CD5-4FFD-9C5E-425C7DCE52CA}" type="pres">
      <dgm:prSet presAssocID="{A267B5C5-9BF5-4017-829A-2A4D327BE79A}" presName="sibTrans" presStyleLbl="sibTrans2D1" presStyleIdx="0" presStyleCnt="2"/>
      <dgm:spPr/>
    </dgm:pt>
    <dgm:pt modelId="{42806899-4625-4D3C-B654-3F51A1B0FD70}" type="pres">
      <dgm:prSet presAssocID="{A267B5C5-9BF5-4017-829A-2A4D327BE79A}" presName="connectorText" presStyleLbl="sibTrans2D1" presStyleIdx="0" presStyleCnt="2"/>
      <dgm:spPr/>
    </dgm:pt>
    <dgm:pt modelId="{CD112F21-537D-4282-B707-0672824F2013}" type="pres">
      <dgm:prSet presAssocID="{E612FAE6-7B1B-412C-B539-EDDD60A3D0B6}" presName="node" presStyleLbl="node1" presStyleIdx="1" presStyleCnt="3">
        <dgm:presLayoutVars>
          <dgm:bulletEnabled val="1"/>
        </dgm:presLayoutVars>
      </dgm:prSet>
      <dgm:spPr/>
      <dgm:t>
        <a:bodyPr/>
        <a:lstStyle/>
        <a:p>
          <a:endParaRPr lang="en-US"/>
        </a:p>
      </dgm:t>
    </dgm:pt>
    <dgm:pt modelId="{F6A9ADB2-208C-4F99-94F9-AD5A8D9A7ACD}" type="pres">
      <dgm:prSet presAssocID="{2636B94B-F33B-4984-B877-9B56193C30A4}" presName="sibTrans" presStyleLbl="sibTrans2D1" presStyleIdx="1" presStyleCnt="2"/>
      <dgm:spPr/>
    </dgm:pt>
    <dgm:pt modelId="{3E251F30-E7A3-4861-A67D-3BAE8A3626A2}" type="pres">
      <dgm:prSet presAssocID="{2636B94B-F33B-4984-B877-9B56193C30A4}" presName="connectorText" presStyleLbl="sibTrans2D1" presStyleIdx="1" presStyleCnt="2"/>
      <dgm:spPr/>
    </dgm:pt>
    <dgm:pt modelId="{0945C462-46EC-4FF5-A7BA-8C087BF239CA}" type="pres">
      <dgm:prSet presAssocID="{D84AF305-7B60-4872-A0BF-1D50602B22A2}" presName="node" presStyleLbl="node1" presStyleIdx="2" presStyleCnt="3">
        <dgm:presLayoutVars>
          <dgm:bulletEnabled val="1"/>
        </dgm:presLayoutVars>
      </dgm:prSet>
      <dgm:spPr/>
    </dgm:pt>
  </dgm:ptLst>
  <dgm:cxnLst>
    <dgm:cxn modelId="{7CADB89E-9FC7-4F9A-B423-552F73FBD1B5}" type="presOf" srcId="{E612FAE6-7B1B-412C-B539-EDDD60A3D0B6}" destId="{CD112F21-537D-4282-B707-0672824F2013}" srcOrd="0" destOrd="0" presId="urn:microsoft.com/office/officeart/2005/8/layout/process1"/>
    <dgm:cxn modelId="{07C732AE-4FA8-44AA-9173-9AA531F3971D}" type="presOf" srcId="{F50AD3AD-3827-4EB7-95F0-D17EC2A2A2B4}" destId="{656BB055-DA4E-4ED6-9C3D-CCA3CF6DB7FD}" srcOrd="0" destOrd="0" presId="urn:microsoft.com/office/officeart/2005/8/layout/process1"/>
    <dgm:cxn modelId="{02046694-E2E0-4EB0-BF0C-A881CAB32ACB}" type="presOf" srcId="{2636B94B-F33B-4984-B877-9B56193C30A4}" destId="{F6A9ADB2-208C-4F99-94F9-AD5A8D9A7ACD}" srcOrd="0" destOrd="0" presId="urn:microsoft.com/office/officeart/2005/8/layout/process1"/>
    <dgm:cxn modelId="{C579E6FE-94D9-4CA7-A859-4E652D06EFB4}" type="presOf" srcId="{E8BBBF78-57AE-4AE8-8C7A-8B8F470141E5}" destId="{85AF768F-BF5B-4066-9158-965AA38E82C3}" srcOrd="0" destOrd="0" presId="urn:microsoft.com/office/officeart/2005/8/layout/process1"/>
    <dgm:cxn modelId="{5C83E5F3-DEA3-441F-A0A4-F8B7A91F870F}" type="presOf" srcId="{A267B5C5-9BF5-4017-829A-2A4D327BE79A}" destId="{DE799622-7CD5-4FFD-9C5E-425C7DCE52CA}" srcOrd="0" destOrd="0" presId="urn:microsoft.com/office/officeart/2005/8/layout/process1"/>
    <dgm:cxn modelId="{9CF789E7-D6CD-4384-806B-CDCA7F5B780F}" type="presOf" srcId="{2636B94B-F33B-4984-B877-9B56193C30A4}" destId="{3E251F30-E7A3-4861-A67D-3BAE8A3626A2}" srcOrd="1" destOrd="0" presId="urn:microsoft.com/office/officeart/2005/8/layout/process1"/>
    <dgm:cxn modelId="{A2783668-CB22-4874-B592-A7E4CB95CA2E}" srcId="{E8BBBF78-57AE-4AE8-8C7A-8B8F470141E5}" destId="{D84AF305-7B60-4872-A0BF-1D50602B22A2}" srcOrd="2" destOrd="0" parTransId="{2380AE18-B6C8-4982-8094-5CA87D38B8C3}" sibTransId="{36656E43-0A76-41D5-8846-F045F8A99C82}"/>
    <dgm:cxn modelId="{9B0DFD9B-80B8-4F09-B3A7-1D9DFED3E0B7}" srcId="{E8BBBF78-57AE-4AE8-8C7A-8B8F470141E5}" destId="{E612FAE6-7B1B-412C-B539-EDDD60A3D0B6}" srcOrd="1" destOrd="0" parTransId="{C316BD56-0381-4FE9-9D6E-5899106AF923}" sibTransId="{2636B94B-F33B-4984-B877-9B56193C30A4}"/>
    <dgm:cxn modelId="{D4729DF9-6015-454E-B5E8-A4022468F44C}" srcId="{E8BBBF78-57AE-4AE8-8C7A-8B8F470141E5}" destId="{F50AD3AD-3827-4EB7-95F0-D17EC2A2A2B4}" srcOrd="0" destOrd="0" parTransId="{A328ED51-6B3D-43F4-AAFF-81C4C54133EB}" sibTransId="{A267B5C5-9BF5-4017-829A-2A4D327BE79A}"/>
    <dgm:cxn modelId="{D094CCA5-E0F7-47FA-B3CD-05FBD6841FFB}" type="presOf" srcId="{D84AF305-7B60-4872-A0BF-1D50602B22A2}" destId="{0945C462-46EC-4FF5-A7BA-8C087BF239CA}" srcOrd="0" destOrd="0" presId="urn:microsoft.com/office/officeart/2005/8/layout/process1"/>
    <dgm:cxn modelId="{FEDC8BAC-B9DC-4B37-AC5F-B7E0F2A2062F}" type="presOf" srcId="{A267B5C5-9BF5-4017-829A-2A4D327BE79A}" destId="{42806899-4625-4D3C-B654-3F51A1B0FD70}" srcOrd="1" destOrd="0" presId="urn:microsoft.com/office/officeart/2005/8/layout/process1"/>
    <dgm:cxn modelId="{AD3FEB2A-06F2-4AB8-8AB1-290F0903BE39}" type="presParOf" srcId="{85AF768F-BF5B-4066-9158-965AA38E82C3}" destId="{656BB055-DA4E-4ED6-9C3D-CCA3CF6DB7FD}" srcOrd="0" destOrd="0" presId="urn:microsoft.com/office/officeart/2005/8/layout/process1"/>
    <dgm:cxn modelId="{DC7EE7FE-3E9A-4EA1-A4D0-E7BB2C7EFA36}" type="presParOf" srcId="{85AF768F-BF5B-4066-9158-965AA38E82C3}" destId="{DE799622-7CD5-4FFD-9C5E-425C7DCE52CA}" srcOrd="1" destOrd="0" presId="urn:microsoft.com/office/officeart/2005/8/layout/process1"/>
    <dgm:cxn modelId="{EF580B29-B9D8-41A4-B216-1D92F56A95AE}" type="presParOf" srcId="{DE799622-7CD5-4FFD-9C5E-425C7DCE52CA}" destId="{42806899-4625-4D3C-B654-3F51A1B0FD70}" srcOrd="0" destOrd="0" presId="urn:microsoft.com/office/officeart/2005/8/layout/process1"/>
    <dgm:cxn modelId="{125BDDFC-A508-4460-957E-D2A37E899956}" type="presParOf" srcId="{85AF768F-BF5B-4066-9158-965AA38E82C3}" destId="{CD112F21-537D-4282-B707-0672824F2013}" srcOrd="2" destOrd="0" presId="urn:microsoft.com/office/officeart/2005/8/layout/process1"/>
    <dgm:cxn modelId="{695E57E2-C0A4-4405-9817-BB9AB285D26D}" type="presParOf" srcId="{85AF768F-BF5B-4066-9158-965AA38E82C3}" destId="{F6A9ADB2-208C-4F99-94F9-AD5A8D9A7ACD}" srcOrd="3" destOrd="0" presId="urn:microsoft.com/office/officeart/2005/8/layout/process1"/>
    <dgm:cxn modelId="{122ED4D4-631C-4304-9F62-D21E791AA25B}" type="presParOf" srcId="{F6A9ADB2-208C-4F99-94F9-AD5A8D9A7ACD}" destId="{3E251F30-E7A3-4861-A67D-3BAE8A3626A2}" srcOrd="0" destOrd="0" presId="urn:microsoft.com/office/officeart/2005/8/layout/process1"/>
    <dgm:cxn modelId="{9ABEEF0A-FB16-4DE2-8A59-2589CE324087}" type="presParOf" srcId="{85AF768F-BF5B-4066-9158-965AA38E82C3}" destId="{0945C462-46EC-4FF5-A7BA-8C087BF239C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BB055-DA4E-4ED6-9C3D-CCA3CF6DB7FD}">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CONCATENATION</a:t>
          </a:r>
          <a:endParaRPr lang="en-US" sz="2000" kern="1200" dirty="0"/>
        </a:p>
      </dsp:txBody>
      <dsp:txXfrm>
        <a:off x="44665" y="2106299"/>
        <a:ext cx="2060143" cy="1206068"/>
      </dsp:txXfrm>
    </dsp:sp>
    <dsp:sp modelId="{DE799622-7CD5-4FFD-9C5E-425C7DCE52CA}">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355850" y="2550475"/>
        <a:ext cx="316861" cy="317716"/>
      </dsp:txXfrm>
    </dsp:sp>
    <dsp:sp modelId="{CD112F21-537D-4282-B707-0672824F2013}">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ONE-HOT ENCODING</a:t>
          </a:r>
          <a:endParaRPr lang="en-US" sz="2000" kern="1200" dirty="0"/>
        </a:p>
      </dsp:txBody>
      <dsp:txXfrm>
        <a:off x="3033928" y="2106299"/>
        <a:ext cx="2060143" cy="1206068"/>
      </dsp:txXfrm>
    </dsp:sp>
    <dsp:sp modelId="{F6A9ADB2-208C-4F99-94F9-AD5A8D9A7ACD}">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345112" y="2550475"/>
        <a:ext cx="316861" cy="317716"/>
      </dsp:txXfrm>
    </dsp:sp>
    <dsp:sp modelId="{0945C462-46EC-4FF5-A7BA-8C087BF239CA}">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GROUPING</a:t>
          </a:r>
          <a:endParaRPr lang="en-US" sz="20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6/28/2020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6/28/2020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6/28/2020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6/28/2020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6/28/2020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2348880"/>
            <a:ext cx="4098175" cy="1937220"/>
          </a:xfrm>
        </p:spPr>
        <p:txBody>
          <a:bodyPr>
            <a:normAutofit fontScale="90000"/>
          </a:bodyPr>
          <a:lstStyle/>
          <a:p>
            <a:pPr algn="ctr"/>
            <a:r>
              <a:rPr lang="en-US" sz="4000" dirty="0" smtClean="0"/>
              <a:t>A RECOMMENDER SYSTEM FOR A RESTAURANT</a:t>
            </a:r>
            <a:endParaRPr lang="en-US" sz="4000" dirty="0"/>
          </a:p>
        </p:txBody>
      </p:sp>
      <p:sp>
        <p:nvSpPr>
          <p:cNvPr id="3" name="Subtitle 2"/>
          <p:cNvSpPr>
            <a:spLocks noGrp="1"/>
          </p:cNvSpPr>
          <p:nvPr>
            <p:ph type="subTitle" idx="1"/>
          </p:nvPr>
        </p:nvSpPr>
        <p:spPr>
          <a:xfrm>
            <a:off x="626225" y="4869160"/>
            <a:ext cx="4389655" cy="1487760"/>
          </a:xfrm>
        </p:spPr>
        <p:txBody>
          <a:bodyPr/>
          <a:lstStyle/>
          <a:p>
            <a:r>
              <a:rPr lang="en-US" dirty="0" smtClean="0"/>
              <a:t>IBM APPLIED DATA SCIENCE PROJECT</a:t>
            </a:r>
            <a:endParaRPr lang="en-US" dirty="0"/>
          </a:p>
          <a:p>
            <a:pPr algn="ctr"/>
            <a:r>
              <a:rPr lang="en-US" dirty="0" smtClean="0"/>
              <a:t>BY</a:t>
            </a:r>
          </a:p>
          <a:p>
            <a:pPr algn="ctr"/>
            <a:r>
              <a:rPr lang="en-US" dirty="0" smtClean="0"/>
              <a:t>NATHAN CLIFFORD</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 KMeans</a:t>
            </a:r>
            <a:endParaRPr lang="en-US" dirty="0"/>
          </a:p>
        </p:txBody>
      </p:sp>
      <p:pic>
        <p:nvPicPr>
          <p:cNvPr id="3" name="Picture 2"/>
          <p:cNvPicPr>
            <a:picLocks noChangeAspect="1"/>
          </p:cNvPicPr>
          <p:nvPr/>
        </p:nvPicPr>
        <p:blipFill>
          <a:blip r:embed="rId2"/>
          <a:stretch>
            <a:fillRect/>
          </a:stretch>
        </p:blipFill>
        <p:spPr>
          <a:xfrm>
            <a:off x="695400" y="1772816"/>
            <a:ext cx="9073008" cy="4536504"/>
          </a:xfrm>
          <a:prstGeom prst="rect">
            <a:avLst/>
          </a:prstGeom>
        </p:spPr>
      </p:pic>
      <p:sp>
        <p:nvSpPr>
          <p:cNvPr id="4" name="TextBox 3"/>
          <p:cNvSpPr txBox="1"/>
          <p:nvPr/>
        </p:nvSpPr>
        <p:spPr>
          <a:xfrm>
            <a:off x="10405120" y="3440903"/>
            <a:ext cx="1440160" cy="1477328"/>
          </a:xfrm>
          <a:prstGeom prst="rect">
            <a:avLst/>
          </a:prstGeom>
          <a:noFill/>
        </p:spPr>
        <p:txBody>
          <a:bodyPr wrap="square" rtlCol="0">
            <a:spAutoFit/>
          </a:bodyPr>
          <a:lstStyle/>
          <a:p>
            <a:r>
              <a:rPr lang="en-US" dirty="0" err="1" smtClean="0">
                <a:latin typeface="Arial Rounded MT Bold" panose="020F0704030504030204" pitchFamily="34" charset="0"/>
                <a:cs typeface="Arial" panose="020B0604020202020204" pitchFamily="34" charset="0"/>
              </a:rPr>
              <a:t>Kmeans</a:t>
            </a:r>
            <a:r>
              <a:rPr lang="en-US" dirty="0" smtClean="0">
                <a:latin typeface="Arial Rounded MT Bold" panose="020F0704030504030204" pitchFamily="34" charset="0"/>
                <a:cs typeface="Arial" panose="020B0604020202020204" pitchFamily="34" charset="0"/>
              </a:rPr>
              <a:t> returns only two clusters as guessed.</a:t>
            </a:r>
            <a:endParaRPr lang="en-GB"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4821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t>
            </a:r>
            <a:endParaRPr lang="en-US" dirty="0"/>
          </a:p>
        </p:txBody>
      </p:sp>
      <p:sp>
        <p:nvSpPr>
          <p:cNvPr id="3" name="TextBox 2"/>
          <p:cNvSpPr txBox="1"/>
          <p:nvPr/>
        </p:nvSpPr>
        <p:spPr>
          <a:xfrm>
            <a:off x="2207568" y="3429000"/>
            <a:ext cx="7488832" cy="1323439"/>
          </a:xfrm>
          <a:prstGeom prst="rect">
            <a:avLst/>
          </a:prstGeom>
          <a:noFill/>
        </p:spPr>
        <p:txBody>
          <a:bodyPr wrap="square" rtlCol="0">
            <a:spAutoFit/>
          </a:bodyPr>
          <a:lstStyle/>
          <a:p>
            <a:r>
              <a:rPr lang="en-US" sz="2000" b="1" dirty="0"/>
              <a:t>Now, we focus on the centers of clusters and compare them for their "</a:t>
            </a:r>
            <a:r>
              <a:rPr lang="en-US" sz="2000" b="1" dirty="0" smtClean="0"/>
              <a:t>Total". </a:t>
            </a:r>
            <a:r>
              <a:rPr lang="en-US" sz="2000" b="1" dirty="0"/>
              <a:t>The group which its center has the highest "</a:t>
            </a:r>
            <a:r>
              <a:rPr lang="en-US" sz="2000" b="1" dirty="0" smtClean="0"/>
              <a:t>Total" </a:t>
            </a:r>
            <a:r>
              <a:rPr lang="en-US" sz="2000" b="1" dirty="0"/>
              <a:t>will be our best recommendation to the contractor. </a:t>
            </a:r>
            <a:r>
              <a:rPr lang="en-US" sz="2000" b="1" dirty="0" smtClean="0"/>
              <a:t>{Sum of venues across all columns}</a:t>
            </a:r>
            <a:endParaRPr lang="en-GB" sz="2000" dirty="0"/>
          </a:p>
        </p:txBody>
      </p:sp>
    </p:spTree>
    <p:extLst>
      <p:ext uri="{BB962C8B-B14F-4D97-AF65-F5344CB8AC3E}">
        <p14:creationId xmlns:p14="http://schemas.microsoft.com/office/powerpoint/2010/main" val="370207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t>
            </a:r>
            <a:endParaRPr lang="en-US" dirty="0"/>
          </a:p>
        </p:txBody>
      </p:sp>
      <p:pic>
        <p:nvPicPr>
          <p:cNvPr id="7" name="Picture 6"/>
          <p:cNvPicPr>
            <a:picLocks noChangeAspect="1"/>
          </p:cNvPicPr>
          <p:nvPr/>
        </p:nvPicPr>
        <p:blipFill>
          <a:blip r:embed="rId2"/>
          <a:stretch>
            <a:fillRect/>
          </a:stretch>
        </p:blipFill>
        <p:spPr>
          <a:xfrm>
            <a:off x="3575720" y="2009117"/>
            <a:ext cx="7549480" cy="4495949"/>
          </a:xfrm>
          <a:prstGeom prst="rect">
            <a:avLst/>
          </a:prstGeom>
        </p:spPr>
      </p:pic>
      <p:sp>
        <p:nvSpPr>
          <p:cNvPr id="8" name="TextBox 7"/>
          <p:cNvSpPr txBox="1"/>
          <p:nvPr/>
        </p:nvSpPr>
        <p:spPr>
          <a:xfrm>
            <a:off x="839416" y="3861048"/>
            <a:ext cx="2016224" cy="1754326"/>
          </a:xfrm>
          <a:prstGeom prst="rect">
            <a:avLst/>
          </a:prstGeom>
          <a:noFill/>
        </p:spPr>
        <p:txBody>
          <a:bodyPr wrap="square" rtlCol="0">
            <a:spAutoFit/>
          </a:bodyPr>
          <a:lstStyle/>
          <a:p>
            <a:r>
              <a:rPr lang="en-GB"/>
              <a:t>Business reply mail Processing Centre, South Central Letter Processing Plant Toronto'</a:t>
            </a:r>
            <a:endParaRPr lang="en-GB" dirty="0"/>
          </a:p>
        </p:txBody>
      </p:sp>
      <p:sp>
        <p:nvSpPr>
          <p:cNvPr id="9" name="TextBox 8"/>
          <p:cNvSpPr txBox="1"/>
          <p:nvPr/>
        </p:nvSpPr>
        <p:spPr>
          <a:xfrm>
            <a:off x="839416" y="2420888"/>
            <a:ext cx="1872208" cy="646331"/>
          </a:xfrm>
          <a:prstGeom prst="rect">
            <a:avLst/>
          </a:prstGeom>
          <a:noFill/>
        </p:spPr>
        <p:txBody>
          <a:bodyPr wrap="square" rtlCol="0">
            <a:spAutoFit/>
          </a:bodyPr>
          <a:lstStyle/>
          <a:p>
            <a:pPr algn="ctr"/>
            <a:r>
              <a:rPr lang="en-US" dirty="0" smtClean="0"/>
              <a:t>THE BEST NEIGHBORHOOD</a:t>
            </a:r>
            <a:endParaRPr lang="en-GB" dirty="0"/>
          </a:p>
        </p:txBody>
      </p:sp>
      <p:sp>
        <p:nvSpPr>
          <p:cNvPr id="10" name="Down Arrow 9"/>
          <p:cNvSpPr/>
          <p:nvPr/>
        </p:nvSpPr>
        <p:spPr>
          <a:xfrm>
            <a:off x="1631504" y="3067219"/>
            <a:ext cx="288032" cy="57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848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71664" y="2996952"/>
            <a:ext cx="5534025" cy="1924050"/>
          </a:xfrm>
          <a:prstGeom prst="rect">
            <a:avLst/>
          </a:prstGeom>
        </p:spPr>
      </p:pic>
    </p:spTree>
    <p:extLst>
      <p:ext uri="{BB962C8B-B14F-4D97-AF65-F5344CB8AC3E}">
        <p14:creationId xmlns:p14="http://schemas.microsoft.com/office/powerpoint/2010/main" val="374910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NEIGHBOURHOOD IS BEST FOR THE RESTAURANT?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692176"/>
            <a:ext cx="10297144" cy="5157192"/>
          </a:xfrm>
          <a:prstGeom prst="rect">
            <a:avLst/>
          </a:prstGeom>
        </p:spPr>
      </p:pic>
      <p:sp>
        <p:nvSpPr>
          <p:cNvPr id="8" name="TextBox 7"/>
          <p:cNvSpPr txBox="1"/>
          <p:nvPr/>
        </p:nvSpPr>
        <p:spPr>
          <a:xfrm>
            <a:off x="263352" y="3861048"/>
            <a:ext cx="1224136" cy="1200329"/>
          </a:xfrm>
          <a:prstGeom prst="rect">
            <a:avLst/>
          </a:prstGeom>
          <a:noFill/>
        </p:spPr>
        <p:txBody>
          <a:bodyPr wrap="square" rtlCol="0">
            <a:spAutoFit/>
          </a:bodyPr>
          <a:lstStyle/>
          <a:p>
            <a:r>
              <a:rPr lang="en-US" dirty="0" smtClean="0"/>
              <a:t>EAST </a:t>
            </a:r>
            <a:r>
              <a:rPr lang="en-US" dirty="0" smtClean="0">
                <a:latin typeface="Algerian" panose="04020705040A02060702" pitchFamily="82" charset="0"/>
              </a:rPr>
              <a:t>TORONTO</a:t>
            </a:r>
            <a:r>
              <a:rPr lang="en-US" dirty="0" smtClean="0"/>
              <a:t>,</a:t>
            </a:r>
            <a:endParaRPr lang="en-US" dirty="0"/>
          </a:p>
          <a:p>
            <a:r>
              <a:rPr lang="en-US" dirty="0" smtClean="0"/>
              <a:t>TORONTO CANADA.</a:t>
            </a:r>
            <a:endParaRPr lang="en-GB"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half" idx="1"/>
          </p:nvPr>
        </p:nvSpPr>
        <p:spPr/>
        <p:txBody>
          <a:bodyPr>
            <a:normAutofit/>
          </a:bodyPr>
          <a:lstStyle/>
          <a:p>
            <a:r>
              <a:rPr lang="en-GB" dirty="0" smtClean="0"/>
              <a:t>What location  is most accessible to customers?</a:t>
            </a:r>
          </a:p>
          <a:p>
            <a:r>
              <a:rPr lang="en-GB" dirty="0" smtClean="0"/>
              <a:t>What venue will minimize cost of advertisement to create awareness? </a:t>
            </a:r>
          </a:p>
          <a:p>
            <a:r>
              <a:rPr lang="en-GB" dirty="0" smtClean="0"/>
              <a:t>What venues minimizes waste and guarantees survival?</a:t>
            </a:r>
          </a:p>
          <a:p>
            <a:r>
              <a:rPr lang="en-US" dirty="0" smtClean="0"/>
              <a:t>Which location is most efficient to access food raw ingredients?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56001119"/>
              </p:ext>
            </p:extLst>
          </p:nvPr>
        </p:nvGraphicFramePr>
        <p:xfrm>
          <a:off x="6672064" y="2866944"/>
          <a:ext cx="5016624" cy="2492534"/>
        </p:xfrm>
        <a:graphic>
          <a:graphicData uri="http://schemas.openxmlformats.org/drawingml/2006/table">
            <a:tbl>
              <a:tblPr firstRow="1" bandRow="1">
                <a:tableStyleId>{21E4AEA4-8DFA-4A89-87EB-49C32662AFE0}</a:tableStyleId>
              </a:tblPr>
              <a:tblGrid>
                <a:gridCol w="1672208">
                  <a:extLst>
                    <a:ext uri="{9D8B030D-6E8A-4147-A177-3AD203B41FA5}">
                      <a16:colId xmlns:a16="http://schemas.microsoft.com/office/drawing/2014/main" val="20000"/>
                    </a:ext>
                  </a:extLst>
                </a:gridCol>
                <a:gridCol w="1672208">
                  <a:extLst>
                    <a:ext uri="{9D8B030D-6E8A-4147-A177-3AD203B41FA5}">
                      <a16:colId xmlns:a16="http://schemas.microsoft.com/office/drawing/2014/main" val="20001"/>
                    </a:ext>
                  </a:extLst>
                </a:gridCol>
                <a:gridCol w="1672208">
                  <a:extLst>
                    <a:ext uri="{9D8B030D-6E8A-4147-A177-3AD203B41FA5}">
                      <a16:colId xmlns:a16="http://schemas.microsoft.com/office/drawing/2014/main" val="20002"/>
                    </a:ext>
                  </a:extLst>
                </a:gridCol>
              </a:tblGrid>
              <a:tr h="572294">
                <a:tc>
                  <a:txBody>
                    <a:bodyPr/>
                    <a:lstStyle/>
                    <a:p>
                      <a:pPr algn="ctr"/>
                      <a:endParaRPr lang="en-US" b="0" dirty="0"/>
                    </a:p>
                  </a:txBody>
                  <a:tcPr anchor="ctr"/>
                </a:tc>
                <a:tc>
                  <a:txBody>
                    <a:bodyPr/>
                    <a:lstStyle/>
                    <a:p>
                      <a:pPr algn="ctr"/>
                      <a:r>
                        <a:rPr lang="en-US" dirty="0" smtClean="0"/>
                        <a:t>Restaurants</a:t>
                      </a:r>
                      <a:endParaRPr lang="en-US" dirty="0"/>
                    </a:p>
                  </a:txBody>
                  <a:tcPr anchor="ctr"/>
                </a:tc>
                <a:tc>
                  <a:txBody>
                    <a:bodyPr/>
                    <a:lstStyle/>
                    <a:p>
                      <a:pPr algn="ctr"/>
                      <a:r>
                        <a:rPr lang="en-US" b="0" dirty="0" smtClean="0"/>
                        <a:t>Pizza Spot</a:t>
                      </a:r>
                      <a:endParaRPr lang="en-US" b="0" dirty="0"/>
                    </a:p>
                  </a:txBody>
                  <a:tcPr anchor="ctr"/>
                </a:tc>
                <a:extLst>
                  <a:ext uri="{0D108BD9-81ED-4DB2-BD59-A6C34878D82A}">
                    <a16:rowId xmlns:a16="http://schemas.microsoft.com/office/drawing/2014/main" val="10000"/>
                  </a:ext>
                </a:extLst>
              </a:tr>
              <a:tr h="572294">
                <a:tc>
                  <a:txBody>
                    <a:bodyPr/>
                    <a:lstStyle/>
                    <a:p>
                      <a:pPr algn="ctr"/>
                      <a:r>
                        <a:rPr lang="en-US" b="0" dirty="0" smtClean="0"/>
                        <a:t>Neighborhood A</a:t>
                      </a:r>
                      <a:endParaRPr lang="en-US" dirty="0"/>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b="0" dirty="0" smtClean="0"/>
                        <a:t>Neighborhood B</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b="0" dirty="0" smtClean="0"/>
                        <a:t>Neighborhood C</a:t>
                      </a:r>
                      <a:endParaRPr lang="en-US" dirty="0"/>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REQUIRED</a:t>
            </a:r>
            <a:endParaRPr lang="en-US" dirty="0"/>
          </a:p>
        </p:txBody>
      </p:sp>
      <p:sp>
        <p:nvSpPr>
          <p:cNvPr id="3" name="Content Placeholder 2"/>
          <p:cNvSpPr>
            <a:spLocks noGrp="1"/>
          </p:cNvSpPr>
          <p:nvPr>
            <p:ph sz="half" idx="1"/>
          </p:nvPr>
        </p:nvSpPr>
        <p:spPr>
          <a:xfrm>
            <a:off x="839416" y="2996952"/>
            <a:ext cx="4800600" cy="1315344"/>
          </a:xfrm>
        </p:spPr>
        <p:txBody>
          <a:bodyPr/>
          <a:lstStyle/>
          <a:p>
            <a:pPr marL="0" indent="0">
              <a:buNone/>
            </a:pPr>
            <a:r>
              <a:rPr lang="en-US" dirty="0" smtClean="0"/>
              <a:t>Geo-locational data of Toronto containing it’s Postal codes, Latitudes and </a:t>
            </a:r>
            <a:r>
              <a:rPr lang="en-US" dirty="0" err="1" smtClean="0"/>
              <a:t>Longit.udes</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31904" y="1844824"/>
            <a:ext cx="6552728" cy="4680520"/>
          </a:xfr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Data from Foursquare</a:t>
            </a:r>
            <a:endParaRPr lang="en-US" dirty="0"/>
          </a:p>
        </p:txBody>
      </p:sp>
      <p:sp>
        <p:nvSpPr>
          <p:cNvPr id="3" name="TextBox 2"/>
          <p:cNvSpPr txBox="1"/>
          <p:nvPr/>
        </p:nvSpPr>
        <p:spPr>
          <a:xfrm>
            <a:off x="1199456" y="1988840"/>
            <a:ext cx="9433048" cy="3108543"/>
          </a:xfrm>
          <a:prstGeom prst="rect">
            <a:avLst/>
          </a:prstGeom>
          <a:noFill/>
        </p:spPr>
        <p:txBody>
          <a:bodyPr wrap="square" rtlCol="0">
            <a:spAutoFit/>
          </a:bodyPr>
          <a:lstStyle/>
          <a:p>
            <a:r>
              <a:rPr lang="en-US" sz="2800"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lang="en-GB" sz="2800"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also retrieved from Foursquare </a:t>
            </a:r>
            <a:endParaRPr lang="en-US" dirty="0"/>
          </a:p>
        </p:txBody>
      </p:sp>
      <p:pic>
        <p:nvPicPr>
          <p:cNvPr id="9" name="Picture 8"/>
          <p:cNvPicPr>
            <a:picLocks noChangeAspect="1"/>
          </p:cNvPicPr>
          <p:nvPr/>
        </p:nvPicPr>
        <p:blipFill>
          <a:blip r:embed="rId2"/>
          <a:stretch>
            <a:fillRect/>
          </a:stretch>
        </p:blipFill>
        <p:spPr>
          <a:xfrm>
            <a:off x="263352" y="1556792"/>
            <a:ext cx="7391400" cy="4366220"/>
          </a:xfrm>
          <a:prstGeom prst="rect">
            <a:avLst/>
          </a:prstGeom>
        </p:spPr>
      </p:pic>
      <p:sp>
        <p:nvSpPr>
          <p:cNvPr id="10" name="TextBox 9"/>
          <p:cNvSpPr txBox="1"/>
          <p:nvPr/>
        </p:nvSpPr>
        <p:spPr>
          <a:xfrm>
            <a:off x="479376" y="6055021"/>
            <a:ext cx="4896544" cy="646331"/>
          </a:xfrm>
          <a:prstGeom prst="rect">
            <a:avLst/>
          </a:prstGeom>
          <a:noFill/>
        </p:spPr>
        <p:txBody>
          <a:bodyPr wrap="square" rtlCol="0">
            <a:spAutoFit/>
          </a:bodyPr>
          <a:lstStyle/>
          <a:p>
            <a:r>
              <a:rPr lang="en-US" dirty="0" smtClean="0"/>
              <a:t>Foursquare data for “The Beaches” in East Toronto, Canada</a:t>
            </a:r>
            <a:endParaRPr lang="en-GB" dirty="0"/>
          </a:p>
        </p:txBody>
      </p:sp>
      <p:sp>
        <p:nvSpPr>
          <p:cNvPr id="11" name="TextBox 10"/>
          <p:cNvSpPr txBox="1"/>
          <p:nvPr/>
        </p:nvSpPr>
        <p:spPr>
          <a:xfrm>
            <a:off x="8616280" y="3645024"/>
            <a:ext cx="2952328" cy="923330"/>
          </a:xfrm>
          <a:prstGeom prst="rect">
            <a:avLst/>
          </a:prstGeom>
          <a:noFill/>
        </p:spPr>
        <p:txBody>
          <a:bodyPr wrap="square" rtlCol="0">
            <a:spAutoFit/>
          </a:bodyPr>
          <a:lstStyle/>
          <a:p>
            <a:r>
              <a:rPr lang="en-US" dirty="0" smtClean="0"/>
              <a:t>RETRIEVE ALL VENUES WITHIN </a:t>
            </a:r>
            <a:r>
              <a:rPr lang="en-US" b="1" dirty="0" smtClean="0">
                <a:latin typeface="Algerian" panose="04020705040A02060702" pitchFamily="82" charset="0"/>
              </a:rPr>
              <a:t>1000M</a:t>
            </a:r>
            <a:r>
              <a:rPr lang="en-US" dirty="0" smtClean="0"/>
              <a:t> FOR ALL NEIGHBORHOODS</a:t>
            </a:r>
            <a:endParaRPr lang="en-GB"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r>
              <a:rPr lang="en-US" dirty="0" smtClean="0"/>
              <a:t> </a:t>
            </a:r>
            <a:endParaRPr lang="en-US" dirty="0"/>
          </a:p>
        </p:txBody>
      </p:sp>
      <p:graphicFrame>
        <p:nvGraphicFramePr>
          <p:cNvPr id="3" name="Diagram 2"/>
          <p:cNvGraphicFramePr/>
          <p:nvPr>
            <p:extLst>
              <p:ext uri="{D42A27DB-BD31-4B8C-83A1-F6EECF244321}">
                <p14:modId xmlns:p14="http://schemas.microsoft.com/office/powerpoint/2010/main" val="3319204509"/>
              </p:ext>
            </p:extLst>
          </p:nvPr>
        </p:nvGraphicFramePr>
        <p:xfrm>
          <a:off x="2032000" y="105273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54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Preparation</a:t>
            </a:r>
            <a:r>
              <a:rPr lang="en-US" dirty="0" smtClean="0"/>
              <a:t> – Final Data</a:t>
            </a:r>
            <a:endParaRPr lang="en-US" dirty="0"/>
          </a:p>
        </p:txBody>
      </p:sp>
      <p:pic>
        <p:nvPicPr>
          <p:cNvPr id="3" name="Picture 2"/>
          <p:cNvPicPr>
            <a:picLocks noChangeAspect="1"/>
          </p:cNvPicPr>
          <p:nvPr/>
        </p:nvPicPr>
        <p:blipFill>
          <a:blip r:embed="rId2"/>
          <a:stretch>
            <a:fillRect/>
          </a:stretch>
        </p:blipFill>
        <p:spPr>
          <a:xfrm>
            <a:off x="1130127" y="1772816"/>
            <a:ext cx="9995073" cy="4748932"/>
          </a:xfrm>
          <a:prstGeom prst="rect">
            <a:avLst/>
          </a:prstGeom>
        </p:spPr>
      </p:pic>
    </p:spTree>
    <p:extLst>
      <p:ext uri="{BB962C8B-B14F-4D97-AF65-F5344CB8AC3E}">
        <p14:creationId xmlns:p14="http://schemas.microsoft.com/office/powerpoint/2010/main" val="132971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also retrieved from Foursquare </a:t>
            </a:r>
            <a:endParaRPr lang="en-US" dirty="0"/>
          </a:p>
        </p:txBody>
      </p:sp>
      <p:pic>
        <p:nvPicPr>
          <p:cNvPr id="9" name="Picture 8"/>
          <p:cNvPicPr>
            <a:picLocks noChangeAspect="1"/>
          </p:cNvPicPr>
          <p:nvPr/>
        </p:nvPicPr>
        <p:blipFill>
          <a:blip r:embed="rId2"/>
          <a:stretch>
            <a:fillRect/>
          </a:stretch>
        </p:blipFill>
        <p:spPr>
          <a:xfrm>
            <a:off x="263352" y="1556792"/>
            <a:ext cx="7391400" cy="4366220"/>
          </a:xfrm>
          <a:prstGeom prst="rect">
            <a:avLst/>
          </a:prstGeom>
        </p:spPr>
      </p:pic>
      <p:sp>
        <p:nvSpPr>
          <p:cNvPr id="10" name="TextBox 9"/>
          <p:cNvSpPr txBox="1"/>
          <p:nvPr/>
        </p:nvSpPr>
        <p:spPr>
          <a:xfrm>
            <a:off x="479376" y="6055021"/>
            <a:ext cx="4896544" cy="646331"/>
          </a:xfrm>
          <a:prstGeom prst="rect">
            <a:avLst/>
          </a:prstGeom>
          <a:noFill/>
        </p:spPr>
        <p:txBody>
          <a:bodyPr wrap="square" rtlCol="0">
            <a:spAutoFit/>
          </a:bodyPr>
          <a:lstStyle/>
          <a:p>
            <a:r>
              <a:rPr lang="en-US" dirty="0" smtClean="0"/>
              <a:t>Foursquare data for “The Beaches” in East Toronto, Canada</a:t>
            </a:r>
            <a:endParaRPr lang="en-GB" dirty="0"/>
          </a:p>
        </p:txBody>
      </p:sp>
      <p:sp>
        <p:nvSpPr>
          <p:cNvPr id="11" name="TextBox 10"/>
          <p:cNvSpPr txBox="1"/>
          <p:nvPr/>
        </p:nvSpPr>
        <p:spPr>
          <a:xfrm>
            <a:off x="8616280" y="3645024"/>
            <a:ext cx="2952328" cy="923330"/>
          </a:xfrm>
          <a:prstGeom prst="rect">
            <a:avLst/>
          </a:prstGeom>
          <a:noFill/>
        </p:spPr>
        <p:txBody>
          <a:bodyPr wrap="square" rtlCol="0">
            <a:spAutoFit/>
          </a:bodyPr>
          <a:lstStyle/>
          <a:p>
            <a:r>
              <a:rPr lang="en-US" dirty="0" smtClean="0"/>
              <a:t>RETRIEVE ALL VENUES WITHIN </a:t>
            </a:r>
            <a:r>
              <a:rPr lang="en-US" b="1" dirty="0" smtClean="0">
                <a:latin typeface="Algerian" panose="04020705040A02060702" pitchFamily="82" charset="0"/>
              </a:rPr>
              <a:t>1000M</a:t>
            </a:r>
            <a:r>
              <a:rPr lang="en-US" dirty="0" smtClean="0"/>
              <a:t> FOR ALL NEIGHBORHOODS</a:t>
            </a:r>
            <a:endParaRPr lang="en-GB" dirty="0"/>
          </a:p>
        </p:txBody>
      </p:sp>
    </p:spTree>
    <p:extLst>
      <p:ext uri="{BB962C8B-B14F-4D97-AF65-F5344CB8AC3E}">
        <p14:creationId xmlns:p14="http://schemas.microsoft.com/office/powerpoint/2010/main" val="41767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115</TotalTime>
  <Words>302</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Arial Rounded MT Bold</vt:lpstr>
      <vt:lpstr>Franklin Gothic Medium</vt:lpstr>
      <vt:lpstr>Medical Design 16x9</vt:lpstr>
      <vt:lpstr>A RECOMMENDER SYSTEM FOR A RESTAURANT</vt:lpstr>
      <vt:lpstr>WHICH NEIGHBOURHOOD IS BEST FOR THE RESTAURANT?</vt:lpstr>
      <vt:lpstr>Problem Statement</vt:lpstr>
      <vt:lpstr>DATA REQUIRED</vt:lpstr>
      <vt:lpstr>Retrieving Data from Foursquare</vt:lpstr>
      <vt:lpstr>Data is also retrieved from Foursquare </vt:lpstr>
      <vt:lpstr>DATA PREPARATION </vt:lpstr>
      <vt:lpstr>Data Preparation – Final Data</vt:lpstr>
      <vt:lpstr>Data is also retrieved from Foursquare </vt:lpstr>
      <vt:lpstr>Clustering - KMeans</vt:lpstr>
      <vt:lpstr>Decision making </vt:lpstr>
      <vt:lpstr>Decision making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A RESTAURANT</dc:title>
  <dc:creator>Nathan Clifford</dc:creator>
  <cp:lastModifiedBy>Nathan Clifford</cp:lastModifiedBy>
  <cp:revision>18</cp:revision>
  <dcterms:created xsi:type="dcterms:W3CDTF">2020-06-28T00:14:11Z</dcterms:created>
  <dcterms:modified xsi:type="dcterms:W3CDTF">2020-06-28T02:09:17Z</dcterms:modified>
</cp:coreProperties>
</file>