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77" r:id="rId6"/>
    <p:sldId id="279" r:id="rId7"/>
    <p:sldId id="278" r:id="rId8"/>
    <p:sldId id="280" r:id="rId9"/>
    <p:sldId id="281" r:id="rId10"/>
    <p:sldId id="283" r:id="rId11"/>
    <p:sldId id="282" r:id="rId12"/>
    <p:sldId id="287" r:id="rId13"/>
    <p:sldId id="288" r:id="rId14"/>
    <p:sldId id="289" r:id="rId15"/>
    <p:sldId id="290"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2" d="100"/>
          <a:sy n="72" d="100"/>
        </p:scale>
        <p:origin x="660"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12/21/2023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408571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12/21/2023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12/21/2023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12/21/2023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12/21/2023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12/21/2023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12/21/2023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12/21/2023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12/21/2023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12/21/2023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12/21/2023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12/21/2023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12/21/2023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researchoutreach.org/articles/new-leadership-paradigm-public-secto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696278" y="3747151"/>
            <a:ext cx="8971721" cy="1329595"/>
          </a:xfrm>
        </p:spPr>
        <p:txBody>
          <a:bodyPr wrap="square" lIns="0" tIns="0" rIns="0" bIns="0" anchor="t">
            <a:spAutoFit/>
          </a:bodyPr>
          <a:lstStyle/>
          <a:p>
            <a:r>
              <a:rPr lang="en-US" b="1" dirty="0">
                <a:solidFill>
                  <a:schemeClr val="bg1"/>
                </a:solidFill>
              </a:rPr>
              <a:t>HR ATTRITION ANALYSIS</a:t>
            </a:r>
            <a:br>
              <a:rPr lang="en-US" dirty="0">
                <a:solidFill>
                  <a:schemeClr val="bg1"/>
                </a:solidFill>
              </a:rPr>
            </a:br>
            <a:r>
              <a:rPr lang="en-US" sz="3600" dirty="0">
                <a:solidFill>
                  <a:schemeClr val="bg1"/>
                </a:solidFill>
              </a:rPr>
              <a:t>(MeriSKILL Internship Project 3)</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7" y="5182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6" y="11766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807014CB-0CC4-F45B-AD88-92647F9C3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497" y="1298713"/>
            <a:ext cx="1073426" cy="1073426"/>
          </a:xfrm>
          <a:prstGeom prst="rect">
            <a:avLst/>
          </a:prstGeom>
        </p:spPr>
      </p:pic>
      <p:sp>
        <p:nvSpPr>
          <p:cNvPr id="6" name="TextBox 5">
            <a:extLst>
              <a:ext uri="{FF2B5EF4-FFF2-40B4-BE49-F238E27FC236}">
                <a16:creationId xmlns:a16="http://schemas.microsoft.com/office/drawing/2014/main" id="{3B8F11AD-DE65-1C58-3923-1D18F8E5970D}"/>
              </a:ext>
            </a:extLst>
          </p:cNvPr>
          <p:cNvSpPr txBox="1"/>
          <p:nvPr/>
        </p:nvSpPr>
        <p:spPr>
          <a:xfrm>
            <a:off x="3684104" y="5221356"/>
            <a:ext cx="5049079" cy="523220"/>
          </a:xfrm>
          <a:prstGeom prst="rect">
            <a:avLst/>
          </a:prstGeom>
          <a:noFill/>
        </p:spPr>
        <p:txBody>
          <a:bodyPr wrap="square" rtlCol="0">
            <a:spAutoFit/>
          </a:bodyPr>
          <a:lstStyle/>
          <a:p>
            <a:r>
              <a:rPr lang="en-US" sz="2800" b="1" dirty="0">
                <a:solidFill>
                  <a:schemeClr val="bg2"/>
                </a:solidFill>
                <a:latin typeface="Times New Roman" panose="02020603050405020304" pitchFamily="18" charset="0"/>
                <a:cs typeface="Times New Roman" panose="02020603050405020304" pitchFamily="18" charset="0"/>
              </a:rPr>
              <a:t>JOY CHINENYE AKOUWA</a:t>
            </a:r>
          </a:p>
        </p:txBody>
      </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F1D0D48-4FFA-A807-336B-00F37E1C74F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C37A1AAC-EE4A-2A7F-794A-6C7E617F26D1}"/>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2">
                    <a:lumMod val="25000"/>
                  </a:schemeClr>
                </a:solidFill>
              </a:rPr>
              <a:t>Insights</a:t>
            </a:r>
          </a:p>
        </p:txBody>
      </p:sp>
      <p:cxnSp>
        <p:nvCxnSpPr>
          <p:cNvPr id="4" name="Straight Connector 3">
            <a:extLst>
              <a:ext uri="{FF2B5EF4-FFF2-40B4-BE49-F238E27FC236}">
                <a16:creationId xmlns:a16="http://schemas.microsoft.com/office/drawing/2014/main" id="{6B2C0EE3-D904-2772-D6EC-96BCCF0F330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D69C860-5CAD-5C49-34D3-9A12C41BBA55}"/>
              </a:ext>
            </a:extLst>
          </p:cNvPr>
          <p:cNvSpPr/>
          <p:nvPr/>
        </p:nvSpPr>
        <p:spPr>
          <a:xfrm>
            <a:off x="307010" y="1722783"/>
            <a:ext cx="5512905" cy="48502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lstStyle/>
          <a:p>
            <a:r>
              <a:rPr lang="en-US" sz="1600" dirty="0">
                <a:solidFill>
                  <a:schemeClr val="bg2">
                    <a:lumMod val="25000"/>
                  </a:schemeClr>
                </a:solidFill>
                <a:latin typeface="Times New Roman" panose="02020603050405020304" pitchFamily="18" charset="0"/>
                <a:cs typeface="Times New Roman" panose="02020603050405020304" pitchFamily="18" charset="0"/>
              </a:rPr>
              <a:t>The Turnover Analysis provides insights into employees attrition which includes:</a:t>
            </a: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Monthly Income </a:t>
            </a:r>
            <a:r>
              <a:rPr lang="en-US" sz="1600" dirty="0">
                <a:solidFill>
                  <a:schemeClr val="bg2">
                    <a:lumMod val="25000"/>
                  </a:schemeClr>
                </a:solidFill>
                <a:latin typeface="Times New Roman" panose="02020603050405020304" pitchFamily="18" charset="0"/>
                <a:cs typeface="Times New Roman" panose="02020603050405020304" pitchFamily="18" charset="0"/>
              </a:rPr>
              <a:t>at $17,181,68, Manager had the highest </a:t>
            </a:r>
            <a:r>
              <a:rPr lang="en-US" sz="1600" b="1" dirty="0">
                <a:solidFill>
                  <a:schemeClr val="bg2">
                    <a:lumMod val="25000"/>
                  </a:schemeClr>
                </a:solidFill>
                <a:latin typeface="Times New Roman" panose="02020603050405020304" pitchFamily="18" charset="0"/>
                <a:cs typeface="Times New Roman" panose="02020603050405020304" pitchFamily="18" charset="0"/>
              </a:rPr>
              <a:t>Average Monthly Income </a:t>
            </a:r>
            <a:r>
              <a:rPr lang="en-US" sz="1600" dirty="0">
                <a:solidFill>
                  <a:schemeClr val="bg2">
                    <a:lumMod val="25000"/>
                  </a:schemeClr>
                </a:solidFill>
                <a:latin typeface="Times New Roman" panose="02020603050405020304" pitchFamily="18" charset="0"/>
                <a:cs typeface="Times New Roman" panose="02020603050405020304" pitchFamily="18" charset="0"/>
              </a:rPr>
              <a:t>and was 554.29% higher than Sales Representatives , which had the lowest </a:t>
            </a:r>
            <a:r>
              <a:rPr lang="en-US" sz="1600" b="1" dirty="0">
                <a:solidFill>
                  <a:schemeClr val="bg2">
                    <a:lumMod val="25000"/>
                  </a:schemeClr>
                </a:solidFill>
                <a:latin typeface="Times New Roman" panose="02020603050405020304" pitchFamily="18" charset="0"/>
                <a:cs typeface="Times New Roman" panose="02020603050405020304" pitchFamily="18" charset="0"/>
              </a:rPr>
              <a:t>Average Monthly Income </a:t>
            </a:r>
            <a:r>
              <a:rPr lang="en-US" sz="1600" dirty="0">
                <a:solidFill>
                  <a:schemeClr val="bg2">
                    <a:lumMod val="25000"/>
                  </a:schemeClr>
                </a:solidFill>
                <a:latin typeface="Times New Roman" panose="02020603050405020304" pitchFamily="18" charset="0"/>
                <a:cs typeface="Times New Roman" panose="02020603050405020304" pitchFamily="18" charset="0"/>
              </a:rPr>
              <a:t>at $2,626,00</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Over Time </a:t>
            </a:r>
            <a:r>
              <a:rPr lang="en-US" sz="1600" dirty="0">
                <a:solidFill>
                  <a:schemeClr val="bg2">
                    <a:lumMod val="25000"/>
                  </a:schemeClr>
                </a:solidFill>
                <a:latin typeface="Times New Roman" panose="02020603050405020304" pitchFamily="18" charset="0"/>
                <a:cs typeface="Times New Roman" panose="02020603050405020304" pitchFamily="18" charset="0"/>
              </a:rPr>
              <a:t>sum of attrition count for Yes (127) was higher than No (110)</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Performance Rating</a:t>
            </a:r>
            <a:r>
              <a:rPr lang="en-US" sz="1600" dirty="0">
                <a:solidFill>
                  <a:schemeClr val="bg2">
                    <a:lumMod val="25000"/>
                  </a:schemeClr>
                </a:solidFill>
                <a:latin typeface="Times New Roman" panose="02020603050405020304" pitchFamily="18" charset="0"/>
                <a:cs typeface="Times New Roman" panose="02020603050405020304" pitchFamily="18" charset="0"/>
              </a:rPr>
              <a:t> employees with low performance rate of 83.39% had more attrition</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Job Level </a:t>
            </a:r>
            <a:r>
              <a:rPr lang="en-US" sz="1600" dirty="0">
                <a:solidFill>
                  <a:schemeClr val="bg2">
                    <a:lumMod val="25000"/>
                  </a:schemeClr>
                </a:solidFill>
                <a:latin typeface="Times New Roman" panose="02020603050405020304" pitchFamily="18" charset="0"/>
                <a:cs typeface="Times New Roman" panose="02020603050405020304" pitchFamily="18" charset="0"/>
              </a:rPr>
              <a:t>Entry-level employees at 143 had more attrition than other job levels</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Age and Gender </a:t>
            </a:r>
            <a:r>
              <a:rPr lang="en-US" sz="1600" dirty="0">
                <a:solidFill>
                  <a:schemeClr val="bg2">
                    <a:lumMod val="25000"/>
                  </a:schemeClr>
                </a:solidFill>
                <a:latin typeface="Times New Roman" panose="02020603050405020304" pitchFamily="18" charset="0"/>
                <a:cs typeface="Times New Roman" panose="02020603050405020304" pitchFamily="18" charset="0"/>
              </a:rPr>
              <a:t>Male employees within ages 31-45 and Females employees within ages 18-30 had more attrition by age and gender</a:t>
            </a:r>
          </a:p>
        </p:txBody>
      </p:sp>
      <p:sp>
        <p:nvSpPr>
          <p:cNvPr id="9" name="Rectangle 8">
            <a:extLst>
              <a:ext uri="{FF2B5EF4-FFF2-40B4-BE49-F238E27FC236}">
                <a16:creationId xmlns:a16="http://schemas.microsoft.com/office/drawing/2014/main" id="{1D005B3B-BB87-CA30-B138-16357BFE5261}"/>
              </a:ext>
            </a:extLst>
          </p:cNvPr>
          <p:cNvSpPr/>
          <p:nvPr/>
        </p:nvSpPr>
        <p:spPr>
          <a:xfrm>
            <a:off x="6255026" y="1722782"/>
            <a:ext cx="5719416" cy="48502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lstStyle/>
          <a:p>
            <a:r>
              <a:rPr lang="en-US" sz="1600" dirty="0">
                <a:solidFill>
                  <a:schemeClr val="bg2">
                    <a:lumMod val="25000"/>
                  </a:schemeClr>
                </a:solidFill>
                <a:latin typeface="Times New Roman" panose="02020603050405020304" pitchFamily="18" charset="0"/>
                <a:cs typeface="Times New Roman" panose="02020603050405020304" pitchFamily="18" charset="0"/>
              </a:rPr>
              <a:t>The Employee Wellness report features:</a:t>
            </a:r>
          </a:p>
          <a:p>
            <a:r>
              <a:rPr lang="en-US" sz="1600" b="1" dirty="0">
                <a:solidFill>
                  <a:schemeClr val="bg2">
                    <a:lumMod val="25000"/>
                  </a:schemeClr>
                </a:solidFill>
                <a:latin typeface="Times New Roman" panose="02020603050405020304" pitchFamily="18" charset="0"/>
                <a:cs typeface="Times New Roman" panose="02020603050405020304" pitchFamily="18" charset="0"/>
              </a:rPr>
              <a:t>Average Monthly Income of the Employees</a:t>
            </a:r>
            <a:r>
              <a:rPr lang="en-US" sz="1600" dirty="0">
                <a:solidFill>
                  <a:schemeClr val="bg2">
                    <a:lumMod val="25000"/>
                  </a:schemeClr>
                </a:solidFill>
                <a:latin typeface="Times New Roman" panose="02020603050405020304" pitchFamily="18" charset="0"/>
                <a:cs typeface="Times New Roman" panose="02020603050405020304" pitchFamily="18" charset="0"/>
              </a:rPr>
              <a:t> is $6.50K</a:t>
            </a:r>
          </a:p>
          <a:p>
            <a:r>
              <a:rPr lang="en-US" sz="1600" b="1" dirty="0">
                <a:solidFill>
                  <a:schemeClr val="bg2">
                    <a:lumMod val="25000"/>
                  </a:schemeClr>
                </a:solidFill>
                <a:latin typeface="Times New Roman" panose="02020603050405020304" pitchFamily="18" charset="0"/>
                <a:cs typeface="Times New Roman" panose="02020603050405020304" pitchFamily="18" charset="0"/>
              </a:rPr>
              <a:t>Average Hourly Rate </a:t>
            </a:r>
            <a:r>
              <a:rPr lang="en-US" sz="1600" dirty="0">
                <a:solidFill>
                  <a:schemeClr val="bg2">
                    <a:lumMod val="25000"/>
                  </a:schemeClr>
                </a:solidFill>
                <a:latin typeface="Times New Roman" panose="02020603050405020304" pitchFamily="18" charset="0"/>
                <a:cs typeface="Times New Roman" panose="02020603050405020304" pitchFamily="18" charset="0"/>
              </a:rPr>
              <a:t>is 65.89 hours </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Environment Satisfaction </a:t>
            </a:r>
            <a:r>
              <a:rPr lang="en-US" sz="1600" dirty="0">
                <a:solidFill>
                  <a:schemeClr val="bg2">
                    <a:lumMod val="25000"/>
                  </a:schemeClr>
                </a:solidFill>
                <a:latin typeface="Times New Roman" panose="02020603050405020304" pitchFamily="18" charset="0"/>
                <a:cs typeface="Times New Roman" panose="02020603050405020304" pitchFamily="18" charset="0"/>
              </a:rPr>
              <a:t>at 72, Very dissatisfied employees had  the highest sum of attrition count and was 67.44% higher than Dissatisfied employees which had the lowest sum of attrition at 43</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Relationship Satisfaction </a:t>
            </a:r>
            <a:r>
              <a:rPr lang="en-US" sz="1600" dirty="0">
                <a:solidFill>
                  <a:schemeClr val="bg2">
                    <a:lumMod val="25000"/>
                  </a:schemeClr>
                </a:solidFill>
                <a:latin typeface="Times New Roman" panose="02020603050405020304" pitchFamily="18" charset="0"/>
                <a:cs typeface="Times New Roman" panose="02020603050405020304" pitchFamily="18" charset="0"/>
              </a:rPr>
              <a:t>at 71, Satisfied employees had the highest sum of attrition count compared to Very Dissatisfied which had the lowest attrition count at 45</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Job Satisfaction </a:t>
            </a:r>
            <a:r>
              <a:rPr lang="en-US" sz="1600" dirty="0">
                <a:solidFill>
                  <a:schemeClr val="bg2">
                    <a:lumMod val="25000"/>
                  </a:schemeClr>
                </a:solidFill>
                <a:latin typeface="Times New Roman" panose="02020603050405020304" pitchFamily="18" charset="0"/>
                <a:cs typeface="Times New Roman" panose="02020603050405020304" pitchFamily="18" charset="0"/>
              </a:rPr>
              <a:t>employees with Satisfied Job Satisfaction at 73 had the highest sum of attrition count than employees who were Dissatisfied at 46</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Job Involvement </a:t>
            </a:r>
            <a:r>
              <a:rPr lang="en-US" sz="1600" dirty="0">
                <a:solidFill>
                  <a:schemeClr val="bg2">
                    <a:lumMod val="25000"/>
                  </a:schemeClr>
                </a:solidFill>
                <a:latin typeface="Times New Roman" panose="02020603050405020304" pitchFamily="18" charset="0"/>
                <a:cs typeface="Times New Roman" panose="02020603050405020304" pitchFamily="18" charset="0"/>
              </a:rPr>
              <a:t>employees with Moderate job involvement had the highest attrition count while those with High job involvement had the lowest attrition count </a:t>
            </a:r>
            <a:r>
              <a:rPr lang="en-US" sz="1600" b="1" dirty="0">
                <a:solidFill>
                  <a:schemeClr val="bg2">
                    <a:lumMod val="25000"/>
                  </a:schemeClr>
                </a:solidFill>
                <a:latin typeface="Times New Roman" panose="02020603050405020304" pitchFamily="18" charset="0"/>
                <a:cs typeface="Times New Roman" panose="02020603050405020304" pitchFamily="18" charset="0"/>
              </a:rPr>
              <a:t> </a:t>
            </a: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Work Life </a:t>
            </a:r>
            <a:r>
              <a:rPr lang="en-US" sz="1600" dirty="0">
                <a:solidFill>
                  <a:schemeClr val="bg2">
                    <a:lumMod val="25000"/>
                  </a:schemeClr>
                </a:solidFill>
                <a:latin typeface="Times New Roman" panose="02020603050405020304" pitchFamily="18" charset="0"/>
                <a:cs typeface="Times New Roman" panose="02020603050405020304" pitchFamily="18" charset="0"/>
              </a:rPr>
              <a:t>at 127 (53.59%) those with Good work life balance had the highest sum of attrition</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endParaRPr lang="en-US" sz="1600" dirty="0">
              <a:solidFill>
                <a:srgbClr val="00002E"/>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E3CCCA4-87B8-96F3-DC29-2C3B7F5D90F2}"/>
              </a:ext>
            </a:extLst>
          </p:cNvPr>
          <p:cNvSpPr/>
          <p:nvPr/>
        </p:nvSpPr>
        <p:spPr>
          <a:xfrm>
            <a:off x="318052" y="1139685"/>
            <a:ext cx="5512905" cy="583097"/>
          </a:xfrm>
          <a:prstGeom prst="rect">
            <a:avLst/>
          </a:prstGeom>
          <a:solidFill>
            <a:schemeClr val="accent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2">
                    <a:lumMod val="25000"/>
                  </a:schemeClr>
                </a:solidFill>
                <a:latin typeface="Times New Roman" panose="02020603050405020304" pitchFamily="18" charset="0"/>
                <a:cs typeface="Times New Roman" panose="02020603050405020304" pitchFamily="18" charset="0"/>
              </a:rPr>
              <a:t>Turn Over Analysis II</a:t>
            </a:r>
          </a:p>
        </p:txBody>
      </p:sp>
      <p:sp>
        <p:nvSpPr>
          <p:cNvPr id="11" name="Rectangle 10">
            <a:extLst>
              <a:ext uri="{FF2B5EF4-FFF2-40B4-BE49-F238E27FC236}">
                <a16:creationId xmlns:a16="http://schemas.microsoft.com/office/drawing/2014/main" id="{84E64936-B755-C26A-447E-0037D7AE5AC1}"/>
              </a:ext>
            </a:extLst>
          </p:cNvPr>
          <p:cNvSpPr/>
          <p:nvPr/>
        </p:nvSpPr>
        <p:spPr>
          <a:xfrm>
            <a:off x="6243984" y="1139686"/>
            <a:ext cx="5719416" cy="583096"/>
          </a:xfrm>
          <a:prstGeom prst="rect">
            <a:avLst/>
          </a:prstGeom>
          <a:solidFill>
            <a:schemeClr val="accent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2">
                    <a:lumMod val="25000"/>
                  </a:schemeClr>
                </a:solidFill>
                <a:latin typeface="Times New Roman" panose="02020603050405020304" pitchFamily="18" charset="0"/>
                <a:cs typeface="Times New Roman" panose="02020603050405020304" pitchFamily="18" charset="0"/>
              </a:rPr>
              <a:t>Employee Wellness</a:t>
            </a:r>
          </a:p>
        </p:txBody>
      </p:sp>
    </p:spTree>
    <p:extLst>
      <p:ext uri="{BB962C8B-B14F-4D97-AF65-F5344CB8AC3E}">
        <p14:creationId xmlns:p14="http://schemas.microsoft.com/office/powerpoint/2010/main" val="7601759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ABCCF60-D095-515E-858D-219FB823EB8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4468B5ED-52A5-1A0F-852F-DAFD355B40B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2">
                    <a:lumMod val="25000"/>
                  </a:schemeClr>
                </a:solidFill>
              </a:rPr>
              <a:t>Recommendation</a:t>
            </a:r>
          </a:p>
        </p:txBody>
      </p:sp>
      <p:cxnSp>
        <p:nvCxnSpPr>
          <p:cNvPr id="4" name="Straight Connector 3">
            <a:extLst>
              <a:ext uri="{FF2B5EF4-FFF2-40B4-BE49-F238E27FC236}">
                <a16:creationId xmlns:a16="http://schemas.microsoft.com/office/drawing/2014/main" id="{ECA63CBD-B97B-1F20-3D92-1FDC61BD9A5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3559B53-9763-277C-CB78-69D0A8309067}"/>
              </a:ext>
            </a:extLst>
          </p:cNvPr>
          <p:cNvSpPr txBox="1"/>
          <p:nvPr/>
        </p:nvSpPr>
        <p:spPr>
          <a:xfrm>
            <a:off x="622852" y="966097"/>
            <a:ext cx="11092070" cy="6001643"/>
          </a:xfrm>
          <a:prstGeom prst="rect">
            <a:avLst/>
          </a:prstGeom>
          <a:noFill/>
        </p:spPr>
        <p:txBody>
          <a:bodyPr wrap="square">
            <a:spAutoFit/>
          </a:bodyPr>
          <a:lstStyle/>
          <a:p>
            <a:r>
              <a:rPr lang="en-US" sz="2400" dirty="0">
                <a:solidFill>
                  <a:schemeClr val="bg2">
                    <a:lumMod val="25000"/>
                  </a:schemeClr>
                </a:solidFill>
                <a:latin typeface="Times New Roman" panose="02020603050405020304" pitchFamily="18" charset="0"/>
                <a:cs typeface="Times New Roman" panose="02020603050405020304" pitchFamily="18" charset="0"/>
              </a:rPr>
              <a:t>Based on the HR Attrition Analysis, several key  areas need attention to improve employee retention and overall workplace satisfaction:</a:t>
            </a:r>
          </a:p>
          <a:p>
            <a:pPr marL="342900" indent="-342900">
              <a:buFont typeface="Wingdings" panose="05000000000000000000" pitchFamily="2" charset="2"/>
              <a:buChar char="q"/>
            </a:pPr>
            <a:r>
              <a:rPr lang="en-US" sz="2400" dirty="0">
                <a:solidFill>
                  <a:schemeClr val="bg2">
                    <a:lumMod val="25000"/>
                  </a:schemeClr>
                </a:solidFill>
                <a:latin typeface="Times New Roman" panose="02020603050405020304" pitchFamily="18" charset="0"/>
                <a:cs typeface="Times New Roman" panose="02020603050405020304" pitchFamily="18" charset="0"/>
              </a:rPr>
              <a:t>Considering that entry-level workers have the highest attrition rate, it is important to develop targeted retention measures specifically for them. Encourage dedication by putting in place mentorship programmes, training initiatives, and career growth possibilities.</a:t>
            </a:r>
          </a:p>
          <a:p>
            <a:pPr marL="342900" indent="-342900">
              <a:buFont typeface="Wingdings" panose="05000000000000000000" pitchFamily="2" charset="2"/>
              <a:buChar char="q"/>
            </a:pPr>
            <a:r>
              <a:rPr lang="en-US" sz="2400" dirty="0">
                <a:solidFill>
                  <a:schemeClr val="bg2">
                    <a:lumMod val="25000"/>
                  </a:schemeClr>
                </a:solidFill>
                <a:latin typeface="Times New Roman" panose="02020603050405020304" pitchFamily="18" charset="0"/>
                <a:cs typeface="Times New Roman" panose="02020603050405020304" pitchFamily="18" charset="0"/>
              </a:rPr>
              <a:t>Implement gender-specific initiatives to address the higher attrition rate among male employees. The factors contributing to male attrition should be recognized and initiatives should be designed to raise employee engagement and job satisfaction.</a:t>
            </a:r>
          </a:p>
          <a:p>
            <a:pPr marL="342900" indent="-342900">
              <a:buFont typeface="Wingdings" panose="05000000000000000000" pitchFamily="2" charset="2"/>
              <a:buChar char="q"/>
            </a:pPr>
            <a:r>
              <a:rPr lang="en-US" sz="2400" dirty="0">
                <a:solidFill>
                  <a:schemeClr val="bg2">
                    <a:lumMod val="25000"/>
                  </a:schemeClr>
                </a:solidFill>
                <a:latin typeface="Times New Roman" panose="02020603050405020304" pitchFamily="18" charset="0"/>
                <a:cs typeface="Times New Roman" panose="02020603050405020304" pitchFamily="18" charset="0"/>
              </a:rPr>
              <a:t>Investigate the reasons for the attrition in the Research and Development department. Steps should be taken to enhance the work-life balance, career growth and job satisfaction of this department’s staff members.</a:t>
            </a:r>
          </a:p>
          <a:p>
            <a:pPr marL="342900" indent="-342900">
              <a:buFont typeface="Wingdings" panose="05000000000000000000" pitchFamily="2" charset="2"/>
              <a:buChar char="q"/>
            </a:pPr>
            <a:r>
              <a:rPr lang="en-US" sz="2400" dirty="0">
                <a:solidFill>
                  <a:schemeClr val="bg2">
                    <a:lumMod val="25000"/>
                  </a:schemeClr>
                </a:solidFill>
                <a:latin typeface="Times New Roman" panose="02020603050405020304" pitchFamily="18" charset="0"/>
                <a:cs typeface="Times New Roman" panose="02020603050405020304" pitchFamily="18" charset="0"/>
              </a:rPr>
              <a:t>Develop programmes to keep employees that fall into high attrition categories, like male employees (31-45) and female employees (18-30). In order to foster a healthy work environment, attend to their specific requirement and expectations.</a:t>
            </a:r>
          </a:p>
          <a:p>
            <a:pPr marL="342900" indent="-342900">
              <a:buFont typeface="Wingdings" panose="05000000000000000000" pitchFamily="2" charset="2"/>
              <a:buChar char="q"/>
            </a:pPr>
            <a:endParaRPr lang="en-US" sz="2400" dirty="0">
              <a:solidFill>
                <a:srgbClr val="00002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9028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3A5591B-1B25-923A-5CC9-4CE7D1366DA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62EA633-4D57-D29F-6F8F-1D16234E208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2">
                    <a:lumMod val="25000"/>
                  </a:schemeClr>
                </a:solidFill>
              </a:rPr>
              <a:t>Conclusion</a:t>
            </a:r>
          </a:p>
        </p:txBody>
      </p:sp>
      <p:cxnSp>
        <p:nvCxnSpPr>
          <p:cNvPr id="4" name="Straight Connector 3">
            <a:extLst>
              <a:ext uri="{FF2B5EF4-FFF2-40B4-BE49-F238E27FC236}">
                <a16:creationId xmlns:a16="http://schemas.microsoft.com/office/drawing/2014/main" id="{362883F0-D5D1-2B80-25F2-699FE019B8F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A94D4F17-6B49-DCCA-8786-7FB2552DF5F2}"/>
              </a:ext>
            </a:extLst>
          </p:cNvPr>
          <p:cNvSpPr txBox="1">
            <a:spLocks/>
          </p:cNvSpPr>
          <p:nvPr/>
        </p:nvSpPr>
        <p:spPr>
          <a:xfrm>
            <a:off x="684143" y="1311078"/>
            <a:ext cx="10823713" cy="5024024"/>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5900" dirty="0">
                <a:solidFill>
                  <a:schemeClr val="bg2">
                    <a:lumMod val="25000"/>
                  </a:schemeClr>
                </a:solidFill>
                <a:latin typeface="Times New Roman" panose="02020603050405020304" pitchFamily="18" charset="0"/>
                <a:cs typeface="Times New Roman" panose="02020603050405020304" pitchFamily="18" charset="0"/>
              </a:rPr>
              <a:t>In conclusion, the HR Attrition analysis has yielded significant insights into the variables affecting employee attrition. The company ought to give top priority to programs that target particular group of people, like younger workers, men, and employees in particular age ranges. A more focused and efficient strategy will be achieved by adjusting retention tactics according to departmental specifics, age , and gender.</a:t>
            </a:r>
          </a:p>
          <a:p>
            <a:pPr marL="0" indent="0">
              <a:lnSpc>
                <a:spcPct val="120000"/>
              </a:lnSpc>
              <a:buFont typeface="Arial" panose="020B0604020202020204" pitchFamily="34" charset="0"/>
              <a:buNone/>
            </a:pPr>
            <a:r>
              <a:rPr lang="en-US" sz="5900" dirty="0">
                <a:solidFill>
                  <a:schemeClr val="bg2">
                    <a:lumMod val="25000"/>
                  </a:schemeClr>
                </a:solidFill>
                <a:latin typeface="Times New Roman" panose="02020603050405020304" pitchFamily="18" charset="0"/>
                <a:cs typeface="Times New Roman" panose="02020603050405020304" pitchFamily="18" charset="0"/>
              </a:rPr>
              <a:t>Furthermore, understanding the correlation between job involvement and attrition underscores the importance of establishing an environment at work that encourages employee engagement. By putting these suggestions into practice, the company can lower attrition while also creating a work environment that fosters dedication and long-term employee fulfilment.</a:t>
            </a:r>
          </a:p>
          <a:p>
            <a:pPr marL="0" indent="0">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22870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2">
                    <a:lumMod val="25000"/>
                  </a:schemeClr>
                </a:solidFill>
              </a:rPr>
              <a:t>Project Outline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243656"/>
          </a:xfrm>
          <a:prstGeom prst="rect">
            <a:avLst/>
          </a:prstGeom>
        </p:spPr>
        <p:txBody>
          <a:bodyPr wrap="square" lIns="0" tIns="0" rIns="0" bIns="0" anchor="t">
            <a:spAutoFit/>
          </a:bodyPr>
          <a:lstStyle/>
          <a:p>
            <a:pPr algn="ctr">
              <a:lnSpc>
                <a:spcPts val="1900"/>
              </a:lnSpc>
            </a:pPr>
            <a:r>
              <a:rPr lang="en-US" dirty="0">
                <a:solidFill>
                  <a:schemeClr val="bg1"/>
                </a:solidFill>
                <a:latin typeface="Times New Roman" panose="02020603050405020304" pitchFamily="18" charset="0"/>
                <a:cs typeface="Times New Roman" panose="02020603050405020304" pitchFamily="18" charset="0"/>
              </a:rPr>
              <a:t>Introduction</a:t>
            </a:r>
            <a:endParaRPr lang="en-US"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243656"/>
          </a:xfrm>
          <a:prstGeom prst="rect">
            <a:avLst/>
          </a:prstGeom>
        </p:spPr>
        <p:txBody>
          <a:bodyPr wrap="square" lIns="0" tIns="0" rIns="0" bIns="0" anchor="t">
            <a:spAutoFit/>
          </a:bodyPr>
          <a:lstStyle/>
          <a:p>
            <a:pPr algn="ctr">
              <a:lnSpc>
                <a:spcPts val="1900"/>
              </a:lnSpc>
            </a:pPr>
            <a:r>
              <a:rPr lang="en-US" dirty="0">
                <a:solidFill>
                  <a:schemeClr val="bg1"/>
                </a:solidFill>
                <a:latin typeface="Times New Roman" panose="02020603050405020304" pitchFamily="18" charset="0"/>
                <a:cs typeface="Times New Roman" panose="02020603050405020304" pitchFamily="18" charset="0"/>
              </a:rPr>
              <a:t>Objective</a:t>
            </a:r>
            <a:endParaRPr lang="en-US"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243656"/>
          </a:xfrm>
          <a:prstGeom prst="rect">
            <a:avLst/>
          </a:prstGeom>
        </p:spPr>
        <p:txBody>
          <a:bodyPr wrap="square" lIns="0" tIns="0" rIns="0" bIns="0" anchor="t">
            <a:spAutoFit/>
          </a:bodyPr>
          <a:lstStyle/>
          <a:p>
            <a:pPr algn="ctr">
              <a:lnSpc>
                <a:spcPts val="1900"/>
              </a:lnSpc>
            </a:pPr>
            <a:r>
              <a:rPr lang="en-US" dirty="0">
                <a:solidFill>
                  <a:schemeClr val="bg1"/>
                </a:solidFill>
                <a:latin typeface="Times New Roman" panose="02020603050405020304" pitchFamily="18" charset="0"/>
                <a:cs typeface="Times New Roman" panose="02020603050405020304" pitchFamily="18" charset="0"/>
              </a:rPr>
              <a:t>Dashboards</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243656"/>
          </a:xfrm>
          <a:prstGeom prst="rect">
            <a:avLst/>
          </a:prstGeom>
        </p:spPr>
        <p:txBody>
          <a:bodyPr wrap="square" lIns="0" tIns="0" rIns="0" bIns="0" anchor="t">
            <a:spAutoFit/>
          </a:bodyPr>
          <a:lstStyle/>
          <a:p>
            <a:pPr algn="ctr">
              <a:lnSpc>
                <a:spcPts val="1900"/>
              </a:lnSpc>
            </a:pPr>
            <a:r>
              <a:rPr lang="en-US" dirty="0">
                <a:solidFill>
                  <a:schemeClr val="bg1"/>
                </a:solidFill>
                <a:latin typeface="Times New Roman" panose="02020603050405020304" pitchFamily="18" charset="0"/>
                <a:cs typeface="Times New Roman" panose="02020603050405020304" pitchFamily="18" charset="0"/>
              </a:rPr>
              <a:t>Insights</a:t>
            </a:r>
            <a:r>
              <a:rPr lang="en-US" sz="1400" dirty="0">
                <a:solidFill>
                  <a:schemeClr val="bg1"/>
                </a:solidFill>
                <a:cs typeface="Segoe UI" panose="020B0502040204020203" pitchFamily="34" charset="0"/>
              </a:rPr>
              <a:t>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487313"/>
          </a:xfrm>
          <a:prstGeom prst="rect">
            <a:avLst/>
          </a:prstGeom>
        </p:spPr>
        <p:txBody>
          <a:bodyPr wrap="square" lIns="0" tIns="0" rIns="0" bIns="0" anchor="t">
            <a:spAutoFit/>
          </a:bodyPr>
          <a:lstStyle/>
          <a:p>
            <a:pPr algn="ctr">
              <a:lnSpc>
                <a:spcPts val="1900"/>
              </a:lnSpc>
            </a:pPr>
            <a:r>
              <a:rPr lang="en-US" dirty="0">
                <a:solidFill>
                  <a:schemeClr val="bg1"/>
                </a:solidFill>
                <a:latin typeface="Times New Roman" panose="02020603050405020304" pitchFamily="18" charset="0"/>
                <a:cs typeface="Times New Roman" panose="02020603050405020304" pitchFamily="18" charset="0"/>
              </a:rPr>
              <a:t>Conclusion and Recommendation</a:t>
            </a:r>
            <a:r>
              <a:rPr lang="en-US" sz="1400" dirty="0">
                <a:solidFill>
                  <a:schemeClr val="bg1"/>
                </a:solidFill>
                <a:cs typeface="Segoe UI" panose="020B0502040204020203" pitchFamily="34" charset="0"/>
              </a:rPr>
              <a:t> </a:t>
            </a:r>
          </a:p>
        </p:txBody>
      </p:sp>
    </p:spTree>
    <p:extLst>
      <p:ext uri="{BB962C8B-B14F-4D97-AF65-F5344CB8AC3E}">
        <p14:creationId xmlns:p14="http://schemas.microsoft.com/office/powerpoint/2010/main" val="822569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80">
                                          <p:stCondLst>
                                            <p:cond delay="0"/>
                                          </p:stCondLst>
                                        </p:cTn>
                                        <p:tgtEl>
                                          <p:spTgt spid="43"/>
                                        </p:tgtEl>
                                      </p:cBhvr>
                                    </p:animEffect>
                                    <p:anim calcmode="lin" valueType="num">
                                      <p:cBhvr>
                                        <p:cTn id="26"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31" dur="26">
                                          <p:stCondLst>
                                            <p:cond delay="650"/>
                                          </p:stCondLst>
                                        </p:cTn>
                                        <p:tgtEl>
                                          <p:spTgt spid="43"/>
                                        </p:tgtEl>
                                      </p:cBhvr>
                                      <p:to x="100000" y="60000"/>
                                    </p:animScale>
                                    <p:animScale>
                                      <p:cBhvr>
                                        <p:cTn id="32" dur="166" decel="50000">
                                          <p:stCondLst>
                                            <p:cond delay="676"/>
                                          </p:stCondLst>
                                        </p:cTn>
                                        <p:tgtEl>
                                          <p:spTgt spid="43"/>
                                        </p:tgtEl>
                                      </p:cBhvr>
                                      <p:to x="100000" y="100000"/>
                                    </p:animScale>
                                    <p:animScale>
                                      <p:cBhvr>
                                        <p:cTn id="33" dur="26">
                                          <p:stCondLst>
                                            <p:cond delay="1312"/>
                                          </p:stCondLst>
                                        </p:cTn>
                                        <p:tgtEl>
                                          <p:spTgt spid="43"/>
                                        </p:tgtEl>
                                      </p:cBhvr>
                                      <p:to x="100000" y="80000"/>
                                    </p:animScale>
                                    <p:animScale>
                                      <p:cBhvr>
                                        <p:cTn id="34" dur="166" decel="50000">
                                          <p:stCondLst>
                                            <p:cond delay="1338"/>
                                          </p:stCondLst>
                                        </p:cTn>
                                        <p:tgtEl>
                                          <p:spTgt spid="43"/>
                                        </p:tgtEl>
                                      </p:cBhvr>
                                      <p:to x="100000" y="100000"/>
                                    </p:animScale>
                                    <p:animScale>
                                      <p:cBhvr>
                                        <p:cTn id="35" dur="26">
                                          <p:stCondLst>
                                            <p:cond delay="1642"/>
                                          </p:stCondLst>
                                        </p:cTn>
                                        <p:tgtEl>
                                          <p:spTgt spid="43"/>
                                        </p:tgtEl>
                                      </p:cBhvr>
                                      <p:to x="100000" y="90000"/>
                                    </p:animScale>
                                    <p:animScale>
                                      <p:cBhvr>
                                        <p:cTn id="36" dur="166" decel="50000">
                                          <p:stCondLst>
                                            <p:cond delay="1668"/>
                                          </p:stCondLst>
                                        </p:cTn>
                                        <p:tgtEl>
                                          <p:spTgt spid="43"/>
                                        </p:tgtEl>
                                      </p:cBhvr>
                                      <p:to x="100000" y="100000"/>
                                    </p:animScale>
                                    <p:animScale>
                                      <p:cBhvr>
                                        <p:cTn id="37" dur="26">
                                          <p:stCondLst>
                                            <p:cond delay="1808"/>
                                          </p:stCondLst>
                                        </p:cTn>
                                        <p:tgtEl>
                                          <p:spTgt spid="43"/>
                                        </p:tgtEl>
                                      </p:cBhvr>
                                      <p:to x="100000" y="95000"/>
                                    </p:animScale>
                                    <p:animScale>
                                      <p:cBhvr>
                                        <p:cTn id="38" dur="166" decel="50000">
                                          <p:stCondLst>
                                            <p:cond delay="1834"/>
                                          </p:stCondLst>
                                        </p:cTn>
                                        <p:tgtEl>
                                          <p:spTgt spid="4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down)">
                                      <p:cBhvr>
                                        <p:cTn id="43" dur="580">
                                          <p:stCondLst>
                                            <p:cond delay="0"/>
                                          </p:stCondLst>
                                        </p:cTn>
                                        <p:tgtEl>
                                          <p:spTgt spid="44"/>
                                        </p:tgtEl>
                                      </p:cBhvr>
                                    </p:animEffect>
                                    <p:anim calcmode="lin" valueType="num">
                                      <p:cBhvr>
                                        <p:cTn id="44"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49" dur="26">
                                          <p:stCondLst>
                                            <p:cond delay="650"/>
                                          </p:stCondLst>
                                        </p:cTn>
                                        <p:tgtEl>
                                          <p:spTgt spid="44"/>
                                        </p:tgtEl>
                                      </p:cBhvr>
                                      <p:to x="100000" y="60000"/>
                                    </p:animScale>
                                    <p:animScale>
                                      <p:cBhvr>
                                        <p:cTn id="50" dur="166" decel="50000">
                                          <p:stCondLst>
                                            <p:cond delay="676"/>
                                          </p:stCondLst>
                                        </p:cTn>
                                        <p:tgtEl>
                                          <p:spTgt spid="44"/>
                                        </p:tgtEl>
                                      </p:cBhvr>
                                      <p:to x="100000" y="100000"/>
                                    </p:animScale>
                                    <p:animScale>
                                      <p:cBhvr>
                                        <p:cTn id="51" dur="26">
                                          <p:stCondLst>
                                            <p:cond delay="1312"/>
                                          </p:stCondLst>
                                        </p:cTn>
                                        <p:tgtEl>
                                          <p:spTgt spid="44"/>
                                        </p:tgtEl>
                                      </p:cBhvr>
                                      <p:to x="100000" y="80000"/>
                                    </p:animScale>
                                    <p:animScale>
                                      <p:cBhvr>
                                        <p:cTn id="52" dur="166" decel="50000">
                                          <p:stCondLst>
                                            <p:cond delay="1338"/>
                                          </p:stCondLst>
                                        </p:cTn>
                                        <p:tgtEl>
                                          <p:spTgt spid="44"/>
                                        </p:tgtEl>
                                      </p:cBhvr>
                                      <p:to x="100000" y="100000"/>
                                    </p:animScale>
                                    <p:animScale>
                                      <p:cBhvr>
                                        <p:cTn id="53" dur="26">
                                          <p:stCondLst>
                                            <p:cond delay="1642"/>
                                          </p:stCondLst>
                                        </p:cTn>
                                        <p:tgtEl>
                                          <p:spTgt spid="44"/>
                                        </p:tgtEl>
                                      </p:cBhvr>
                                      <p:to x="100000" y="90000"/>
                                    </p:animScale>
                                    <p:animScale>
                                      <p:cBhvr>
                                        <p:cTn id="54" dur="166" decel="50000">
                                          <p:stCondLst>
                                            <p:cond delay="1668"/>
                                          </p:stCondLst>
                                        </p:cTn>
                                        <p:tgtEl>
                                          <p:spTgt spid="44"/>
                                        </p:tgtEl>
                                      </p:cBhvr>
                                      <p:to x="100000" y="100000"/>
                                    </p:animScale>
                                    <p:animScale>
                                      <p:cBhvr>
                                        <p:cTn id="55" dur="26">
                                          <p:stCondLst>
                                            <p:cond delay="1808"/>
                                          </p:stCondLst>
                                        </p:cTn>
                                        <p:tgtEl>
                                          <p:spTgt spid="44"/>
                                        </p:tgtEl>
                                      </p:cBhvr>
                                      <p:to x="100000" y="95000"/>
                                    </p:animScale>
                                    <p:animScale>
                                      <p:cBhvr>
                                        <p:cTn id="56" dur="166" decel="50000">
                                          <p:stCondLst>
                                            <p:cond delay="1834"/>
                                          </p:stCondLst>
                                        </p:cTn>
                                        <p:tgtEl>
                                          <p:spTgt spid="44"/>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1000"/>
                                        <p:tgtEl>
                                          <p:spTgt spid="45"/>
                                        </p:tgtEl>
                                      </p:cBhvr>
                                    </p:animEffect>
                                    <p:anim calcmode="lin" valueType="num">
                                      <p:cBhvr>
                                        <p:cTn id="62" dur="1000" fill="hold"/>
                                        <p:tgtEl>
                                          <p:spTgt spid="45"/>
                                        </p:tgtEl>
                                        <p:attrNameLst>
                                          <p:attrName>ppt_x</p:attrName>
                                        </p:attrNameLst>
                                      </p:cBhvr>
                                      <p:tavLst>
                                        <p:tav tm="0">
                                          <p:val>
                                            <p:strVal val="#ppt_x"/>
                                          </p:val>
                                        </p:tav>
                                        <p:tav tm="100000">
                                          <p:val>
                                            <p:strVal val="#ppt_x"/>
                                          </p:val>
                                        </p:tav>
                                      </p:tavLst>
                                    </p:anim>
                                    <p:anim calcmode="lin" valueType="num">
                                      <p:cBhvr>
                                        <p:cTn id="6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1000"/>
                                        <p:tgtEl>
                                          <p:spTgt spid="46"/>
                                        </p:tgtEl>
                                      </p:cBhvr>
                                    </p:animEffect>
                                    <p:anim calcmode="lin" valueType="num">
                                      <p:cBhvr>
                                        <p:cTn id="69" dur="1000" fill="hold"/>
                                        <p:tgtEl>
                                          <p:spTgt spid="46"/>
                                        </p:tgtEl>
                                        <p:attrNameLst>
                                          <p:attrName>ppt_x</p:attrName>
                                        </p:attrNameLst>
                                      </p:cBhvr>
                                      <p:tavLst>
                                        <p:tav tm="0">
                                          <p:val>
                                            <p:strVal val="#ppt_x"/>
                                          </p:val>
                                        </p:tav>
                                        <p:tav tm="100000">
                                          <p:val>
                                            <p:strVal val="#ppt_x"/>
                                          </p:val>
                                        </p:tav>
                                      </p:tavLst>
                                    </p:anim>
                                    <p:anim calcmode="lin" valueType="num">
                                      <p:cBhvr>
                                        <p:cTn id="7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3" grpId="0" animBg="1"/>
      <p:bldP spid="44" grpId="0" animBg="1"/>
      <p:bldP spid="45" grpId="0" animBg="1"/>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2">
                    <a:lumMod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76A0738-BA69-2B48-661A-1412BFB1E84A}"/>
              </a:ext>
            </a:extLst>
          </p:cNvPr>
          <p:cNvSpPr/>
          <p:nvPr/>
        </p:nvSpPr>
        <p:spPr>
          <a:xfrm>
            <a:off x="324678" y="1298495"/>
            <a:ext cx="11734800" cy="55595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lstStyle/>
          <a:p>
            <a:r>
              <a:rPr lang="en-US" sz="2400" dirty="0">
                <a:solidFill>
                  <a:schemeClr val="bg2">
                    <a:lumMod val="25000"/>
                  </a:schemeClr>
                </a:solidFill>
                <a:latin typeface="Times New Roman" panose="02020603050405020304" pitchFamily="18" charset="0"/>
                <a:cs typeface="Times New Roman" panose="02020603050405020304" pitchFamily="18" charset="0"/>
              </a:rPr>
              <a:t>Understanding and reducing employee attrition is crucial for promoting organizational sustainability and success in the ever changing field of Human Resources. The Human Resources Attrition Analysis that is provided here explores the complex aspects of employee turnover in the company with the goal of revealing the underlying causes, spotting trends, and offering practical advice, This analysis aims to measure attrition and more crucially, to understand the why and how of employee exit by examining the nuances of employee departure. We want to customize strategic interventions that go beyond simple retention efforts, creating an environment at work that fosters longevity, engagement, and professional fulfilment.</a:t>
            </a:r>
          </a:p>
          <a:p>
            <a:r>
              <a:rPr lang="en-US" sz="2400" dirty="0">
                <a:solidFill>
                  <a:schemeClr val="bg2">
                    <a:lumMod val="25000"/>
                  </a:schemeClr>
                </a:solidFill>
                <a:latin typeface="Times New Roman" panose="02020603050405020304" pitchFamily="18" charset="0"/>
                <a:cs typeface="Times New Roman" panose="02020603050405020304" pitchFamily="18" charset="0"/>
              </a:rPr>
              <a:t>We focus on gender, age, department, and job involvement.</a:t>
            </a:r>
          </a:p>
          <a:p>
            <a:r>
              <a:rPr lang="en-US" sz="2400" dirty="0">
                <a:solidFill>
                  <a:schemeClr val="bg2">
                    <a:lumMod val="25000"/>
                  </a:schemeClr>
                </a:solidFill>
                <a:latin typeface="Times New Roman" panose="02020603050405020304" pitchFamily="18" charset="0"/>
                <a:cs typeface="Times New Roman" panose="02020603050405020304" pitchFamily="18" charset="0"/>
              </a:rPr>
              <a:t>This analysis serves as a compass, directing the development of focused HR strategies that complement the goals of the employees and guarantee a robust, involved, and prosperous organizational community.</a:t>
            </a:r>
          </a:p>
        </p:txBody>
      </p:sp>
    </p:spTree>
    <p:extLst>
      <p:ext uri="{BB962C8B-B14F-4D97-AF65-F5344CB8AC3E}">
        <p14:creationId xmlns:p14="http://schemas.microsoft.com/office/powerpoint/2010/main" val="1212140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2">
                    <a:lumMod val="25000"/>
                  </a:schemeClr>
                </a:solidFill>
              </a:rPr>
              <a:t>Objective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33D5D98-22D3-E253-224F-D71E019D4CF7}"/>
              </a:ext>
            </a:extLst>
          </p:cNvPr>
          <p:cNvSpPr txBox="1"/>
          <p:nvPr/>
        </p:nvSpPr>
        <p:spPr>
          <a:xfrm>
            <a:off x="331304" y="794132"/>
            <a:ext cx="6003235" cy="5016758"/>
          </a:xfrm>
          <a:prstGeom prst="rect">
            <a:avLst/>
          </a:prstGeom>
          <a:noFill/>
        </p:spPr>
        <p:txBody>
          <a:bodyPr wrap="square">
            <a:spAutoFit/>
          </a:bodyPr>
          <a:lstStyle/>
          <a:p>
            <a:pPr marL="0" indent="0">
              <a:buNone/>
            </a:pPr>
            <a:r>
              <a:rPr lang="en-US" sz="2400" dirty="0">
                <a:solidFill>
                  <a:schemeClr val="bg2">
                    <a:lumMod val="25000"/>
                  </a:schemeClr>
                </a:solidFill>
                <a:latin typeface="Times New Roman" panose="02020603050405020304" pitchFamily="18" charset="0"/>
                <a:cs typeface="Times New Roman" panose="02020603050405020304" pitchFamily="18" charset="0"/>
              </a:rPr>
              <a:t>The Objective of this HR Attrition Analysis is to thoroughly examine and understand the patterns, causes, and implications of employee turnover within an organization. </a:t>
            </a:r>
          </a:p>
          <a:p>
            <a:pPr marL="0" indent="0">
              <a:buNone/>
            </a:pPr>
            <a:r>
              <a:rPr lang="en-US" sz="2400" dirty="0">
                <a:solidFill>
                  <a:schemeClr val="bg2">
                    <a:lumMod val="25000"/>
                  </a:schemeClr>
                </a:solidFill>
                <a:latin typeface="Times New Roman" panose="02020603050405020304" pitchFamily="18" charset="0"/>
                <a:cs typeface="Times New Roman" panose="02020603050405020304" pitchFamily="18" charset="0"/>
              </a:rPr>
              <a:t>It seeks to delve into the world of human resources, with a keen eye on data analysis to optimize talent management and organizational performance. Studying intricacies of why employee leave. By doing so, organizations can make informed decisions, implement targeted strategies, and cultivate a work environment that promotes employee satisfaction, engagement, and longevity.</a:t>
            </a:r>
          </a:p>
        </p:txBody>
      </p:sp>
      <p:pic>
        <p:nvPicPr>
          <p:cNvPr id="6" name="Picture 5">
            <a:extLst>
              <a:ext uri="{FF2B5EF4-FFF2-40B4-BE49-F238E27FC236}">
                <a16:creationId xmlns:a16="http://schemas.microsoft.com/office/drawing/2014/main" id="{E609F8F9-88FD-278C-8EA8-9F1F5590DD1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77489" y="1383322"/>
            <a:ext cx="5003694" cy="4890269"/>
          </a:xfrm>
          <a:prstGeom prst="rect">
            <a:avLst/>
          </a:prstGeom>
        </p:spPr>
      </p:pic>
    </p:spTree>
    <p:extLst>
      <p:ext uri="{BB962C8B-B14F-4D97-AF65-F5344CB8AC3E}">
        <p14:creationId xmlns:p14="http://schemas.microsoft.com/office/powerpoint/2010/main" val="843768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2">
                    <a:lumMod val="25000"/>
                  </a:schemeClr>
                </a:solidFill>
              </a:rPr>
              <a:t>Dashboards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3631E45-F16B-B12B-7174-86D6A1C0B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87" y="1126436"/>
            <a:ext cx="10734261" cy="5547547"/>
          </a:xfrm>
          <a:prstGeom prst="rect">
            <a:avLst/>
          </a:prstGeom>
        </p:spPr>
      </p:pic>
    </p:spTree>
    <p:extLst>
      <p:ext uri="{BB962C8B-B14F-4D97-AF65-F5344CB8AC3E}">
        <p14:creationId xmlns:p14="http://schemas.microsoft.com/office/powerpoint/2010/main" val="3887579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6</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2">
                    <a:lumMod val="25000"/>
                  </a:schemeClr>
                </a:solidFill>
              </a:rPr>
              <a:t>Dashboard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9" name="Content Placeholder 8">
            <a:extLst>
              <a:ext uri="{FF2B5EF4-FFF2-40B4-BE49-F238E27FC236}">
                <a16:creationId xmlns:a16="http://schemas.microsoft.com/office/drawing/2014/main" id="{6A01C74F-1832-F519-2635-BEAB3C8BCB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5861" y="947610"/>
            <a:ext cx="11025809" cy="5726590"/>
          </a:xfrm>
        </p:spPr>
      </p:pic>
    </p:spTree>
    <p:extLst>
      <p:ext uri="{BB962C8B-B14F-4D97-AF65-F5344CB8AC3E}">
        <p14:creationId xmlns:p14="http://schemas.microsoft.com/office/powerpoint/2010/main" val="875445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2">
                    <a:lumMod val="25000"/>
                  </a:schemeClr>
                </a:solidFill>
              </a:rPr>
              <a:t>Dashboard</a:t>
            </a:r>
            <a:br>
              <a:rPr lang="en-US" sz="2800" dirty="0">
                <a:solidFill>
                  <a:schemeClr val="bg2">
                    <a:lumMod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A894FB4-EE32-7804-1868-BC14EA222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78" y="898599"/>
            <a:ext cx="11330609" cy="5758698"/>
          </a:xfrm>
          <a:prstGeom prst="rect">
            <a:avLst/>
          </a:prstGeom>
        </p:spPr>
      </p:pic>
    </p:spTree>
    <p:extLst>
      <p:ext uri="{BB962C8B-B14F-4D97-AF65-F5344CB8AC3E}">
        <p14:creationId xmlns:p14="http://schemas.microsoft.com/office/powerpoint/2010/main" val="72736419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0" y="190500"/>
            <a:ext cx="119634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2">
                    <a:lumMod val="25000"/>
                  </a:schemeClr>
                </a:solidFill>
              </a:rPr>
              <a:t>Dashboard</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BBACCE5-7606-C815-1DFA-A0001E0B6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74" y="1004549"/>
            <a:ext cx="11224591" cy="5662951"/>
          </a:xfrm>
          <a:prstGeom prst="rect">
            <a:avLst/>
          </a:prstGeom>
        </p:spPr>
      </p:pic>
    </p:spTree>
    <p:extLst>
      <p:ext uri="{BB962C8B-B14F-4D97-AF65-F5344CB8AC3E}">
        <p14:creationId xmlns:p14="http://schemas.microsoft.com/office/powerpoint/2010/main" val="10617136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2">
                    <a:lumMod val="25000"/>
                  </a:schemeClr>
                </a:solidFill>
              </a:rPr>
              <a:t>Insights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6" name="Rectangle 5">
            <a:extLst>
              <a:ext uri="{FF2B5EF4-FFF2-40B4-BE49-F238E27FC236}">
                <a16:creationId xmlns:a16="http://schemas.microsoft.com/office/drawing/2014/main" id="{E684E0E6-8C1D-3802-27B1-BEE69C474A36}"/>
              </a:ext>
            </a:extLst>
          </p:cNvPr>
          <p:cNvSpPr/>
          <p:nvPr/>
        </p:nvSpPr>
        <p:spPr>
          <a:xfrm>
            <a:off x="571497" y="1623393"/>
            <a:ext cx="5272714" cy="48370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chemeClr val="bg2">
                    <a:lumMod val="25000"/>
                  </a:schemeClr>
                </a:solidFill>
                <a:latin typeface="Times New Roman" panose="02020603050405020304" pitchFamily="18" charset="0"/>
                <a:cs typeface="Times New Roman" panose="02020603050405020304" pitchFamily="18" charset="0"/>
              </a:rPr>
              <a:t>This report summarizes employees statistics </a:t>
            </a:r>
            <a:r>
              <a:rPr lang="en-US" sz="1600"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which includes: </a:t>
            </a:r>
            <a:r>
              <a:rPr lang="en-US" sz="1600" b="1"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Total employees </a:t>
            </a:r>
            <a:r>
              <a:rPr lang="en-US" sz="1600"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which is 1470 employees. </a:t>
            </a:r>
          </a:p>
          <a:p>
            <a:r>
              <a:rPr lang="en-US" sz="1600" b="1"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Active employees </a:t>
            </a:r>
            <a:r>
              <a:rPr lang="en-US" sz="1600"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is 1233. </a:t>
            </a:r>
          </a:p>
          <a:p>
            <a:r>
              <a:rPr lang="en-US" sz="1600" b="1"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Attrition Count </a:t>
            </a:r>
            <a:r>
              <a:rPr lang="en-US" sz="1600"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237, which is 16% average of active employees. </a:t>
            </a:r>
            <a:r>
              <a:rPr lang="en-US" sz="1600" b="1"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Male Attrition rate </a:t>
            </a:r>
            <a:r>
              <a:rPr lang="en-US" sz="1600"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is150 which is  63.29% and is  higher than </a:t>
            </a:r>
            <a:r>
              <a:rPr lang="en-US" sz="1600" b="1"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Female Attrition rate </a:t>
            </a:r>
            <a:r>
              <a:rPr lang="en-US" sz="1600"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which is 87 which is  36.7%. </a:t>
            </a:r>
          </a:p>
          <a:p>
            <a:r>
              <a:rPr lang="en-US" sz="1600" b="1"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Total Attrition by age </a:t>
            </a:r>
            <a:r>
              <a:rPr lang="en-US" sz="1600"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shows that more workers within ages 31-45 left the company. </a:t>
            </a:r>
          </a:p>
          <a:p>
            <a:r>
              <a:rPr lang="en-US" sz="1600" b="1"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Employees whose Educational Field </a:t>
            </a:r>
            <a:r>
              <a:rPr lang="en-US" sz="1600"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was Life Sciences had more attrition at 606 while Human Resources at 27 had the least attrition. </a:t>
            </a:r>
          </a:p>
          <a:p>
            <a:r>
              <a:rPr lang="en-US" sz="1600" b="1"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Total Attrition by Work Life Balance </a:t>
            </a:r>
            <a:r>
              <a:rPr lang="en-US" sz="1600"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shows that employees who had a good work life balance left the company. </a:t>
            </a:r>
          </a:p>
          <a:p>
            <a:r>
              <a:rPr lang="en-US" sz="1600" b="1"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In Total Attrition by Marital Status </a:t>
            </a:r>
            <a:r>
              <a:rPr lang="en-US" sz="1600"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the attrition had more single employees especially male.</a:t>
            </a:r>
          </a:p>
          <a:p>
            <a:r>
              <a:rPr lang="en-US" sz="1600" b="1"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Total Attrition by Distance from Home </a:t>
            </a:r>
            <a:r>
              <a:rPr lang="en-US" sz="1600" dirty="0">
                <a:solidFill>
                  <a:schemeClr val="bg2">
                    <a:lumMod val="25000"/>
                  </a:schemeClr>
                </a:solidFill>
                <a:latin typeface="Times New Roman" panose="02020603050405020304" pitchFamily="18" charset="0"/>
                <a:ea typeface="Cambria" panose="02040503050406030204" pitchFamily="18" charset="0"/>
                <a:cs typeface="Times New Roman" panose="02020603050405020304" pitchFamily="18" charset="0"/>
              </a:rPr>
              <a:t>where most employees that lived close to the workplace exited the company more.</a:t>
            </a:r>
          </a:p>
          <a:p>
            <a:endParaRPr lang="en-US" sz="1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15D31C0-EB6C-FE17-973C-172072A51895}"/>
              </a:ext>
            </a:extLst>
          </p:cNvPr>
          <p:cNvSpPr/>
          <p:nvPr/>
        </p:nvSpPr>
        <p:spPr>
          <a:xfrm>
            <a:off x="6096000" y="1623392"/>
            <a:ext cx="5751444" cy="48370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lstStyle/>
          <a:p>
            <a:r>
              <a:rPr lang="en-US" sz="1600" dirty="0">
                <a:solidFill>
                  <a:schemeClr val="bg2">
                    <a:lumMod val="25000"/>
                  </a:schemeClr>
                </a:solidFill>
                <a:latin typeface="Times New Roman" panose="02020603050405020304" pitchFamily="18" charset="0"/>
                <a:cs typeface="Times New Roman" panose="02020603050405020304" pitchFamily="18" charset="0"/>
              </a:rPr>
              <a:t>The Turnover Analysis provides insights into employees attrition which includes:</a:t>
            </a:r>
          </a:p>
          <a:p>
            <a:r>
              <a:rPr lang="en-US" sz="1600" b="1" dirty="0">
                <a:solidFill>
                  <a:schemeClr val="bg2">
                    <a:lumMod val="25000"/>
                  </a:schemeClr>
                </a:solidFill>
                <a:latin typeface="Times New Roman" panose="02020603050405020304" pitchFamily="18" charset="0"/>
                <a:cs typeface="Times New Roman" panose="02020603050405020304" pitchFamily="18" charset="0"/>
              </a:rPr>
              <a:t>Average Working Years </a:t>
            </a:r>
            <a:r>
              <a:rPr lang="en-US" sz="1600" dirty="0">
                <a:solidFill>
                  <a:schemeClr val="bg2">
                    <a:lumMod val="25000"/>
                  </a:schemeClr>
                </a:solidFill>
                <a:latin typeface="Times New Roman" panose="02020603050405020304" pitchFamily="18" charset="0"/>
                <a:cs typeface="Times New Roman" panose="02020603050405020304" pitchFamily="18" charset="0"/>
              </a:rPr>
              <a:t>is 11.28 years</a:t>
            </a: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Business Travel and Gender</a:t>
            </a:r>
            <a:r>
              <a:rPr lang="en-US" sz="1600" dirty="0">
                <a:solidFill>
                  <a:schemeClr val="bg2">
                    <a:lumMod val="25000"/>
                  </a:schemeClr>
                </a:solidFill>
                <a:latin typeface="Times New Roman" panose="02020603050405020304" pitchFamily="18" charset="0"/>
                <a:cs typeface="Times New Roman" panose="02020603050405020304" pitchFamily="18" charset="0"/>
              </a:rPr>
              <a:t> employees who rarely travelled especially male had more attrition than employees who frequently travelled those who did not travel </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Job Role </a:t>
            </a:r>
            <a:r>
              <a:rPr lang="en-US" sz="1600" dirty="0">
                <a:solidFill>
                  <a:schemeClr val="bg2">
                    <a:lumMod val="25000"/>
                  </a:schemeClr>
                </a:solidFill>
                <a:latin typeface="Times New Roman" panose="02020603050405020304" pitchFamily="18" charset="0"/>
                <a:cs typeface="Times New Roman" panose="02020603050405020304" pitchFamily="18" charset="0"/>
              </a:rPr>
              <a:t>showed that more employees whose job role was Laboratory Technician had more attrition</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r>
              <a:rPr lang="en-US" sz="1600" b="1" dirty="0">
                <a:solidFill>
                  <a:schemeClr val="bg2">
                    <a:lumMod val="25000"/>
                  </a:schemeClr>
                </a:solidFill>
                <a:latin typeface="Times New Roman" panose="02020603050405020304" pitchFamily="18" charset="0"/>
                <a:cs typeface="Times New Roman" panose="02020603050405020304" pitchFamily="18" charset="0"/>
              </a:rPr>
              <a:t>Total Attrition by Department </a:t>
            </a:r>
            <a:r>
              <a:rPr lang="en-US" sz="1600" dirty="0">
                <a:solidFill>
                  <a:schemeClr val="bg2">
                    <a:lumMod val="25000"/>
                  </a:schemeClr>
                </a:solidFill>
                <a:latin typeface="Times New Roman" panose="02020603050405020304" pitchFamily="18" charset="0"/>
                <a:cs typeface="Times New Roman" panose="02020603050405020304" pitchFamily="18" charset="0"/>
              </a:rPr>
              <a:t>56.12% of employees who worked in the Research and Development department had more attrition compared to employees who worked in Sales and Human Resources which had 38.82% and 5.06% respectively.</a:t>
            </a:r>
            <a:r>
              <a:rPr lang="en-US" sz="1600" b="1" dirty="0">
                <a:solidFill>
                  <a:schemeClr val="bg2">
                    <a:lumMod val="25000"/>
                  </a:schemeClr>
                </a:solidFill>
                <a:latin typeface="Times New Roman" panose="02020603050405020304" pitchFamily="18" charset="0"/>
                <a:cs typeface="Times New Roman" panose="02020603050405020304" pitchFamily="18" charset="0"/>
              </a:rPr>
              <a:t> </a:t>
            </a:r>
            <a:endParaRPr lang="en-US" sz="16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B08886B-57CF-7EA5-889C-DEEF2D2EB4DC}"/>
              </a:ext>
            </a:extLst>
          </p:cNvPr>
          <p:cNvSpPr/>
          <p:nvPr/>
        </p:nvSpPr>
        <p:spPr>
          <a:xfrm>
            <a:off x="556587" y="1016944"/>
            <a:ext cx="5075588" cy="540188"/>
          </a:xfrm>
          <a:prstGeom prst="rect">
            <a:avLst/>
          </a:prstGeom>
          <a:solidFill>
            <a:schemeClr val="accent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2">
                    <a:lumMod val="25000"/>
                  </a:schemeClr>
                </a:solidFill>
                <a:latin typeface="Times New Roman" panose="02020603050405020304" pitchFamily="18" charset="0"/>
                <a:cs typeface="Times New Roman" panose="02020603050405020304" pitchFamily="18" charset="0"/>
              </a:rPr>
              <a:t>Demographics</a:t>
            </a:r>
          </a:p>
        </p:txBody>
      </p:sp>
      <p:sp>
        <p:nvSpPr>
          <p:cNvPr id="10" name="Rectangle 9">
            <a:extLst>
              <a:ext uri="{FF2B5EF4-FFF2-40B4-BE49-F238E27FC236}">
                <a16:creationId xmlns:a16="http://schemas.microsoft.com/office/drawing/2014/main" id="{9ECA8E9A-3E58-F8BE-822B-79B77A7499C0}"/>
              </a:ext>
            </a:extLst>
          </p:cNvPr>
          <p:cNvSpPr/>
          <p:nvPr/>
        </p:nvSpPr>
        <p:spPr>
          <a:xfrm>
            <a:off x="6096000" y="1016956"/>
            <a:ext cx="5751444" cy="550074"/>
          </a:xfrm>
          <a:prstGeom prst="rect">
            <a:avLst/>
          </a:prstGeom>
          <a:solidFill>
            <a:schemeClr val="accent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2">
                    <a:lumMod val="25000"/>
                  </a:schemeClr>
                </a:solidFill>
                <a:latin typeface="Times New Roman" panose="02020603050405020304" pitchFamily="18" charset="0"/>
                <a:cs typeface="Times New Roman" panose="02020603050405020304" pitchFamily="18" charset="0"/>
              </a:rPr>
              <a:t>Turn Over Analysis I</a:t>
            </a:r>
          </a:p>
        </p:txBody>
      </p:sp>
    </p:spTree>
    <p:extLst>
      <p:ext uri="{BB962C8B-B14F-4D97-AF65-F5344CB8AC3E}">
        <p14:creationId xmlns:p14="http://schemas.microsoft.com/office/powerpoint/2010/main" val="227547836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C1F40"/>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16c05727-aa75-4e4a-9b5f-8a80a1165891"/>
    <ds:schemaRef ds:uri="http://www.w3.org/XML/1998/namespace"/>
    <ds:schemaRef ds:uri="http://purl.org/dc/terms/"/>
    <ds:schemaRef ds:uri="http://schemas.microsoft.com/office/infopath/2007/PartnerControls"/>
    <ds:schemaRef ds:uri="71af3243-3dd4-4a8d-8c0d-dd76da1f02a5"/>
    <ds:schemaRef ds:uri="http://purl.org/dc/dcmitype/"/>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361</TotalTime>
  <Words>1161</Words>
  <Application>Microsoft Office PowerPoint</Application>
  <PresentationFormat>Widescreen</PresentationFormat>
  <Paragraphs>81</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Segoe UI Light</vt:lpstr>
      <vt:lpstr>Times New Roman</vt:lpstr>
      <vt:lpstr>Wingdings</vt:lpstr>
      <vt:lpstr>Office Theme</vt:lpstr>
      <vt:lpstr>HR ATTRITION ANALYSIS (MeriSKILL Internship Project 3)</vt:lpstr>
      <vt:lpstr>Project analysis slide 3</vt:lpstr>
      <vt:lpstr>Project analysis slide 5</vt:lpstr>
      <vt:lpstr>Project analysis slide 4</vt:lpstr>
      <vt:lpstr>Project analysis slide 6</vt:lpstr>
      <vt:lpstr>Project analysis slide 7</vt:lpstr>
      <vt:lpstr>Project analysis slide 8</vt:lpstr>
      <vt:lpstr>Project analysis slide 10</vt:lpstr>
      <vt:lpstr>Project analysis slide 11</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 Analysis Presentation</dc:title>
  <dc:creator>Oluchi Anyagwa</dc:creator>
  <cp:lastModifiedBy>Oluchi Anyagwa</cp:lastModifiedBy>
  <cp:revision>26</cp:revision>
  <dcterms:created xsi:type="dcterms:W3CDTF">2023-12-15T14:56:24Z</dcterms:created>
  <dcterms:modified xsi:type="dcterms:W3CDTF">2023-12-21T22:42:44Z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