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9" r:id="rId4"/>
    <p:sldId id="261" r:id="rId5"/>
    <p:sldId id="262" r:id="rId6"/>
    <p:sldId id="265" r:id="rId7"/>
    <p:sldId id="263" r:id="rId8"/>
    <p:sldId id="266"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BE928-4FFE-4133-8913-57F0043C1899}"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16ED0DF7-B60A-4B58-8415-19B23793BE78}">
      <dgm:prSet phldrT="[Text]"/>
      <dgm:spPr/>
      <dgm:t>
        <a:bodyPr/>
        <a:lstStyle/>
        <a:p>
          <a:r>
            <a:rPr lang="en-US" dirty="0"/>
            <a:t>Conclusion</a:t>
          </a:r>
        </a:p>
      </dgm:t>
    </dgm:pt>
    <dgm:pt modelId="{F39FABD9-7937-47AF-A7D1-AC66A671CEE7}" type="sibTrans" cxnId="{A3E843BB-5131-459E-B20A-9E282563E9D4}">
      <dgm:prSet/>
      <dgm:spPr/>
      <dgm:t>
        <a:bodyPr/>
        <a:lstStyle/>
        <a:p>
          <a:endParaRPr lang="en-US"/>
        </a:p>
      </dgm:t>
    </dgm:pt>
    <dgm:pt modelId="{1752E6AD-0325-4F4F-AC12-8C4B66F71FFE}" type="parTrans" cxnId="{A3E843BB-5131-459E-B20A-9E282563E9D4}">
      <dgm:prSet/>
      <dgm:spPr/>
      <dgm:t>
        <a:bodyPr/>
        <a:lstStyle/>
        <a:p>
          <a:endParaRPr lang="en-US"/>
        </a:p>
      </dgm:t>
    </dgm:pt>
    <dgm:pt modelId="{53356911-9B25-4D60-B884-B6614A79217F}">
      <dgm:prSet phldrT="[Text]"/>
      <dgm:spPr/>
      <dgm:t>
        <a:bodyPr/>
        <a:lstStyle/>
        <a:p>
          <a:r>
            <a:rPr lang="en-US" dirty="0"/>
            <a:t>Recommendation</a:t>
          </a:r>
        </a:p>
      </dgm:t>
    </dgm:pt>
    <dgm:pt modelId="{CB312C56-E137-4D41-B03D-6B2C7156F93E}" type="sibTrans" cxnId="{DFA65066-6A33-4E5D-AE36-FD03DAD50D62}">
      <dgm:prSet/>
      <dgm:spPr/>
      <dgm:t>
        <a:bodyPr/>
        <a:lstStyle/>
        <a:p>
          <a:endParaRPr lang="en-US"/>
        </a:p>
      </dgm:t>
    </dgm:pt>
    <dgm:pt modelId="{2EACCADC-C509-4789-8C29-926D399573BA}" type="parTrans" cxnId="{DFA65066-6A33-4E5D-AE36-FD03DAD50D62}">
      <dgm:prSet/>
      <dgm:spPr/>
      <dgm:t>
        <a:bodyPr/>
        <a:lstStyle/>
        <a:p>
          <a:endParaRPr lang="en-US"/>
        </a:p>
      </dgm:t>
    </dgm:pt>
    <dgm:pt modelId="{EFAEC952-8977-4585-8226-42A3A810E359}">
      <dgm:prSet phldrT="[Text]"/>
      <dgm:spPr/>
      <dgm:t>
        <a:bodyPr/>
        <a:lstStyle/>
        <a:p>
          <a:r>
            <a:rPr lang="en-US" dirty="0"/>
            <a:t>Insights</a:t>
          </a:r>
        </a:p>
      </dgm:t>
    </dgm:pt>
    <dgm:pt modelId="{C64E8100-695A-4FF1-B129-BF36A155F9D2}" type="sibTrans" cxnId="{B9A09A16-8053-4AC5-886E-81F3993D2887}">
      <dgm:prSet/>
      <dgm:spPr/>
      <dgm:t>
        <a:bodyPr/>
        <a:lstStyle/>
        <a:p>
          <a:endParaRPr lang="en-US"/>
        </a:p>
      </dgm:t>
    </dgm:pt>
    <dgm:pt modelId="{4ABE2789-5C03-44D5-B592-C4B05EB53C6E}" type="parTrans" cxnId="{B9A09A16-8053-4AC5-886E-81F3993D2887}">
      <dgm:prSet/>
      <dgm:spPr/>
      <dgm:t>
        <a:bodyPr/>
        <a:lstStyle/>
        <a:p>
          <a:endParaRPr lang="en-US"/>
        </a:p>
      </dgm:t>
    </dgm:pt>
    <dgm:pt modelId="{45CCB9D8-5878-4B40-969E-1D94FC7BAC0A}">
      <dgm:prSet phldrT="[Text]"/>
      <dgm:spPr/>
      <dgm:t>
        <a:bodyPr/>
        <a:lstStyle/>
        <a:p>
          <a:r>
            <a:rPr lang="en-US" dirty="0"/>
            <a:t>Dashboard</a:t>
          </a:r>
        </a:p>
      </dgm:t>
    </dgm:pt>
    <dgm:pt modelId="{57CC8828-27D9-46C0-BD95-022696E10A30}" type="sibTrans" cxnId="{4BBAC6DF-019B-4EF6-B76C-2FAB18A74B61}">
      <dgm:prSet/>
      <dgm:spPr/>
      <dgm:t>
        <a:bodyPr/>
        <a:lstStyle/>
        <a:p>
          <a:endParaRPr lang="en-US"/>
        </a:p>
      </dgm:t>
    </dgm:pt>
    <dgm:pt modelId="{0A698F46-56CC-49F9-94FF-8426FBF3541E}" type="parTrans" cxnId="{4BBAC6DF-019B-4EF6-B76C-2FAB18A74B61}">
      <dgm:prSet/>
      <dgm:spPr/>
      <dgm:t>
        <a:bodyPr/>
        <a:lstStyle/>
        <a:p>
          <a:endParaRPr lang="en-US"/>
        </a:p>
      </dgm:t>
    </dgm:pt>
    <dgm:pt modelId="{A673B6D0-DC45-4A89-A1B3-E11E818743D3}">
      <dgm:prSet phldrT="[Text]"/>
      <dgm:spPr/>
      <dgm:t>
        <a:bodyPr/>
        <a:lstStyle/>
        <a:p>
          <a:r>
            <a:rPr lang="en-US" dirty="0"/>
            <a:t>Project Description</a:t>
          </a:r>
        </a:p>
      </dgm:t>
    </dgm:pt>
    <dgm:pt modelId="{25F93414-0D38-44CF-9579-A2C9BA5DFEC7}" type="sibTrans" cxnId="{CCAB1F54-839E-42CF-A1F8-F14379F407C2}">
      <dgm:prSet/>
      <dgm:spPr/>
      <dgm:t>
        <a:bodyPr/>
        <a:lstStyle/>
        <a:p>
          <a:endParaRPr lang="en-US"/>
        </a:p>
      </dgm:t>
    </dgm:pt>
    <dgm:pt modelId="{F73A6BD6-BAB1-4201-9885-CB5CFD615F7C}" type="parTrans" cxnId="{CCAB1F54-839E-42CF-A1F8-F14379F407C2}">
      <dgm:prSet/>
      <dgm:spPr/>
      <dgm:t>
        <a:bodyPr/>
        <a:lstStyle/>
        <a:p>
          <a:endParaRPr lang="en-US"/>
        </a:p>
      </dgm:t>
    </dgm:pt>
    <dgm:pt modelId="{ACF82ED7-B34C-4A39-8154-96CDFF0C0F6A}" type="pres">
      <dgm:prSet presAssocID="{40ABE928-4FFE-4133-8913-57F0043C1899}" presName="linear" presStyleCnt="0">
        <dgm:presLayoutVars>
          <dgm:dir/>
          <dgm:animLvl val="lvl"/>
          <dgm:resizeHandles val="exact"/>
        </dgm:presLayoutVars>
      </dgm:prSet>
      <dgm:spPr/>
    </dgm:pt>
    <dgm:pt modelId="{EC5C1B0F-163F-46C6-ACC9-DE8432BED454}" type="pres">
      <dgm:prSet presAssocID="{A673B6D0-DC45-4A89-A1B3-E11E818743D3}" presName="parentLin" presStyleCnt="0"/>
      <dgm:spPr/>
    </dgm:pt>
    <dgm:pt modelId="{1E0C4999-F6A2-48FF-B0D7-51566E4BE873}" type="pres">
      <dgm:prSet presAssocID="{A673B6D0-DC45-4A89-A1B3-E11E818743D3}" presName="parentLeftMargin" presStyleLbl="node1" presStyleIdx="0" presStyleCnt="5"/>
      <dgm:spPr/>
    </dgm:pt>
    <dgm:pt modelId="{2AE2C417-F1D4-451F-AC31-0769C939ED85}" type="pres">
      <dgm:prSet presAssocID="{A673B6D0-DC45-4A89-A1B3-E11E818743D3}" presName="parentText" presStyleLbl="node1" presStyleIdx="0" presStyleCnt="5">
        <dgm:presLayoutVars>
          <dgm:chMax val="0"/>
          <dgm:bulletEnabled val="1"/>
        </dgm:presLayoutVars>
      </dgm:prSet>
      <dgm:spPr/>
    </dgm:pt>
    <dgm:pt modelId="{E80D0ED3-5A59-401B-82F5-FF924F87B9B9}" type="pres">
      <dgm:prSet presAssocID="{A673B6D0-DC45-4A89-A1B3-E11E818743D3}" presName="negativeSpace" presStyleCnt="0"/>
      <dgm:spPr/>
    </dgm:pt>
    <dgm:pt modelId="{35326976-50B5-4986-A59E-5397C21397B8}" type="pres">
      <dgm:prSet presAssocID="{A673B6D0-DC45-4A89-A1B3-E11E818743D3}" presName="childText" presStyleLbl="conFgAcc1" presStyleIdx="0" presStyleCnt="5" custLinFactNeighborX="-4" custLinFactNeighborY="-56633">
        <dgm:presLayoutVars>
          <dgm:bulletEnabled val="1"/>
        </dgm:presLayoutVars>
      </dgm:prSet>
      <dgm:spPr/>
    </dgm:pt>
    <dgm:pt modelId="{32F057E8-6FCF-4A56-A3D6-98A8D3C904D4}" type="pres">
      <dgm:prSet presAssocID="{25F93414-0D38-44CF-9579-A2C9BA5DFEC7}" presName="spaceBetweenRectangles" presStyleCnt="0"/>
      <dgm:spPr/>
    </dgm:pt>
    <dgm:pt modelId="{FB5B672D-668E-4C17-AD48-2834A8C7150E}" type="pres">
      <dgm:prSet presAssocID="{45CCB9D8-5878-4B40-969E-1D94FC7BAC0A}" presName="parentLin" presStyleCnt="0"/>
      <dgm:spPr/>
    </dgm:pt>
    <dgm:pt modelId="{34EB467D-CADD-441A-A1D8-A65577949470}" type="pres">
      <dgm:prSet presAssocID="{45CCB9D8-5878-4B40-969E-1D94FC7BAC0A}" presName="parentLeftMargin" presStyleLbl="node1" presStyleIdx="0" presStyleCnt="5"/>
      <dgm:spPr/>
    </dgm:pt>
    <dgm:pt modelId="{6979FFCE-D502-4212-84F8-F4866ADB6C45}" type="pres">
      <dgm:prSet presAssocID="{45CCB9D8-5878-4B40-969E-1D94FC7BAC0A}" presName="parentText" presStyleLbl="node1" presStyleIdx="1" presStyleCnt="5">
        <dgm:presLayoutVars>
          <dgm:chMax val="0"/>
          <dgm:bulletEnabled val="1"/>
        </dgm:presLayoutVars>
      </dgm:prSet>
      <dgm:spPr/>
    </dgm:pt>
    <dgm:pt modelId="{2C2D2240-4D0D-48AA-9246-D31DB8CC3B30}" type="pres">
      <dgm:prSet presAssocID="{45CCB9D8-5878-4B40-969E-1D94FC7BAC0A}" presName="negativeSpace" presStyleCnt="0"/>
      <dgm:spPr/>
    </dgm:pt>
    <dgm:pt modelId="{09AB8BA0-E4CC-4379-B04A-65759FE8562A}" type="pres">
      <dgm:prSet presAssocID="{45CCB9D8-5878-4B40-969E-1D94FC7BAC0A}" presName="childText" presStyleLbl="conFgAcc1" presStyleIdx="1" presStyleCnt="5">
        <dgm:presLayoutVars>
          <dgm:bulletEnabled val="1"/>
        </dgm:presLayoutVars>
      </dgm:prSet>
      <dgm:spPr/>
    </dgm:pt>
    <dgm:pt modelId="{EEE7000B-7464-4A14-9B2B-84D517AD68E1}" type="pres">
      <dgm:prSet presAssocID="{57CC8828-27D9-46C0-BD95-022696E10A30}" presName="spaceBetweenRectangles" presStyleCnt="0"/>
      <dgm:spPr/>
    </dgm:pt>
    <dgm:pt modelId="{68C2AB33-4633-4338-B917-4CEA595321BF}" type="pres">
      <dgm:prSet presAssocID="{EFAEC952-8977-4585-8226-42A3A810E359}" presName="parentLin" presStyleCnt="0"/>
      <dgm:spPr/>
    </dgm:pt>
    <dgm:pt modelId="{3A54D7E9-D414-484D-8696-215D8D9CDDEA}" type="pres">
      <dgm:prSet presAssocID="{EFAEC952-8977-4585-8226-42A3A810E359}" presName="parentLeftMargin" presStyleLbl="node1" presStyleIdx="1" presStyleCnt="5"/>
      <dgm:spPr/>
    </dgm:pt>
    <dgm:pt modelId="{1F1CA2D9-CEB7-48CA-8302-EF433F348243}" type="pres">
      <dgm:prSet presAssocID="{EFAEC952-8977-4585-8226-42A3A810E359}" presName="parentText" presStyleLbl="node1" presStyleIdx="2" presStyleCnt="5">
        <dgm:presLayoutVars>
          <dgm:chMax val="0"/>
          <dgm:bulletEnabled val="1"/>
        </dgm:presLayoutVars>
      </dgm:prSet>
      <dgm:spPr/>
    </dgm:pt>
    <dgm:pt modelId="{C8627FD5-EC62-47B5-9D23-A86F4211DD64}" type="pres">
      <dgm:prSet presAssocID="{EFAEC952-8977-4585-8226-42A3A810E359}" presName="negativeSpace" presStyleCnt="0"/>
      <dgm:spPr/>
    </dgm:pt>
    <dgm:pt modelId="{9EF1F7F4-58E0-484F-80D0-58FB4266E6D9}" type="pres">
      <dgm:prSet presAssocID="{EFAEC952-8977-4585-8226-42A3A810E359}" presName="childText" presStyleLbl="conFgAcc1" presStyleIdx="2" presStyleCnt="5">
        <dgm:presLayoutVars>
          <dgm:bulletEnabled val="1"/>
        </dgm:presLayoutVars>
      </dgm:prSet>
      <dgm:spPr/>
    </dgm:pt>
    <dgm:pt modelId="{C3038ED5-119A-494F-9EC4-204122035446}" type="pres">
      <dgm:prSet presAssocID="{C64E8100-695A-4FF1-B129-BF36A155F9D2}" presName="spaceBetweenRectangles" presStyleCnt="0"/>
      <dgm:spPr/>
    </dgm:pt>
    <dgm:pt modelId="{FB0B652B-36C2-4723-BD9E-55CAF85451A9}" type="pres">
      <dgm:prSet presAssocID="{53356911-9B25-4D60-B884-B6614A79217F}" presName="parentLin" presStyleCnt="0"/>
      <dgm:spPr/>
    </dgm:pt>
    <dgm:pt modelId="{F7C52E48-1190-459A-91D9-39AECB1DA3B4}" type="pres">
      <dgm:prSet presAssocID="{53356911-9B25-4D60-B884-B6614A79217F}" presName="parentLeftMargin" presStyleLbl="node1" presStyleIdx="2" presStyleCnt="5"/>
      <dgm:spPr/>
    </dgm:pt>
    <dgm:pt modelId="{271CBC90-6941-4347-B504-BAEFD5D966C2}" type="pres">
      <dgm:prSet presAssocID="{53356911-9B25-4D60-B884-B6614A79217F}" presName="parentText" presStyleLbl="node1" presStyleIdx="3" presStyleCnt="5">
        <dgm:presLayoutVars>
          <dgm:chMax val="0"/>
          <dgm:bulletEnabled val="1"/>
        </dgm:presLayoutVars>
      </dgm:prSet>
      <dgm:spPr/>
    </dgm:pt>
    <dgm:pt modelId="{792F74C8-3A62-4EC1-A64C-70CC16DEA795}" type="pres">
      <dgm:prSet presAssocID="{53356911-9B25-4D60-B884-B6614A79217F}" presName="negativeSpace" presStyleCnt="0"/>
      <dgm:spPr/>
    </dgm:pt>
    <dgm:pt modelId="{878C7379-4481-43E1-9926-B4D9F91CB079}" type="pres">
      <dgm:prSet presAssocID="{53356911-9B25-4D60-B884-B6614A79217F}" presName="childText" presStyleLbl="conFgAcc1" presStyleIdx="3" presStyleCnt="5">
        <dgm:presLayoutVars>
          <dgm:bulletEnabled val="1"/>
        </dgm:presLayoutVars>
      </dgm:prSet>
      <dgm:spPr/>
    </dgm:pt>
    <dgm:pt modelId="{43F3B234-B2F9-4CD1-A635-64210A6648A9}" type="pres">
      <dgm:prSet presAssocID="{CB312C56-E137-4D41-B03D-6B2C7156F93E}" presName="spaceBetweenRectangles" presStyleCnt="0"/>
      <dgm:spPr/>
    </dgm:pt>
    <dgm:pt modelId="{15651A23-A842-43DB-839C-DC5EB8C1DCDA}" type="pres">
      <dgm:prSet presAssocID="{16ED0DF7-B60A-4B58-8415-19B23793BE78}" presName="parentLin" presStyleCnt="0"/>
      <dgm:spPr/>
    </dgm:pt>
    <dgm:pt modelId="{E9674F19-22F9-496D-B6A8-10B14EAF43BD}" type="pres">
      <dgm:prSet presAssocID="{16ED0DF7-B60A-4B58-8415-19B23793BE78}" presName="parentLeftMargin" presStyleLbl="node1" presStyleIdx="3" presStyleCnt="5"/>
      <dgm:spPr/>
    </dgm:pt>
    <dgm:pt modelId="{A6574A7C-0EE3-4249-8376-63FE2E274705}" type="pres">
      <dgm:prSet presAssocID="{16ED0DF7-B60A-4B58-8415-19B23793BE78}" presName="parentText" presStyleLbl="node1" presStyleIdx="4" presStyleCnt="5">
        <dgm:presLayoutVars>
          <dgm:chMax val="0"/>
          <dgm:bulletEnabled val="1"/>
        </dgm:presLayoutVars>
      </dgm:prSet>
      <dgm:spPr/>
    </dgm:pt>
    <dgm:pt modelId="{6FE12520-DFED-44F8-8F34-A27748B78008}" type="pres">
      <dgm:prSet presAssocID="{16ED0DF7-B60A-4B58-8415-19B23793BE78}" presName="negativeSpace" presStyleCnt="0"/>
      <dgm:spPr/>
    </dgm:pt>
    <dgm:pt modelId="{C3010A89-A126-4990-8E3F-F0FA05159C3D}" type="pres">
      <dgm:prSet presAssocID="{16ED0DF7-B60A-4B58-8415-19B23793BE78}" presName="childText" presStyleLbl="conFgAcc1" presStyleIdx="4" presStyleCnt="5">
        <dgm:presLayoutVars>
          <dgm:bulletEnabled val="1"/>
        </dgm:presLayoutVars>
      </dgm:prSet>
      <dgm:spPr/>
    </dgm:pt>
  </dgm:ptLst>
  <dgm:cxnLst>
    <dgm:cxn modelId="{7F9C540E-5964-4C9C-8490-7E893C259E1A}" type="presOf" srcId="{EFAEC952-8977-4585-8226-42A3A810E359}" destId="{3A54D7E9-D414-484D-8696-215D8D9CDDEA}" srcOrd="0" destOrd="0" presId="urn:microsoft.com/office/officeart/2005/8/layout/list1"/>
    <dgm:cxn modelId="{B9A09A16-8053-4AC5-886E-81F3993D2887}" srcId="{40ABE928-4FFE-4133-8913-57F0043C1899}" destId="{EFAEC952-8977-4585-8226-42A3A810E359}" srcOrd="2" destOrd="0" parTransId="{4ABE2789-5C03-44D5-B592-C4B05EB53C6E}" sibTransId="{C64E8100-695A-4FF1-B129-BF36A155F9D2}"/>
    <dgm:cxn modelId="{8EBE832A-2151-4822-BCCC-E47A8765BC88}" type="presOf" srcId="{A673B6D0-DC45-4A89-A1B3-E11E818743D3}" destId="{1E0C4999-F6A2-48FF-B0D7-51566E4BE873}" srcOrd="0" destOrd="0" presId="urn:microsoft.com/office/officeart/2005/8/layout/list1"/>
    <dgm:cxn modelId="{961CF837-654D-4C54-9BA0-B3A4849712F9}" type="presOf" srcId="{40ABE928-4FFE-4133-8913-57F0043C1899}" destId="{ACF82ED7-B34C-4A39-8154-96CDFF0C0F6A}" srcOrd="0" destOrd="0" presId="urn:microsoft.com/office/officeart/2005/8/layout/list1"/>
    <dgm:cxn modelId="{DFA65066-6A33-4E5D-AE36-FD03DAD50D62}" srcId="{40ABE928-4FFE-4133-8913-57F0043C1899}" destId="{53356911-9B25-4D60-B884-B6614A79217F}" srcOrd="3" destOrd="0" parTransId="{2EACCADC-C509-4789-8C29-926D399573BA}" sibTransId="{CB312C56-E137-4D41-B03D-6B2C7156F93E}"/>
    <dgm:cxn modelId="{F62C3969-6EAA-41E8-B4DF-2EDD0E70557D}" type="presOf" srcId="{A673B6D0-DC45-4A89-A1B3-E11E818743D3}" destId="{2AE2C417-F1D4-451F-AC31-0769C939ED85}" srcOrd="1" destOrd="0" presId="urn:microsoft.com/office/officeart/2005/8/layout/list1"/>
    <dgm:cxn modelId="{CCAB1F54-839E-42CF-A1F8-F14379F407C2}" srcId="{40ABE928-4FFE-4133-8913-57F0043C1899}" destId="{A673B6D0-DC45-4A89-A1B3-E11E818743D3}" srcOrd="0" destOrd="0" parTransId="{F73A6BD6-BAB1-4201-9885-CB5CFD615F7C}" sibTransId="{25F93414-0D38-44CF-9579-A2C9BA5DFEC7}"/>
    <dgm:cxn modelId="{AB6CC18F-0BDE-4BD3-AE9A-91A7BB0D700B}" type="presOf" srcId="{16ED0DF7-B60A-4B58-8415-19B23793BE78}" destId="{A6574A7C-0EE3-4249-8376-63FE2E274705}" srcOrd="1" destOrd="0" presId="urn:microsoft.com/office/officeart/2005/8/layout/list1"/>
    <dgm:cxn modelId="{1CFD6E9B-35D6-40BD-8953-4737AC11E8E6}" type="presOf" srcId="{EFAEC952-8977-4585-8226-42A3A810E359}" destId="{1F1CA2D9-CEB7-48CA-8302-EF433F348243}" srcOrd="1" destOrd="0" presId="urn:microsoft.com/office/officeart/2005/8/layout/list1"/>
    <dgm:cxn modelId="{A3E843BB-5131-459E-B20A-9E282563E9D4}" srcId="{40ABE928-4FFE-4133-8913-57F0043C1899}" destId="{16ED0DF7-B60A-4B58-8415-19B23793BE78}" srcOrd="4" destOrd="0" parTransId="{1752E6AD-0325-4F4F-AC12-8C4B66F71FFE}" sibTransId="{F39FABD9-7937-47AF-A7D1-AC66A671CEE7}"/>
    <dgm:cxn modelId="{A9F15CC9-F40B-4BB1-8611-11C78D97125D}" type="presOf" srcId="{53356911-9B25-4D60-B884-B6614A79217F}" destId="{F7C52E48-1190-459A-91D9-39AECB1DA3B4}" srcOrd="0" destOrd="0" presId="urn:microsoft.com/office/officeart/2005/8/layout/list1"/>
    <dgm:cxn modelId="{A0D1CFD5-CED4-4184-9B39-F8D7DCBCDD07}" type="presOf" srcId="{16ED0DF7-B60A-4B58-8415-19B23793BE78}" destId="{E9674F19-22F9-496D-B6A8-10B14EAF43BD}" srcOrd="0" destOrd="0" presId="urn:microsoft.com/office/officeart/2005/8/layout/list1"/>
    <dgm:cxn modelId="{4D47B1D6-F929-4676-8984-CF551343F3C1}" type="presOf" srcId="{45CCB9D8-5878-4B40-969E-1D94FC7BAC0A}" destId="{6979FFCE-D502-4212-84F8-F4866ADB6C45}" srcOrd="1" destOrd="0" presId="urn:microsoft.com/office/officeart/2005/8/layout/list1"/>
    <dgm:cxn modelId="{4BBAC6DF-019B-4EF6-B76C-2FAB18A74B61}" srcId="{40ABE928-4FFE-4133-8913-57F0043C1899}" destId="{45CCB9D8-5878-4B40-969E-1D94FC7BAC0A}" srcOrd="1" destOrd="0" parTransId="{0A698F46-56CC-49F9-94FF-8426FBF3541E}" sibTransId="{57CC8828-27D9-46C0-BD95-022696E10A30}"/>
    <dgm:cxn modelId="{E5B0ACEE-EBC3-422B-81B7-82FFB9093460}" type="presOf" srcId="{53356911-9B25-4D60-B884-B6614A79217F}" destId="{271CBC90-6941-4347-B504-BAEFD5D966C2}" srcOrd="1" destOrd="0" presId="urn:microsoft.com/office/officeart/2005/8/layout/list1"/>
    <dgm:cxn modelId="{B0FC0DF5-1304-4C8A-A0FE-CA5E378A8517}" type="presOf" srcId="{45CCB9D8-5878-4B40-969E-1D94FC7BAC0A}" destId="{34EB467D-CADD-441A-A1D8-A65577949470}" srcOrd="0" destOrd="0" presId="urn:microsoft.com/office/officeart/2005/8/layout/list1"/>
    <dgm:cxn modelId="{5BFA5F75-0D7F-45A8-9D5B-F1199FB79FF7}" type="presParOf" srcId="{ACF82ED7-B34C-4A39-8154-96CDFF0C0F6A}" destId="{EC5C1B0F-163F-46C6-ACC9-DE8432BED454}" srcOrd="0" destOrd="0" presId="urn:microsoft.com/office/officeart/2005/8/layout/list1"/>
    <dgm:cxn modelId="{483845BD-4B49-422C-9F61-9B326F27153B}" type="presParOf" srcId="{EC5C1B0F-163F-46C6-ACC9-DE8432BED454}" destId="{1E0C4999-F6A2-48FF-B0D7-51566E4BE873}" srcOrd="0" destOrd="0" presId="urn:microsoft.com/office/officeart/2005/8/layout/list1"/>
    <dgm:cxn modelId="{C59EE19C-3F24-41F2-9DAE-0DEAEA1B46C4}" type="presParOf" srcId="{EC5C1B0F-163F-46C6-ACC9-DE8432BED454}" destId="{2AE2C417-F1D4-451F-AC31-0769C939ED85}" srcOrd="1" destOrd="0" presId="urn:microsoft.com/office/officeart/2005/8/layout/list1"/>
    <dgm:cxn modelId="{96FE8145-25B0-477B-A33F-0B5D06BB2F1E}" type="presParOf" srcId="{ACF82ED7-B34C-4A39-8154-96CDFF0C0F6A}" destId="{E80D0ED3-5A59-401B-82F5-FF924F87B9B9}" srcOrd="1" destOrd="0" presId="urn:microsoft.com/office/officeart/2005/8/layout/list1"/>
    <dgm:cxn modelId="{F7F0229E-9883-4717-9FE2-D5DD15831C55}" type="presParOf" srcId="{ACF82ED7-B34C-4A39-8154-96CDFF0C0F6A}" destId="{35326976-50B5-4986-A59E-5397C21397B8}" srcOrd="2" destOrd="0" presId="urn:microsoft.com/office/officeart/2005/8/layout/list1"/>
    <dgm:cxn modelId="{1C33A31D-E0C3-4DF3-80AC-665FAE4AF159}" type="presParOf" srcId="{ACF82ED7-B34C-4A39-8154-96CDFF0C0F6A}" destId="{32F057E8-6FCF-4A56-A3D6-98A8D3C904D4}" srcOrd="3" destOrd="0" presId="urn:microsoft.com/office/officeart/2005/8/layout/list1"/>
    <dgm:cxn modelId="{927337C4-99E6-4E36-8A5E-EF3D220CC5BA}" type="presParOf" srcId="{ACF82ED7-B34C-4A39-8154-96CDFF0C0F6A}" destId="{FB5B672D-668E-4C17-AD48-2834A8C7150E}" srcOrd="4" destOrd="0" presId="urn:microsoft.com/office/officeart/2005/8/layout/list1"/>
    <dgm:cxn modelId="{1F9D9BB3-C438-412D-913B-33FA0A32BCD2}" type="presParOf" srcId="{FB5B672D-668E-4C17-AD48-2834A8C7150E}" destId="{34EB467D-CADD-441A-A1D8-A65577949470}" srcOrd="0" destOrd="0" presId="urn:microsoft.com/office/officeart/2005/8/layout/list1"/>
    <dgm:cxn modelId="{217569E6-8B8A-47EE-AE38-B0CA25A16002}" type="presParOf" srcId="{FB5B672D-668E-4C17-AD48-2834A8C7150E}" destId="{6979FFCE-D502-4212-84F8-F4866ADB6C45}" srcOrd="1" destOrd="0" presId="urn:microsoft.com/office/officeart/2005/8/layout/list1"/>
    <dgm:cxn modelId="{7D0F8F6C-AEA4-4176-B941-8147AE34270B}" type="presParOf" srcId="{ACF82ED7-B34C-4A39-8154-96CDFF0C0F6A}" destId="{2C2D2240-4D0D-48AA-9246-D31DB8CC3B30}" srcOrd="5" destOrd="0" presId="urn:microsoft.com/office/officeart/2005/8/layout/list1"/>
    <dgm:cxn modelId="{CB6AD023-A4A7-4AA4-8F89-383B04C569A4}" type="presParOf" srcId="{ACF82ED7-B34C-4A39-8154-96CDFF0C0F6A}" destId="{09AB8BA0-E4CC-4379-B04A-65759FE8562A}" srcOrd="6" destOrd="0" presId="urn:microsoft.com/office/officeart/2005/8/layout/list1"/>
    <dgm:cxn modelId="{DA5AE5C7-9245-46EB-9D60-7AB3DF32CEE8}" type="presParOf" srcId="{ACF82ED7-B34C-4A39-8154-96CDFF0C0F6A}" destId="{EEE7000B-7464-4A14-9B2B-84D517AD68E1}" srcOrd="7" destOrd="0" presId="urn:microsoft.com/office/officeart/2005/8/layout/list1"/>
    <dgm:cxn modelId="{7EF93001-D19A-4DAD-AB85-7C706AB03DD1}" type="presParOf" srcId="{ACF82ED7-B34C-4A39-8154-96CDFF0C0F6A}" destId="{68C2AB33-4633-4338-B917-4CEA595321BF}" srcOrd="8" destOrd="0" presId="urn:microsoft.com/office/officeart/2005/8/layout/list1"/>
    <dgm:cxn modelId="{961D3AE6-C07D-46F6-BFDE-5A59ACD11EF5}" type="presParOf" srcId="{68C2AB33-4633-4338-B917-4CEA595321BF}" destId="{3A54D7E9-D414-484D-8696-215D8D9CDDEA}" srcOrd="0" destOrd="0" presId="urn:microsoft.com/office/officeart/2005/8/layout/list1"/>
    <dgm:cxn modelId="{DE8898C4-3844-4714-8CB8-47F35D69BE48}" type="presParOf" srcId="{68C2AB33-4633-4338-B917-4CEA595321BF}" destId="{1F1CA2D9-CEB7-48CA-8302-EF433F348243}" srcOrd="1" destOrd="0" presId="urn:microsoft.com/office/officeart/2005/8/layout/list1"/>
    <dgm:cxn modelId="{126E3436-195C-4F9A-855E-9A06820B6B0B}" type="presParOf" srcId="{ACF82ED7-B34C-4A39-8154-96CDFF0C0F6A}" destId="{C8627FD5-EC62-47B5-9D23-A86F4211DD64}" srcOrd="9" destOrd="0" presId="urn:microsoft.com/office/officeart/2005/8/layout/list1"/>
    <dgm:cxn modelId="{41681500-1236-4884-A8DD-42C26D4BC1B7}" type="presParOf" srcId="{ACF82ED7-B34C-4A39-8154-96CDFF0C0F6A}" destId="{9EF1F7F4-58E0-484F-80D0-58FB4266E6D9}" srcOrd="10" destOrd="0" presId="urn:microsoft.com/office/officeart/2005/8/layout/list1"/>
    <dgm:cxn modelId="{88E64229-311E-4013-87CC-67FCC4C89B1C}" type="presParOf" srcId="{ACF82ED7-B34C-4A39-8154-96CDFF0C0F6A}" destId="{C3038ED5-119A-494F-9EC4-204122035446}" srcOrd="11" destOrd="0" presId="urn:microsoft.com/office/officeart/2005/8/layout/list1"/>
    <dgm:cxn modelId="{24D7F2B0-4ADF-4C5B-973A-488B85D03DC9}" type="presParOf" srcId="{ACF82ED7-B34C-4A39-8154-96CDFF0C0F6A}" destId="{FB0B652B-36C2-4723-BD9E-55CAF85451A9}" srcOrd="12" destOrd="0" presId="urn:microsoft.com/office/officeart/2005/8/layout/list1"/>
    <dgm:cxn modelId="{54659C28-B976-4760-9898-48B2808772C1}" type="presParOf" srcId="{FB0B652B-36C2-4723-BD9E-55CAF85451A9}" destId="{F7C52E48-1190-459A-91D9-39AECB1DA3B4}" srcOrd="0" destOrd="0" presId="urn:microsoft.com/office/officeart/2005/8/layout/list1"/>
    <dgm:cxn modelId="{036628B7-D8D4-4A4B-A214-8150C316EF88}" type="presParOf" srcId="{FB0B652B-36C2-4723-BD9E-55CAF85451A9}" destId="{271CBC90-6941-4347-B504-BAEFD5D966C2}" srcOrd="1" destOrd="0" presId="urn:microsoft.com/office/officeart/2005/8/layout/list1"/>
    <dgm:cxn modelId="{3BD33DCE-B83B-4AB2-8393-7DC042A9D90F}" type="presParOf" srcId="{ACF82ED7-B34C-4A39-8154-96CDFF0C0F6A}" destId="{792F74C8-3A62-4EC1-A64C-70CC16DEA795}" srcOrd="13" destOrd="0" presId="urn:microsoft.com/office/officeart/2005/8/layout/list1"/>
    <dgm:cxn modelId="{EAFF138B-5513-4025-8A93-C7CA2B23B198}" type="presParOf" srcId="{ACF82ED7-B34C-4A39-8154-96CDFF0C0F6A}" destId="{878C7379-4481-43E1-9926-B4D9F91CB079}" srcOrd="14" destOrd="0" presId="urn:microsoft.com/office/officeart/2005/8/layout/list1"/>
    <dgm:cxn modelId="{2EFDCBA3-F747-48E1-A6D1-7517E21B1CBF}" type="presParOf" srcId="{ACF82ED7-B34C-4A39-8154-96CDFF0C0F6A}" destId="{43F3B234-B2F9-4CD1-A635-64210A6648A9}" srcOrd="15" destOrd="0" presId="urn:microsoft.com/office/officeart/2005/8/layout/list1"/>
    <dgm:cxn modelId="{1D3A5935-121A-44D3-936A-ED83A01666E6}" type="presParOf" srcId="{ACF82ED7-B34C-4A39-8154-96CDFF0C0F6A}" destId="{15651A23-A842-43DB-839C-DC5EB8C1DCDA}" srcOrd="16" destOrd="0" presId="urn:microsoft.com/office/officeart/2005/8/layout/list1"/>
    <dgm:cxn modelId="{68C060E3-5177-4172-9267-AA08D92A5FE4}" type="presParOf" srcId="{15651A23-A842-43DB-839C-DC5EB8C1DCDA}" destId="{E9674F19-22F9-496D-B6A8-10B14EAF43BD}" srcOrd="0" destOrd="0" presId="urn:microsoft.com/office/officeart/2005/8/layout/list1"/>
    <dgm:cxn modelId="{EEB1E16A-FE79-4EBA-A01A-2FEDDBDD0604}" type="presParOf" srcId="{15651A23-A842-43DB-839C-DC5EB8C1DCDA}" destId="{A6574A7C-0EE3-4249-8376-63FE2E274705}" srcOrd="1" destOrd="0" presId="urn:microsoft.com/office/officeart/2005/8/layout/list1"/>
    <dgm:cxn modelId="{85C41F93-B00A-474C-B043-B8AE02A75863}" type="presParOf" srcId="{ACF82ED7-B34C-4A39-8154-96CDFF0C0F6A}" destId="{6FE12520-DFED-44F8-8F34-A27748B78008}" srcOrd="17" destOrd="0" presId="urn:microsoft.com/office/officeart/2005/8/layout/list1"/>
    <dgm:cxn modelId="{8621C1A7-185E-41FA-A9BC-A1C7F3EBD240}" type="presParOf" srcId="{ACF82ED7-B34C-4A39-8154-96CDFF0C0F6A}" destId="{C3010A89-A126-4990-8E3F-F0FA05159C3D}"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26976-50B5-4986-A59E-5397C21397B8}">
      <dsp:nvSpPr>
        <dsp:cNvPr id="0" name=""/>
        <dsp:cNvSpPr/>
      </dsp:nvSpPr>
      <dsp:spPr>
        <a:xfrm>
          <a:off x="0" y="238203"/>
          <a:ext cx="9519819"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AE2C417-F1D4-451F-AC31-0769C939ED85}">
      <dsp:nvSpPr>
        <dsp:cNvPr id="0" name=""/>
        <dsp:cNvSpPr/>
      </dsp:nvSpPr>
      <dsp:spPr>
        <a:xfrm>
          <a:off x="475990" y="50973"/>
          <a:ext cx="6663873" cy="472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1879" tIns="0" rIns="251879" bIns="0" numCol="1" spcCol="1270" anchor="ctr" anchorCtr="0">
          <a:noAutofit/>
        </a:bodyPr>
        <a:lstStyle/>
        <a:p>
          <a:pPr marL="0" lvl="0" indent="0" algn="l" defTabSz="711200">
            <a:lnSpc>
              <a:spcPct val="90000"/>
            </a:lnSpc>
            <a:spcBef>
              <a:spcPct val="0"/>
            </a:spcBef>
            <a:spcAft>
              <a:spcPct val="35000"/>
            </a:spcAft>
            <a:buNone/>
          </a:pPr>
          <a:r>
            <a:rPr lang="en-US" sz="1600" kern="1200" dirty="0"/>
            <a:t>Project Description</a:t>
          </a:r>
        </a:p>
      </dsp:txBody>
      <dsp:txXfrm>
        <a:off x="499047" y="74030"/>
        <a:ext cx="6617759" cy="426206"/>
      </dsp:txXfrm>
    </dsp:sp>
    <dsp:sp modelId="{09AB8BA0-E4CC-4379-B04A-65759FE8562A}">
      <dsp:nvSpPr>
        <dsp:cNvPr id="0" name=""/>
        <dsp:cNvSpPr/>
      </dsp:nvSpPr>
      <dsp:spPr>
        <a:xfrm>
          <a:off x="0" y="1012893"/>
          <a:ext cx="9519819"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979FFCE-D502-4212-84F8-F4866ADB6C45}">
      <dsp:nvSpPr>
        <dsp:cNvPr id="0" name=""/>
        <dsp:cNvSpPr/>
      </dsp:nvSpPr>
      <dsp:spPr>
        <a:xfrm>
          <a:off x="475990" y="776734"/>
          <a:ext cx="6663873" cy="472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1879" tIns="0" rIns="251879" bIns="0" numCol="1" spcCol="1270" anchor="ctr" anchorCtr="0">
          <a:noAutofit/>
        </a:bodyPr>
        <a:lstStyle/>
        <a:p>
          <a:pPr marL="0" lvl="0" indent="0" algn="l" defTabSz="711200">
            <a:lnSpc>
              <a:spcPct val="90000"/>
            </a:lnSpc>
            <a:spcBef>
              <a:spcPct val="0"/>
            </a:spcBef>
            <a:spcAft>
              <a:spcPct val="35000"/>
            </a:spcAft>
            <a:buNone/>
          </a:pPr>
          <a:r>
            <a:rPr lang="en-US" sz="1600" kern="1200" dirty="0"/>
            <a:t>Dashboard</a:t>
          </a:r>
        </a:p>
      </dsp:txBody>
      <dsp:txXfrm>
        <a:off x="499047" y="799791"/>
        <a:ext cx="6617759" cy="426206"/>
      </dsp:txXfrm>
    </dsp:sp>
    <dsp:sp modelId="{9EF1F7F4-58E0-484F-80D0-58FB4266E6D9}">
      <dsp:nvSpPr>
        <dsp:cNvPr id="0" name=""/>
        <dsp:cNvSpPr/>
      </dsp:nvSpPr>
      <dsp:spPr>
        <a:xfrm>
          <a:off x="0" y="1738653"/>
          <a:ext cx="9519819"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F1CA2D9-CEB7-48CA-8302-EF433F348243}">
      <dsp:nvSpPr>
        <dsp:cNvPr id="0" name=""/>
        <dsp:cNvSpPr/>
      </dsp:nvSpPr>
      <dsp:spPr>
        <a:xfrm>
          <a:off x="475990" y="1502494"/>
          <a:ext cx="6663873" cy="472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1879" tIns="0" rIns="251879" bIns="0" numCol="1" spcCol="1270" anchor="ctr" anchorCtr="0">
          <a:noAutofit/>
        </a:bodyPr>
        <a:lstStyle/>
        <a:p>
          <a:pPr marL="0" lvl="0" indent="0" algn="l" defTabSz="711200">
            <a:lnSpc>
              <a:spcPct val="90000"/>
            </a:lnSpc>
            <a:spcBef>
              <a:spcPct val="0"/>
            </a:spcBef>
            <a:spcAft>
              <a:spcPct val="35000"/>
            </a:spcAft>
            <a:buNone/>
          </a:pPr>
          <a:r>
            <a:rPr lang="en-US" sz="1600" kern="1200" dirty="0"/>
            <a:t>Insights</a:t>
          </a:r>
        </a:p>
      </dsp:txBody>
      <dsp:txXfrm>
        <a:off x="499047" y="1525551"/>
        <a:ext cx="6617759" cy="426206"/>
      </dsp:txXfrm>
    </dsp:sp>
    <dsp:sp modelId="{878C7379-4481-43E1-9926-B4D9F91CB079}">
      <dsp:nvSpPr>
        <dsp:cNvPr id="0" name=""/>
        <dsp:cNvSpPr/>
      </dsp:nvSpPr>
      <dsp:spPr>
        <a:xfrm>
          <a:off x="0" y="2464414"/>
          <a:ext cx="9519819"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71CBC90-6941-4347-B504-BAEFD5D966C2}">
      <dsp:nvSpPr>
        <dsp:cNvPr id="0" name=""/>
        <dsp:cNvSpPr/>
      </dsp:nvSpPr>
      <dsp:spPr>
        <a:xfrm>
          <a:off x="475990" y="2228253"/>
          <a:ext cx="6663873" cy="472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1879" tIns="0" rIns="251879" bIns="0" numCol="1" spcCol="1270" anchor="ctr" anchorCtr="0">
          <a:noAutofit/>
        </a:bodyPr>
        <a:lstStyle/>
        <a:p>
          <a:pPr marL="0" lvl="0" indent="0" algn="l" defTabSz="711200">
            <a:lnSpc>
              <a:spcPct val="90000"/>
            </a:lnSpc>
            <a:spcBef>
              <a:spcPct val="0"/>
            </a:spcBef>
            <a:spcAft>
              <a:spcPct val="35000"/>
            </a:spcAft>
            <a:buNone/>
          </a:pPr>
          <a:r>
            <a:rPr lang="en-US" sz="1600" kern="1200" dirty="0"/>
            <a:t>Recommendation</a:t>
          </a:r>
        </a:p>
      </dsp:txBody>
      <dsp:txXfrm>
        <a:off x="499047" y="2251310"/>
        <a:ext cx="6617759" cy="426206"/>
      </dsp:txXfrm>
    </dsp:sp>
    <dsp:sp modelId="{C3010A89-A126-4990-8E3F-F0FA05159C3D}">
      <dsp:nvSpPr>
        <dsp:cNvPr id="0" name=""/>
        <dsp:cNvSpPr/>
      </dsp:nvSpPr>
      <dsp:spPr>
        <a:xfrm>
          <a:off x="0" y="3190173"/>
          <a:ext cx="9519819"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6574A7C-0EE3-4249-8376-63FE2E274705}">
      <dsp:nvSpPr>
        <dsp:cNvPr id="0" name=""/>
        <dsp:cNvSpPr/>
      </dsp:nvSpPr>
      <dsp:spPr>
        <a:xfrm>
          <a:off x="475990" y="2954013"/>
          <a:ext cx="6663873" cy="472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1879" tIns="0" rIns="251879" bIns="0" numCol="1" spcCol="1270" anchor="ctr" anchorCtr="0">
          <a:noAutofit/>
        </a:bodyPr>
        <a:lstStyle/>
        <a:p>
          <a:pPr marL="0" lvl="0" indent="0" algn="l" defTabSz="711200">
            <a:lnSpc>
              <a:spcPct val="90000"/>
            </a:lnSpc>
            <a:spcBef>
              <a:spcPct val="0"/>
            </a:spcBef>
            <a:spcAft>
              <a:spcPct val="35000"/>
            </a:spcAft>
            <a:buNone/>
          </a:pPr>
          <a:r>
            <a:rPr lang="en-US" sz="1600" kern="1200" dirty="0"/>
            <a:t>Conclusion</a:t>
          </a:r>
        </a:p>
      </dsp:txBody>
      <dsp:txXfrm>
        <a:off x="499047" y="2977070"/>
        <a:ext cx="6617759"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880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158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948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727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865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593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424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876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93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633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8A87A34-81AB-432B-8DAE-1953F412C126}" type="datetimeFigureOut">
              <a:rPr lang="en-US" smtClean="0"/>
              <a:pPr/>
              <a:t>12/27/2023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113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12/27/2023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465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F340-2D2C-375D-1B16-DADB41D89745}"/>
              </a:ext>
            </a:extLst>
          </p:cNvPr>
          <p:cNvSpPr>
            <a:spLocks noGrp="1"/>
          </p:cNvSpPr>
          <p:nvPr>
            <p:ph type="ctrTitle"/>
          </p:nvPr>
        </p:nvSpPr>
        <p:spPr/>
        <p:txBody>
          <a:bodyPr>
            <a:normAutofit fontScale="90000"/>
          </a:bodyPr>
          <a:lstStyle/>
          <a:p>
            <a:r>
              <a:rPr lang="en-US" sz="8000" dirty="0">
                <a:solidFill>
                  <a:schemeClr val="accent1">
                    <a:lumMod val="50000"/>
                  </a:schemeClr>
                </a:solidFill>
              </a:rPr>
              <a:t>Sales Data Analysis</a:t>
            </a:r>
            <a:br>
              <a:rPr lang="en-US" dirty="0">
                <a:solidFill>
                  <a:schemeClr val="accent1">
                    <a:lumMod val="50000"/>
                  </a:schemeClr>
                </a:solidFill>
              </a:rPr>
            </a:br>
            <a:r>
              <a:rPr lang="en-US" sz="2400" dirty="0">
                <a:solidFill>
                  <a:schemeClr val="accent1">
                    <a:lumMod val="50000"/>
                  </a:schemeClr>
                </a:solidFill>
              </a:rPr>
              <a:t>(MeriSKILL INTERNSHIP Project 1)</a:t>
            </a:r>
            <a:endParaRPr lang="en-US" dirty="0">
              <a:solidFill>
                <a:schemeClr val="accent1">
                  <a:lumMod val="50000"/>
                </a:schemeClr>
              </a:solidFill>
            </a:endParaRPr>
          </a:p>
        </p:txBody>
      </p:sp>
      <p:sp>
        <p:nvSpPr>
          <p:cNvPr id="4" name="Subtitle 3">
            <a:extLst>
              <a:ext uri="{FF2B5EF4-FFF2-40B4-BE49-F238E27FC236}">
                <a16:creationId xmlns:a16="http://schemas.microsoft.com/office/drawing/2014/main" id="{9DF92D18-358D-A0E5-BBED-D46A3135557A}"/>
              </a:ext>
            </a:extLst>
          </p:cNvPr>
          <p:cNvSpPr>
            <a:spLocks noGrp="1"/>
          </p:cNvSpPr>
          <p:nvPr>
            <p:ph type="subTitle" idx="1"/>
          </p:nvPr>
        </p:nvSpPr>
        <p:spPr/>
        <p:txBody>
          <a:bodyPr/>
          <a:lstStyle/>
          <a:p>
            <a:r>
              <a:rPr lang="en-US" dirty="0">
                <a:solidFill>
                  <a:schemeClr val="accent1">
                    <a:lumMod val="50000"/>
                  </a:schemeClr>
                </a:solidFill>
              </a:rPr>
              <a:t>Joy chinenye Akouwa</a:t>
            </a:r>
          </a:p>
        </p:txBody>
      </p:sp>
      <p:pic>
        <p:nvPicPr>
          <p:cNvPr id="3" name="Picture 2">
            <a:extLst>
              <a:ext uri="{FF2B5EF4-FFF2-40B4-BE49-F238E27FC236}">
                <a16:creationId xmlns:a16="http://schemas.microsoft.com/office/drawing/2014/main" id="{019F2962-DA24-3DDE-79AD-CDB952E3E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6718" y="4669254"/>
            <a:ext cx="1228616" cy="1073426"/>
          </a:xfrm>
          <a:prstGeom prst="rect">
            <a:avLst/>
          </a:prstGeom>
        </p:spPr>
      </p:pic>
    </p:spTree>
    <p:extLst>
      <p:ext uri="{BB962C8B-B14F-4D97-AF65-F5344CB8AC3E}">
        <p14:creationId xmlns:p14="http://schemas.microsoft.com/office/powerpoint/2010/main" val="33523790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6B52E7-DFD3-151A-3DC2-2589CD3A089D}"/>
              </a:ext>
            </a:extLst>
          </p:cNvPr>
          <p:cNvSpPr>
            <a:spLocks noGrp="1"/>
          </p:cNvSpPr>
          <p:nvPr>
            <p:ph type="ctrTitle"/>
          </p:nvPr>
        </p:nvSpPr>
        <p:spPr>
          <a:xfrm>
            <a:off x="2493105" y="802298"/>
            <a:ext cx="8810999" cy="4127511"/>
          </a:xfrm>
        </p:spPr>
        <p:txBody>
          <a:bodyPr>
            <a:normAutofit fontScale="90000"/>
          </a:bodyPr>
          <a:lstStyle/>
          <a:p>
            <a:br>
              <a:rPr lang="en-US" sz="11500" dirty="0">
                <a:solidFill>
                  <a:schemeClr val="accent1">
                    <a:lumMod val="50000"/>
                  </a:schemeClr>
                </a:solidFill>
              </a:rPr>
            </a:br>
            <a:r>
              <a:rPr lang="en-US" sz="13900" dirty="0">
                <a:solidFill>
                  <a:schemeClr val="accent1">
                    <a:lumMod val="50000"/>
                  </a:schemeClr>
                </a:solidFill>
              </a:rPr>
              <a:t>THANK YOU</a:t>
            </a:r>
            <a:endParaRPr lang="en-US" sz="11500" dirty="0">
              <a:solidFill>
                <a:schemeClr val="accent1">
                  <a:lumMod val="50000"/>
                </a:schemeClr>
              </a:solidFill>
            </a:endParaRPr>
          </a:p>
        </p:txBody>
      </p:sp>
    </p:spTree>
    <p:extLst>
      <p:ext uri="{BB962C8B-B14F-4D97-AF65-F5344CB8AC3E}">
        <p14:creationId xmlns:p14="http://schemas.microsoft.com/office/powerpoint/2010/main" val="29265646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4A48-6F46-8712-DE60-21F3E123257D}"/>
              </a:ext>
            </a:extLst>
          </p:cNvPr>
          <p:cNvSpPr>
            <a:spLocks noGrp="1"/>
          </p:cNvSpPr>
          <p:nvPr>
            <p:ph type="title"/>
          </p:nvPr>
        </p:nvSpPr>
        <p:spPr>
          <a:xfrm>
            <a:off x="1534695" y="804520"/>
            <a:ext cx="9520237" cy="587718"/>
          </a:xfrm>
        </p:spPr>
        <p:txBody>
          <a:bodyPr/>
          <a:lstStyle/>
          <a:p>
            <a:r>
              <a:rPr lang="en-US" dirty="0">
                <a:solidFill>
                  <a:schemeClr val="accent1">
                    <a:lumMod val="50000"/>
                  </a:schemeClr>
                </a:solidFill>
              </a:rPr>
              <a:t>PROJECT PLAN</a:t>
            </a:r>
          </a:p>
        </p:txBody>
      </p:sp>
      <p:graphicFrame>
        <p:nvGraphicFramePr>
          <p:cNvPr id="4" name="Content Placeholder 3">
            <a:extLst>
              <a:ext uri="{FF2B5EF4-FFF2-40B4-BE49-F238E27FC236}">
                <a16:creationId xmlns:a16="http://schemas.microsoft.com/office/drawing/2014/main" id="{5B7B7005-036D-B152-7976-E9A9DFE40001}"/>
              </a:ext>
            </a:extLst>
          </p:cNvPr>
          <p:cNvGraphicFramePr>
            <a:graphicFrameLocks noGrp="1"/>
          </p:cNvGraphicFramePr>
          <p:nvPr>
            <p:ph idx="1"/>
            <p:extLst>
              <p:ext uri="{D42A27DB-BD31-4B8C-83A1-F6EECF244321}">
                <p14:modId xmlns:p14="http://schemas.microsoft.com/office/powerpoint/2010/main" val="2066601767"/>
              </p:ext>
            </p:extLst>
          </p:nvPr>
        </p:nvGraphicFramePr>
        <p:xfrm>
          <a:off x="1535113" y="1510749"/>
          <a:ext cx="9519819" cy="3644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975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C448-0165-E168-8C36-D27879791FD0}"/>
              </a:ext>
            </a:extLst>
          </p:cNvPr>
          <p:cNvSpPr>
            <a:spLocks noGrp="1"/>
          </p:cNvSpPr>
          <p:nvPr>
            <p:ph type="title"/>
          </p:nvPr>
        </p:nvSpPr>
        <p:spPr>
          <a:xfrm>
            <a:off x="1550504" y="619179"/>
            <a:ext cx="9504350" cy="918073"/>
          </a:xfrm>
        </p:spPr>
        <p:txBody>
          <a:bodyPr/>
          <a:lstStyle/>
          <a:p>
            <a:r>
              <a:rPr lang="en-US" dirty="0">
                <a:solidFill>
                  <a:schemeClr val="accent1">
                    <a:lumMod val="50000"/>
                  </a:schemeClr>
                </a:solidFill>
              </a:rPr>
              <a:t>Project Description</a:t>
            </a:r>
          </a:p>
        </p:txBody>
      </p:sp>
      <p:sp>
        <p:nvSpPr>
          <p:cNvPr id="3" name="Content Placeholder 2">
            <a:extLst>
              <a:ext uri="{FF2B5EF4-FFF2-40B4-BE49-F238E27FC236}">
                <a16:creationId xmlns:a16="http://schemas.microsoft.com/office/drawing/2014/main" id="{68B253D5-FDA5-0BB1-7505-49D859AFED9D}"/>
              </a:ext>
            </a:extLst>
          </p:cNvPr>
          <p:cNvSpPr>
            <a:spLocks noGrp="1"/>
          </p:cNvSpPr>
          <p:nvPr>
            <p:ph idx="1"/>
          </p:nvPr>
        </p:nvSpPr>
        <p:spPr>
          <a:xfrm>
            <a:off x="384313" y="1762539"/>
            <a:ext cx="11499573" cy="4476283"/>
          </a:xfrm>
        </p:spPr>
        <p:txBody>
          <a:bodyPr>
            <a:normAutofit lnSpcReduction="10000"/>
          </a:bodyPr>
          <a:lstStyle/>
          <a:p>
            <a:pPr marL="0" indent="0">
              <a:buNone/>
            </a:pPr>
            <a:r>
              <a:rPr lang="en-US" sz="2800" dirty="0">
                <a:solidFill>
                  <a:schemeClr val="accent1">
                    <a:lumMod val="50000"/>
                  </a:schemeClr>
                </a:solidFill>
              </a:rPr>
              <a:t>In this project, we dived into a large sales dataset to extract valuable insights. With the aim to analyze the sales data to identify trends, top-selling products, and revenue metrics for business decision-making.</a:t>
            </a:r>
          </a:p>
          <a:p>
            <a:pPr marL="0" indent="0">
              <a:buNone/>
            </a:pPr>
            <a:r>
              <a:rPr lang="en-US" sz="2800" dirty="0">
                <a:solidFill>
                  <a:schemeClr val="accent1">
                    <a:lumMod val="50000"/>
                  </a:schemeClr>
                </a:solidFill>
              </a:rPr>
              <a:t>Exploring sales trends over time, identifying the best-selling products, calculating revenue metrics such as total sales and profit margins, and created visualization to present findings effectively. This project showcased the ability to manipulate and derive insights from large dataset, to make data-driven recommendation for optimizing sales strategies.</a:t>
            </a:r>
          </a:p>
        </p:txBody>
      </p:sp>
    </p:spTree>
    <p:extLst>
      <p:ext uri="{BB962C8B-B14F-4D97-AF65-F5344CB8AC3E}">
        <p14:creationId xmlns:p14="http://schemas.microsoft.com/office/powerpoint/2010/main" val="39877785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6A33-31EE-80AB-C948-76BF67CACD8D}"/>
              </a:ext>
            </a:extLst>
          </p:cNvPr>
          <p:cNvSpPr>
            <a:spLocks noGrp="1"/>
          </p:cNvSpPr>
          <p:nvPr>
            <p:ph type="title"/>
          </p:nvPr>
        </p:nvSpPr>
        <p:spPr>
          <a:xfrm>
            <a:off x="1775809" y="288104"/>
            <a:ext cx="9279044" cy="725972"/>
          </a:xfrm>
        </p:spPr>
        <p:txBody>
          <a:bodyPr/>
          <a:lstStyle/>
          <a:p>
            <a:r>
              <a:rPr lang="en-US" dirty="0">
                <a:solidFill>
                  <a:schemeClr val="accent1">
                    <a:lumMod val="50000"/>
                  </a:schemeClr>
                </a:solidFill>
              </a:rPr>
              <a:t>DASHBOARD</a:t>
            </a:r>
          </a:p>
        </p:txBody>
      </p:sp>
      <p:pic>
        <p:nvPicPr>
          <p:cNvPr id="5" name="Picture 4">
            <a:extLst>
              <a:ext uri="{FF2B5EF4-FFF2-40B4-BE49-F238E27FC236}">
                <a16:creationId xmlns:a16="http://schemas.microsoft.com/office/drawing/2014/main" id="{5399CE24-D082-4892-7299-0AB8C8F60427}"/>
              </a:ext>
            </a:extLst>
          </p:cNvPr>
          <p:cNvPicPr>
            <a:picLocks noChangeAspect="1"/>
          </p:cNvPicPr>
          <p:nvPr/>
        </p:nvPicPr>
        <p:blipFill>
          <a:blip r:embed="rId2"/>
          <a:stretch>
            <a:fillRect/>
          </a:stretch>
        </p:blipFill>
        <p:spPr>
          <a:xfrm>
            <a:off x="1417983" y="1073327"/>
            <a:ext cx="10296939" cy="5496570"/>
          </a:xfrm>
          <a:prstGeom prst="rect">
            <a:avLst/>
          </a:prstGeom>
        </p:spPr>
      </p:pic>
    </p:spTree>
    <p:extLst>
      <p:ext uri="{BB962C8B-B14F-4D97-AF65-F5344CB8AC3E}">
        <p14:creationId xmlns:p14="http://schemas.microsoft.com/office/powerpoint/2010/main" val="18899159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A922-C873-78DD-F993-9B4CB813546E}"/>
              </a:ext>
            </a:extLst>
          </p:cNvPr>
          <p:cNvSpPr>
            <a:spLocks noGrp="1"/>
          </p:cNvSpPr>
          <p:nvPr>
            <p:ph type="title"/>
          </p:nvPr>
        </p:nvSpPr>
        <p:spPr/>
        <p:txBody>
          <a:bodyPr/>
          <a:lstStyle/>
          <a:p>
            <a:r>
              <a:rPr lang="en-US" dirty="0">
                <a:solidFill>
                  <a:schemeClr val="accent1">
                    <a:lumMod val="50000"/>
                  </a:schemeClr>
                </a:solidFill>
              </a:rPr>
              <a:t>KEY INSIGHTS</a:t>
            </a:r>
          </a:p>
        </p:txBody>
      </p:sp>
      <p:sp>
        <p:nvSpPr>
          <p:cNvPr id="3" name="Content Placeholder 2">
            <a:extLst>
              <a:ext uri="{FF2B5EF4-FFF2-40B4-BE49-F238E27FC236}">
                <a16:creationId xmlns:a16="http://schemas.microsoft.com/office/drawing/2014/main" id="{7B493B1A-A393-642C-FEF5-4FD41BFF6FD8}"/>
              </a:ext>
            </a:extLst>
          </p:cNvPr>
          <p:cNvSpPr>
            <a:spLocks noGrp="1"/>
          </p:cNvSpPr>
          <p:nvPr>
            <p:ph idx="1"/>
          </p:nvPr>
        </p:nvSpPr>
        <p:spPr>
          <a:xfrm>
            <a:off x="609600" y="2015732"/>
            <a:ext cx="11145077" cy="4530842"/>
          </a:xfrm>
        </p:spPr>
        <p:txBody>
          <a:bodyPr/>
          <a:lstStyle/>
          <a:p>
            <a:r>
              <a:rPr lang="en-US" dirty="0">
                <a:solidFill>
                  <a:schemeClr val="accent1">
                    <a:lumMod val="50000"/>
                  </a:schemeClr>
                </a:solidFill>
              </a:rPr>
              <a:t>The Total Revenue is $34.5M which represents the collective earnings of the sales of various products during given time period.</a:t>
            </a:r>
          </a:p>
          <a:p>
            <a:r>
              <a:rPr lang="en-US" dirty="0">
                <a:solidFill>
                  <a:schemeClr val="accent1">
                    <a:lumMod val="50000"/>
                  </a:schemeClr>
                </a:solidFill>
              </a:rPr>
              <a:t>Total Quantity sold is 209K</a:t>
            </a:r>
          </a:p>
          <a:p>
            <a:r>
              <a:rPr lang="en-US" dirty="0">
                <a:solidFill>
                  <a:schemeClr val="accent1">
                    <a:lumMod val="50000"/>
                  </a:schemeClr>
                </a:solidFill>
              </a:rPr>
              <a:t>Number of products sold is 19</a:t>
            </a:r>
          </a:p>
          <a:p>
            <a:r>
              <a:rPr lang="en-US" dirty="0">
                <a:solidFill>
                  <a:schemeClr val="accent1">
                    <a:lumMod val="50000"/>
                  </a:schemeClr>
                </a:solidFill>
              </a:rPr>
              <a:t>Cities where orders were placed is 9</a:t>
            </a:r>
          </a:p>
          <a:p>
            <a:r>
              <a:rPr lang="en-US" dirty="0">
                <a:solidFill>
                  <a:schemeClr val="accent1">
                    <a:lumMod val="50000"/>
                  </a:schemeClr>
                </a:solidFill>
              </a:rPr>
              <a:t>December emerged as the month with the highest sales, contributing significantly to the total revenue with a remarkable $4.6M in sales.</a:t>
            </a:r>
          </a:p>
          <a:p>
            <a:r>
              <a:rPr lang="en-US" dirty="0">
                <a:solidFill>
                  <a:schemeClr val="accent1">
                    <a:lumMod val="50000"/>
                  </a:schemeClr>
                </a:solidFill>
              </a:rPr>
              <a:t>The 4</a:t>
            </a:r>
            <a:r>
              <a:rPr lang="en-US" baseline="30000" dirty="0">
                <a:solidFill>
                  <a:schemeClr val="accent1">
                    <a:lumMod val="50000"/>
                  </a:schemeClr>
                </a:solidFill>
              </a:rPr>
              <a:t>th</a:t>
            </a:r>
            <a:r>
              <a:rPr lang="en-US" dirty="0">
                <a:solidFill>
                  <a:schemeClr val="accent1">
                    <a:lumMod val="50000"/>
                  </a:schemeClr>
                </a:solidFill>
              </a:rPr>
              <a:t> Quarter stood out as the highest revenue generating period accounting for a substantial $11.55M in total sales. This emphasizes the importance of end-of-year sales.</a:t>
            </a:r>
          </a:p>
          <a:p>
            <a:endParaRPr lang="en-US" dirty="0">
              <a:solidFill>
                <a:schemeClr val="accent1">
                  <a:lumMod val="50000"/>
                </a:schemeClr>
              </a:solidFill>
            </a:endParaRPr>
          </a:p>
          <a:p>
            <a:endParaRPr lang="en-US" dirty="0">
              <a:solidFill>
                <a:schemeClr val="accent1">
                  <a:lumMod val="50000"/>
                </a:schemeClr>
              </a:solidFill>
            </a:endParaRPr>
          </a:p>
        </p:txBody>
      </p:sp>
    </p:spTree>
    <p:extLst>
      <p:ext uri="{BB962C8B-B14F-4D97-AF65-F5344CB8AC3E}">
        <p14:creationId xmlns:p14="http://schemas.microsoft.com/office/powerpoint/2010/main" val="3529000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CD38-5E4A-035C-8831-323E36D1793E}"/>
              </a:ext>
            </a:extLst>
          </p:cNvPr>
          <p:cNvSpPr>
            <a:spLocks noGrp="1"/>
          </p:cNvSpPr>
          <p:nvPr>
            <p:ph type="title"/>
          </p:nvPr>
        </p:nvSpPr>
        <p:spPr/>
        <p:txBody>
          <a:bodyPr/>
          <a:lstStyle/>
          <a:p>
            <a:r>
              <a:rPr lang="en-US" dirty="0">
                <a:solidFill>
                  <a:schemeClr val="accent1">
                    <a:lumMod val="50000"/>
                  </a:schemeClr>
                </a:solidFill>
              </a:rPr>
              <a:t>KEY INSIGHTS</a:t>
            </a:r>
          </a:p>
        </p:txBody>
      </p:sp>
      <p:sp>
        <p:nvSpPr>
          <p:cNvPr id="3" name="Content Placeholder 2">
            <a:extLst>
              <a:ext uri="{FF2B5EF4-FFF2-40B4-BE49-F238E27FC236}">
                <a16:creationId xmlns:a16="http://schemas.microsoft.com/office/drawing/2014/main" id="{2B510AAB-9087-649A-D61C-AF271E064B94}"/>
              </a:ext>
            </a:extLst>
          </p:cNvPr>
          <p:cNvSpPr>
            <a:spLocks noGrp="1"/>
          </p:cNvSpPr>
          <p:nvPr>
            <p:ph idx="1"/>
          </p:nvPr>
        </p:nvSpPr>
        <p:spPr>
          <a:xfrm>
            <a:off x="596348" y="1853755"/>
            <a:ext cx="11410122" cy="4812088"/>
          </a:xfrm>
        </p:spPr>
        <p:txBody>
          <a:bodyPr>
            <a:normAutofit/>
          </a:bodyPr>
          <a:lstStyle/>
          <a:p>
            <a:r>
              <a:rPr lang="en-US" dirty="0">
                <a:solidFill>
                  <a:schemeClr val="accent1">
                    <a:lumMod val="50000"/>
                  </a:schemeClr>
                </a:solidFill>
              </a:rPr>
              <a:t>The city of San Francisco emerged as the top contributor to revenue, generating over $8M in sales.</a:t>
            </a:r>
          </a:p>
          <a:p>
            <a:r>
              <a:rPr lang="en-US" dirty="0">
                <a:solidFill>
                  <a:schemeClr val="accent1">
                    <a:lumMod val="50000"/>
                  </a:schemeClr>
                </a:solidFill>
              </a:rPr>
              <a:t>The MacBook Pro laptop was the highest revenue-generating product, contributing $7.87M to the overall sales figure.</a:t>
            </a:r>
          </a:p>
          <a:p>
            <a:r>
              <a:rPr lang="en-US" dirty="0">
                <a:solidFill>
                  <a:schemeClr val="accent1">
                    <a:lumMod val="50000"/>
                  </a:schemeClr>
                </a:solidFill>
              </a:rPr>
              <a:t>AAA Batteries led in terms of quantity with over 300,000 units sold. This highlights the significance of a high-demand, lower-cost item in driving sales volume.</a:t>
            </a:r>
          </a:p>
          <a:p>
            <a:r>
              <a:rPr lang="en-US" dirty="0">
                <a:solidFill>
                  <a:schemeClr val="accent1">
                    <a:lumMod val="50000"/>
                  </a:schemeClr>
                </a:solidFill>
              </a:rPr>
              <a:t>San Francisco, Los Angeles, New York, Boston and Atlanta emerged as leading cities in terms of sales for the company’s product.</a:t>
            </a:r>
          </a:p>
          <a:p>
            <a:r>
              <a:rPr lang="en-US" dirty="0">
                <a:solidFill>
                  <a:schemeClr val="accent1">
                    <a:lumMod val="50000"/>
                  </a:schemeClr>
                </a:solidFill>
              </a:rPr>
              <a:t>AAA Batteries, USB-C Charging Cable, Lightning Charging Cable, AA Batteries 4 pack and Wired Headphones are the top 5 best-selling products.</a:t>
            </a:r>
          </a:p>
          <a:p>
            <a:endParaRPr lang="en-US" dirty="0">
              <a:solidFill>
                <a:schemeClr val="accent1">
                  <a:lumMod val="50000"/>
                </a:schemeClr>
              </a:solidFill>
            </a:endParaRPr>
          </a:p>
          <a:p>
            <a:endParaRPr lang="en-US" dirty="0">
              <a:solidFill>
                <a:schemeClr val="accent1">
                  <a:lumMod val="50000"/>
                </a:schemeClr>
              </a:solidFill>
            </a:endParaRPr>
          </a:p>
        </p:txBody>
      </p:sp>
    </p:spTree>
    <p:extLst>
      <p:ext uri="{BB962C8B-B14F-4D97-AF65-F5344CB8AC3E}">
        <p14:creationId xmlns:p14="http://schemas.microsoft.com/office/powerpoint/2010/main" val="35380904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CD61-8068-B872-6BB4-765F7B54E5B6}"/>
              </a:ext>
            </a:extLst>
          </p:cNvPr>
          <p:cNvSpPr>
            <a:spLocks noGrp="1"/>
          </p:cNvSpPr>
          <p:nvPr>
            <p:ph type="title"/>
          </p:nvPr>
        </p:nvSpPr>
        <p:spPr/>
        <p:txBody>
          <a:bodyPr/>
          <a:lstStyle/>
          <a:p>
            <a:r>
              <a:rPr lang="en-US" dirty="0">
                <a:solidFill>
                  <a:schemeClr val="accent1">
                    <a:lumMod val="50000"/>
                  </a:schemeClr>
                </a:solidFill>
              </a:rPr>
              <a:t>RECOMMENDATION</a:t>
            </a:r>
          </a:p>
        </p:txBody>
      </p:sp>
      <p:sp>
        <p:nvSpPr>
          <p:cNvPr id="3" name="Content Placeholder 2">
            <a:extLst>
              <a:ext uri="{FF2B5EF4-FFF2-40B4-BE49-F238E27FC236}">
                <a16:creationId xmlns:a16="http://schemas.microsoft.com/office/drawing/2014/main" id="{4B733535-A4FD-4B98-9869-EF5F26CD5F5B}"/>
              </a:ext>
            </a:extLst>
          </p:cNvPr>
          <p:cNvSpPr>
            <a:spLocks noGrp="1"/>
          </p:cNvSpPr>
          <p:nvPr>
            <p:ph idx="1"/>
          </p:nvPr>
        </p:nvSpPr>
        <p:spPr>
          <a:xfrm>
            <a:off x="463826" y="2015732"/>
            <a:ext cx="11542643" cy="4650111"/>
          </a:xfrm>
        </p:spPr>
        <p:txBody>
          <a:bodyPr/>
          <a:lstStyle/>
          <a:p>
            <a:r>
              <a:rPr lang="en-US" dirty="0">
                <a:solidFill>
                  <a:schemeClr val="accent1">
                    <a:lumMod val="50000"/>
                  </a:schemeClr>
                </a:solidFill>
              </a:rPr>
              <a:t>Utilize the fact that December is the month with biggest sales to execute focused seasonal promotions.</a:t>
            </a:r>
          </a:p>
          <a:p>
            <a:r>
              <a:rPr lang="en-US" dirty="0">
                <a:solidFill>
                  <a:schemeClr val="accent1">
                    <a:lumMod val="50000"/>
                  </a:schemeClr>
                </a:solidFill>
              </a:rPr>
              <a:t>Considering that the 4</a:t>
            </a:r>
            <a:r>
              <a:rPr lang="en-US" baseline="30000" dirty="0">
                <a:solidFill>
                  <a:schemeClr val="accent1">
                    <a:lumMod val="50000"/>
                  </a:schemeClr>
                </a:solidFill>
              </a:rPr>
              <a:t>th</a:t>
            </a:r>
            <a:r>
              <a:rPr lang="en-US" dirty="0">
                <a:solidFill>
                  <a:schemeClr val="accent1">
                    <a:lumMod val="50000"/>
                  </a:schemeClr>
                </a:solidFill>
              </a:rPr>
              <a:t> quarter is the highest revenue period, consider stepping up marketing initiatives and product launches during that time.</a:t>
            </a:r>
          </a:p>
          <a:p>
            <a:r>
              <a:rPr lang="en-US" dirty="0">
                <a:solidFill>
                  <a:schemeClr val="accent1">
                    <a:lumMod val="50000"/>
                  </a:schemeClr>
                </a:solidFill>
              </a:rPr>
              <a:t>Considering that San Francisco is the city that generated the most money, concentrate marketing efforts and campaigns on the tastes and demographics of this area.</a:t>
            </a:r>
          </a:p>
          <a:p>
            <a:r>
              <a:rPr lang="en-US" dirty="0">
                <a:solidFill>
                  <a:schemeClr val="accent1">
                    <a:lumMod val="50000"/>
                  </a:schemeClr>
                </a:solidFill>
              </a:rPr>
              <a:t>Examine options to improve the product mix while acknowledging the MacBook Pro’s major contribution to the overall income. This could entail adding varieties, bundles, or complementing accessories to increase overall sales to this top-performing product.</a:t>
            </a:r>
          </a:p>
          <a:p>
            <a:endParaRPr lang="en-US" dirty="0">
              <a:solidFill>
                <a:schemeClr val="accent1">
                  <a:lumMod val="50000"/>
                </a:schemeClr>
              </a:solidFill>
            </a:endParaRPr>
          </a:p>
        </p:txBody>
      </p:sp>
    </p:spTree>
    <p:extLst>
      <p:ext uri="{BB962C8B-B14F-4D97-AF65-F5344CB8AC3E}">
        <p14:creationId xmlns:p14="http://schemas.microsoft.com/office/powerpoint/2010/main" val="2627391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7318-FFDA-E130-7940-1BD4AB54DA1B}"/>
              </a:ext>
            </a:extLst>
          </p:cNvPr>
          <p:cNvSpPr>
            <a:spLocks noGrp="1"/>
          </p:cNvSpPr>
          <p:nvPr>
            <p:ph type="title"/>
          </p:nvPr>
        </p:nvSpPr>
        <p:spPr/>
        <p:txBody>
          <a:bodyPr/>
          <a:lstStyle/>
          <a:p>
            <a:r>
              <a:rPr lang="en-US" dirty="0">
                <a:solidFill>
                  <a:schemeClr val="accent1">
                    <a:lumMod val="50000"/>
                  </a:schemeClr>
                </a:solidFill>
              </a:rPr>
              <a:t>RECOMMENDATION</a:t>
            </a:r>
          </a:p>
        </p:txBody>
      </p:sp>
      <p:sp>
        <p:nvSpPr>
          <p:cNvPr id="3" name="Content Placeholder 2">
            <a:extLst>
              <a:ext uri="{FF2B5EF4-FFF2-40B4-BE49-F238E27FC236}">
                <a16:creationId xmlns:a16="http://schemas.microsoft.com/office/drawing/2014/main" id="{2AE6B04F-F677-EAC8-F30C-ADD38119B933}"/>
              </a:ext>
            </a:extLst>
          </p:cNvPr>
          <p:cNvSpPr>
            <a:spLocks noGrp="1"/>
          </p:cNvSpPr>
          <p:nvPr>
            <p:ph idx="1"/>
          </p:nvPr>
        </p:nvSpPr>
        <p:spPr>
          <a:xfrm>
            <a:off x="636103" y="2015732"/>
            <a:ext cx="11158331" cy="4530842"/>
          </a:xfrm>
        </p:spPr>
        <p:txBody>
          <a:bodyPr/>
          <a:lstStyle/>
          <a:p>
            <a:r>
              <a:rPr lang="en-US" dirty="0">
                <a:solidFill>
                  <a:schemeClr val="accent1">
                    <a:lumMod val="50000"/>
                  </a:schemeClr>
                </a:solidFill>
              </a:rPr>
              <a:t>Considering  that approximately 300,000 units of AAA Batteries have been ordered, it is important to have a string supply chain. This entails keeping appropriate stock levels, refining pricing tactics, and looking at ways to buy in bulk in order to take advantage of the strong demand.</a:t>
            </a:r>
          </a:p>
        </p:txBody>
      </p:sp>
    </p:spTree>
    <p:extLst>
      <p:ext uri="{BB962C8B-B14F-4D97-AF65-F5344CB8AC3E}">
        <p14:creationId xmlns:p14="http://schemas.microsoft.com/office/powerpoint/2010/main" val="4200999418"/>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5191-F22F-2F16-5B4B-A77B2571BF5B}"/>
              </a:ext>
            </a:extLst>
          </p:cNvPr>
          <p:cNvSpPr>
            <a:spLocks noGrp="1"/>
          </p:cNvSpPr>
          <p:nvPr>
            <p:ph type="title"/>
          </p:nvPr>
        </p:nvSpPr>
        <p:spPr/>
        <p:txBody>
          <a:bodyPr/>
          <a:lstStyle/>
          <a:p>
            <a:r>
              <a:rPr lang="en-US" dirty="0">
                <a:solidFill>
                  <a:schemeClr val="accent1">
                    <a:lumMod val="50000"/>
                  </a:schemeClr>
                </a:solidFill>
              </a:rPr>
              <a:t>CONCLUSION</a:t>
            </a:r>
          </a:p>
        </p:txBody>
      </p:sp>
      <p:sp>
        <p:nvSpPr>
          <p:cNvPr id="3" name="Content Placeholder 2">
            <a:extLst>
              <a:ext uri="{FF2B5EF4-FFF2-40B4-BE49-F238E27FC236}">
                <a16:creationId xmlns:a16="http://schemas.microsoft.com/office/drawing/2014/main" id="{16ECF0CD-DE92-C724-A61F-372E5D526B95}"/>
              </a:ext>
            </a:extLst>
          </p:cNvPr>
          <p:cNvSpPr>
            <a:spLocks noGrp="1"/>
          </p:cNvSpPr>
          <p:nvPr>
            <p:ph idx="1"/>
          </p:nvPr>
        </p:nvSpPr>
        <p:spPr>
          <a:xfrm>
            <a:off x="251791" y="1853754"/>
            <a:ext cx="11582400" cy="4745829"/>
          </a:xfrm>
        </p:spPr>
        <p:txBody>
          <a:bodyPr>
            <a:normAutofit/>
          </a:bodyPr>
          <a:lstStyle/>
          <a:p>
            <a:pPr marL="0" indent="0">
              <a:buNone/>
            </a:pPr>
            <a:r>
              <a:rPr lang="en-US" sz="2800" dirty="0">
                <a:solidFill>
                  <a:schemeClr val="accent1">
                    <a:lumMod val="50000"/>
                  </a:schemeClr>
                </a:solidFill>
              </a:rPr>
              <a:t>In conclusion, this sales analysis, offers a path for making strategic decisions that will improve overall sales performance. The identification of trends patterns, like impact of particular quarter, cities, months, and products, enables the organization to customize its strategy for optimal effect.</a:t>
            </a:r>
          </a:p>
          <a:p>
            <a:pPr marL="0" indent="0">
              <a:buNone/>
            </a:pPr>
            <a:r>
              <a:rPr lang="en-US" sz="2800" dirty="0">
                <a:solidFill>
                  <a:schemeClr val="accent1">
                    <a:lumMod val="50000"/>
                  </a:schemeClr>
                </a:solidFill>
              </a:rPr>
              <a:t>By putting the suggested strategies into practice, the company may make use of its current advantages and proactively address possible areas for expansion.</a:t>
            </a:r>
          </a:p>
        </p:txBody>
      </p:sp>
    </p:spTree>
    <p:extLst>
      <p:ext uri="{BB962C8B-B14F-4D97-AF65-F5344CB8AC3E}">
        <p14:creationId xmlns:p14="http://schemas.microsoft.com/office/powerpoint/2010/main" val="4149307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Gallery">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220</TotalTime>
  <Words>568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Palatino Linotype</vt:lpstr>
      <vt:lpstr>Gallery</vt:lpstr>
      <vt:lpstr>Sales Data Analysis (MeriSKILL INTERNSHIP Project 1)</vt:lpstr>
      <vt:lpstr>PROJECT PLAN</vt:lpstr>
      <vt:lpstr>Project Description</vt:lpstr>
      <vt:lpstr>DASHBOARD</vt:lpstr>
      <vt:lpstr>KEY INSIGHTS</vt:lpstr>
      <vt:lpstr>KEY INSIGHTS</vt:lpstr>
      <vt:lpstr>RECOMMENDATION</vt:lpstr>
      <vt:lpstr>RECOMMENDATION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Oluchi Anyagwa</dc:creator>
  <cp:lastModifiedBy>Oluchi Anyagwa</cp:lastModifiedBy>
  <cp:revision>17</cp:revision>
  <dcterms:created xsi:type="dcterms:W3CDTF">2023-12-14T21:51:29Z</dcterms:created>
  <dcterms:modified xsi:type="dcterms:W3CDTF">2023-12-27T14:50:14Z</dcterms:modified>
</cp:coreProperties>
</file>