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5A"/>
    <a:srgbClr val="AA502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E862C-B161-4BAE-8A26-6E3C3EA9E0DA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64BDE-7CAA-4A02-95C2-F6B87EECF03C}">
      <dgm:prSet phldrT="[Text]" custT="1"/>
      <dgm:spPr>
        <a:solidFill>
          <a:srgbClr val="C65A5A"/>
        </a:solidFill>
      </dgm:spPr>
      <dgm:t>
        <a:bodyPr/>
        <a:lstStyle/>
        <a:p>
          <a:r>
            <a:rPr lang="en-US" sz="3200" dirty="0"/>
            <a:t>Overview</a:t>
          </a:r>
        </a:p>
      </dgm:t>
    </dgm:pt>
    <dgm:pt modelId="{1DFDC41B-4F10-46EF-8AC3-60358A232D7F}" type="parTrans" cxnId="{F8D78D55-58CB-41C0-87B6-F2A07A574712}">
      <dgm:prSet/>
      <dgm:spPr/>
      <dgm:t>
        <a:bodyPr/>
        <a:lstStyle/>
        <a:p>
          <a:endParaRPr lang="en-US"/>
        </a:p>
      </dgm:t>
    </dgm:pt>
    <dgm:pt modelId="{3D9DBCEA-39D8-4994-9CD1-96BC6892BAD2}" type="sibTrans" cxnId="{F8D78D55-58CB-41C0-87B6-F2A07A574712}">
      <dgm:prSet/>
      <dgm:spPr/>
      <dgm:t>
        <a:bodyPr/>
        <a:lstStyle/>
        <a:p>
          <a:endParaRPr lang="en-US"/>
        </a:p>
      </dgm:t>
    </dgm:pt>
    <dgm:pt modelId="{A4DDF74D-8E3D-445C-81A9-170576DF7D12}">
      <dgm:prSet phldrT="[Text]" custT="1"/>
      <dgm:spPr>
        <a:solidFill>
          <a:srgbClr val="C65A5A"/>
        </a:solidFill>
      </dgm:spPr>
      <dgm:t>
        <a:bodyPr/>
        <a:lstStyle/>
        <a:p>
          <a:r>
            <a:rPr lang="en-US" sz="3200" dirty="0"/>
            <a:t>Dashboards</a:t>
          </a:r>
        </a:p>
      </dgm:t>
    </dgm:pt>
    <dgm:pt modelId="{F54E61BD-72E3-449F-85FE-CBF3D2F59FAA}" type="parTrans" cxnId="{0E0EAEB1-7FC2-4BE1-8AFF-115D8EA8C097}">
      <dgm:prSet/>
      <dgm:spPr/>
      <dgm:t>
        <a:bodyPr/>
        <a:lstStyle/>
        <a:p>
          <a:endParaRPr lang="en-US"/>
        </a:p>
      </dgm:t>
    </dgm:pt>
    <dgm:pt modelId="{608EB867-F3F6-406B-A756-670644A1DA96}" type="sibTrans" cxnId="{0E0EAEB1-7FC2-4BE1-8AFF-115D8EA8C097}">
      <dgm:prSet/>
      <dgm:spPr/>
      <dgm:t>
        <a:bodyPr/>
        <a:lstStyle/>
        <a:p>
          <a:endParaRPr lang="en-US"/>
        </a:p>
      </dgm:t>
    </dgm:pt>
    <dgm:pt modelId="{4023FA64-F236-4565-BE41-D875EF822C23}">
      <dgm:prSet phldrT="[Text]" custT="1"/>
      <dgm:spPr>
        <a:solidFill>
          <a:srgbClr val="C65A5A"/>
        </a:solidFill>
      </dgm:spPr>
      <dgm:t>
        <a:bodyPr/>
        <a:lstStyle/>
        <a:p>
          <a:r>
            <a:rPr lang="en-US" sz="3200" dirty="0"/>
            <a:t>Insights</a:t>
          </a:r>
        </a:p>
      </dgm:t>
    </dgm:pt>
    <dgm:pt modelId="{F75AA0DD-D064-4D4A-9A03-6F2920B246E6}" type="parTrans" cxnId="{912A5D84-531B-4D16-916F-CF7A9E09CFFA}">
      <dgm:prSet/>
      <dgm:spPr/>
      <dgm:t>
        <a:bodyPr/>
        <a:lstStyle/>
        <a:p>
          <a:endParaRPr lang="en-US"/>
        </a:p>
      </dgm:t>
    </dgm:pt>
    <dgm:pt modelId="{F6A873A9-5636-483B-9A35-FF61DB6B14F8}" type="sibTrans" cxnId="{912A5D84-531B-4D16-916F-CF7A9E09CFFA}">
      <dgm:prSet/>
      <dgm:spPr/>
      <dgm:t>
        <a:bodyPr/>
        <a:lstStyle/>
        <a:p>
          <a:endParaRPr lang="en-US"/>
        </a:p>
      </dgm:t>
    </dgm:pt>
    <dgm:pt modelId="{1C3BF332-CE4C-4C2A-B3BF-B20ACF25C237}">
      <dgm:prSet phldrT="[Text]" custT="1"/>
      <dgm:spPr>
        <a:solidFill>
          <a:srgbClr val="C65A5A"/>
        </a:solidFill>
      </dgm:spPr>
      <dgm:t>
        <a:bodyPr/>
        <a:lstStyle/>
        <a:p>
          <a:r>
            <a:rPr lang="en-US" sz="3200" dirty="0"/>
            <a:t>Recommendation</a:t>
          </a:r>
        </a:p>
      </dgm:t>
    </dgm:pt>
    <dgm:pt modelId="{C9416F3D-6E63-44A8-B40C-09D0505CAD83}" type="parTrans" cxnId="{AA3319BE-2C19-46B2-A075-040602ADCE4D}">
      <dgm:prSet/>
      <dgm:spPr/>
      <dgm:t>
        <a:bodyPr/>
        <a:lstStyle/>
        <a:p>
          <a:endParaRPr lang="en-US"/>
        </a:p>
      </dgm:t>
    </dgm:pt>
    <dgm:pt modelId="{D10F1469-9056-42EF-9B2D-51308C008310}" type="sibTrans" cxnId="{AA3319BE-2C19-46B2-A075-040602ADCE4D}">
      <dgm:prSet/>
      <dgm:spPr/>
      <dgm:t>
        <a:bodyPr/>
        <a:lstStyle/>
        <a:p>
          <a:endParaRPr lang="en-US"/>
        </a:p>
      </dgm:t>
    </dgm:pt>
    <dgm:pt modelId="{8544C5BA-A287-48EF-B72F-F4CF1EC9053D}">
      <dgm:prSet phldrT="[Text]" custT="1"/>
      <dgm:spPr>
        <a:solidFill>
          <a:srgbClr val="C65A5A"/>
        </a:solidFill>
      </dgm:spPr>
      <dgm:t>
        <a:bodyPr/>
        <a:lstStyle/>
        <a:p>
          <a:r>
            <a:rPr lang="en-US" sz="3200" dirty="0"/>
            <a:t>Conclusion</a:t>
          </a:r>
        </a:p>
      </dgm:t>
    </dgm:pt>
    <dgm:pt modelId="{37238266-2D68-46CF-92B8-8CED0CF5BDB4}" type="parTrans" cxnId="{10A59697-8051-44A9-AF3F-B5A13D676A88}">
      <dgm:prSet/>
      <dgm:spPr/>
      <dgm:t>
        <a:bodyPr/>
        <a:lstStyle/>
        <a:p>
          <a:endParaRPr lang="en-US"/>
        </a:p>
      </dgm:t>
    </dgm:pt>
    <dgm:pt modelId="{EA4BBF90-AE72-4874-890E-7B2C615FDF6B}" type="sibTrans" cxnId="{10A59697-8051-44A9-AF3F-B5A13D676A88}">
      <dgm:prSet/>
      <dgm:spPr/>
      <dgm:t>
        <a:bodyPr/>
        <a:lstStyle/>
        <a:p>
          <a:endParaRPr lang="en-US"/>
        </a:p>
      </dgm:t>
    </dgm:pt>
    <dgm:pt modelId="{DF513C5F-659B-4111-B07D-9D0D9A38D660}" type="pres">
      <dgm:prSet presAssocID="{BABE862C-B161-4BAE-8A26-6E3C3EA9E0DA}" presName="Name0" presStyleCnt="0">
        <dgm:presLayoutVars>
          <dgm:dir/>
          <dgm:resizeHandles val="exact"/>
        </dgm:presLayoutVars>
      </dgm:prSet>
      <dgm:spPr/>
    </dgm:pt>
    <dgm:pt modelId="{03D2E555-9749-41F9-B6ED-9F875B31DA52}" type="pres">
      <dgm:prSet presAssocID="{76D64BDE-7CAA-4A02-95C2-F6B87EECF03C}" presName="node" presStyleLbl="node1" presStyleIdx="0" presStyleCnt="5" custScaleX="416820">
        <dgm:presLayoutVars>
          <dgm:bulletEnabled val="1"/>
        </dgm:presLayoutVars>
      </dgm:prSet>
      <dgm:spPr/>
    </dgm:pt>
    <dgm:pt modelId="{9D90B7B0-1579-4F6D-8788-2215BBA325BD}" type="pres">
      <dgm:prSet presAssocID="{3D9DBCEA-39D8-4994-9CD1-96BC6892BAD2}" presName="sibTrans" presStyleCnt="0"/>
      <dgm:spPr/>
    </dgm:pt>
    <dgm:pt modelId="{03424249-F585-41D7-B9B3-F5B26F5E5E4C}" type="pres">
      <dgm:prSet presAssocID="{A4DDF74D-8E3D-445C-81A9-170576DF7D12}" presName="node" presStyleLbl="node1" presStyleIdx="1" presStyleCnt="5" custScaleX="479218" custLinFactNeighborY="4531">
        <dgm:presLayoutVars>
          <dgm:bulletEnabled val="1"/>
        </dgm:presLayoutVars>
      </dgm:prSet>
      <dgm:spPr/>
    </dgm:pt>
    <dgm:pt modelId="{8495A293-72A1-4B33-BA91-02E3DC7654D1}" type="pres">
      <dgm:prSet presAssocID="{608EB867-F3F6-406B-A756-670644A1DA96}" presName="sibTrans" presStyleCnt="0"/>
      <dgm:spPr/>
    </dgm:pt>
    <dgm:pt modelId="{B8557555-873E-49FA-83A2-185ECC04B448}" type="pres">
      <dgm:prSet presAssocID="{4023FA64-F236-4565-BE41-D875EF822C23}" presName="node" presStyleLbl="node1" presStyleIdx="2" presStyleCnt="5" custScaleX="299994">
        <dgm:presLayoutVars>
          <dgm:bulletEnabled val="1"/>
        </dgm:presLayoutVars>
      </dgm:prSet>
      <dgm:spPr/>
    </dgm:pt>
    <dgm:pt modelId="{BB87875D-19E1-4E53-825C-8177DC7CCD39}" type="pres">
      <dgm:prSet presAssocID="{F6A873A9-5636-483B-9A35-FF61DB6B14F8}" presName="sibTrans" presStyleCnt="0"/>
      <dgm:spPr/>
    </dgm:pt>
    <dgm:pt modelId="{CC0B0C8E-CD19-4EDD-8945-84F81674435B}" type="pres">
      <dgm:prSet presAssocID="{1C3BF332-CE4C-4C2A-B3BF-B20ACF25C237}" presName="node" presStyleLbl="node1" presStyleIdx="3" presStyleCnt="5" custScaleX="404310">
        <dgm:presLayoutVars>
          <dgm:bulletEnabled val="1"/>
        </dgm:presLayoutVars>
      </dgm:prSet>
      <dgm:spPr/>
    </dgm:pt>
    <dgm:pt modelId="{92423A5D-A2EC-43DE-8F00-5C60BA7E9B38}" type="pres">
      <dgm:prSet presAssocID="{D10F1469-9056-42EF-9B2D-51308C008310}" presName="sibTrans" presStyleCnt="0"/>
      <dgm:spPr/>
    </dgm:pt>
    <dgm:pt modelId="{B9AAFB8F-E160-410E-A9DF-35C0C3460E37}" type="pres">
      <dgm:prSet presAssocID="{8544C5BA-A287-48EF-B72F-F4CF1EC9053D}" presName="node" presStyleLbl="node1" presStyleIdx="4" presStyleCnt="5" custScaleX="436638">
        <dgm:presLayoutVars>
          <dgm:bulletEnabled val="1"/>
        </dgm:presLayoutVars>
      </dgm:prSet>
      <dgm:spPr/>
    </dgm:pt>
  </dgm:ptLst>
  <dgm:cxnLst>
    <dgm:cxn modelId="{9354E61F-4AEB-4445-84CE-E96D2CB3EDB8}" type="presOf" srcId="{4023FA64-F236-4565-BE41-D875EF822C23}" destId="{B8557555-873E-49FA-83A2-185ECC04B448}" srcOrd="0" destOrd="0" presId="urn:microsoft.com/office/officeart/2005/8/layout/hList6"/>
    <dgm:cxn modelId="{A1CDC349-403F-424F-8287-978F204463A4}" type="presOf" srcId="{8544C5BA-A287-48EF-B72F-F4CF1EC9053D}" destId="{B9AAFB8F-E160-410E-A9DF-35C0C3460E37}" srcOrd="0" destOrd="0" presId="urn:microsoft.com/office/officeart/2005/8/layout/hList6"/>
    <dgm:cxn modelId="{F8D78D55-58CB-41C0-87B6-F2A07A574712}" srcId="{BABE862C-B161-4BAE-8A26-6E3C3EA9E0DA}" destId="{76D64BDE-7CAA-4A02-95C2-F6B87EECF03C}" srcOrd="0" destOrd="0" parTransId="{1DFDC41B-4F10-46EF-8AC3-60358A232D7F}" sibTransId="{3D9DBCEA-39D8-4994-9CD1-96BC6892BAD2}"/>
    <dgm:cxn modelId="{E2C6C87F-AC1D-4440-9777-9BC8D4336BF0}" type="presOf" srcId="{BABE862C-B161-4BAE-8A26-6E3C3EA9E0DA}" destId="{DF513C5F-659B-4111-B07D-9D0D9A38D660}" srcOrd="0" destOrd="0" presId="urn:microsoft.com/office/officeart/2005/8/layout/hList6"/>
    <dgm:cxn modelId="{912A5D84-531B-4D16-916F-CF7A9E09CFFA}" srcId="{BABE862C-B161-4BAE-8A26-6E3C3EA9E0DA}" destId="{4023FA64-F236-4565-BE41-D875EF822C23}" srcOrd="2" destOrd="0" parTransId="{F75AA0DD-D064-4D4A-9A03-6F2920B246E6}" sibTransId="{F6A873A9-5636-483B-9A35-FF61DB6B14F8}"/>
    <dgm:cxn modelId="{10A59697-8051-44A9-AF3F-B5A13D676A88}" srcId="{BABE862C-B161-4BAE-8A26-6E3C3EA9E0DA}" destId="{8544C5BA-A287-48EF-B72F-F4CF1EC9053D}" srcOrd="4" destOrd="0" parTransId="{37238266-2D68-46CF-92B8-8CED0CF5BDB4}" sibTransId="{EA4BBF90-AE72-4874-890E-7B2C615FDF6B}"/>
    <dgm:cxn modelId="{5D29379F-CDFF-46E5-B7EB-2BA79B1B22D2}" type="presOf" srcId="{76D64BDE-7CAA-4A02-95C2-F6B87EECF03C}" destId="{03D2E555-9749-41F9-B6ED-9F875B31DA52}" srcOrd="0" destOrd="0" presId="urn:microsoft.com/office/officeart/2005/8/layout/hList6"/>
    <dgm:cxn modelId="{9F7368A8-27BA-45F8-B756-EA662ADE702F}" type="presOf" srcId="{1C3BF332-CE4C-4C2A-B3BF-B20ACF25C237}" destId="{CC0B0C8E-CD19-4EDD-8945-84F81674435B}" srcOrd="0" destOrd="0" presId="urn:microsoft.com/office/officeart/2005/8/layout/hList6"/>
    <dgm:cxn modelId="{0E0EAEB1-7FC2-4BE1-8AFF-115D8EA8C097}" srcId="{BABE862C-B161-4BAE-8A26-6E3C3EA9E0DA}" destId="{A4DDF74D-8E3D-445C-81A9-170576DF7D12}" srcOrd="1" destOrd="0" parTransId="{F54E61BD-72E3-449F-85FE-CBF3D2F59FAA}" sibTransId="{608EB867-F3F6-406B-A756-670644A1DA96}"/>
    <dgm:cxn modelId="{AA3319BE-2C19-46B2-A075-040602ADCE4D}" srcId="{BABE862C-B161-4BAE-8A26-6E3C3EA9E0DA}" destId="{1C3BF332-CE4C-4C2A-B3BF-B20ACF25C237}" srcOrd="3" destOrd="0" parTransId="{C9416F3D-6E63-44A8-B40C-09D0505CAD83}" sibTransId="{D10F1469-9056-42EF-9B2D-51308C008310}"/>
    <dgm:cxn modelId="{7B9E33EF-3F21-46A7-9A4B-1A87BD9C3B2A}" type="presOf" srcId="{A4DDF74D-8E3D-445C-81A9-170576DF7D12}" destId="{03424249-F585-41D7-B9B3-F5B26F5E5E4C}" srcOrd="0" destOrd="0" presId="urn:microsoft.com/office/officeart/2005/8/layout/hList6"/>
    <dgm:cxn modelId="{74D99E21-B05D-4A53-8198-CE7C45EC94BC}" type="presParOf" srcId="{DF513C5F-659B-4111-B07D-9D0D9A38D660}" destId="{03D2E555-9749-41F9-B6ED-9F875B31DA52}" srcOrd="0" destOrd="0" presId="urn:microsoft.com/office/officeart/2005/8/layout/hList6"/>
    <dgm:cxn modelId="{3A5C6B05-5469-4FBE-8592-65C2651588E6}" type="presParOf" srcId="{DF513C5F-659B-4111-B07D-9D0D9A38D660}" destId="{9D90B7B0-1579-4F6D-8788-2215BBA325BD}" srcOrd="1" destOrd="0" presId="urn:microsoft.com/office/officeart/2005/8/layout/hList6"/>
    <dgm:cxn modelId="{91DB51A7-0F00-488F-A850-2AA4278BBBEE}" type="presParOf" srcId="{DF513C5F-659B-4111-B07D-9D0D9A38D660}" destId="{03424249-F585-41D7-B9B3-F5B26F5E5E4C}" srcOrd="2" destOrd="0" presId="urn:microsoft.com/office/officeart/2005/8/layout/hList6"/>
    <dgm:cxn modelId="{5D231471-C43C-4F04-9A98-6D7F787AB3A0}" type="presParOf" srcId="{DF513C5F-659B-4111-B07D-9D0D9A38D660}" destId="{8495A293-72A1-4B33-BA91-02E3DC7654D1}" srcOrd="3" destOrd="0" presId="urn:microsoft.com/office/officeart/2005/8/layout/hList6"/>
    <dgm:cxn modelId="{08A93488-37E3-4C4E-85B3-8BF6E3FAD22A}" type="presParOf" srcId="{DF513C5F-659B-4111-B07D-9D0D9A38D660}" destId="{B8557555-873E-49FA-83A2-185ECC04B448}" srcOrd="4" destOrd="0" presId="urn:microsoft.com/office/officeart/2005/8/layout/hList6"/>
    <dgm:cxn modelId="{40548441-C32A-489B-B1A3-8613A2BE217B}" type="presParOf" srcId="{DF513C5F-659B-4111-B07D-9D0D9A38D660}" destId="{BB87875D-19E1-4E53-825C-8177DC7CCD39}" srcOrd="5" destOrd="0" presId="urn:microsoft.com/office/officeart/2005/8/layout/hList6"/>
    <dgm:cxn modelId="{445CFAEB-938C-4553-AB12-2FEA52CBFDA9}" type="presParOf" srcId="{DF513C5F-659B-4111-B07D-9D0D9A38D660}" destId="{CC0B0C8E-CD19-4EDD-8945-84F81674435B}" srcOrd="6" destOrd="0" presId="urn:microsoft.com/office/officeart/2005/8/layout/hList6"/>
    <dgm:cxn modelId="{6B94DBD3-8820-4C53-9D8D-FB736FCAB783}" type="presParOf" srcId="{DF513C5F-659B-4111-B07D-9D0D9A38D660}" destId="{92423A5D-A2EC-43DE-8F00-5C60BA7E9B38}" srcOrd="7" destOrd="0" presId="urn:microsoft.com/office/officeart/2005/8/layout/hList6"/>
    <dgm:cxn modelId="{2980F9F0-3FEC-40DE-9B36-6FA8B8027FE0}" type="presParOf" srcId="{DF513C5F-659B-4111-B07D-9D0D9A38D660}" destId="{B9AAFB8F-E160-410E-A9DF-35C0C3460E37}" srcOrd="8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E555-9749-41F9-B6ED-9F875B31DA52}">
      <dsp:nvSpPr>
        <dsp:cNvPr id="0" name=""/>
        <dsp:cNvSpPr/>
      </dsp:nvSpPr>
      <dsp:spPr>
        <a:xfrm rot="16200000">
          <a:off x="-1363037" y="1367836"/>
          <a:ext cx="5079347" cy="2343673"/>
        </a:xfrm>
        <a:prstGeom prst="flowChartManualOperation">
          <a:avLst/>
        </a:prstGeom>
        <a:solidFill>
          <a:srgbClr val="C65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Overview</a:t>
          </a:r>
        </a:p>
      </dsp:txBody>
      <dsp:txXfrm rot="5400000">
        <a:off x="4800" y="1015868"/>
        <a:ext cx="2343673" cy="3047609"/>
      </dsp:txXfrm>
    </dsp:sp>
    <dsp:sp modelId="{03424249-F585-41D7-B9B3-F5B26F5E5E4C}">
      <dsp:nvSpPr>
        <dsp:cNvPr id="0" name=""/>
        <dsp:cNvSpPr/>
      </dsp:nvSpPr>
      <dsp:spPr>
        <a:xfrm rot="16200000">
          <a:off x="1198230" y="1192412"/>
          <a:ext cx="5079347" cy="2694522"/>
        </a:xfrm>
        <a:prstGeom prst="flowChartManualOperation">
          <a:avLst/>
        </a:prstGeom>
        <a:solidFill>
          <a:srgbClr val="C65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Dashboards</a:t>
          </a:r>
        </a:p>
      </dsp:txBody>
      <dsp:txXfrm rot="5400000">
        <a:off x="2390642" y="1015869"/>
        <a:ext cx="2694522" cy="3047609"/>
      </dsp:txXfrm>
    </dsp:sp>
    <dsp:sp modelId="{B8557555-873E-49FA-83A2-185ECC04B448}">
      <dsp:nvSpPr>
        <dsp:cNvPr id="0" name=""/>
        <dsp:cNvSpPr/>
      </dsp:nvSpPr>
      <dsp:spPr>
        <a:xfrm rot="16200000">
          <a:off x="3431057" y="1696278"/>
          <a:ext cx="5079347" cy="1686790"/>
        </a:xfrm>
        <a:prstGeom prst="flowChartManualOperation">
          <a:avLst/>
        </a:prstGeom>
        <a:solidFill>
          <a:srgbClr val="C65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Insights</a:t>
          </a:r>
        </a:p>
      </dsp:txBody>
      <dsp:txXfrm rot="5400000">
        <a:off x="5127335" y="1015869"/>
        <a:ext cx="1686790" cy="3047609"/>
      </dsp:txXfrm>
    </dsp:sp>
    <dsp:sp modelId="{CC0B0C8E-CD19-4EDD-8945-84F81674435B}">
      <dsp:nvSpPr>
        <dsp:cNvPr id="0" name=""/>
        <dsp:cNvSpPr/>
      </dsp:nvSpPr>
      <dsp:spPr>
        <a:xfrm rot="16200000">
          <a:off x="5453290" y="1403006"/>
          <a:ext cx="5079347" cy="2273333"/>
        </a:xfrm>
        <a:prstGeom prst="flowChartManualOperation">
          <a:avLst/>
        </a:prstGeom>
        <a:solidFill>
          <a:srgbClr val="C65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Recommendation</a:t>
          </a:r>
        </a:p>
      </dsp:txBody>
      <dsp:txXfrm rot="5400000">
        <a:off x="6856297" y="1015868"/>
        <a:ext cx="2273333" cy="3047609"/>
      </dsp:txXfrm>
    </dsp:sp>
    <dsp:sp modelId="{B9AAFB8F-E160-410E-A9DF-35C0C3460E37}">
      <dsp:nvSpPr>
        <dsp:cNvPr id="0" name=""/>
        <dsp:cNvSpPr/>
      </dsp:nvSpPr>
      <dsp:spPr>
        <a:xfrm rot="16200000">
          <a:off x="7859680" y="1312120"/>
          <a:ext cx="5079347" cy="2455105"/>
        </a:xfrm>
        <a:prstGeom prst="flowChartManualOperation">
          <a:avLst/>
        </a:prstGeom>
        <a:solidFill>
          <a:srgbClr val="C65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Conclusion</a:t>
          </a:r>
        </a:p>
      </dsp:txBody>
      <dsp:txXfrm rot="5400000">
        <a:off x="9171801" y="1015868"/>
        <a:ext cx="2455105" cy="304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192F-C316-5023-070C-A1A8482BA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B347-9F2C-04DC-32D4-D38C793A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4502-842C-76E7-AE00-E7B3FFF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6C3B-56E4-E68E-E094-09082D28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58D2-2B5F-4E57-0782-67E652B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D35B-3393-C85A-0D82-8810C69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75362-7871-1FC0-2D2B-3B5C8687B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ED13-4F8D-8F7B-29FB-B47B282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C360-4024-0CCB-7160-9C7B66D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4248-45C3-12D9-F9F4-CF204765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537A5-5EB9-7D8B-2421-9B53068B5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9BEFE-CDDB-35A4-8573-495067F6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A8DC-446F-09D7-E7F1-036C306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0B93-C98A-003D-AC4C-4B41AA30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F5EC-26D6-75AE-C7DD-3644D431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34DF-A451-F016-54E3-AB7F8E58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05B4-9BC2-CBA4-09AC-CCA08221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37AB-82CC-6851-B814-4D23880A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AA9C-F1A7-3936-8710-1E37D79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8E5-4FC4-FB42-0735-405C0E9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EB2E-B0EF-8D2E-CF1B-BE7C175D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3ECE-195E-0987-FACA-988A4DEB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CEED-5E53-C7B9-9AF4-5A1C382B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5850-C5E7-27D2-5FA1-AFE0BD0D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CC93-3920-D15C-585C-1D6E44A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F93-8044-A679-8BDB-D7DDFFE8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5E94-4268-4283-86AC-C59F8C7BA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B437-ED7E-6F80-278E-AC065AAE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87CF-6043-1C64-736C-54C949BE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5B35A-1C6C-7A4B-A182-7959FD54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F417-3843-1D90-98E3-72563D15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0A2-E6F8-A605-F4A1-E2909174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A15C-960C-DF07-BD25-D61DC15B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F1FF-63E3-EE5E-84B3-5D7B91C2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48B6-C595-6424-9EA5-9917B3026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AF273-993B-A10B-CAAB-5EB1A5E19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40C44-603A-770B-C600-42F12CD6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EBE5A-DD42-331E-8280-8B841F32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37449-4DE5-EBE5-9D25-06F953FF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85B-C5F0-E283-3545-F4EFE1E9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B3D2C-3335-FBD1-9FD8-310079DD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B3A80-488E-F06B-5A18-D99275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E52A2-5924-2CAE-BD44-9AB9D3F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E31D9-42A7-4118-CF5C-A991A22C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87CE-2BE9-322A-3D1D-E4FBFD99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55ADC-2CF2-9C35-3316-F690626B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C09-9835-497A-C839-3AF571DB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4868-196C-0828-850A-36E3441D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4DF9A-61CB-6C50-048B-994457B3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D71D-B876-6B72-BD32-DCBBCDBB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880F-EB28-735D-318B-EE81B035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C3176-2A22-7723-962B-16C9448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C5EA-BEB7-1B7E-2A01-F9AA5CA7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0FCE3-5A08-982E-C03F-67077DCE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FF828-B2C6-88BF-D8C2-518B80E85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B7A5-7111-EF1F-92BE-A118D421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F13-00F5-9796-D134-EA0F1C1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850F-1345-6C9B-25D1-0CFDC61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F1229-0782-B97E-886D-773BA07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1A1B-7A18-8F95-970A-49AAB66B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66E2-AEC7-B36D-2256-045EECCA3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11F1-FE3C-4122-A2B2-CD1AB6B114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D021-B320-1534-5E28-D5B71ECEF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04B9-491A-666F-5733-851E9ADD1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E62-E173-4490-9994-0A04E49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927B-5AFA-0D36-419E-C7770186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526092"/>
            <a:ext cx="9106422" cy="4835047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Bodoni MT Black" panose="02070A03080606020203" pitchFamily="18" charset="0"/>
              </a:rPr>
              <a:t>COVID-19 DAILY CASES </a:t>
            </a:r>
            <a:br>
              <a:rPr lang="en-US" b="1" dirty="0">
                <a:latin typeface="Bodoni MT Black" panose="02070A03080606020203" pitchFamily="18" charset="0"/>
              </a:rPr>
            </a:br>
            <a:r>
              <a:rPr lang="en-US" b="1" dirty="0">
                <a:latin typeface="Bodoni MT Black" panose="02070A03080606020203" pitchFamily="18" charset="0"/>
              </a:rPr>
              <a:t>INTERNCAREER INTERNSHIP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B7FB-9C0A-B91D-4588-384E5468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8" y="5862181"/>
            <a:ext cx="5448822" cy="83924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JOY CHINENYE AKOUWA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21982-16A2-6AC3-6DE5-503934574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18" y="5135196"/>
            <a:ext cx="1566228" cy="15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9171-C42A-9B9F-9ACE-F838F18C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3A35-FE26-8E1D-C266-23E6BE57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600" dirty="0"/>
              <a:t>Intensify vaccination efforts, in regions with lower coverage.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Strengthen public health infrastructure for efficient testing and treatment.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Implement targeted measures in highly affected areas to curb the spread.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Continue monitoring and adapting vaccination strategies based on demographic trends.</a:t>
            </a:r>
          </a:p>
        </p:txBody>
      </p:sp>
    </p:spTree>
    <p:extLst>
      <p:ext uri="{BB962C8B-B14F-4D97-AF65-F5344CB8AC3E}">
        <p14:creationId xmlns:p14="http://schemas.microsoft.com/office/powerpoint/2010/main" val="14359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E2C-39C4-BF3E-6B3A-6B4FAE6C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EB45-BDB2-7588-CD0B-082DE495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The analysis underscores the global impact of the COVID-19 pandemic, emphasizing the importance of widespread vaccination, regional interventions, and continuous monitoring to navigate and eventually overcome this public health crisis.</a:t>
            </a:r>
          </a:p>
        </p:txBody>
      </p:sp>
    </p:spTree>
    <p:extLst>
      <p:ext uri="{BB962C8B-B14F-4D97-AF65-F5344CB8AC3E}">
        <p14:creationId xmlns:p14="http://schemas.microsoft.com/office/powerpoint/2010/main" val="35759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657-9217-2562-CD08-9B284395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731519"/>
            <a:ext cx="10213143" cy="5092505"/>
          </a:xfrm>
        </p:spPr>
        <p:txBody>
          <a:bodyPr>
            <a:noAutofit/>
          </a:bodyPr>
          <a:lstStyle/>
          <a:p>
            <a:r>
              <a:rPr lang="en-US" sz="11500" b="1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8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95273D-84E9-93CE-BE6E-247C6AEA9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595962"/>
              </p:ext>
            </p:extLst>
          </p:nvPr>
        </p:nvGraphicFramePr>
        <p:xfrm>
          <a:off x="280147" y="1578891"/>
          <a:ext cx="11631705" cy="507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7584522-E137-D978-FCF2-A55012B3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doni MT Black" panose="02070A03080606020203" pitchFamily="18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66291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42B7-C26F-780C-714A-E9E817E0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doni MT Black" panose="02070A030806060202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7389-59EE-D100-EABC-B02E7A04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This analysis delves into the global landscape of COVID-19 daily cases, exploring key metrics such as total confirmed cases, recoveries, deaths, vaccination statistics, demographic insights, and regional impacts. </a:t>
            </a:r>
          </a:p>
          <a:p>
            <a:pPr marL="0" indent="0">
              <a:buNone/>
            </a:pPr>
            <a:r>
              <a:rPr lang="en-US" sz="3600" dirty="0"/>
              <a:t>The project aims to provide a comprehensive understanding of the pandemic’s progression, vaccine distribution, and demographic factors influencing the spread and impact of the virus.</a:t>
            </a:r>
          </a:p>
        </p:txBody>
      </p:sp>
    </p:spTree>
    <p:extLst>
      <p:ext uri="{BB962C8B-B14F-4D97-AF65-F5344CB8AC3E}">
        <p14:creationId xmlns:p14="http://schemas.microsoft.com/office/powerpoint/2010/main" val="562359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6D6-35CE-C211-F4FA-A35AAA23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5" y="365126"/>
            <a:ext cx="10594145" cy="704020"/>
          </a:xfrm>
        </p:spPr>
        <p:txBody>
          <a:bodyPr/>
          <a:lstStyle/>
          <a:p>
            <a:r>
              <a:rPr lang="en-US" b="1" dirty="0">
                <a:latin typeface="Bodoni MT Black" panose="02070A03080606020203" pitchFamily="18" charset="0"/>
              </a:rPr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6CDC6-55EB-C9CC-1811-B9E79E123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193312"/>
            <a:ext cx="10398675" cy="5299562"/>
          </a:xfrm>
        </p:spPr>
      </p:pic>
    </p:spTree>
    <p:extLst>
      <p:ext uri="{BB962C8B-B14F-4D97-AF65-F5344CB8AC3E}">
        <p14:creationId xmlns:p14="http://schemas.microsoft.com/office/powerpoint/2010/main" val="3509000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27D0-7B87-19E3-8AE1-C9E8D7F8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538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06824-A1EF-9112-3D5F-E7D24B0C0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01664"/>
            <a:ext cx="10310192" cy="5620674"/>
          </a:xfrm>
        </p:spPr>
      </p:pic>
    </p:spTree>
    <p:extLst>
      <p:ext uri="{BB962C8B-B14F-4D97-AF65-F5344CB8AC3E}">
        <p14:creationId xmlns:p14="http://schemas.microsoft.com/office/powerpoint/2010/main" val="732726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5A2-D9C2-2DA8-2DA8-B44AA59A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6"/>
            <a:ext cx="10439400" cy="774358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8AC2E8-3E66-F789-1B4E-02D67364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11" y="1258957"/>
            <a:ext cx="10006932" cy="5356816"/>
          </a:xfrm>
        </p:spPr>
      </p:pic>
    </p:spTree>
    <p:extLst>
      <p:ext uri="{BB962C8B-B14F-4D97-AF65-F5344CB8AC3E}">
        <p14:creationId xmlns:p14="http://schemas.microsoft.com/office/powerpoint/2010/main" val="26176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34F-B58A-223B-2B38-DB791FF8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A52064-AD7F-AB96-755F-14CD0616E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4" y="1237016"/>
            <a:ext cx="10515599" cy="5521085"/>
          </a:xfrm>
        </p:spPr>
      </p:pic>
    </p:spTree>
    <p:extLst>
      <p:ext uri="{BB962C8B-B14F-4D97-AF65-F5344CB8AC3E}">
        <p14:creationId xmlns:p14="http://schemas.microsoft.com/office/powerpoint/2010/main" val="1066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56D-82DE-9A56-0777-8F95083BDCC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DA35-3FF3-EA3E-0377-618A289E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802296"/>
            <a:ext cx="5160963" cy="43873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Confirmed Cases: 5.5 billion cases were reported globally.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Cured: 5.0 billion individuals have successfully recovered.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Deaths: Tragically, 73.4 million lives have been given.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Confirmed Indian Cases: 5,436 cases reported.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Confirmed Foreigners Cases: 667 cases documented.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A07844-E99F-D09C-CB19-5255FF01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02296"/>
            <a:ext cx="5259388" cy="43873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Vaccine Doses Administered: 70 billion vaccine doses have been given.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Individuals Vaccinated: 27 billion people have received at least one dose of the vaccine.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Used Vaccine: CoviShield is the predominant vaccine, with 62 billion doses administered.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Vaccinated Age Group: Ages 45-60 account for the highest vaccinated rate at 11 billion.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BE2-6EE3-7ECD-F296-1E5FF408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916E-D365-6038-E17C-C322CA5D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4" y="1868557"/>
            <a:ext cx="5160962" cy="43211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Vaccine Dosage by Age: </a:t>
            </a:r>
          </a:p>
          <a:p>
            <a:pPr marL="0" indent="0">
              <a:buNone/>
            </a:pPr>
            <a:r>
              <a:rPr lang="en-US" sz="2000" dirty="0"/>
              <a:t>18-44 years: 14%, 45-60 years: 35.05%,</a:t>
            </a:r>
          </a:p>
          <a:p>
            <a:pPr marL="0" indent="0">
              <a:buNone/>
            </a:pPr>
            <a:r>
              <a:rPr lang="en-US" sz="2000" dirty="0"/>
              <a:t>61+ years: 25.85%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Vaccine Dosage by Gender:</a:t>
            </a:r>
          </a:p>
          <a:p>
            <a:pPr marL="0" indent="0">
              <a:buNone/>
            </a:pPr>
            <a:r>
              <a:rPr lang="en-US" sz="2000" dirty="0"/>
              <a:t>Male: 53.32%, Female: 46.66%, Transgender: 0.02%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CoviShield Doses: 61.9 billion doses administered.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Covaxin Doses: 8.0 billion administered.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Sputnik Doses: 29 billion doses given.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0D892-F577-FB75-5370-36C8B17E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1868557"/>
            <a:ext cx="5160962" cy="43211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Positive Cases: 320 million cases have tested positive.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Negative Cases: 13 billion cases tested negative.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Number of Samples: A staggering 88 billion samples have been analyzed.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Affected State: Maharashtra emerges as the most affected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July Records: July marks the highest number of confirmed cases, recoveries and deaths. </a:t>
            </a:r>
          </a:p>
        </p:txBody>
      </p:sp>
    </p:spTree>
    <p:extLst>
      <p:ext uri="{BB962C8B-B14F-4D97-AF65-F5344CB8AC3E}">
        <p14:creationId xmlns:p14="http://schemas.microsoft.com/office/powerpoint/2010/main" val="19499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421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 Black</vt:lpstr>
      <vt:lpstr>Calibri</vt:lpstr>
      <vt:lpstr>Calibri Light</vt:lpstr>
      <vt:lpstr>Wingdings</vt:lpstr>
      <vt:lpstr>Office Theme</vt:lpstr>
      <vt:lpstr>COVID-19 DAILY CASES  INTERNCAREER INTERNSHIP PROJECT 2</vt:lpstr>
      <vt:lpstr>Project Plan</vt:lpstr>
      <vt:lpstr>Overview</vt:lpstr>
      <vt:lpstr>Dashboard</vt:lpstr>
      <vt:lpstr>Dashboard</vt:lpstr>
      <vt:lpstr>Dashboard</vt:lpstr>
      <vt:lpstr>Dashboard</vt:lpstr>
      <vt:lpstr>Insights</vt:lpstr>
      <vt:lpstr>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CASES  INTERNCAREER INTERNSHIP PROJECT 2</dc:title>
  <dc:creator>Oluchi Anyagwa</dc:creator>
  <cp:lastModifiedBy>Oluchi Anyagwa</cp:lastModifiedBy>
  <cp:revision>21</cp:revision>
  <dcterms:created xsi:type="dcterms:W3CDTF">2023-12-26T16:51:22Z</dcterms:created>
  <dcterms:modified xsi:type="dcterms:W3CDTF">2023-12-28T13:50:37Z</dcterms:modified>
</cp:coreProperties>
</file>