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35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641320-9C9B-4424-B9C4-E301F904EF75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 phldr="1"/>
      <dgm:spPr/>
    </dgm:pt>
    <dgm:pt modelId="{D50F2F19-E823-4B30-8369-5DFEA7A22372}">
      <dgm:prSet phldrT="[Text]" custT="1"/>
      <dgm:spPr>
        <a:gradFill rotWithShape="0">
          <a:gsLst>
            <a:gs pos="30266">
              <a:srgbClr val="C00000"/>
            </a:gs>
            <a:gs pos="11000">
              <a:srgbClr val="C00000"/>
            </a:gs>
            <a:gs pos="0">
              <a:srgbClr val="C00000"/>
            </a:gs>
            <a:gs pos="79809">
              <a:srgbClr val="C00000"/>
            </a:gs>
            <a:gs pos="87159">
              <a:srgbClr val="C00000"/>
            </a:gs>
            <a:gs pos="62400">
              <a:srgbClr val="C00000"/>
            </a:gs>
            <a:gs pos="50000">
              <a:srgbClr val="C00000"/>
            </a:gs>
            <a:gs pos="100000">
              <a:srgbClr val="C00000"/>
            </a:gs>
          </a:gsLst>
        </a:gradFill>
      </dgm:spPr>
      <dgm:t>
        <a:bodyPr/>
        <a:lstStyle/>
        <a:p>
          <a:r>
            <a:rPr lang="en-US" sz="2400" dirty="0"/>
            <a:t>Overview</a:t>
          </a:r>
        </a:p>
      </dgm:t>
    </dgm:pt>
    <dgm:pt modelId="{E10B8BB8-AEB0-4BFE-AE7B-485062BFAD06}" type="parTrans" cxnId="{0F4A8FC3-7C3F-432F-A78A-7252849B7925}">
      <dgm:prSet/>
      <dgm:spPr/>
      <dgm:t>
        <a:bodyPr/>
        <a:lstStyle/>
        <a:p>
          <a:endParaRPr lang="en-US"/>
        </a:p>
      </dgm:t>
    </dgm:pt>
    <dgm:pt modelId="{1FF9C94B-BBFD-4780-B20C-7A559FB06F85}" type="sibTrans" cxnId="{0F4A8FC3-7C3F-432F-A78A-7252849B7925}">
      <dgm:prSet/>
      <dgm:spPr/>
      <dgm:t>
        <a:bodyPr/>
        <a:lstStyle/>
        <a:p>
          <a:endParaRPr lang="en-US"/>
        </a:p>
      </dgm:t>
    </dgm:pt>
    <dgm:pt modelId="{AEF8FDF2-1536-4FF2-92FB-5D17D2EECF53}">
      <dgm:prSet phldrT="[Text]" custT="1"/>
      <dgm:spPr>
        <a:gradFill rotWithShape="0">
          <a:gsLst>
            <a:gs pos="38550">
              <a:srgbClr val="C00000"/>
            </a:gs>
            <a:gs pos="58000">
              <a:srgbClr val="C00000"/>
            </a:gs>
            <a:gs pos="0">
              <a:srgbClr val="C00000"/>
            </a:gs>
            <a:gs pos="88993">
              <a:srgbClr val="C00000"/>
            </a:gs>
            <a:gs pos="73414">
              <a:srgbClr val="C00000"/>
            </a:gs>
            <a:gs pos="50000">
              <a:srgbClr val="C00000"/>
            </a:gs>
            <a:gs pos="100000">
              <a:srgbClr val="C00000"/>
            </a:gs>
          </a:gsLst>
        </a:gradFill>
      </dgm:spPr>
      <dgm:t>
        <a:bodyPr/>
        <a:lstStyle/>
        <a:p>
          <a:r>
            <a:rPr lang="en-US" sz="2400" dirty="0"/>
            <a:t>Key Insights </a:t>
          </a:r>
        </a:p>
      </dgm:t>
    </dgm:pt>
    <dgm:pt modelId="{C9939E64-37B3-459F-A5C7-D4AF1CD1D1D6}" type="parTrans" cxnId="{F696D4D6-C94B-439D-B8FA-84C17E31B1AC}">
      <dgm:prSet/>
      <dgm:spPr/>
      <dgm:t>
        <a:bodyPr/>
        <a:lstStyle/>
        <a:p>
          <a:endParaRPr lang="en-US"/>
        </a:p>
      </dgm:t>
    </dgm:pt>
    <dgm:pt modelId="{024FF62E-D01D-43A8-87DE-D3C797FEE078}" type="sibTrans" cxnId="{F696D4D6-C94B-439D-B8FA-84C17E31B1AC}">
      <dgm:prSet/>
      <dgm:spPr/>
      <dgm:t>
        <a:bodyPr/>
        <a:lstStyle/>
        <a:p>
          <a:endParaRPr lang="en-US"/>
        </a:p>
      </dgm:t>
    </dgm:pt>
    <dgm:pt modelId="{E015928E-4BED-4001-A079-076A56A9831F}">
      <dgm:prSet phldrT="[Text]" custT="1"/>
      <dgm:spPr>
        <a:gradFill rotWithShape="0">
          <a:gsLst>
            <a:gs pos="0">
              <a:srgbClr val="C00000"/>
            </a:gs>
            <a:gs pos="21100">
              <a:srgbClr val="C00000"/>
            </a:gs>
            <a:gs pos="50000">
              <a:srgbClr val="C00000"/>
            </a:gs>
            <a:gs pos="64200">
              <a:srgbClr val="C00000"/>
            </a:gs>
            <a:gs pos="100000">
              <a:srgbClr val="C00000"/>
            </a:gs>
          </a:gsLst>
        </a:gradFill>
      </dgm:spPr>
      <dgm:t>
        <a:bodyPr/>
        <a:lstStyle/>
        <a:p>
          <a:r>
            <a:rPr lang="en-US" sz="2400" dirty="0"/>
            <a:t>Dashboards</a:t>
          </a:r>
        </a:p>
      </dgm:t>
    </dgm:pt>
    <dgm:pt modelId="{391DE89D-6F67-4A4E-BCB0-57E1C1D2F345}" type="sibTrans" cxnId="{785B1B26-D8AD-404B-8567-910947718D6D}">
      <dgm:prSet/>
      <dgm:spPr/>
      <dgm:t>
        <a:bodyPr/>
        <a:lstStyle/>
        <a:p>
          <a:endParaRPr lang="en-US"/>
        </a:p>
      </dgm:t>
    </dgm:pt>
    <dgm:pt modelId="{1A1CCEA9-D9B7-45F2-85B8-8E0252C3B9DA}" type="parTrans" cxnId="{785B1B26-D8AD-404B-8567-910947718D6D}">
      <dgm:prSet/>
      <dgm:spPr/>
      <dgm:t>
        <a:bodyPr/>
        <a:lstStyle/>
        <a:p>
          <a:endParaRPr lang="en-US"/>
        </a:p>
      </dgm:t>
    </dgm:pt>
    <dgm:pt modelId="{F4656CBB-8F9C-4DD1-AE04-F2020C57392C}">
      <dgm:prSet phldrT="[Text]" custT="1"/>
      <dgm:spPr>
        <a:gradFill rotWithShape="0">
          <a:gsLst>
            <a:gs pos="0">
              <a:srgbClr val="C00000"/>
            </a:gs>
            <a:gs pos="24750">
              <a:srgbClr val="C00000"/>
            </a:gs>
            <a:gs pos="50000">
              <a:srgbClr val="C00000"/>
            </a:gs>
          </a:gsLst>
        </a:gradFill>
      </dgm:spPr>
      <dgm:t>
        <a:bodyPr/>
        <a:lstStyle/>
        <a:p>
          <a:r>
            <a:rPr lang="en-US" sz="2400" dirty="0"/>
            <a:t>Recommendation</a:t>
          </a:r>
        </a:p>
      </dgm:t>
    </dgm:pt>
    <dgm:pt modelId="{E8D0CAA1-2791-4531-A127-81328BD5C33A}" type="parTrans" cxnId="{6416905A-8AAA-4603-ADA1-3A472CC15973}">
      <dgm:prSet/>
      <dgm:spPr/>
      <dgm:t>
        <a:bodyPr/>
        <a:lstStyle/>
        <a:p>
          <a:endParaRPr lang="en-US"/>
        </a:p>
      </dgm:t>
    </dgm:pt>
    <dgm:pt modelId="{D4579B61-E4EE-4F0F-A28B-087BAC2D1AEB}" type="sibTrans" cxnId="{6416905A-8AAA-4603-ADA1-3A472CC15973}">
      <dgm:prSet/>
      <dgm:spPr/>
      <dgm:t>
        <a:bodyPr/>
        <a:lstStyle/>
        <a:p>
          <a:endParaRPr lang="en-US"/>
        </a:p>
      </dgm:t>
    </dgm:pt>
    <dgm:pt modelId="{26BA47B2-AF5C-4307-A273-CC43F8EA2515}">
      <dgm:prSet phldrT="[Text]" custT="1"/>
      <dgm:spPr>
        <a:gradFill rotWithShape="0">
          <a:gsLst>
            <a:gs pos="75250">
              <a:srgbClr val="C00000"/>
            </a:gs>
            <a:gs pos="45000">
              <a:srgbClr val="C00000"/>
            </a:gs>
            <a:gs pos="88071">
              <a:srgbClr val="C00000"/>
            </a:gs>
            <a:gs pos="50000">
              <a:srgbClr val="C00000"/>
            </a:gs>
            <a:gs pos="100000">
              <a:srgbClr val="C00000"/>
            </a:gs>
          </a:gsLst>
        </a:gradFill>
      </dgm:spPr>
      <dgm:t>
        <a:bodyPr/>
        <a:lstStyle/>
        <a:p>
          <a:r>
            <a:rPr lang="en-US" sz="2400" dirty="0"/>
            <a:t>Conclusion</a:t>
          </a:r>
        </a:p>
      </dgm:t>
    </dgm:pt>
    <dgm:pt modelId="{D5D31869-61C6-4842-AC80-ADD5D1765712}" type="parTrans" cxnId="{74C20446-F830-4DF0-A083-16E0791365FC}">
      <dgm:prSet/>
      <dgm:spPr/>
      <dgm:t>
        <a:bodyPr/>
        <a:lstStyle/>
        <a:p>
          <a:endParaRPr lang="en-US"/>
        </a:p>
      </dgm:t>
    </dgm:pt>
    <dgm:pt modelId="{17168A4A-24B7-448E-9583-DEB3196D0DCB}" type="sibTrans" cxnId="{74C20446-F830-4DF0-A083-16E0791365FC}">
      <dgm:prSet/>
      <dgm:spPr/>
      <dgm:t>
        <a:bodyPr/>
        <a:lstStyle/>
        <a:p>
          <a:endParaRPr lang="en-US"/>
        </a:p>
      </dgm:t>
    </dgm:pt>
    <dgm:pt modelId="{5E516D93-8C59-47B7-A542-24903D98311C}" type="pres">
      <dgm:prSet presAssocID="{8F641320-9C9B-4424-B9C4-E301F904EF75}" presName="CompostProcess" presStyleCnt="0">
        <dgm:presLayoutVars>
          <dgm:dir/>
          <dgm:resizeHandles val="exact"/>
        </dgm:presLayoutVars>
      </dgm:prSet>
      <dgm:spPr/>
    </dgm:pt>
    <dgm:pt modelId="{E102443C-1996-4719-A66D-BFECA9AFE048}" type="pres">
      <dgm:prSet presAssocID="{8F641320-9C9B-4424-B9C4-E301F904EF75}" presName="arrow" presStyleLbl="bgShp" presStyleIdx="0" presStyleCnt="1"/>
      <dgm:spPr>
        <a:gradFill rotWithShape="0">
          <a:gsLst>
            <a:gs pos="23853">
              <a:schemeClr val="tx1">
                <a:lumMod val="75000"/>
                <a:lumOff val="25000"/>
              </a:schemeClr>
            </a:gs>
            <a:gs pos="88083">
              <a:schemeClr val="tx1">
                <a:lumMod val="75000"/>
                <a:lumOff val="25000"/>
              </a:schemeClr>
            </a:gs>
            <a:gs pos="50000">
              <a:schemeClr val="tx1">
                <a:lumMod val="75000"/>
                <a:lumOff val="25000"/>
              </a:schemeClr>
            </a:gs>
            <a:gs pos="56880">
              <a:srgbClr val="44352E"/>
            </a:gs>
            <a:gs pos="73400">
              <a:schemeClr val="tx1">
                <a:lumMod val="75000"/>
                <a:lumOff val="25000"/>
              </a:schemeClr>
            </a:gs>
            <a:gs pos="100000">
              <a:schemeClr val="tx1">
                <a:lumMod val="75000"/>
                <a:lumOff val="25000"/>
              </a:schemeClr>
            </a:gs>
          </a:gsLst>
        </a:gradFill>
      </dgm:spPr>
    </dgm:pt>
    <dgm:pt modelId="{9677FB51-2545-4510-B8B6-77AB773DA284}" type="pres">
      <dgm:prSet presAssocID="{8F641320-9C9B-4424-B9C4-E301F904EF75}" presName="linearProcess" presStyleCnt="0"/>
      <dgm:spPr/>
    </dgm:pt>
    <dgm:pt modelId="{FC248B15-DEA7-4B09-B722-174392593A57}" type="pres">
      <dgm:prSet presAssocID="{D50F2F19-E823-4B30-8369-5DFEA7A22372}" presName="textNode" presStyleLbl="node1" presStyleIdx="0" presStyleCnt="5" custScaleX="102375">
        <dgm:presLayoutVars>
          <dgm:bulletEnabled val="1"/>
        </dgm:presLayoutVars>
      </dgm:prSet>
      <dgm:spPr/>
    </dgm:pt>
    <dgm:pt modelId="{7EF7442F-14CF-4B4A-B24A-EB3752B1AF0B}" type="pres">
      <dgm:prSet presAssocID="{1FF9C94B-BBFD-4780-B20C-7A559FB06F85}" presName="sibTrans" presStyleCnt="0"/>
      <dgm:spPr/>
    </dgm:pt>
    <dgm:pt modelId="{FAFF8B82-5C95-45FC-A146-C6ED0CF5D355}" type="pres">
      <dgm:prSet presAssocID="{E015928E-4BED-4001-A079-076A56A9831F}" presName="textNode" presStyleLbl="node1" presStyleIdx="1" presStyleCnt="5" custScaleX="104850">
        <dgm:presLayoutVars>
          <dgm:bulletEnabled val="1"/>
        </dgm:presLayoutVars>
      </dgm:prSet>
      <dgm:spPr/>
    </dgm:pt>
    <dgm:pt modelId="{B870E60E-9E8A-4466-9983-88BC8D0942E5}" type="pres">
      <dgm:prSet presAssocID="{391DE89D-6F67-4A4E-BCB0-57E1C1D2F345}" presName="sibTrans" presStyleCnt="0"/>
      <dgm:spPr/>
    </dgm:pt>
    <dgm:pt modelId="{786A9959-69B7-47AF-A33A-2FDF24CBDE4D}" type="pres">
      <dgm:prSet presAssocID="{AEF8FDF2-1536-4FF2-92FB-5D17D2EECF53}" presName="textNode" presStyleLbl="node1" presStyleIdx="2" presStyleCnt="5" custScaleX="97738">
        <dgm:presLayoutVars>
          <dgm:bulletEnabled val="1"/>
        </dgm:presLayoutVars>
      </dgm:prSet>
      <dgm:spPr/>
    </dgm:pt>
    <dgm:pt modelId="{CE714233-33DE-42D4-8E62-E79B6D644296}" type="pres">
      <dgm:prSet presAssocID="{024FF62E-D01D-43A8-87DE-D3C797FEE078}" presName="sibTrans" presStyleCnt="0"/>
      <dgm:spPr/>
    </dgm:pt>
    <dgm:pt modelId="{F9AF601F-EA79-4AC1-821B-8D221EEFA213}" type="pres">
      <dgm:prSet presAssocID="{F4656CBB-8F9C-4DD1-AE04-F2020C57392C}" presName="textNode" presStyleLbl="node1" presStyleIdx="3" presStyleCnt="5" custScaleX="147443">
        <dgm:presLayoutVars>
          <dgm:bulletEnabled val="1"/>
        </dgm:presLayoutVars>
      </dgm:prSet>
      <dgm:spPr/>
    </dgm:pt>
    <dgm:pt modelId="{B1AA1E2E-FA85-4735-BAF1-5CF2DAD129B3}" type="pres">
      <dgm:prSet presAssocID="{D4579B61-E4EE-4F0F-A28B-087BAC2D1AEB}" presName="sibTrans" presStyleCnt="0"/>
      <dgm:spPr/>
    </dgm:pt>
    <dgm:pt modelId="{29A68328-64F4-462F-876E-424030677F40}" type="pres">
      <dgm:prSet presAssocID="{26BA47B2-AF5C-4307-A273-CC43F8EA2515}" presName="textNode" presStyleLbl="node1" presStyleIdx="4" presStyleCnt="5" custScaleX="113529">
        <dgm:presLayoutVars>
          <dgm:bulletEnabled val="1"/>
        </dgm:presLayoutVars>
      </dgm:prSet>
      <dgm:spPr/>
    </dgm:pt>
  </dgm:ptLst>
  <dgm:cxnLst>
    <dgm:cxn modelId="{A24E430D-79E5-419B-81DC-A827C24439F0}" type="presOf" srcId="{AEF8FDF2-1536-4FF2-92FB-5D17D2EECF53}" destId="{786A9959-69B7-47AF-A33A-2FDF24CBDE4D}" srcOrd="0" destOrd="0" presId="urn:microsoft.com/office/officeart/2005/8/layout/hProcess9"/>
    <dgm:cxn modelId="{785B1B26-D8AD-404B-8567-910947718D6D}" srcId="{8F641320-9C9B-4424-B9C4-E301F904EF75}" destId="{E015928E-4BED-4001-A079-076A56A9831F}" srcOrd="1" destOrd="0" parTransId="{1A1CCEA9-D9B7-45F2-85B8-8E0252C3B9DA}" sibTransId="{391DE89D-6F67-4A4E-BCB0-57E1C1D2F345}"/>
    <dgm:cxn modelId="{163E3D5B-7358-44F2-997A-FA02BEC809A4}" type="presOf" srcId="{8F641320-9C9B-4424-B9C4-E301F904EF75}" destId="{5E516D93-8C59-47B7-A542-24903D98311C}" srcOrd="0" destOrd="0" presId="urn:microsoft.com/office/officeart/2005/8/layout/hProcess9"/>
    <dgm:cxn modelId="{330E8265-294C-4552-9AB9-1BE4C81EC764}" type="presOf" srcId="{26BA47B2-AF5C-4307-A273-CC43F8EA2515}" destId="{29A68328-64F4-462F-876E-424030677F40}" srcOrd="0" destOrd="0" presId="urn:microsoft.com/office/officeart/2005/8/layout/hProcess9"/>
    <dgm:cxn modelId="{74C20446-F830-4DF0-A083-16E0791365FC}" srcId="{8F641320-9C9B-4424-B9C4-E301F904EF75}" destId="{26BA47B2-AF5C-4307-A273-CC43F8EA2515}" srcOrd="4" destOrd="0" parTransId="{D5D31869-61C6-4842-AC80-ADD5D1765712}" sibTransId="{17168A4A-24B7-448E-9583-DEB3196D0DCB}"/>
    <dgm:cxn modelId="{6416905A-8AAA-4603-ADA1-3A472CC15973}" srcId="{8F641320-9C9B-4424-B9C4-E301F904EF75}" destId="{F4656CBB-8F9C-4DD1-AE04-F2020C57392C}" srcOrd="3" destOrd="0" parTransId="{E8D0CAA1-2791-4531-A127-81328BD5C33A}" sibTransId="{D4579B61-E4EE-4F0F-A28B-087BAC2D1AEB}"/>
    <dgm:cxn modelId="{7D234780-BC3C-4140-BD7D-905E6F8C7E6D}" type="presOf" srcId="{D50F2F19-E823-4B30-8369-5DFEA7A22372}" destId="{FC248B15-DEA7-4B09-B722-174392593A57}" srcOrd="0" destOrd="0" presId="urn:microsoft.com/office/officeart/2005/8/layout/hProcess9"/>
    <dgm:cxn modelId="{6A97E2AF-09EB-439A-BB52-C945B4F1F71B}" type="presOf" srcId="{E015928E-4BED-4001-A079-076A56A9831F}" destId="{FAFF8B82-5C95-45FC-A146-C6ED0CF5D355}" srcOrd="0" destOrd="0" presId="urn:microsoft.com/office/officeart/2005/8/layout/hProcess9"/>
    <dgm:cxn modelId="{0F4A8FC3-7C3F-432F-A78A-7252849B7925}" srcId="{8F641320-9C9B-4424-B9C4-E301F904EF75}" destId="{D50F2F19-E823-4B30-8369-5DFEA7A22372}" srcOrd="0" destOrd="0" parTransId="{E10B8BB8-AEB0-4BFE-AE7B-485062BFAD06}" sibTransId="{1FF9C94B-BBFD-4780-B20C-7A559FB06F85}"/>
    <dgm:cxn modelId="{C3FF01D1-EF98-4978-A18F-5BC9154AF01B}" type="presOf" srcId="{F4656CBB-8F9C-4DD1-AE04-F2020C57392C}" destId="{F9AF601F-EA79-4AC1-821B-8D221EEFA213}" srcOrd="0" destOrd="0" presId="urn:microsoft.com/office/officeart/2005/8/layout/hProcess9"/>
    <dgm:cxn modelId="{F696D4D6-C94B-439D-B8FA-84C17E31B1AC}" srcId="{8F641320-9C9B-4424-B9C4-E301F904EF75}" destId="{AEF8FDF2-1536-4FF2-92FB-5D17D2EECF53}" srcOrd="2" destOrd="0" parTransId="{C9939E64-37B3-459F-A5C7-D4AF1CD1D1D6}" sibTransId="{024FF62E-D01D-43A8-87DE-D3C797FEE078}"/>
    <dgm:cxn modelId="{4CFBCAB5-FF19-47B7-B4F7-95901B1A32E8}" type="presParOf" srcId="{5E516D93-8C59-47B7-A542-24903D98311C}" destId="{E102443C-1996-4719-A66D-BFECA9AFE048}" srcOrd="0" destOrd="0" presId="urn:microsoft.com/office/officeart/2005/8/layout/hProcess9"/>
    <dgm:cxn modelId="{E740A620-E8E0-48E4-94E4-D9628929BECB}" type="presParOf" srcId="{5E516D93-8C59-47B7-A542-24903D98311C}" destId="{9677FB51-2545-4510-B8B6-77AB773DA284}" srcOrd="1" destOrd="0" presId="urn:microsoft.com/office/officeart/2005/8/layout/hProcess9"/>
    <dgm:cxn modelId="{B4924A5E-AFA2-4CDF-83A3-4FD85A97BF0C}" type="presParOf" srcId="{9677FB51-2545-4510-B8B6-77AB773DA284}" destId="{FC248B15-DEA7-4B09-B722-174392593A57}" srcOrd="0" destOrd="0" presId="urn:microsoft.com/office/officeart/2005/8/layout/hProcess9"/>
    <dgm:cxn modelId="{6D1CB87C-0A41-42E8-A664-F6CC92CB28F0}" type="presParOf" srcId="{9677FB51-2545-4510-B8B6-77AB773DA284}" destId="{7EF7442F-14CF-4B4A-B24A-EB3752B1AF0B}" srcOrd="1" destOrd="0" presId="urn:microsoft.com/office/officeart/2005/8/layout/hProcess9"/>
    <dgm:cxn modelId="{AB29910D-E33C-4F60-B08E-E92C937306C9}" type="presParOf" srcId="{9677FB51-2545-4510-B8B6-77AB773DA284}" destId="{FAFF8B82-5C95-45FC-A146-C6ED0CF5D355}" srcOrd="2" destOrd="0" presId="urn:microsoft.com/office/officeart/2005/8/layout/hProcess9"/>
    <dgm:cxn modelId="{03A0B25B-D72D-41A0-A5B6-8AFFFD411FF8}" type="presParOf" srcId="{9677FB51-2545-4510-B8B6-77AB773DA284}" destId="{B870E60E-9E8A-4466-9983-88BC8D0942E5}" srcOrd="3" destOrd="0" presId="urn:microsoft.com/office/officeart/2005/8/layout/hProcess9"/>
    <dgm:cxn modelId="{4ED1C4D2-4894-4B1F-9F37-8373BBC9C252}" type="presParOf" srcId="{9677FB51-2545-4510-B8B6-77AB773DA284}" destId="{786A9959-69B7-47AF-A33A-2FDF24CBDE4D}" srcOrd="4" destOrd="0" presId="urn:microsoft.com/office/officeart/2005/8/layout/hProcess9"/>
    <dgm:cxn modelId="{EEC350DB-C9E3-4DDE-993F-4833EA727570}" type="presParOf" srcId="{9677FB51-2545-4510-B8B6-77AB773DA284}" destId="{CE714233-33DE-42D4-8E62-E79B6D644296}" srcOrd="5" destOrd="0" presId="urn:microsoft.com/office/officeart/2005/8/layout/hProcess9"/>
    <dgm:cxn modelId="{A67163A1-73A4-4FC9-A18E-6F3DE3BB0E97}" type="presParOf" srcId="{9677FB51-2545-4510-B8B6-77AB773DA284}" destId="{F9AF601F-EA79-4AC1-821B-8D221EEFA213}" srcOrd="6" destOrd="0" presId="urn:microsoft.com/office/officeart/2005/8/layout/hProcess9"/>
    <dgm:cxn modelId="{4D331256-AC48-45C2-99A0-0AA4C17AAB69}" type="presParOf" srcId="{9677FB51-2545-4510-B8B6-77AB773DA284}" destId="{B1AA1E2E-FA85-4735-BAF1-5CF2DAD129B3}" srcOrd="7" destOrd="0" presId="urn:microsoft.com/office/officeart/2005/8/layout/hProcess9"/>
    <dgm:cxn modelId="{2CCA62C7-19A1-41CE-84A4-F1503E151D31}" type="presParOf" srcId="{9677FB51-2545-4510-B8B6-77AB773DA284}" destId="{29A68328-64F4-462F-876E-424030677F40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2443C-1996-4719-A66D-BFECA9AFE048}">
      <dsp:nvSpPr>
        <dsp:cNvPr id="0" name=""/>
        <dsp:cNvSpPr/>
      </dsp:nvSpPr>
      <dsp:spPr>
        <a:xfrm>
          <a:off x="831905" y="0"/>
          <a:ext cx="9428259" cy="4604094"/>
        </a:xfrm>
        <a:prstGeom prst="rightArrow">
          <a:avLst/>
        </a:prstGeom>
        <a:gradFill rotWithShape="0">
          <a:gsLst>
            <a:gs pos="23853">
              <a:schemeClr val="tx1">
                <a:lumMod val="75000"/>
                <a:lumOff val="25000"/>
              </a:schemeClr>
            </a:gs>
            <a:gs pos="88083">
              <a:schemeClr val="tx1">
                <a:lumMod val="75000"/>
                <a:lumOff val="25000"/>
              </a:schemeClr>
            </a:gs>
            <a:gs pos="50000">
              <a:schemeClr val="tx1">
                <a:lumMod val="75000"/>
                <a:lumOff val="25000"/>
              </a:schemeClr>
            </a:gs>
            <a:gs pos="56880">
              <a:srgbClr val="44352E"/>
            </a:gs>
            <a:gs pos="73400">
              <a:schemeClr val="tx1">
                <a:lumMod val="75000"/>
                <a:lumOff val="25000"/>
              </a:schemeClr>
            </a:gs>
            <a:gs pos="100000">
              <a:schemeClr val="tx1">
                <a:lumMod val="75000"/>
                <a:lumOff val="2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FC248B15-DEA7-4B09-B722-174392593A57}">
      <dsp:nvSpPr>
        <dsp:cNvPr id="0" name=""/>
        <dsp:cNvSpPr/>
      </dsp:nvSpPr>
      <dsp:spPr>
        <a:xfrm>
          <a:off x="22097" y="1381228"/>
          <a:ext cx="1787896" cy="1841637"/>
        </a:xfrm>
        <a:prstGeom prst="roundRect">
          <a:avLst/>
        </a:prstGeom>
        <a:gradFill rotWithShape="0">
          <a:gsLst>
            <a:gs pos="30266">
              <a:srgbClr val="C00000"/>
            </a:gs>
            <a:gs pos="11000">
              <a:srgbClr val="C00000"/>
            </a:gs>
            <a:gs pos="0">
              <a:srgbClr val="C00000"/>
            </a:gs>
            <a:gs pos="79809">
              <a:srgbClr val="C00000"/>
            </a:gs>
            <a:gs pos="87159">
              <a:srgbClr val="C00000"/>
            </a:gs>
            <a:gs pos="62400">
              <a:srgbClr val="C00000"/>
            </a:gs>
            <a:gs pos="50000">
              <a:srgbClr val="C00000"/>
            </a:gs>
            <a:gs pos="100000">
              <a:srgbClr val="C00000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Overview</a:t>
          </a:r>
        </a:p>
      </dsp:txBody>
      <dsp:txXfrm>
        <a:off x="109375" y="1468506"/>
        <a:ext cx="1613340" cy="1667081"/>
      </dsp:txXfrm>
    </dsp:sp>
    <dsp:sp modelId="{FAFF8B82-5C95-45FC-A146-C6ED0CF5D355}">
      <dsp:nvSpPr>
        <dsp:cNvPr id="0" name=""/>
        <dsp:cNvSpPr/>
      </dsp:nvSpPr>
      <dsp:spPr>
        <a:xfrm>
          <a:off x="2101063" y="1381228"/>
          <a:ext cx="1831120" cy="1841637"/>
        </a:xfrm>
        <a:prstGeom prst="roundRect">
          <a:avLst/>
        </a:prstGeom>
        <a:gradFill rotWithShape="0">
          <a:gsLst>
            <a:gs pos="0">
              <a:srgbClr val="C00000"/>
            </a:gs>
            <a:gs pos="21100">
              <a:srgbClr val="C00000"/>
            </a:gs>
            <a:gs pos="50000">
              <a:srgbClr val="C00000"/>
            </a:gs>
            <a:gs pos="64200">
              <a:srgbClr val="C00000"/>
            </a:gs>
            <a:gs pos="100000">
              <a:srgbClr val="C00000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Dashboards</a:t>
          </a:r>
        </a:p>
      </dsp:txBody>
      <dsp:txXfrm>
        <a:off x="2190451" y="1470616"/>
        <a:ext cx="1652344" cy="1662861"/>
      </dsp:txXfrm>
    </dsp:sp>
    <dsp:sp modelId="{786A9959-69B7-47AF-A33A-2FDF24CBDE4D}">
      <dsp:nvSpPr>
        <dsp:cNvPr id="0" name=""/>
        <dsp:cNvSpPr/>
      </dsp:nvSpPr>
      <dsp:spPr>
        <a:xfrm>
          <a:off x="4223253" y="1381228"/>
          <a:ext cx="1706915" cy="1841637"/>
        </a:xfrm>
        <a:prstGeom prst="roundRect">
          <a:avLst/>
        </a:prstGeom>
        <a:gradFill rotWithShape="0">
          <a:gsLst>
            <a:gs pos="38550">
              <a:srgbClr val="C00000"/>
            </a:gs>
            <a:gs pos="58000">
              <a:srgbClr val="C00000"/>
            </a:gs>
            <a:gs pos="0">
              <a:srgbClr val="C00000"/>
            </a:gs>
            <a:gs pos="88993">
              <a:srgbClr val="C00000"/>
            </a:gs>
            <a:gs pos="73414">
              <a:srgbClr val="C00000"/>
            </a:gs>
            <a:gs pos="50000">
              <a:srgbClr val="C00000"/>
            </a:gs>
            <a:gs pos="100000">
              <a:srgbClr val="C00000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Key Insights </a:t>
          </a:r>
        </a:p>
      </dsp:txBody>
      <dsp:txXfrm>
        <a:off x="4306578" y="1464553"/>
        <a:ext cx="1540265" cy="1674987"/>
      </dsp:txXfrm>
    </dsp:sp>
    <dsp:sp modelId="{F9AF601F-EA79-4AC1-821B-8D221EEFA213}">
      <dsp:nvSpPr>
        <dsp:cNvPr id="0" name=""/>
        <dsp:cNvSpPr/>
      </dsp:nvSpPr>
      <dsp:spPr>
        <a:xfrm>
          <a:off x="6221238" y="1381228"/>
          <a:ext cx="2574972" cy="1841637"/>
        </a:xfrm>
        <a:prstGeom prst="roundRect">
          <a:avLst/>
        </a:prstGeom>
        <a:gradFill rotWithShape="0">
          <a:gsLst>
            <a:gs pos="0">
              <a:srgbClr val="C00000"/>
            </a:gs>
            <a:gs pos="24750">
              <a:srgbClr val="C00000"/>
            </a:gs>
            <a:gs pos="50000">
              <a:srgbClr val="C00000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Recommendation</a:t>
          </a:r>
        </a:p>
      </dsp:txBody>
      <dsp:txXfrm>
        <a:off x="6311139" y="1471129"/>
        <a:ext cx="2395170" cy="1661835"/>
      </dsp:txXfrm>
    </dsp:sp>
    <dsp:sp modelId="{29A68328-64F4-462F-876E-424030677F40}">
      <dsp:nvSpPr>
        <dsp:cNvPr id="0" name=""/>
        <dsp:cNvSpPr/>
      </dsp:nvSpPr>
      <dsp:spPr>
        <a:xfrm>
          <a:off x="9087280" y="1381228"/>
          <a:ext cx="1982692" cy="1841637"/>
        </a:xfrm>
        <a:prstGeom prst="roundRect">
          <a:avLst/>
        </a:prstGeom>
        <a:gradFill rotWithShape="0">
          <a:gsLst>
            <a:gs pos="75250">
              <a:srgbClr val="C00000"/>
            </a:gs>
            <a:gs pos="45000">
              <a:srgbClr val="C00000"/>
            </a:gs>
            <a:gs pos="88071">
              <a:srgbClr val="C00000"/>
            </a:gs>
            <a:gs pos="50000">
              <a:srgbClr val="C00000"/>
            </a:gs>
            <a:gs pos="100000">
              <a:srgbClr val="C00000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Conclusion</a:t>
          </a:r>
        </a:p>
      </dsp:txBody>
      <dsp:txXfrm>
        <a:off x="9177181" y="1471129"/>
        <a:ext cx="1802890" cy="1661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BC711-CF50-8E31-FFD3-C9B815FE5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7AD6B-4400-7B24-EB05-CC39F0B20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78E1C-F743-8B8E-6566-0A5AE7CE0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DEEE-BCD9-48B9-BFFF-EA3F4C3D803D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4BF5D-C1C0-D122-5628-1B55E10F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61D12-45FF-E744-2B41-3F98B179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7F88-6987-4739-96A9-3CD5F1DE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1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1B03B-E580-99EE-8185-1743FADE3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B1DFB-54AF-405D-271A-F89BDC78D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EB410-7BF5-44B4-29E7-9DBC39EE2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DEEE-BCD9-48B9-BFFF-EA3F4C3D803D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06DD0-9894-98D6-46CB-8B57574B2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3E616-24A4-D726-FABE-2F8F03B2A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7F88-6987-4739-96A9-3CD5F1DE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22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72BE04-1A7E-A842-3F39-C2EE12C36E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37270-DC1A-2C74-C56F-4C5584602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4D6BF-47BA-4742-D902-68EC8D4EB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DEEE-BCD9-48B9-BFFF-EA3F4C3D803D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D02FC-D581-AE64-32C3-8D12AA82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70D1D-C244-50E8-5FF6-029B3F18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7F88-6987-4739-96A9-3CD5F1DE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2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069C-6B12-458E-0858-2137453A8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F881A-D223-FDBE-AA9A-87D52AA7C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B23BF-7ACF-443C-873B-046492AE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DEEE-BCD9-48B9-BFFF-EA3F4C3D803D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6E1EA-14AB-8576-9F1A-185D86F5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586C2-481D-7E49-AF21-04492439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7F88-6987-4739-96A9-3CD5F1DE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25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AB678-F227-7A8A-C8C4-C3C503EFE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AFC6B-4D98-88F0-6397-558275227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4C349-DB9D-A494-AF7C-9A983C39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DEEE-BCD9-48B9-BFFF-EA3F4C3D803D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45426-AB91-3E95-BC61-090401BAC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94C0E-D32B-97FA-FB10-FCFC4C4D7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7F88-6987-4739-96A9-3CD5F1DE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967F-3F12-A117-61D9-9FB69256A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B58BD-A3BC-B7EC-05A1-A6C18BF14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3E0BF-2A0D-4E8B-3000-C1369B129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DFEFC-C4F9-070F-7EDA-F82123928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DEEE-BCD9-48B9-BFFF-EA3F4C3D803D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103F6-983F-1DB2-3A64-DC2D95CE0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C0783-44CC-5986-3DC9-1F526DCEF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7F88-6987-4739-96A9-3CD5F1DE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2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D17B8-D865-9F24-8AEF-8E0B6FCC9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8CB2B-1ABD-78D9-0F0C-4E571CE6A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1F8D8-8FD9-6C1A-FA96-1D2C1BA31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79A032-2472-3925-83B5-AB508E5E3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068EB3-0792-3EEC-A827-A7309469C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A6A6E6-46D2-ADC9-C31B-BBF25C554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DEEE-BCD9-48B9-BFFF-EA3F4C3D803D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43372E-F40B-8A3F-8328-1CEA471B1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679DF9-E6ED-E274-EB1D-D71ADF492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7F88-6987-4739-96A9-3CD5F1DE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79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E40B6-E529-BC18-6671-E47EE5AED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42438E-50EC-6CFF-DA45-228C383F4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DEEE-BCD9-48B9-BFFF-EA3F4C3D803D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EABF6-1CAD-C830-25C0-6D520F5BF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0F5B45-77D3-586F-35DD-2C6C6795C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7F88-6987-4739-96A9-3CD5F1DE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9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CCD5F5-2317-425F-BDA5-55C9910CD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DEEE-BCD9-48B9-BFFF-EA3F4C3D803D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947199-AF62-FE92-09DE-8F6694DBC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5B43A-A0D3-0A2F-813C-C80C9627D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7F88-6987-4739-96A9-3CD5F1DE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88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EC640-5752-B05A-3781-C52AB407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1B234-B080-2411-04DD-FE43FD565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FA624-96AF-DC6F-5CE2-2417CD49D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241B4-78FC-C4E1-18DA-B2FB016B6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DEEE-BCD9-48B9-BFFF-EA3F4C3D803D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8C0DA-8A36-CFC3-98AE-4C24543E6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C8A5D-4F5F-EB68-CA94-9C185388B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7F88-6987-4739-96A9-3CD5F1DE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1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E3C77-AA4E-CC03-B14D-E942710FD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E04E3E-6415-CDE6-C420-645140B1E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7194C-4D7D-E066-9934-8202B5969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94D5F-F320-FEDC-6513-272EA8E1B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DEEE-BCD9-48B9-BFFF-EA3F4C3D803D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137F0-715A-A7BB-DF42-A26B4187B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0372A-EB00-D1A1-CA3E-B25CA1DAD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7F88-6987-4739-96A9-3CD5F1DE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29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75CD58-344B-A99C-3794-0341C359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46087-F7B0-6FA5-88B3-F69A4062F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DEBE0-D9DD-C9BA-989B-697021C79A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FDEEE-BCD9-48B9-BFFF-EA3F4C3D803D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B43AE-F025-0A9E-B01C-40178356F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92A54-6EBD-DDEE-A0A5-F37D07E46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57F88-6987-4739-96A9-3CD5F1DE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7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361BC-0569-DE76-3BE1-4E9DA2CB12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TERRORISM DATABASE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INTERCAREER INTERNSHIP (PROJECT 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57C40-6E5B-EE70-F87D-2AFD3345A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582" y="4996070"/>
            <a:ext cx="3922644" cy="993568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JOY CHINENYE AKOUWA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DF1FEF-76A4-7AA2-9507-0AE56A687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4174435"/>
            <a:ext cx="1828800" cy="169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9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8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7CBC8-D935-9B38-7598-14C9F6073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CONTENT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6005A0E-E8C9-914F-7946-D6C7051B13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868904"/>
              </p:ext>
            </p:extLst>
          </p:nvPr>
        </p:nvGraphicFramePr>
        <p:xfrm>
          <a:off x="702365" y="1690688"/>
          <a:ext cx="11092070" cy="4604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826057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8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A358E-5240-47D8-6E67-B14C0916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F127E-B721-B5B1-A072-2B9537F07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FF0000"/>
                </a:solidFill>
              </a:rPr>
              <a:t>This dashboard provides a comprehensive analysis of global terrorist attacks over time, examining various dimensions, including the total number, year with the highest frequency, geographical distribution, preferred weapons, targeted individuals, and impact on casualties.</a:t>
            </a:r>
          </a:p>
        </p:txBody>
      </p:sp>
    </p:spTree>
    <p:extLst>
      <p:ext uri="{BB962C8B-B14F-4D97-AF65-F5344CB8AC3E}">
        <p14:creationId xmlns:p14="http://schemas.microsoft.com/office/powerpoint/2010/main" val="18591986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15652-1A06-939E-1F3C-6C33C4497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179" y="210382"/>
            <a:ext cx="10399642" cy="78781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1AA162-AC5F-2840-BE8C-2E5CCA12C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59" y="998195"/>
            <a:ext cx="11443681" cy="5494681"/>
          </a:xfrm>
        </p:spPr>
      </p:pic>
    </p:spTree>
    <p:extLst>
      <p:ext uri="{BB962C8B-B14F-4D97-AF65-F5344CB8AC3E}">
        <p14:creationId xmlns:p14="http://schemas.microsoft.com/office/powerpoint/2010/main" val="27117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005C-57FA-D856-7FF7-DD5839012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30022" cy="689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025901-4D8C-EEF3-C9DE-15ADB415B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73" y="1209823"/>
            <a:ext cx="11288427" cy="546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35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8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6159-D41B-6855-CDD1-6E741169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KEY INSIGHTS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C65CA-49CE-7DD5-5D28-0037E55C7A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Total Successful Attacks: 161,000 incidents occurred globally.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Year with the Highest Number of Attacks: 2017 witnessed the highest frequency of terrorist attacks.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Total Number of Countries Attacked: Terrorism affected 202 Countries.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Most Weapon Used: Explosives were the primary weapons employed in the majority of attacks.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Highest Targeted Individuals: Approximately 40,400 individuals were targeted.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Most Deadly Group: The Taliban emerged as the most lethal terrorist group.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1FEF1-57A4-29CE-1C17-E8221A6C09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Country with the Most Attacks: Iraq experienced the highest number of terrorist attacks.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Number of Killed: Tragically, 396,000 individuals lost their lives in these attacks.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Number of Wounded: Over 510,000 individuals sustained injuries due to terrorist incidents.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Success Rate by Region: The Middle East and North Africa exhibited the highest success rate in terrorist attacks.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2494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81C4A-8CFE-BA74-A2D8-58D7E8EAE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806" y="365126"/>
            <a:ext cx="10354993" cy="8587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59593-09C5-0C8E-2BBF-E6937C0B5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62" y="1223890"/>
            <a:ext cx="10509737" cy="495307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 Enhance international cooperation to combat terrorism, focusing on intelligence sharing and coordinates efforts.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Provide support and resources for rehabilitation programs for individuals affected by terrorism.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Strengthen counter-terrorism measures in regions with high success rates, particularly in the Middle East and North Africa.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Invest in security measures and surveillance technologies to prevent the acquisition and use of explosives.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Implement strategies to address the root cause of terrorism, such as socio-economic disparities and political instability.</a:t>
            </a:r>
          </a:p>
        </p:txBody>
      </p:sp>
    </p:spTree>
    <p:extLst>
      <p:ext uri="{BB962C8B-B14F-4D97-AF65-F5344CB8AC3E}">
        <p14:creationId xmlns:p14="http://schemas.microsoft.com/office/powerpoint/2010/main" val="14990052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D924DF-0D7D-29D3-F99C-3E8E84296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874" y="365126"/>
            <a:ext cx="10340926" cy="971306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F54650-E328-22A1-9D23-574A2856F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6431"/>
            <a:ext cx="10894256" cy="5156444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Terrorism has a complicated global landscape that affects different regions and people differently. In order to address the complex issue and lessen the terrible effects of terrorism, a comprehensive and cooperative strategy integrating security measures, socioeconomic development, and international cooperation is needed.</a:t>
            </a:r>
          </a:p>
        </p:txBody>
      </p:sp>
    </p:spTree>
    <p:extLst>
      <p:ext uri="{BB962C8B-B14F-4D97-AF65-F5344CB8AC3E}">
        <p14:creationId xmlns:p14="http://schemas.microsoft.com/office/powerpoint/2010/main" val="147016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AAC32-0FD7-262D-BF12-4F0A54B84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613" y="1349864"/>
            <a:ext cx="6597748" cy="3545693"/>
          </a:xfrm>
          <a:scene3d>
            <a:camera prst="orthographicFront"/>
            <a:lightRig rig="threePt" dir="t"/>
          </a:scene3d>
          <a:sp3d>
            <a:bevelT prst="slope"/>
          </a:sp3d>
        </p:spPr>
        <p:txBody>
          <a:bodyPr>
            <a:normAutofit/>
          </a:bodyPr>
          <a:lstStyle/>
          <a:p>
            <a:r>
              <a:rPr lang="en-US" sz="9600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613023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340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TERRORISM DATABASE INTERCAREER INTERNSHIP (PROJECT 1)</vt:lpstr>
      <vt:lpstr>CONTENT</vt:lpstr>
      <vt:lpstr>OVERVIEW</vt:lpstr>
      <vt:lpstr>DASHBOARD</vt:lpstr>
      <vt:lpstr>DASHBOARD</vt:lpstr>
      <vt:lpstr>KEY INSIGHTS</vt:lpstr>
      <vt:lpstr>RECOMMENDATION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TERRORISM DATABASE INTERCAREER INTERNSHIP (PROJECT 1)</dc:title>
  <dc:creator>Oluchi Anyagwa</dc:creator>
  <cp:lastModifiedBy>Oluchi Anyagwa</cp:lastModifiedBy>
  <cp:revision>14</cp:revision>
  <dcterms:created xsi:type="dcterms:W3CDTF">2023-12-26T17:24:46Z</dcterms:created>
  <dcterms:modified xsi:type="dcterms:W3CDTF">2023-12-27T12:03:59Z</dcterms:modified>
</cp:coreProperties>
</file>