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4"/>
  </p:sldMasterIdLst>
  <p:notesMasterIdLst>
    <p:notesMasterId r:id="rId18"/>
  </p:notesMasterIdLst>
  <p:handoutMasterIdLst>
    <p:handoutMasterId r:id="rId19"/>
  </p:handoutMasterIdLst>
  <p:sldIdLst>
    <p:sldId id="317" r:id="rId5"/>
    <p:sldId id="307" r:id="rId6"/>
    <p:sldId id="320" r:id="rId7"/>
    <p:sldId id="308" r:id="rId8"/>
    <p:sldId id="312" r:id="rId9"/>
    <p:sldId id="309" r:id="rId10"/>
    <p:sldId id="321" r:id="rId11"/>
    <p:sldId id="263" r:id="rId12"/>
    <p:sldId id="322" r:id="rId13"/>
    <p:sldId id="310" r:id="rId14"/>
    <p:sldId id="323" r:id="rId15"/>
    <p:sldId id="311" r:id="rId16"/>
    <p:sldId id="30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A47"/>
    <a:srgbClr val="FFF4ED"/>
    <a:srgbClr val="AD5C4D"/>
    <a:srgbClr val="543E35"/>
    <a:srgbClr val="A09D79"/>
    <a:srgbClr val="636A58"/>
    <a:srgbClr val="D1D8B7"/>
    <a:srgbClr val="637700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405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5/14/2025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5486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1542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27287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36825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6331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9218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325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7601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1969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799480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2888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16995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08214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405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85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576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847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60734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738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1160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354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1FB96A-8C3E-4AF4-BDDD-4D27F84A8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FE04B8D-67A6-4C1E-A768-0AE73BD65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151627D-ECF8-46B8-B39D-C4BC8445A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CB09185-2709-48AB-B477-7DBCDD57F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08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753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5650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5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5DAAD5-71D7-4216-9028-977BEEBE6DEC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27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651" r:id="rId25"/>
    <p:sldLayoutId id="2147483664" r:id="rId26"/>
    <p:sldLayoutId id="2147483680" r:id="rId27"/>
    <p:sldLayoutId id="2147483681" r:id="rId28"/>
    <p:sldLayoutId id="2147483682" r:id="rId29"/>
    <p:sldLayoutId id="2147483654" r:id="rId3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queennoraokey@gmail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b="1" dirty="0">
                <a:solidFill>
                  <a:srgbClr val="FFF4ED"/>
                </a:solidFill>
              </a:rPr>
              <a:t>End-to-End Data Analytics Project for Business Solutions</a:t>
            </a:r>
            <a:br>
              <a:rPr lang="en-US" b="1" dirty="0">
                <a:solidFill>
                  <a:srgbClr val="543E35"/>
                </a:solidFill>
              </a:rPr>
            </a:br>
            <a:br>
              <a:rPr lang="en-US" b="1" dirty="0">
                <a:solidFill>
                  <a:srgbClr val="543E35"/>
                </a:solidFill>
              </a:rPr>
            </a:br>
            <a:r>
              <a:rPr lang="en-US" b="1" dirty="0">
                <a:solidFill>
                  <a:srgbClr val="FFF4ED"/>
                </a:solidFill>
              </a:rPr>
              <a:t>CHINENYE NORA OKEY</a:t>
            </a:r>
            <a:br>
              <a:rPr lang="en-US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rgbClr val="543E35"/>
                </a:solidFill>
              </a:rPr>
            </a:br>
            <a:endParaRPr lang="en-US" b="1" dirty="0">
              <a:solidFill>
                <a:srgbClr val="543E35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864D91-5FBD-44B1-B1B4-2D951C053872}"/>
              </a:ext>
            </a:extLst>
          </p:cNvPr>
          <p:cNvSpPr/>
          <p:nvPr/>
        </p:nvSpPr>
        <p:spPr>
          <a:xfrm>
            <a:off x="4455473" y="4697128"/>
            <a:ext cx="1001027" cy="394636"/>
          </a:xfrm>
          <a:prstGeom prst="rect">
            <a:avLst/>
          </a:prstGeom>
          <a:solidFill>
            <a:srgbClr val="505A4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33B6B-B98F-4D76-9BAD-9C6A1BA03AFD}"/>
              </a:ext>
            </a:extLst>
          </p:cNvPr>
          <p:cNvSpPr/>
          <p:nvPr/>
        </p:nvSpPr>
        <p:spPr>
          <a:xfrm>
            <a:off x="5734475" y="4692315"/>
            <a:ext cx="1001027" cy="394636"/>
          </a:xfrm>
          <a:prstGeom prst="rect">
            <a:avLst/>
          </a:prstGeom>
          <a:solidFill>
            <a:srgbClr val="505A4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A33B57-2913-4922-8430-9EF3824980C4}"/>
              </a:ext>
            </a:extLst>
          </p:cNvPr>
          <p:cNvSpPr/>
          <p:nvPr/>
        </p:nvSpPr>
        <p:spPr>
          <a:xfrm>
            <a:off x="7013477" y="4692315"/>
            <a:ext cx="934491" cy="394636"/>
          </a:xfrm>
          <a:prstGeom prst="rect">
            <a:avLst/>
          </a:prstGeom>
          <a:solidFill>
            <a:srgbClr val="505A4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13B64D89-9862-412A-89D6-BD83933FB9F7}"/>
              </a:ext>
            </a:extLst>
          </p:cNvPr>
          <p:cNvSpPr/>
          <p:nvPr/>
        </p:nvSpPr>
        <p:spPr>
          <a:xfrm>
            <a:off x="4718785" y="256239"/>
            <a:ext cx="3587818" cy="517424"/>
          </a:xfrm>
          <a:prstGeom prst="flowChartAlternateProcess">
            <a:avLst/>
          </a:prstGeom>
          <a:solidFill>
            <a:srgbClr val="AD5C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COMMUNICATION </a:t>
            </a:r>
            <a:r>
              <a:rPr lang="en-US" sz="1800" b="1" dirty="0">
                <a:latin typeface="+mj-lt"/>
              </a:rPr>
              <a:t>PLAN</a:t>
            </a:r>
            <a:endParaRPr lang="en-US" sz="1800" b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FA99E69-2BD4-4464-8459-4C39559A4CD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04774" y="1211340"/>
            <a:ext cx="5380522" cy="23345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Tools Used: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Email for formal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WhatsApp or Slack for daily/quick updates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Google Docs/Sheets for documentation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Zoom/Meet for reviews and feedback sessions</a:t>
            </a:r>
          </a:p>
          <a:p>
            <a:endParaRPr lang="en-US" dirty="0"/>
          </a:p>
          <a:p>
            <a:r>
              <a:rPr lang="en-US" sz="2600" b="1" dirty="0"/>
              <a:t>Frequency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41311511-A04C-4D44-B3A3-2B0404FE7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906420"/>
              </p:ext>
            </p:extLst>
          </p:nvPr>
        </p:nvGraphicFramePr>
        <p:xfrm>
          <a:off x="1066801" y="3781285"/>
          <a:ext cx="9286239" cy="2070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5413">
                  <a:extLst>
                    <a:ext uri="{9D8B030D-6E8A-4147-A177-3AD203B41FA5}">
                      <a16:colId xmlns:a16="http://schemas.microsoft.com/office/drawing/2014/main" val="272673302"/>
                    </a:ext>
                  </a:extLst>
                </a:gridCol>
                <a:gridCol w="3095413">
                  <a:extLst>
                    <a:ext uri="{9D8B030D-6E8A-4147-A177-3AD203B41FA5}">
                      <a16:colId xmlns:a16="http://schemas.microsoft.com/office/drawing/2014/main" val="1951439213"/>
                    </a:ext>
                  </a:extLst>
                </a:gridCol>
                <a:gridCol w="3095413">
                  <a:extLst>
                    <a:ext uri="{9D8B030D-6E8A-4147-A177-3AD203B41FA5}">
                      <a16:colId xmlns:a16="http://schemas.microsoft.com/office/drawing/2014/main" val="1590494919"/>
                    </a:ext>
                  </a:extLst>
                </a:gridCol>
              </a:tblGrid>
              <a:tr h="414175">
                <a:tc>
                  <a:txBody>
                    <a:bodyPr/>
                    <a:lstStyle/>
                    <a:p>
                      <a:r>
                        <a:rPr lang="en-US" b="1" dirty="0"/>
                        <a:t>Activity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Frequency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Channel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477162"/>
                  </a:ext>
                </a:extLst>
              </a:tr>
              <a:tr h="414175">
                <a:tc>
                  <a:txBody>
                    <a:bodyPr/>
                    <a:lstStyle/>
                    <a:p>
                      <a:r>
                        <a:rPr lang="en-US" dirty="0"/>
                        <a:t>Daily progress updates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 (if team)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WhatsApp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255057"/>
                  </a:ext>
                </a:extLst>
              </a:tr>
              <a:tr h="414175">
                <a:tc>
                  <a:txBody>
                    <a:bodyPr/>
                    <a:lstStyle/>
                    <a:p>
                      <a:r>
                        <a:rPr lang="en-US" dirty="0"/>
                        <a:t>Status meeting/review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Twice a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Zoom/Meet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06785"/>
                  </a:ext>
                </a:extLst>
              </a:tr>
              <a:tr h="414175">
                <a:tc>
                  <a:txBody>
                    <a:bodyPr/>
                    <a:lstStyle/>
                    <a:p>
                      <a:r>
                        <a:rPr lang="en-US" dirty="0"/>
                        <a:t>Final review and handoff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project close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Zoom/Meet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7581"/>
                  </a:ext>
                </a:extLst>
              </a:tr>
              <a:tr h="414175">
                <a:tc>
                  <a:txBody>
                    <a:bodyPr/>
                    <a:lstStyle/>
                    <a:p>
                      <a:r>
                        <a:rPr lang="en-US" dirty="0"/>
                        <a:t>Documentation sharing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 Drive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0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48B0-0BCA-4FF9-A532-CFF7B7EF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AD5C4D"/>
                </a:solidFill>
              </a:rPr>
              <a:t>RISK </a:t>
            </a:r>
            <a:br>
              <a:rPr lang="en-US" sz="4000" dirty="0">
                <a:solidFill>
                  <a:srgbClr val="AD5C4D"/>
                </a:solidFill>
              </a:rPr>
            </a:br>
            <a:r>
              <a:rPr lang="en-US" sz="4000" dirty="0">
                <a:solidFill>
                  <a:srgbClr val="AD5C4D"/>
                </a:solidFill>
              </a:rPr>
              <a:t>MANAGEMENT </a:t>
            </a:r>
          </a:p>
        </p:txBody>
      </p:sp>
    </p:spTree>
    <p:extLst>
      <p:ext uri="{BB962C8B-B14F-4D97-AF65-F5344CB8AC3E}">
        <p14:creationId xmlns:p14="http://schemas.microsoft.com/office/powerpoint/2010/main" val="3082686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F7FB4973-CC40-47FD-B6E0-2FD872323831}"/>
              </a:ext>
            </a:extLst>
          </p:cNvPr>
          <p:cNvSpPr/>
          <p:nvPr/>
        </p:nvSpPr>
        <p:spPr>
          <a:xfrm>
            <a:off x="4607025" y="307039"/>
            <a:ext cx="3587818" cy="517424"/>
          </a:xfrm>
          <a:prstGeom prst="flowChartAlternateProcess">
            <a:avLst/>
          </a:prstGeom>
          <a:solidFill>
            <a:srgbClr val="AD5C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+mj-lt"/>
              </a:rPr>
              <a:t>RISK MANAGEMENT </a:t>
            </a:r>
            <a:endParaRPr lang="en-US" sz="1800" b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B7448E6D-A89E-4C84-BDBF-634D3D6C0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679762"/>
              </p:ext>
            </p:extLst>
          </p:nvPr>
        </p:nvGraphicFramePr>
        <p:xfrm>
          <a:off x="1867100" y="1351280"/>
          <a:ext cx="9067667" cy="47114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3700">
                  <a:extLst>
                    <a:ext uri="{9D8B030D-6E8A-4147-A177-3AD203B41FA5}">
                      <a16:colId xmlns:a16="http://schemas.microsoft.com/office/drawing/2014/main" val="110659003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548785534"/>
                    </a:ext>
                  </a:extLst>
                </a:gridCol>
                <a:gridCol w="3883727">
                  <a:extLst>
                    <a:ext uri="{9D8B030D-6E8A-4147-A177-3AD203B41FA5}">
                      <a16:colId xmlns:a16="http://schemas.microsoft.com/office/drawing/2014/main" val="1073254456"/>
                    </a:ext>
                  </a:extLst>
                </a:gridCol>
              </a:tblGrid>
              <a:tr h="532130">
                <a:tc>
                  <a:txBody>
                    <a:bodyPr/>
                    <a:lstStyle/>
                    <a:p>
                      <a:r>
                        <a:rPr lang="en-US" b="1" dirty="0"/>
                        <a:t>Potential Risk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Impact Level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Mitigation Strategy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802635"/>
                  </a:ext>
                </a:extLst>
              </a:tr>
              <a:tr h="769866">
                <a:tc>
                  <a:txBody>
                    <a:bodyPr/>
                    <a:lstStyle/>
                    <a:p>
                      <a:r>
                        <a:rPr lang="en-US" dirty="0"/>
                        <a:t>Delays in data collection or cleaning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Allocate buffer time in schedule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780674"/>
                  </a:ext>
                </a:extLst>
              </a:tr>
              <a:tr h="769866">
                <a:tc>
                  <a:txBody>
                    <a:bodyPr/>
                    <a:lstStyle/>
                    <a:p>
                      <a:r>
                        <a:rPr lang="en-US" dirty="0"/>
                        <a:t>Technical issues with tools (Excel, Power BI)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 backup tools (e.g., Google Sheets, Tableau Public)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148237"/>
                  </a:ext>
                </a:extLst>
              </a:tr>
              <a:tr h="769866">
                <a:tc>
                  <a:txBody>
                    <a:bodyPr/>
                    <a:lstStyle/>
                    <a:p>
                      <a:r>
                        <a:rPr lang="en-US" dirty="0"/>
                        <a:t>Lack of clarity in requirements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Clarify goals early, maintain open communication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720448"/>
                  </a:ext>
                </a:extLst>
              </a:tr>
              <a:tr h="1099809">
                <a:tc>
                  <a:txBody>
                    <a:bodyPr/>
                    <a:lstStyle/>
                    <a:p>
                      <a:r>
                        <a:rPr lang="en-US" dirty="0"/>
                        <a:t>Data quality issues (missing/inaccurate data)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data validation methods; communicate with data owners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631876"/>
                  </a:ext>
                </a:extLst>
              </a:tr>
              <a:tr h="769866">
                <a:tc>
                  <a:txBody>
                    <a:bodyPr/>
                    <a:lstStyle/>
                    <a:p>
                      <a:r>
                        <a:rPr lang="en-US" dirty="0"/>
                        <a:t>Time constraints/conflicting commitments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realistic deadlines, prioritize key deliverables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532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US" dirty="0"/>
              <a:t>CHINENYE NORA OKEY</a:t>
            </a:r>
          </a:p>
          <a:p>
            <a:r>
              <a:rPr lang="en-US" dirty="0"/>
              <a:t>09019443428</a:t>
            </a:r>
          </a:p>
          <a:p>
            <a:pPr lvl="1"/>
            <a:r>
              <a:rPr lang="en-US" dirty="0">
                <a:hlinkClick r:id="rId3"/>
              </a:rPr>
              <a:t>queennoraokey@gmail.com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4ED"/>
                </a:solidFill>
              </a:rPr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753800"/>
              </p:ext>
            </p:extLst>
          </p:nvPr>
        </p:nvGraphicFramePr>
        <p:xfrm>
          <a:off x="1103686" y="1513623"/>
          <a:ext cx="8947148" cy="4578720"/>
        </p:xfrm>
        <a:graphic>
          <a:graphicData uri="http://schemas.openxmlformats.org/drawingml/2006/table">
            <a:tbl>
              <a:tblPr firstRow="1" bandRow="1"/>
              <a:tblGrid>
                <a:gridCol w="8947148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>
                        <a:latin typeface="+mj-lt"/>
                        <a:cs typeface="Gill Sans Light" panose="020B0302020104020203" pitchFamily="34" charset="-79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j-lt"/>
                          <a:cs typeface="Gill Sans Light" panose="020B0302020104020203" pitchFamily="34" charset="-79"/>
                        </a:rPr>
                        <a:t>Project Overview</a:t>
                      </a:r>
                    </a:p>
                  </a:txBody>
                  <a:tcPr marL="195211" marR="1952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latin typeface="+mj-lt"/>
                      </a:endParaRPr>
                    </a:p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Timeline &amp; Milestone </a:t>
                      </a:r>
                    </a:p>
                  </a:txBody>
                  <a:tcPr marL="195211" marR="195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62889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Roles &amp; Responsibilities 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95211" marR="195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j-lt"/>
                        </a:rPr>
                        <a:t>Communication Plan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95211" marR="195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j-lt"/>
                        </a:rPr>
                        <a:t>Risk Management </a:t>
                      </a:r>
                      <a:endParaRPr lang="en-US" sz="2400" b="0" dirty="0">
                        <a:latin typeface="+mj-lt"/>
                        <a:cs typeface="Gill Sans Light" panose="020B0302020104020203" pitchFamily="34" charset="-79"/>
                      </a:endParaRPr>
                    </a:p>
                  </a:txBody>
                  <a:tcPr marL="195211" marR="195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48B0-0BCA-4FF9-A532-CFF7B7EF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D5C4D"/>
                </a:solidFill>
              </a:rPr>
              <a:t>PROJECT</a:t>
            </a:r>
            <a:br>
              <a:rPr lang="en-US" dirty="0">
                <a:solidFill>
                  <a:srgbClr val="AD5C4D"/>
                </a:solidFill>
              </a:rPr>
            </a:br>
            <a:r>
              <a:rPr lang="en-US" dirty="0">
                <a:solidFill>
                  <a:srgbClr val="AD5C4D"/>
                </a:solidFill>
              </a:rPr>
              <a:t>OVERVIEW </a:t>
            </a:r>
          </a:p>
        </p:txBody>
      </p:sp>
    </p:spTree>
    <p:extLst>
      <p:ext uri="{BB962C8B-B14F-4D97-AF65-F5344CB8AC3E}">
        <p14:creationId xmlns:p14="http://schemas.microsoft.com/office/powerpoint/2010/main" val="265239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7695567E-6594-47CE-AC48-3E33ABBF81E1}"/>
              </a:ext>
            </a:extLst>
          </p:cNvPr>
          <p:cNvSpPr/>
          <p:nvPr/>
        </p:nvSpPr>
        <p:spPr>
          <a:xfrm>
            <a:off x="4878404" y="367393"/>
            <a:ext cx="2893996" cy="465728"/>
          </a:xfrm>
          <a:prstGeom prst="flowChartAlternateProcess">
            <a:avLst/>
          </a:prstGeom>
          <a:solidFill>
            <a:srgbClr val="AD5C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9BEAD4-12C1-4720-A0F0-240ED4FDEDCE}"/>
              </a:ext>
            </a:extLst>
          </p:cNvPr>
          <p:cNvSpPr txBox="1"/>
          <p:nvPr/>
        </p:nvSpPr>
        <p:spPr>
          <a:xfrm>
            <a:off x="6471920" y="2090172"/>
            <a:ext cx="5557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Deliverables:</a:t>
            </a:r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Cleaned HR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Structured data tables (Fact and Dimension tables)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HR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Project Report/Documentation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41207-6A68-4BC0-AE16-CF5B9B333781}"/>
              </a:ext>
            </a:extLst>
          </p:cNvPr>
          <p:cNvSpPr txBox="1"/>
          <p:nvPr/>
        </p:nvSpPr>
        <p:spPr>
          <a:xfrm>
            <a:off x="1036320" y="1513175"/>
            <a:ext cx="50596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This project aims to develop a data-driven HR dashboard to help the HR team make strategic decisions about employee demographics, attrition, and recruitment.</a:t>
            </a:r>
          </a:p>
          <a:p>
            <a:endParaRPr lang="en-US" sz="2400" i="1" dirty="0"/>
          </a:p>
          <a:p>
            <a:r>
              <a:rPr lang="en-US" sz="2400" b="1" dirty="0"/>
              <a:t>Scope:</a:t>
            </a:r>
            <a:br>
              <a:rPr lang="en-US" sz="2400" dirty="0"/>
            </a:br>
            <a:r>
              <a:rPr lang="en-US" sz="2400" i="1" dirty="0"/>
              <a:t>This project includes data cleaning, transformation, visualization, and analysis using Excel and Power BI. It excludes backend system integration.</a:t>
            </a:r>
          </a:p>
          <a:p>
            <a:endParaRPr lang="en-US" sz="18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984871B-86C8-4AAA-9177-964814A61614}"/>
              </a:ext>
            </a:extLst>
          </p:cNvPr>
          <p:cNvSpPr txBox="1">
            <a:spLocks/>
          </p:cNvSpPr>
          <p:nvPr/>
        </p:nvSpPr>
        <p:spPr>
          <a:xfrm>
            <a:off x="914400" y="914400"/>
            <a:ext cx="5641848" cy="5029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AD5C4D"/>
                </a:solidFill>
              </a:rPr>
              <a:t>TIMELINE &amp;</a:t>
            </a:r>
            <a:br>
              <a:rPr lang="en-US" sz="4000" dirty="0">
                <a:solidFill>
                  <a:srgbClr val="AD5C4D"/>
                </a:solidFill>
              </a:rPr>
            </a:br>
            <a:r>
              <a:rPr lang="en-US" sz="4000" dirty="0">
                <a:solidFill>
                  <a:srgbClr val="AD5C4D"/>
                </a:solidFill>
              </a:rPr>
              <a:t>MILESTONE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31A6BC32-BA51-4521-9F0F-E4D78A63947F}"/>
              </a:ext>
            </a:extLst>
          </p:cNvPr>
          <p:cNvSpPr/>
          <p:nvPr/>
        </p:nvSpPr>
        <p:spPr>
          <a:xfrm>
            <a:off x="4811830" y="180407"/>
            <a:ext cx="2840253" cy="517424"/>
          </a:xfrm>
          <a:prstGeom prst="flowChartAlternateProcess">
            <a:avLst/>
          </a:prstGeom>
          <a:solidFill>
            <a:srgbClr val="AD5C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+mj-lt"/>
              </a:rPr>
              <a:t> TIMELINE &amp; MILESTONE 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8E52F73-ECE9-426F-AF71-915EACF33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564380"/>
              </p:ext>
            </p:extLst>
          </p:nvPr>
        </p:nvGraphicFramePr>
        <p:xfrm>
          <a:off x="1174282" y="1068403"/>
          <a:ext cx="9702268" cy="5248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5567">
                  <a:extLst>
                    <a:ext uri="{9D8B030D-6E8A-4147-A177-3AD203B41FA5}">
                      <a16:colId xmlns:a16="http://schemas.microsoft.com/office/drawing/2014/main" val="3841009030"/>
                    </a:ext>
                  </a:extLst>
                </a:gridCol>
                <a:gridCol w="2425567">
                  <a:extLst>
                    <a:ext uri="{9D8B030D-6E8A-4147-A177-3AD203B41FA5}">
                      <a16:colId xmlns:a16="http://schemas.microsoft.com/office/drawing/2014/main" val="1014244829"/>
                    </a:ext>
                  </a:extLst>
                </a:gridCol>
                <a:gridCol w="2425567">
                  <a:extLst>
                    <a:ext uri="{9D8B030D-6E8A-4147-A177-3AD203B41FA5}">
                      <a16:colId xmlns:a16="http://schemas.microsoft.com/office/drawing/2014/main" val="4262753180"/>
                    </a:ext>
                  </a:extLst>
                </a:gridCol>
                <a:gridCol w="2425567">
                  <a:extLst>
                    <a:ext uri="{9D8B030D-6E8A-4147-A177-3AD203B41FA5}">
                      <a16:colId xmlns:a16="http://schemas.microsoft.com/office/drawing/2014/main" val="679446378"/>
                    </a:ext>
                  </a:extLst>
                </a:gridCol>
              </a:tblGrid>
              <a:tr h="444444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Phase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Start Date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End Date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Milestone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785333"/>
                  </a:ext>
                </a:extLst>
              </a:tr>
              <a:tr h="444444">
                <a:tc>
                  <a:txBody>
                    <a:bodyPr/>
                    <a:lstStyle/>
                    <a:p>
                      <a:r>
                        <a:rPr lang="en-US" dirty="0"/>
                        <a:t>Project Planning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14,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15,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plan finalized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204469"/>
                  </a:ext>
                </a:extLst>
              </a:tr>
              <a:tr h="767122">
                <a:tc>
                  <a:txBody>
                    <a:bodyPr/>
                    <a:lstStyle/>
                    <a:p>
                      <a:r>
                        <a:rPr lang="en-US" dirty="0"/>
                        <a:t>Data Collection &amp; Cleaning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16,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18,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Cleaned dataset ready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499906"/>
                  </a:ext>
                </a:extLst>
              </a:tr>
              <a:tr h="1095888">
                <a:tc>
                  <a:txBody>
                    <a:bodyPr/>
                    <a:lstStyle/>
                    <a:p>
                      <a:r>
                        <a:rPr lang="en-US" dirty="0"/>
                        <a:t>Data Analysis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19,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22,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 analysis &amp; answered business questions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081203"/>
                  </a:ext>
                </a:extLst>
              </a:tr>
              <a:tr h="767122">
                <a:tc>
                  <a:txBody>
                    <a:bodyPr/>
                    <a:lstStyle/>
                    <a:p>
                      <a:r>
                        <a:rPr lang="en-US" dirty="0"/>
                        <a:t>Dashboard Development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23,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26,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Dashboard 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827578"/>
                  </a:ext>
                </a:extLst>
              </a:tr>
              <a:tr h="767122">
                <a:tc>
                  <a:txBody>
                    <a:bodyPr/>
                    <a:lstStyle/>
                    <a:p>
                      <a:r>
                        <a:rPr lang="en-US" dirty="0"/>
                        <a:t>Final Documentation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27,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28,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 ready for submission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999294"/>
                  </a:ext>
                </a:extLst>
              </a:tr>
              <a:tr h="767122">
                <a:tc>
                  <a:txBody>
                    <a:bodyPr/>
                    <a:lstStyle/>
                    <a:p>
                      <a:r>
                        <a:rPr lang="en-US" dirty="0"/>
                        <a:t>Review &amp; Delivery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29,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30,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reviewed &amp; delivered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08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48B0-0BCA-4FF9-A532-CFF7B7EF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AD5C4D"/>
                </a:solidFill>
              </a:rPr>
              <a:t>ROLES &amp;</a:t>
            </a:r>
            <a:br>
              <a:rPr lang="en-US" sz="4000" dirty="0">
                <a:solidFill>
                  <a:srgbClr val="AD5C4D"/>
                </a:solidFill>
              </a:rPr>
            </a:br>
            <a:r>
              <a:rPr lang="en-US" sz="4000" dirty="0">
                <a:solidFill>
                  <a:srgbClr val="AD5C4D"/>
                </a:solidFill>
              </a:rPr>
              <a:t>RESPONSIBILITIES </a:t>
            </a:r>
          </a:p>
        </p:txBody>
      </p:sp>
    </p:spTree>
    <p:extLst>
      <p:ext uri="{BB962C8B-B14F-4D97-AF65-F5344CB8AC3E}">
        <p14:creationId xmlns:p14="http://schemas.microsoft.com/office/powerpoint/2010/main" val="210314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4BB40F44-53C6-4B38-96B5-79DC798E25B0}"/>
              </a:ext>
            </a:extLst>
          </p:cNvPr>
          <p:cNvSpPr/>
          <p:nvPr/>
        </p:nvSpPr>
        <p:spPr>
          <a:xfrm>
            <a:off x="4543391" y="285115"/>
            <a:ext cx="3587818" cy="517424"/>
          </a:xfrm>
          <a:prstGeom prst="flowChartAlternateProcess">
            <a:avLst/>
          </a:prstGeom>
          <a:solidFill>
            <a:srgbClr val="AD5C4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+mj-lt"/>
              </a:rPr>
              <a:t>ROLES &amp; RESPONSIBILITIES </a:t>
            </a:r>
            <a:endParaRPr lang="en-US" sz="1800" b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63AEDB25-8992-472B-B9E0-2D0DD3B25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583476"/>
              </p:ext>
            </p:extLst>
          </p:nvPr>
        </p:nvGraphicFramePr>
        <p:xfrm>
          <a:off x="1935749" y="1944303"/>
          <a:ext cx="8122653" cy="1463220"/>
        </p:xfrm>
        <a:graphic>
          <a:graphicData uri="http://schemas.openxmlformats.org/drawingml/2006/table">
            <a:tbl>
              <a:tblPr firstRow="1" bandRow="1">
                <a:noFill/>
                <a:tableStyleId>{2D5ABB26-0587-4C30-8999-92F81FD0307C}</a:tableStyleId>
              </a:tblPr>
              <a:tblGrid>
                <a:gridCol w="2707551">
                  <a:extLst>
                    <a:ext uri="{9D8B030D-6E8A-4147-A177-3AD203B41FA5}">
                      <a16:colId xmlns:a16="http://schemas.microsoft.com/office/drawing/2014/main" val="2373146009"/>
                    </a:ext>
                  </a:extLst>
                </a:gridCol>
                <a:gridCol w="2707551">
                  <a:extLst>
                    <a:ext uri="{9D8B030D-6E8A-4147-A177-3AD203B41FA5}">
                      <a16:colId xmlns:a16="http://schemas.microsoft.com/office/drawing/2014/main" val="2341443705"/>
                    </a:ext>
                  </a:extLst>
                </a:gridCol>
                <a:gridCol w="2707551">
                  <a:extLst>
                    <a:ext uri="{9D8B030D-6E8A-4147-A177-3AD203B41FA5}">
                      <a16:colId xmlns:a16="http://schemas.microsoft.com/office/drawing/2014/main" val="449552748"/>
                    </a:ext>
                  </a:extLst>
                </a:gridCol>
              </a:tblGrid>
              <a:tr h="3658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262672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904556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7814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26934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D07FC2-F40C-48C2-A5BB-0532593E5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641406"/>
              </p:ext>
            </p:extLst>
          </p:nvPr>
        </p:nvGraphicFramePr>
        <p:xfrm>
          <a:off x="1524000" y="1978706"/>
          <a:ext cx="9626601" cy="3189134"/>
        </p:xfrm>
        <a:graphic>
          <a:graphicData uri="http://schemas.openxmlformats.org/drawingml/2006/table">
            <a:tbl>
              <a:tblPr/>
              <a:tblGrid>
                <a:gridCol w="3208867">
                  <a:extLst>
                    <a:ext uri="{9D8B030D-6E8A-4147-A177-3AD203B41FA5}">
                      <a16:colId xmlns:a16="http://schemas.microsoft.com/office/drawing/2014/main" val="2775692923"/>
                    </a:ext>
                  </a:extLst>
                </a:gridCol>
                <a:gridCol w="3208867">
                  <a:extLst>
                    <a:ext uri="{9D8B030D-6E8A-4147-A177-3AD203B41FA5}">
                      <a16:colId xmlns:a16="http://schemas.microsoft.com/office/drawing/2014/main" val="2632587064"/>
                    </a:ext>
                  </a:extLst>
                </a:gridCol>
                <a:gridCol w="3208867">
                  <a:extLst>
                    <a:ext uri="{9D8B030D-6E8A-4147-A177-3AD203B41FA5}">
                      <a16:colId xmlns:a16="http://schemas.microsoft.com/office/drawing/2014/main" val="2227804505"/>
                    </a:ext>
                  </a:extLst>
                </a:gridCol>
              </a:tblGrid>
              <a:tr h="505496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Team Member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Role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Responsibilities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58586"/>
                  </a:ext>
                </a:extLst>
              </a:tr>
              <a:tr h="892841">
                <a:tc>
                  <a:txBody>
                    <a:bodyPr/>
                    <a:lstStyle/>
                    <a:p>
                      <a:r>
                        <a:rPr lang="en-US" dirty="0"/>
                        <a:t>Chinenye Nora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Lead / Analyst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cleaning, analysis, dashboard creation, reporting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385995"/>
                  </a:ext>
                </a:extLst>
              </a:tr>
              <a:tr h="884619">
                <a:tc>
                  <a:txBody>
                    <a:bodyPr/>
                    <a:lstStyle/>
                    <a:p>
                      <a:r>
                        <a:rPr lang="en-US" dirty="0"/>
                        <a:t>[Optional teammate]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QA Reviewer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 dashboard accuracy, validate insights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879593"/>
                  </a:ext>
                </a:extLst>
              </a:tr>
              <a:tr h="884619">
                <a:tc>
                  <a:txBody>
                    <a:bodyPr/>
                    <a:lstStyle/>
                    <a:p>
                      <a:r>
                        <a:rPr lang="en-US" dirty="0"/>
                        <a:t>[Mentor/Coach]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Advisor (if any)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Guide analysis process and provide feedback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461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48B0-0BCA-4FF9-A532-CFF7B7EF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AD5C4D"/>
                </a:solidFill>
              </a:rPr>
              <a:t>COMMUNICATION</a:t>
            </a:r>
            <a:br>
              <a:rPr lang="en-US" sz="4000" dirty="0">
                <a:solidFill>
                  <a:srgbClr val="AD5C4D"/>
                </a:solidFill>
              </a:rPr>
            </a:br>
            <a:r>
              <a:rPr lang="en-US" sz="4000" dirty="0">
                <a:solidFill>
                  <a:srgbClr val="AD5C4D"/>
                </a:solidFill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1410605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131</TotalTime>
  <Words>449</Words>
  <Application>Microsoft Office PowerPoint</Application>
  <PresentationFormat>Widescreen</PresentationFormat>
  <Paragraphs>128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Sagona Book</vt:lpstr>
      <vt:lpstr>Wingdings 3</vt:lpstr>
      <vt:lpstr>Ion</vt:lpstr>
      <vt:lpstr>End-to-End Data Analytics Project for Business Solutions  CHINENYE NORA OKEY  </vt:lpstr>
      <vt:lpstr>Agenda</vt:lpstr>
      <vt:lpstr>PROJECT OVERVIEW </vt:lpstr>
      <vt:lpstr>PowerPoint Presentation</vt:lpstr>
      <vt:lpstr>PowerPoint Presentation</vt:lpstr>
      <vt:lpstr>PowerPoint Presentation</vt:lpstr>
      <vt:lpstr>ROLES &amp; RESPONSIBILITIES </vt:lpstr>
      <vt:lpstr>PowerPoint Presentation</vt:lpstr>
      <vt:lpstr>COMMUNICATION PLAN</vt:lpstr>
      <vt:lpstr>PowerPoint Presentation</vt:lpstr>
      <vt:lpstr>RISK  MANAGEMENT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Nora Okey</dc:creator>
  <cp:lastModifiedBy>Nora Okey</cp:lastModifiedBy>
  <cp:revision>15</cp:revision>
  <dcterms:created xsi:type="dcterms:W3CDTF">2025-05-14T16:01:35Z</dcterms:created>
  <dcterms:modified xsi:type="dcterms:W3CDTF">2025-05-14T18:13:36Z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