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07577251" r:id="rId2"/>
    <p:sldId id="886" r:id="rId3"/>
    <p:sldId id="2007577296" r:id="rId4"/>
    <p:sldId id="2007577299" r:id="rId5"/>
    <p:sldId id="2007577297" r:id="rId6"/>
    <p:sldId id="2007577301" r:id="rId7"/>
    <p:sldId id="2007577322" r:id="rId8"/>
    <p:sldId id="2007577274" r:id="rId9"/>
    <p:sldId id="2007577326" r:id="rId10"/>
    <p:sldId id="200757731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67"/>
    <a:srgbClr val="C8162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330" autoAdjust="0"/>
  </p:normalViewPr>
  <p:slideViewPr>
    <p:cSldViewPr snapToGrid="0" showGuides="1">
      <p:cViewPr varScale="1">
        <p:scale>
          <a:sx n="71" d="100"/>
          <a:sy n="71" d="100"/>
        </p:scale>
        <p:origin x="11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notesViewPr>
    <p:cSldViewPr snapToGrid="0" showGuides="1">
      <p:cViewPr varScale="1">
        <p:scale>
          <a:sx n="98" d="100"/>
          <a:sy n="98" d="100"/>
        </p:scale>
        <p:origin x="352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580F8-1E1D-4BB3-B344-59280A90D58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331-3811-4993-BAA3-C4421D73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本节主要介绍</a:t>
            </a:r>
            <a:r>
              <a:rPr lang="en-US" altLang="zh-CN" dirty="0"/>
              <a:t>《</a:t>
            </a:r>
            <a:r>
              <a:rPr lang="zh-CN" altLang="en-US" dirty="0"/>
              <a:t>货币金融学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以后的页码不特别强调均指戴国强</a:t>
            </a:r>
            <a:r>
              <a:rPr lang="en-US" altLang="zh-CN" sz="1200" dirty="0">
                <a:solidFill>
                  <a:srgbClr val="FF0000"/>
                </a:solidFill>
              </a:rPr>
              <a:t>《</a:t>
            </a:r>
            <a:r>
              <a:rPr lang="zh-CN" altLang="en-US" sz="1200" dirty="0">
                <a:solidFill>
                  <a:srgbClr val="FF0000"/>
                </a:solidFill>
              </a:rPr>
              <a:t>货币金融学</a:t>
            </a:r>
            <a:r>
              <a:rPr lang="en-US" altLang="zh-CN" sz="1200" dirty="0">
                <a:solidFill>
                  <a:srgbClr val="FF0000"/>
                </a:solidFill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</a:rPr>
              <a:t>第四版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习题集均指配套习题集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4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6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9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BCB-836E-4E09-BC2E-1C18515E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DB47-0A75-4EE5-A2DD-12744BEE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0EF3E-B552-4C5E-BDD1-F42CBDE4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A40-39FB-4AA4-9A2C-2819FEC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514B6-D567-4780-B511-8E2929FD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99B7-5EE6-4E24-9022-AB4F84C5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4D61E-C803-4A0E-BE12-06FC6EDC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3A7F0-FE4D-4798-9FD3-EFE787D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A639-AD6A-425F-8149-9DC5447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178AA-4549-45A6-B066-654B9D0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912A3-0CEA-4C65-8726-D6D6B54A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BFC72-C3BF-468D-8FF6-A79454CE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5CE57-6DC7-4C11-8562-A2FCE06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5C81-7004-46E9-AFB9-1B4C9FD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39019-4321-4B53-B13D-2E2A1CDE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9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48792" y="509047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341909" y="2184359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7959446">
            <a:off x="23567" y="5770775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17959446">
            <a:off x="372359" y="6091286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EEFBF5D-C2EF-4284-82E2-641BE2BA6122}"/>
              </a:ext>
            </a:extLst>
          </p:cNvPr>
          <p:cNvSpPr/>
          <p:nvPr userDrawn="1"/>
        </p:nvSpPr>
        <p:spPr>
          <a:xfrm>
            <a:off x="3231930" y="201693"/>
            <a:ext cx="8958735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FAB91-3534-4106-8453-292A6B675D3F}"/>
              </a:ext>
            </a:extLst>
          </p:cNvPr>
          <p:cNvSpPr/>
          <p:nvPr userDrawn="1"/>
        </p:nvSpPr>
        <p:spPr>
          <a:xfrm>
            <a:off x="1340" y="201693"/>
            <a:ext cx="240922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0B724-46A6-43A2-9FE6-FC41DA5DFC33}"/>
              </a:ext>
            </a:extLst>
          </p:cNvPr>
          <p:cNvSpPr/>
          <p:nvPr userDrawn="1"/>
        </p:nvSpPr>
        <p:spPr>
          <a:xfrm>
            <a:off x="273997" y="201693"/>
            <a:ext cx="64153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46775-042F-4895-BC6E-BCDA79B8BB52}"/>
              </a:ext>
            </a:extLst>
          </p:cNvPr>
          <p:cNvSpPr/>
          <p:nvPr userDrawn="1"/>
        </p:nvSpPr>
        <p:spPr>
          <a:xfrm>
            <a:off x="1341" y="6635309"/>
            <a:ext cx="12189324" cy="85611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9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97D1FDA-8AD7-41A1-A0AC-B73BFC6DE26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D327145-FF81-4AC9-98EB-2A48FA1E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992-FEFA-4876-94CB-D6B3E30E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DB7A-3C22-455C-94D1-01E58AC7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56B-46E0-4305-ABD0-5AFF23E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3F5EE-F841-4688-861C-ED83E9F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C713-DF92-4EF2-88FB-2880CF2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31C4-86A9-4FDA-8256-B63A2539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9E603-391D-4B2A-8DF0-DA5717C5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DAB5-C30B-41A8-A50B-7005778B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453E0-0223-4C5B-80D9-81E97C8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758A-1927-4861-BF09-4400CF5E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5E27-075C-41D9-B331-39454F9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5303-E176-4E4A-8362-D2CD5DA2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09B4-C4CC-4266-A509-F50F7341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18F96-8C19-421A-8D16-AE9339CA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CBBCC-5966-4A6B-B772-5203C11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6FFA3-7590-4680-8883-827ED72E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972D-B121-4AED-ADB3-FD5CE42D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DE9BA-4346-4197-B821-E03D71EB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0F0DD-5DCF-4AC0-B44E-08C83564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6D781-E37B-457A-AE48-8105F7C72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4A980-2D2D-4BE2-B729-C5AC247E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EACE6-A631-4783-92AC-7E17E00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7C158-A28C-4096-8598-17B2DA2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424B6-DA27-4E9F-9D66-CE40038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71DE-FECF-4D03-A5FF-9DB728A9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C838C-A181-48DA-B9DC-9367805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FF3D9-4D44-469A-92EE-FD80CF8F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AD904-7529-4199-9D61-A5A8200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A7507-9F79-482F-956D-3F32DCE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8FDFD-8DCC-4FE9-8F25-67AB68FD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2B423-B835-492C-9650-EC909CE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3304-4362-4E39-AC51-9626D2F2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6012-F7B4-40C0-9585-86CA1443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9250-BEAD-4F21-9EC8-06FEE668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A9E1-FDD0-406E-AAA5-DEE0ADB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371AF-ED8F-4FEF-AA18-BCBB7792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AC542-68CF-4E1A-8E38-F9001A1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2DF4-7617-45B1-AB96-060D918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BAB5D-066F-412E-872A-F2FB6D86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C4B91-81F5-45A9-B39D-CF58A640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0C0CD-45C0-44C9-ABFA-CBE140BD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A3131-84EC-4697-989C-D5D75AA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A1E4E-0609-45AC-BB52-D9533D15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2875D-AA7C-4C9C-A7E7-0849652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0DBB-A27D-4A9B-845F-33054D2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0EAE-4AB9-45C2-9FB5-A64F15A76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75F09-D145-434E-B299-C4A92CBD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65F6-280A-4657-8CD8-A235CD8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  <p:sldLayoutId id="214748367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7402" y="2606313"/>
            <a:ext cx="926326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4800" dirty="0"/>
              <a:t>Course3</a:t>
            </a:r>
            <a:r>
              <a:rPr lang="zh-CN" altLang="en-US" sz="4800" dirty="0"/>
              <a:t>：金融体系与金融改革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78580" y="4563261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5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9A6C29D-06CC-4903-8ED1-E768C3E43D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82641" y="5538207"/>
            <a:ext cx="16267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授课人 ：</a:t>
            </a:r>
            <a:r>
              <a:rPr lang="en-US" altLang="zh-CN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 Z</a:t>
            </a:r>
            <a:r>
              <a:rPr lang="zh-CN" altLang="en-US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哥</a:t>
            </a:r>
            <a:endParaRPr lang="en-US" altLang="zh-CN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58757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66585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729608"/>
            <a:ext cx="4752930" cy="2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19868" y="2492701"/>
            <a:ext cx="2380129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7200" dirty="0"/>
              <a:t>End</a:t>
            </a:r>
            <a:r>
              <a:rPr lang="zh-CN" altLang="en-US" sz="7200" dirty="0"/>
              <a:t>！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57689" y="4365299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37866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45694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6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13D8F7-960A-4AC0-8E95-15FB87233B1B}"/>
              </a:ext>
            </a:extLst>
          </p:cNvPr>
          <p:cNvGrpSpPr/>
          <p:nvPr/>
        </p:nvGrpSpPr>
        <p:grpSpPr>
          <a:xfrm>
            <a:off x="541532" y="456537"/>
            <a:ext cx="2160513" cy="1360772"/>
            <a:chOff x="373605" y="283629"/>
            <a:chExt cx="2160513" cy="1360772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373605" y="283629"/>
              <a:ext cx="1563876" cy="94377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33" b="0" i="0" u="none" strike="noStrike" kern="0" cap="none" spc="-200" normalizeH="0" baseline="0" noProof="0" dirty="0">
                  <a:ln w="1905"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目录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373605" y="1110865"/>
              <a:ext cx="2160513" cy="53353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CONTENTS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EB2A67-FD74-4134-96C9-17CE246D7E2D}"/>
              </a:ext>
            </a:extLst>
          </p:cNvPr>
          <p:cNvGrpSpPr/>
          <p:nvPr/>
        </p:nvGrpSpPr>
        <p:grpSpPr>
          <a:xfrm>
            <a:off x="3984059" y="1936024"/>
            <a:ext cx="3804218" cy="687948"/>
            <a:chOff x="3993858" y="1478759"/>
            <a:chExt cx="3804218" cy="687948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预习内容检测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6034B8-7673-466E-8778-FD4D5DE3443F}"/>
              </a:ext>
            </a:extLst>
          </p:cNvPr>
          <p:cNvGrpSpPr/>
          <p:nvPr/>
        </p:nvGrpSpPr>
        <p:grpSpPr>
          <a:xfrm>
            <a:off x="3984059" y="3739638"/>
            <a:ext cx="3804218" cy="687948"/>
            <a:chOff x="3993858" y="1478759"/>
            <a:chExt cx="3804218" cy="687948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CC42332-8B64-4D97-AD3A-BE45A6D60B5D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人民币国际化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1B904F7-B254-411A-8567-584F0C1C779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065390-BFB3-488F-A964-001B9F81E8F9}"/>
              </a:ext>
            </a:extLst>
          </p:cNvPr>
          <p:cNvGrpSpPr/>
          <p:nvPr/>
        </p:nvGrpSpPr>
        <p:grpSpPr>
          <a:xfrm>
            <a:off x="3984059" y="2837831"/>
            <a:ext cx="2880888" cy="687948"/>
            <a:chOff x="3993858" y="1478759"/>
            <a:chExt cx="2880888" cy="687948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F4CA2E9-F045-408D-A721-621A60E5D770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209286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金融体系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83E54A8-CA77-4B59-ACF8-87E1D880BBC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89646" y="1869363"/>
              <a:ext cx="267335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1573" y="3930223"/>
            <a:ext cx="386885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预习内容检测</a:t>
            </a:r>
          </a:p>
        </p:txBody>
      </p:sp>
    </p:spTree>
    <p:extLst>
      <p:ext uri="{BB962C8B-B14F-4D97-AF65-F5344CB8AC3E}">
        <p14:creationId xmlns:p14="http://schemas.microsoft.com/office/powerpoint/2010/main" val="6974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CD9E61-85F1-4378-BF06-1B2D1C9FA302}"/>
              </a:ext>
            </a:extLst>
          </p:cNvPr>
          <p:cNvSpPr txBox="1"/>
          <p:nvPr/>
        </p:nvSpPr>
        <p:spPr>
          <a:xfrm>
            <a:off x="794379" y="1213621"/>
            <a:ext cx="76737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例题：上财</a:t>
            </a:r>
            <a:r>
              <a:rPr lang="en-US" altLang="zh-CN" sz="2800" dirty="0"/>
              <a:t>2012</a:t>
            </a:r>
            <a:r>
              <a:rPr lang="zh-CN" altLang="en-US" sz="2800" dirty="0"/>
              <a:t>年真题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下列（）属于契约型金融机构？</a:t>
            </a:r>
            <a:endParaRPr lang="en-US" altLang="zh-CN" sz="2800" dirty="0"/>
          </a:p>
          <a:p>
            <a:r>
              <a:rPr lang="en-US" altLang="zh-CN" sz="2800" dirty="0"/>
              <a:t>A.</a:t>
            </a:r>
            <a:r>
              <a:rPr lang="zh-CN" altLang="en-US" sz="2800" dirty="0"/>
              <a:t>投资银行 </a:t>
            </a:r>
            <a:endParaRPr lang="en-US" altLang="zh-CN" sz="2800" dirty="0"/>
          </a:p>
          <a:p>
            <a:r>
              <a:rPr lang="zh-CN" altLang="en-US" sz="2800" dirty="0"/>
              <a:t>B.封闭型基金</a:t>
            </a:r>
            <a:endParaRPr lang="en-US" altLang="zh-CN" sz="2800" dirty="0"/>
          </a:p>
          <a:p>
            <a:r>
              <a:rPr lang="zh-CN" altLang="en-US" sz="2800" dirty="0"/>
              <a:t>C.保险公司 </a:t>
            </a:r>
            <a:endParaRPr lang="en-US" altLang="zh-CN" sz="2800" dirty="0"/>
          </a:p>
          <a:p>
            <a:r>
              <a:rPr lang="zh-CN" altLang="en-US" sz="2800" dirty="0"/>
              <a:t>D.信用社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5EF6E-BDF3-45ED-BEF8-6C4572320DFD}"/>
              </a:ext>
            </a:extLst>
          </p:cNvPr>
          <p:cNvSpPr txBox="1"/>
          <p:nvPr/>
        </p:nvSpPr>
        <p:spPr>
          <a:xfrm>
            <a:off x="794379" y="4438600"/>
            <a:ext cx="9726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答案：选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是投资型金融机构，</a:t>
            </a:r>
            <a:r>
              <a:rPr lang="en-US" altLang="zh-CN" sz="2800" dirty="0"/>
              <a:t>B</a:t>
            </a:r>
            <a:r>
              <a:rPr lang="zh-CN" altLang="en-US" sz="2800" dirty="0"/>
              <a:t>既可能是契约型基金也可能是公司型基金，</a:t>
            </a:r>
            <a:r>
              <a:rPr lang="en-US" altLang="zh-CN" sz="2800" dirty="0"/>
              <a:t>D</a:t>
            </a:r>
            <a:r>
              <a:rPr lang="zh-CN" altLang="en-US" sz="2800" dirty="0"/>
              <a:t>是存款型金融机构</a:t>
            </a:r>
          </a:p>
        </p:txBody>
      </p:sp>
    </p:spTree>
    <p:extLst>
      <p:ext uri="{BB962C8B-B14F-4D97-AF65-F5344CB8AC3E}">
        <p14:creationId xmlns:p14="http://schemas.microsoft.com/office/powerpoint/2010/main" val="3501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713884" y="3930223"/>
            <a:ext cx="2764233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金融体系</a:t>
            </a:r>
          </a:p>
        </p:txBody>
      </p:sp>
    </p:spTree>
    <p:extLst>
      <p:ext uri="{BB962C8B-B14F-4D97-AF65-F5344CB8AC3E}">
        <p14:creationId xmlns:p14="http://schemas.microsoft.com/office/powerpoint/2010/main" val="6042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794378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金融机构类型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ECEFBF-3137-49FC-9B6A-D2BAA41E8D6C}"/>
              </a:ext>
            </a:extLst>
          </p:cNvPr>
          <p:cNvSpPr txBox="1"/>
          <p:nvPr/>
        </p:nvSpPr>
        <p:spPr>
          <a:xfrm>
            <a:off x="0" y="865533"/>
            <a:ext cx="462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本章内容基本都为了解性质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3DCE0E-51A5-436B-AA4C-A8F337205238}"/>
              </a:ext>
            </a:extLst>
          </p:cNvPr>
          <p:cNvSpPr txBox="1"/>
          <p:nvPr/>
        </p:nvSpPr>
        <p:spPr>
          <a:xfrm>
            <a:off x="77203" y="37820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金融机构类型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69B332A-F902-4158-8D96-B71650D9BF70}"/>
              </a:ext>
            </a:extLst>
          </p:cNvPr>
          <p:cNvSpPr/>
          <p:nvPr/>
        </p:nvSpPr>
        <p:spPr>
          <a:xfrm>
            <a:off x="2407340" y="1838824"/>
            <a:ext cx="418364" cy="4409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09789-F6A6-43C0-B517-3AFCC9EC076E}"/>
              </a:ext>
            </a:extLst>
          </p:cNvPr>
          <p:cNvSpPr txBox="1"/>
          <p:nvPr/>
        </p:nvSpPr>
        <p:spPr>
          <a:xfrm>
            <a:off x="2862776" y="157721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存款型金融机构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69489-CE69-4B22-8A9D-3C2A2728A890}"/>
              </a:ext>
            </a:extLst>
          </p:cNvPr>
          <p:cNvSpPr txBox="1"/>
          <p:nvPr/>
        </p:nvSpPr>
        <p:spPr>
          <a:xfrm>
            <a:off x="2862776" y="37820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契约型金融机构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865C2D-3134-47AB-B787-64EDF7697AC9}"/>
              </a:ext>
            </a:extLst>
          </p:cNvPr>
          <p:cNvSpPr txBox="1"/>
          <p:nvPr/>
        </p:nvSpPr>
        <p:spPr>
          <a:xfrm>
            <a:off x="2862776" y="5986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投资型金融机构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F80E274-8F83-4654-8D99-D8E2911F519B}"/>
              </a:ext>
            </a:extLst>
          </p:cNvPr>
          <p:cNvSpPr/>
          <p:nvPr/>
        </p:nvSpPr>
        <p:spPr>
          <a:xfrm>
            <a:off x="5560951" y="888060"/>
            <a:ext cx="418364" cy="19015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292477-10F1-423F-99EE-AC8E7D8B4F79}"/>
              </a:ext>
            </a:extLst>
          </p:cNvPr>
          <p:cNvSpPr txBox="1"/>
          <p:nvPr/>
        </p:nvSpPr>
        <p:spPr>
          <a:xfrm>
            <a:off x="5936295" y="6264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商业银行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0C156E-B30D-4702-99A9-7958B8DB02A0}"/>
              </a:ext>
            </a:extLst>
          </p:cNvPr>
          <p:cNvSpPr txBox="1"/>
          <p:nvPr/>
        </p:nvSpPr>
        <p:spPr>
          <a:xfrm>
            <a:off x="5936295" y="125007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储蓄贷款协会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711F65-1492-4A5D-B635-95459F42E9C4}"/>
              </a:ext>
            </a:extLst>
          </p:cNvPr>
          <p:cNvSpPr txBox="1"/>
          <p:nvPr/>
        </p:nvSpPr>
        <p:spPr>
          <a:xfrm>
            <a:off x="5936295" y="18737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互助储蓄协会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1ADCF7-81F6-45C9-B962-2513E4AE55DE}"/>
              </a:ext>
            </a:extLst>
          </p:cNvPr>
          <p:cNvSpPr txBox="1"/>
          <p:nvPr/>
        </p:nvSpPr>
        <p:spPr>
          <a:xfrm>
            <a:off x="5936295" y="24973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信用合作社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E42B293-B1B3-467A-9316-42F8ECB3B408}"/>
              </a:ext>
            </a:extLst>
          </p:cNvPr>
          <p:cNvSpPr/>
          <p:nvPr/>
        </p:nvSpPr>
        <p:spPr>
          <a:xfrm>
            <a:off x="5502245" y="3306426"/>
            <a:ext cx="352761" cy="1523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9E503B-0570-431C-A363-51C6C8956E49}"/>
              </a:ext>
            </a:extLst>
          </p:cNvPr>
          <p:cNvSpPr txBox="1"/>
          <p:nvPr/>
        </p:nvSpPr>
        <p:spPr>
          <a:xfrm>
            <a:off x="5936295" y="312096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人寿保险公司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89D7FB-0324-4E16-91F6-842EDB0D3B77}"/>
              </a:ext>
            </a:extLst>
          </p:cNvPr>
          <p:cNvSpPr txBox="1"/>
          <p:nvPr/>
        </p:nvSpPr>
        <p:spPr>
          <a:xfrm>
            <a:off x="5936295" y="374459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财产和意外灾害保险公司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038DE3-E15A-4E0E-BE57-378C64BB3E82}"/>
              </a:ext>
            </a:extLst>
          </p:cNvPr>
          <p:cNvSpPr txBox="1"/>
          <p:nvPr/>
        </p:nvSpPr>
        <p:spPr>
          <a:xfrm>
            <a:off x="5936295" y="436821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养老基金、政府退休基金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FB2DEA6-43A1-466D-B6DD-FDA88052D18E}"/>
              </a:ext>
            </a:extLst>
          </p:cNvPr>
          <p:cNvGrpSpPr/>
          <p:nvPr/>
        </p:nvGrpSpPr>
        <p:grpSpPr>
          <a:xfrm>
            <a:off x="5936295" y="4991846"/>
            <a:ext cx="3393325" cy="523220"/>
            <a:chOff x="6088695" y="5066817"/>
            <a:chExt cx="3393325" cy="52322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5FFC57-045B-487C-BF24-E301319BE50A}"/>
                </a:ext>
              </a:extLst>
            </p:cNvPr>
            <p:cNvSpPr txBox="1"/>
            <p:nvPr/>
          </p:nvSpPr>
          <p:spPr>
            <a:xfrm>
              <a:off x="7861063" y="50668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金融公司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61B5D3-36B5-4427-9A93-C2A50C89B39E}"/>
                </a:ext>
              </a:extLst>
            </p:cNvPr>
            <p:cNvSpPr txBox="1"/>
            <p:nvPr/>
          </p:nvSpPr>
          <p:spPr>
            <a:xfrm>
              <a:off x="6088695" y="50668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投资银行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BB500D0-1085-4A29-80C3-A0DF3A4D4732}"/>
              </a:ext>
            </a:extLst>
          </p:cNvPr>
          <p:cNvGrpSpPr/>
          <p:nvPr/>
        </p:nvGrpSpPr>
        <p:grpSpPr>
          <a:xfrm>
            <a:off x="5936295" y="5615474"/>
            <a:ext cx="4829615" cy="523220"/>
            <a:chOff x="6088695" y="5066817"/>
            <a:chExt cx="4829615" cy="52322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F29AF64-058F-4B4A-96C6-9489532CA249}"/>
                </a:ext>
              </a:extLst>
            </p:cNvPr>
            <p:cNvSpPr txBox="1"/>
            <p:nvPr/>
          </p:nvSpPr>
          <p:spPr>
            <a:xfrm>
              <a:off x="7861063" y="5066817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货币市场共同基金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F2C1241-2E6D-4378-86C2-5C4A51AFB00D}"/>
                </a:ext>
              </a:extLst>
            </p:cNvPr>
            <p:cNvSpPr txBox="1"/>
            <p:nvPr/>
          </p:nvSpPr>
          <p:spPr>
            <a:xfrm>
              <a:off x="6088695" y="50668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共同基金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5FB1EF9-E936-486A-AA91-1E4A2496555C}"/>
              </a:ext>
            </a:extLst>
          </p:cNvPr>
          <p:cNvGrpSpPr/>
          <p:nvPr/>
        </p:nvGrpSpPr>
        <p:grpSpPr>
          <a:xfrm>
            <a:off x="5936295" y="6239104"/>
            <a:ext cx="3393325" cy="523220"/>
            <a:chOff x="6088695" y="5066817"/>
            <a:chExt cx="3393325" cy="52322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6966F5-4C5F-49CE-B692-BBD26C9564A6}"/>
                </a:ext>
              </a:extLst>
            </p:cNvPr>
            <p:cNvSpPr txBox="1"/>
            <p:nvPr/>
          </p:nvSpPr>
          <p:spPr>
            <a:xfrm>
              <a:off x="7861063" y="50668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信托公司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9DFDF0-8691-469F-820E-2185678331EB}"/>
                </a:ext>
              </a:extLst>
            </p:cNvPr>
            <p:cNvSpPr txBox="1"/>
            <p:nvPr/>
          </p:nvSpPr>
          <p:spPr>
            <a:xfrm>
              <a:off x="6088695" y="50668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对冲基金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17401D6-AA47-412A-A61E-B1E16377EB51}"/>
              </a:ext>
            </a:extLst>
          </p:cNvPr>
          <p:cNvSpPr txBox="1"/>
          <p:nvPr/>
        </p:nvSpPr>
        <p:spPr>
          <a:xfrm>
            <a:off x="-31610" y="4305222"/>
            <a:ext cx="263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</a:rPr>
              <a:t>本书第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章有详细介绍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F31F2ED-F5A9-4AB4-9C79-7A1A2F91F052}"/>
              </a:ext>
            </a:extLst>
          </p:cNvPr>
          <p:cNvSpPr/>
          <p:nvPr/>
        </p:nvSpPr>
        <p:spPr>
          <a:xfrm>
            <a:off x="5611430" y="5230913"/>
            <a:ext cx="256983" cy="1344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81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金融体系功能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B9E2B1-0E5B-4E24-BA8C-783EE00FE26D}"/>
              </a:ext>
            </a:extLst>
          </p:cNvPr>
          <p:cNvSpPr txBox="1"/>
          <p:nvPr/>
        </p:nvSpPr>
        <p:spPr>
          <a:xfrm>
            <a:off x="138389" y="341107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金融体系主要功能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C7C2E009-40C3-40FE-A801-FECF8E598545}"/>
              </a:ext>
            </a:extLst>
          </p:cNvPr>
          <p:cNvSpPr/>
          <p:nvPr/>
        </p:nvSpPr>
        <p:spPr>
          <a:xfrm>
            <a:off x="3195636" y="987751"/>
            <a:ext cx="851647" cy="5369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8DA40B-B065-406E-A753-31D3ADE497AB}"/>
              </a:ext>
            </a:extLst>
          </p:cNvPr>
          <p:cNvSpPr txBox="1"/>
          <p:nvPr/>
        </p:nvSpPr>
        <p:spPr>
          <a:xfrm>
            <a:off x="4047283" y="72614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清算和支付结算功能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C44D2D-49FE-4BC1-B01D-ABA383786ECD}"/>
              </a:ext>
            </a:extLst>
          </p:cNvPr>
          <p:cNvSpPr txBox="1"/>
          <p:nvPr/>
        </p:nvSpPr>
        <p:spPr>
          <a:xfrm>
            <a:off x="4047283" y="180011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聚集和分配资源功能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A31D20-1F78-425B-AB5E-1B8B025A6C13}"/>
              </a:ext>
            </a:extLst>
          </p:cNvPr>
          <p:cNvSpPr txBox="1"/>
          <p:nvPr/>
        </p:nvSpPr>
        <p:spPr>
          <a:xfrm>
            <a:off x="4047283" y="287408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在不同时空之间聚集和分配资源功能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5DC1D3-81A2-4BC5-B63F-1C30FF83BB16}"/>
              </a:ext>
            </a:extLst>
          </p:cNvPr>
          <p:cNvSpPr txBox="1"/>
          <p:nvPr/>
        </p:nvSpPr>
        <p:spPr>
          <a:xfrm>
            <a:off x="4047283" y="394805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管理风险功能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29A617-CE26-43DA-B8F2-D515C8F1C40E}"/>
              </a:ext>
            </a:extLst>
          </p:cNvPr>
          <p:cNvSpPr txBox="1"/>
          <p:nvPr/>
        </p:nvSpPr>
        <p:spPr>
          <a:xfrm>
            <a:off x="4047283" y="50220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提供信息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77E199-5F3A-4CD2-B1DC-9B3BC48D7C08}"/>
              </a:ext>
            </a:extLst>
          </p:cNvPr>
          <p:cNvSpPr txBox="1"/>
          <p:nvPr/>
        </p:nvSpPr>
        <p:spPr>
          <a:xfrm>
            <a:off x="4047283" y="609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改善激励功能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E133E0-1C9A-45F8-A8A3-8573A7E6F1EE}"/>
              </a:ext>
            </a:extLst>
          </p:cNvPr>
          <p:cNvSpPr txBox="1"/>
          <p:nvPr/>
        </p:nvSpPr>
        <p:spPr>
          <a:xfrm>
            <a:off x="1052789" y="39330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了解</a:t>
            </a:r>
          </a:p>
        </p:txBody>
      </p:sp>
    </p:spTree>
    <p:extLst>
      <p:ext uri="{BB962C8B-B14F-4D97-AF65-F5344CB8AC3E}">
        <p14:creationId xmlns:p14="http://schemas.microsoft.com/office/powerpoint/2010/main" val="29982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957329" y="3930223"/>
            <a:ext cx="4277342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人民币国际化</a:t>
            </a:r>
          </a:p>
        </p:txBody>
      </p:sp>
    </p:spTree>
    <p:extLst>
      <p:ext uri="{BB962C8B-B14F-4D97-AF65-F5344CB8AC3E}">
        <p14:creationId xmlns:p14="http://schemas.microsoft.com/office/powerpoint/2010/main" val="8050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794378" y="25062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人民币国际化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F7E86D-7DD3-4BE0-AB8E-5061E2A10BED}"/>
              </a:ext>
            </a:extLst>
          </p:cNvPr>
          <p:cNvSpPr txBox="1"/>
          <p:nvPr/>
        </p:nvSpPr>
        <p:spPr>
          <a:xfrm>
            <a:off x="1246095" y="3167390"/>
            <a:ext cx="969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☆☆☆☆☆</a:t>
            </a:r>
            <a:r>
              <a:rPr lang="zh-CN" altLang="en-US" sz="2800" dirty="0"/>
              <a:t>属于论述题部分的重点，后期将以专题形式学习</a:t>
            </a:r>
          </a:p>
        </p:txBody>
      </p:sp>
    </p:spTree>
    <p:extLst>
      <p:ext uri="{BB962C8B-B14F-4D97-AF65-F5344CB8AC3E}">
        <p14:creationId xmlns:p14="http://schemas.microsoft.com/office/powerpoint/2010/main" val="2808729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61c9884-2755-4b87-b35a-b60123a8fdf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263</Words>
  <Application>Microsoft Office PowerPoint</Application>
  <PresentationFormat>宽屏</PresentationFormat>
  <Paragraphs>69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字魂35号-经典雅黑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CG</cp:lastModifiedBy>
  <cp:revision>23</cp:revision>
  <dcterms:created xsi:type="dcterms:W3CDTF">2019-02-22T08:29:03Z</dcterms:created>
  <dcterms:modified xsi:type="dcterms:W3CDTF">2022-06-08T13:31:32Z</dcterms:modified>
</cp:coreProperties>
</file>