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007577251" r:id="rId2"/>
    <p:sldId id="886" r:id="rId3"/>
    <p:sldId id="2007577296" r:id="rId4"/>
    <p:sldId id="2007577299" r:id="rId5"/>
    <p:sldId id="2007577311" r:id="rId6"/>
    <p:sldId id="2007577297" r:id="rId7"/>
    <p:sldId id="2007577301" r:id="rId8"/>
    <p:sldId id="2007577274" r:id="rId9"/>
    <p:sldId id="2007577322" r:id="rId10"/>
    <p:sldId id="2007577298" r:id="rId11"/>
    <p:sldId id="2007577273" r:id="rId12"/>
    <p:sldId id="2007577335" r:id="rId13"/>
    <p:sldId id="2007577336" r:id="rId14"/>
    <p:sldId id="2007577337" r:id="rId15"/>
    <p:sldId id="2007577338" r:id="rId16"/>
    <p:sldId id="2007577339" r:id="rId17"/>
    <p:sldId id="2007577340" r:id="rId18"/>
    <p:sldId id="2007577341" r:id="rId19"/>
    <p:sldId id="2007577342" r:id="rId20"/>
    <p:sldId id="2007577343" r:id="rId21"/>
    <p:sldId id="2007577344" r:id="rId22"/>
    <p:sldId id="2007577346" r:id="rId23"/>
    <p:sldId id="2007577345" r:id="rId24"/>
    <p:sldId id="200757731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4102CB9-48FC-4334-A66A-51CEE4E8996B}">
          <p14:sldIdLst>
            <p14:sldId id="2007577251"/>
            <p14:sldId id="886"/>
            <p14:sldId id="2007577296"/>
            <p14:sldId id="2007577299"/>
            <p14:sldId id="2007577311"/>
            <p14:sldId id="2007577297"/>
            <p14:sldId id="2007577301"/>
            <p14:sldId id="2007577274"/>
            <p14:sldId id="2007577322"/>
            <p14:sldId id="2007577298"/>
            <p14:sldId id="2007577273"/>
            <p14:sldId id="2007577335"/>
            <p14:sldId id="2007577336"/>
            <p14:sldId id="2007577337"/>
            <p14:sldId id="2007577338"/>
            <p14:sldId id="2007577339"/>
            <p14:sldId id="2007577340"/>
            <p14:sldId id="2007577341"/>
            <p14:sldId id="2007577342"/>
            <p14:sldId id="2007577343"/>
            <p14:sldId id="2007577344"/>
            <p14:sldId id="2007577346"/>
            <p14:sldId id="2007577345"/>
            <p14:sldId id="2007577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67"/>
    <a:srgbClr val="C81623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7330" autoAdjust="0"/>
  </p:normalViewPr>
  <p:slideViewPr>
    <p:cSldViewPr snapToGrid="0" showGuides="1">
      <p:cViewPr varScale="1">
        <p:scale>
          <a:sx n="71" d="100"/>
          <a:sy n="71" d="100"/>
        </p:scale>
        <p:origin x="11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8"/>
    </p:cViewPr>
  </p:sorterViewPr>
  <p:notesViewPr>
    <p:cSldViewPr snapToGrid="0" showGuides="1">
      <p:cViewPr varScale="1">
        <p:scale>
          <a:sx n="98" d="100"/>
          <a:sy n="98" d="100"/>
        </p:scale>
        <p:origin x="352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580F8-1E1D-4BB3-B344-59280A90D58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E331-3811-4993-BAA3-C4421D73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本节主要介绍</a:t>
            </a:r>
            <a:r>
              <a:rPr lang="en-US" altLang="zh-CN" dirty="0"/>
              <a:t>《</a:t>
            </a:r>
            <a:r>
              <a:rPr lang="zh-CN" altLang="en-US" dirty="0"/>
              <a:t>货币金融学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以后的页码不特别强调均指戴国强</a:t>
            </a:r>
            <a:r>
              <a:rPr lang="en-US" altLang="zh-CN" sz="1200" dirty="0">
                <a:solidFill>
                  <a:srgbClr val="FF0000"/>
                </a:solidFill>
              </a:rPr>
              <a:t>《</a:t>
            </a:r>
            <a:r>
              <a:rPr lang="zh-CN" altLang="en-US" sz="1200" dirty="0">
                <a:solidFill>
                  <a:srgbClr val="FF0000"/>
                </a:solidFill>
              </a:rPr>
              <a:t>货币金融学</a:t>
            </a:r>
            <a:r>
              <a:rPr lang="en-US" altLang="zh-CN" sz="1200" dirty="0">
                <a:solidFill>
                  <a:srgbClr val="FF0000"/>
                </a:solidFill>
              </a:rPr>
              <a:t>》</a:t>
            </a:r>
            <a:r>
              <a:rPr lang="zh-CN" altLang="en-US" sz="1200" dirty="0">
                <a:solidFill>
                  <a:srgbClr val="FF0000"/>
                </a:solidFill>
              </a:rPr>
              <a:t>第四版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习题集均指配套习题集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43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14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4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08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35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429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684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564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23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488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85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907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494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51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6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0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6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9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97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4BCB-836E-4E09-BC2E-1C18515E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9DB47-0A75-4EE5-A2DD-12744BEE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0EF3E-B552-4C5E-BDD1-F42CBDE4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4A40-39FB-4AA4-9A2C-2819FECF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514B6-D567-4780-B511-8E2929FD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99B7-5EE6-4E24-9022-AB4F84C5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4D61E-C803-4A0E-BE12-06FC6EDC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3A7F0-FE4D-4798-9FD3-EFE787D5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A639-AD6A-425F-8149-9DC5447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178AA-4549-45A6-B066-654B9D0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912A3-0CEA-4C65-8726-D6D6B54A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BFC72-C3BF-468D-8FF6-A79454CE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5CE57-6DC7-4C11-8562-A2FCE06D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75C81-7004-46E9-AFB9-1B4C9FD2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39019-4321-4B53-B13D-2E2A1CDE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9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 userDrawn="1"/>
        </p:nvSpPr>
        <p:spPr>
          <a:xfrm>
            <a:off x="348792" y="509047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341909" y="2184359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rot="17959446">
            <a:off x="23567" y="5770775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 rot="17959446">
            <a:off x="372359" y="6091286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7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EEFBF5D-C2EF-4284-82E2-641BE2BA6122}"/>
              </a:ext>
            </a:extLst>
          </p:cNvPr>
          <p:cNvSpPr/>
          <p:nvPr userDrawn="1"/>
        </p:nvSpPr>
        <p:spPr>
          <a:xfrm>
            <a:off x="3231930" y="201693"/>
            <a:ext cx="8958735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FAB91-3534-4106-8453-292A6B675D3F}"/>
              </a:ext>
            </a:extLst>
          </p:cNvPr>
          <p:cNvSpPr/>
          <p:nvPr userDrawn="1"/>
        </p:nvSpPr>
        <p:spPr>
          <a:xfrm>
            <a:off x="1340" y="201693"/>
            <a:ext cx="240922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B0B724-46A6-43A2-9FE6-FC41DA5DFC33}"/>
              </a:ext>
            </a:extLst>
          </p:cNvPr>
          <p:cNvSpPr/>
          <p:nvPr userDrawn="1"/>
        </p:nvSpPr>
        <p:spPr>
          <a:xfrm>
            <a:off x="273997" y="201693"/>
            <a:ext cx="64153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46775-042F-4895-BC6E-BCDA79B8BB52}"/>
              </a:ext>
            </a:extLst>
          </p:cNvPr>
          <p:cNvSpPr/>
          <p:nvPr userDrawn="1"/>
        </p:nvSpPr>
        <p:spPr>
          <a:xfrm>
            <a:off x="1341" y="6635309"/>
            <a:ext cx="12189324" cy="85611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0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9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97D1FDA-8AD7-41A1-A0AC-B73BFC6DE26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D327145-FF81-4AC9-98EB-2A48FA1E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9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48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3992-FEFA-4876-94CB-D6B3E30E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2DB7A-3C22-455C-94D1-01E58AC7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F56B-46E0-4305-ABD0-5AFF23E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3F5EE-F841-4688-861C-ED83E9FA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CC713-DF92-4EF2-88FB-2880CF2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31C4-86A9-4FDA-8256-B63A2539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9E603-391D-4B2A-8DF0-DA5717C5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DDAB5-C30B-41A8-A50B-7005778B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453E0-0223-4C5B-80D9-81E97C8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2758A-1927-4861-BF09-4400CF5E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5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5E27-075C-41D9-B331-39454F91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5303-E176-4E4A-8362-D2CD5DA2B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F09B4-C4CC-4266-A509-F50F7341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18F96-8C19-421A-8D16-AE9339CA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CBBCC-5966-4A6B-B772-5203C11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6FFA3-7590-4680-8883-827ED72E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6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A972D-B121-4AED-ADB3-FD5CE42D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DE9BA-4346-4197-B821-E03D71EB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0F0DD-5DCF-4AC0-B44E-08C83564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E6D781-E37B-457A-AE48-8105F7C72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4A980-2D2D-4BE2-B729-C5AC247EF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2EACE6-A631-4783-92AC-7E17E004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7C158-A28C-4096-8598-17B2DA2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5424B6-DA27-4E9F-9D66-CE40038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71DE-FECF-4D03-A5FF-9DB728A9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AC838C-A181-48DA-B9DC-93678051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5FF3D9-4D44-469A-92EE-FD80CF8F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AD904-7529-4199-9D61-A5A82004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1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A7507-9F79-482F-956D-3F32DCEF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8FDFD-8DCC-4FE9-8F25-67AB68FD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2B423-B835-492C-9650-EC909CE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3304-4362-4E39-AC51-9626D2F2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6012-F7B4-40C0-9585-86CA1443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9250-BEAD-4F21-9EC8-06FEE668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A9E1-FDD0-406E-AAA5-DEE0ADB1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371AF-ED8F-4FEF-AA18-BCBB7792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AC542-68CF-4E1A-8E38-F9001A1F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2DF4-7617-45B1-AB96-060D918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CBAB5D-066F-412E-872A-F2FB6D865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C4B91-81F5-45A9-B39D-CF58A640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0C0CD-45C0-44C9-ABFA-CBE140BD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A3131-84EC-4697-989C-D5D75AAD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A1E4E-0609-45AC-BB52-D9533D15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2875D-AA7C-4C9C-A7E7-08496523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0DBB-A27D-4A9B-845F-33054D25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0EAE-4AB9-45C2-9FB5-A64F15A76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75F09-D145-434E-B299-C4A92CBD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965F6-280A-4657-8CD8-A235CD8C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8" r:id="rId13"/>
    <p:sldLayoutId id="2147483679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77402" y="2606313"/>
            <a:ext cx="9263269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4800" dirty="0"/>
              <a:t>Course4</a:t>
            </a:r>
            <a:r>
              <a:rPr lang="zh-CN" altLang="en-US" sz="4800" dirty="0"/>
              <a:t>：商业银行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78580" y="4563261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5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9A6C29D-06CC-4903-8ED1-E768C3E43D6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82641" y="5538207"/>
            <a:ext cx="16267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授课人 ：</a:t>
            </a:r>
            <a:r>
              <a:rPr lang="en-US" altLang="zh-CN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 Z</a:t>
            </a:r>
            <a:r>
              <a:rPr lang="zh-CN" altLang="en-US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哥</a:t>
            </a:r>
            <a:endParaRPr lang="en-US" altLang="zh-CN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58757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66585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729608"/>
            <a:ext cx="4752930" cy="21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4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754660" y="3930223"/>
            <a:ext cx="4682680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商业银行的业务</a:t>
            </a:r>
          </a:p>
        </p:txBody>
      </p:sp>
    </p:spTree>
    <p:extLst>
      <p:ext uri="{BB962C8B-B14F-4D97-AF65-F5344CB8AC3E}">
        <p14:creationId xmlns:p14="http://schemas.microsoft.com/office/powerpoint/2010/main" val="177037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640491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商业银行的业务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BB759E9-53CD-4651-8281-E521142B76FA}"/>
              </a:ext>
            </a:extLst>
          </p:cNvPr>
          <p:cNvGrpSpPr/>
          <p:nvPr/>
        </p:nvGrpSpPr>
        <p:grpSpPr>
          <a:xfrm>
            <a:off x="1429488" y="1199634"/>
            <a:ext cx="6105730" cy="5023503"/>
            <a:chOff x="98612" y="1271352"/>
            <a:chExt cx="6105730" cy="5023503"/>
          </a:xfrm>
        </p:grpSpPr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EB38F5AC-89C4-46B4-BB11-747B5FC8485E}"/>
                </a:ext>
              </a:extLst>
            </p:cNvPr>
            <p:cNvSpPr/>
            <p:nvPr/>
          </p:nvSpPr>
          <p:spPr>
            <a:xfrm>
              <a:off x="2401027" y="1532962"/>
              <a:ext cx="286870" cy="45002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640A2B1-4628-4EC2-A458-37B608FD17F3}"/>
                </a:ext>
              </a:extLst>
            </p:cNvPr>
            <p:cNvSpPr txBox="1"/>
            <p:nvPr/>
          </p:nvSpPr>
          <p:spPr>
            <a:xfrm>
              <a:off x="98612" y="352149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商业银行业务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F1DD70-FC65-4BE3-80E7-B7FED2182FC2}"/>
                </a:ext>
              </a:extLst>
            </p:cNvPr>
            <p:cNvSpPr txBox="1"/>
            <p:nvPr/>
          </p:nvSpPr>
          <p:spPr>
            <a:xfrm>
              <a:off x="2788024" y="127135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负债业务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C72648F-1C0A-431E-B27B-B11C5552712A}"/>
                </a:ext>
              </a:extLst>
            </p:cNvPr>
            <p:cNvSpPr txBox="1"/>
            <p:nvPr/>
          </p:nvSpPr>
          <p:spPr>
            <a:xfrm>
              <a:off x="2788023" y="352149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资产业务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978FFA-F458-4B9D-A02C-73DE7E091EFC}"/>
                </a:ext>
              </a:extLst>
            </p:cNvPr>
            <p:cNvSpPr txBox="1"/>
            <p:nvPr/>
          </p:nvSpPr>
          <p:spPr>
            <a:xfrm>
              <a:off x="2788022" y="5771635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中间业务和表外业务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76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486602" y="250621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商业银行资金来源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DFFFFF0-5769-4979-955C-9DB273752F09}"/>
              </a:ext>
            </a:extLst>
          </p:cNvPr>
          <p:cNvSpPr txBox="1"/>
          <p:nvPr/>
        </p:nvSpPr>
        <p:spPr>
          <a:xfrm>
            <a:off x="998322" y="2074783"/>
            <a:ext cx="101953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商业银行资金来源</a:t>
            </a:r>
            <a:r>
              <a:rPr lang="en-US" altLang="zh-CN" sz="2800" dirty="0"/>
              <a:t>=</a:t>
            </a:r>
            <a:r>
              <a:rPr lang="zh-CN" altLang="en-US" sz="2800" dirty="0"/>
              <a:t>银行资本</a:t>
            </a:r>
            <a:r>
              <a:rPr lang="en-US" altLang="zh-CN" sz="2800" dirty="0"/>
              <a:t>+</a:t>
            </a:r>
            <a:r>
              <a:rPr lang="zh-CN" altLang="en-US" sz="2800" dirty="0"/>
              <a:t>银行负债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b="1" dirty="0"/>
              <a:t>银行资本</a:t>
            </a:r>
            <a:r>
              <a:rPr lang="en-US" altLang="zh-CN" sz="2800" dirty="0"/>
              <a:t>=</a:t>
            </a:r>
            <a:r>
              <a:rPr lang="zh-CN" altLang="en-US" sz="2800" dirty="0"/>
              <a:t>普通股</a:t>
            </a:r>
            <a:r>
              <a:rPr lang="en-US" altLang="zh-CN" sz="2800" dirty="0"/>
              <a:t>+</a:t>
            </a:r>
            <a:r>
              <a:rPr lang="zh-CN" altLang="en-US" sz="2800" dirty="0"/>
              <a:t>优先股</a:t>
            </a:r>
            <a:r>
              <a:rPr lang="en-US" altLang="zh-CN" sz="2800" dirty="0"/>
              <a:t>+</a:t>
            </a:r>
            <a:r>
              <a:rPr lang="zh-CN" altLang="en-US" sz="2800" dirty="0"/>
              <a:t>盈余</a:t>
            </a:r>
            <a:r>
              <a:rPr lang="en-US" altLang="zh-CN" sz="2800" dirty="0"/>
              <a:t>+</a:t>
            </a:r>
            <a:r>
              <a:rPr lang="zh-CN" altLang="en-US" sz="2800" dirty="0"/>
              <a:t>资本性票据</a:t>
            </a:r>
            <a:r>
              <a:rPr lang="en-US" altLang="zh-CN" sz="2800" dirty="0"/>
              <a:t>+</a:t>
            </a:r>
            <a:r>
              <a:rPr lang="zh-CN" altLang="en-US" sz="2800" dirty="0"/>
              <a:t>债券</a:t>
            </a:r>
            <a:r>
              <a:rPr lang="en-US" altLang="zh-CN" sz="2800" dirty="0"/>
              <a:t>+</a:t>
            </a:r>
            <a:r>
              <a:rPr lang="zh-CN" altLang="en-US" sz="2800" dirty="0"/>
              <a:t>各项储备</a:t>
            </a:r>
            <a:endParaRPr lang="en-US" altLang="zh-CN" sz="2800" dirty="0"/>
          </a:p>
          <a:p>
            <a:pPr algn="l"/>
            <a:endParaRPr lang="en-US" altLang="zh-CN" sz="1600" dirty="0"/>
          </a:p>
          <a:p>
            <a:pPr algn="l"/>
            <a:r>
              <a:rPr lang="zh-CN" altLang="en-US" sz="2800" b="1" dirty="0"/>
              <a:t>银行负债</a:t>
            </a:r>
            <a:r>
              <a:rPr lang="en-US" altLang="zh-CN" sz="2800" dirty="0"/>
              <a:t>=</a:t>
            </a:r>
            <a:r>
              <a:rPr lang="zh-CN" altLang="en-US" sz="2800" dirty="0"/>
              <a:t>银行存款</a:t>
            </a:r>
            <a:r>
              <a:rPr lang="en-US" altLang="zh-CN" sz="2800" dirty="0"/>
              <a:t>+</a:t>
            </a:r>
            <a:r>
              <a:rPr lang="zh-CN" altLang="en-US" sz="2800" dirty="0"/>
              <a:t>借款等一切非资本性的债务（</a:t>
            </a:r>
            <a:r>
              <a:rPr lang="zh-CN" altLang="en-US" sz="2800" b="1" dirty="0">
                <a:solidFill>
                  <a:srgbClr val="FF0000"/>
                </a:solidFill>
              </a:rPr>
              <a:t>狭义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algn="l"/>
            <a:r>
              <a:rPr lang="en-US" altLang="zh-CN" sz="2800" dirty="0"/>
              <a:t>	     =</a:t>
            </a:r>
            <a:r>
              <a:rPr lang="zh-CN" altLang="en-US" sz="2800" dirty="0"/>
              <a:t>银行存款</a:t>
            </a:r>
            <a:r>
              <a:rPr lang="en-US" altLang="zh-CN" sz="2800" dirty="0"/>
              <a:t>+</a:t>
            </a:r>
            <a:r>
              <a:rPr lang="zh-CN" altLang="en-US" sz="2800" dirty="0"/>
              <a:t>借款等一切非资本性的债务</a:t>
            </a:r>
            <a:r>
              <a:rPr lang="en-US" altLang="zh-CN" sz="2800" dirty="0"/>
              <a:t>+</a:t>
            </a:r>
            <a:r>
              <a:rPr lang="zh-CN" altLang="en-US" sz="2800" dirty="0"/>
              <a:t>资本性票据</a:t>
            </a:r>
            <a:r>
              <a:rPr lang="en-US" altLang="zh-CN" sz="2800" dirty="0"/>
              <a:t>+</a:t>
            </a:r>
          </a:p>
          <a:p>
            <a:pPr algn="l"/>
            <a:r>
              <a:rPr lang="zh-CN" altLang="en-US" sz="2800" dirty="0"/>
              <a:t>                 长期债务资本（</a:t>
            </a:r>
            <a:r>
              <a:rPr lang="zh-CN" altLang="en-US" sz="2800" b="1" dirty="0"/>
              <a:t>广义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6564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1102153" y="25062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负债业务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3AFBAF4-9C15-429C-9FC0-DAC6E3E983F7}"/>
              </a:ext>
            </a:extLst>
          </p:cNvPr>
          <p:cNvGrpSpPr/>
          <p:nvPr/>
        </p:nvGrpSpPr>
        <p:grpSpPr>
          <a:xfrm>
            <a:off x="251012" y="923365"/>
            <a:ext cx="2178423" cy="5585012"/>
            <a:chOff x="215153" y="824753"/>
            <a:chExt cx="2178423" cy="558501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2C73733-2870-4168-8706-7977B3B9E59B}"/>
                </a:ext>
              </a:extLst>
            </p:cNvPr>
            <p:cNvSpPr txBox="1"/>
            <p:nvPr/>
          </p:nvSpPr>
          <p:spPr>
            <a:xfrm>
              <a:off x="215153" y="334831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/>
                <a:t>负债业务</a:t>
              </a:r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1D8FE3F0-B780-4AF4-BDCE-35CFC1E205B7}"/>
                </a:ext>
              </a:extLst>
            </p:cNvPr>
            <p:cNvSpPr/>
            <p:nvPr/>
          </p:nvSpPr>
          <p:spPr>
            <a:xfrm>
              <a:off x="1836110" y="824753"/>
              <a:ext cx="557466" cy="55850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F6D507C-8922-415C-ACB0-D174AF58171A}"/>
              </a:ext>
            </a:extLst>
          </p:cNvPr>
          <p:cNvSpPr txBox="1"/>
          <p:nvPr/>
        </p:nvSpPr>
        <p:spPr>
          <a:xfrm>
            <a:off x="2429435" y="661755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自有资本金业务（营业的前提）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A8E22-ED24-45D0-B6DE-88DBF52F4AFC}"/>
              </a:ext>
            </a:extLst>
          </p:cNvPr>
          <p:cNvSpPr txBox="1"/>
          <p:nvPr/>
        </p:nvSpPr>
        <p:spPr>
          <a:xfrm>
            <a:off x="2429435" y="29815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存款业务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8ADD7C-9909-40D6-B45A-92DDE0BF7676}"/>
              </a:ext>
            </a:extLst>
          </p:cNvPr>
          <p:cNvSpPr txBox="1"/>
          <p:nvPr/>
        </p:nvSpPr>
        <p:spPr>
          <a:xfrm>
            <a:off x="2429435" y="61962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借款业务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076098F7-3D1F-406C-AAC2-6746C8C2B2F4}"/>
              </a:ext>
            </a:extLst>
          </p:cNvPr>
          <p:cNvSpPr/>
          <p:nvPr/>
        </p:nvSpPr>
        <p:spPr>
          <a:xfrm>
            <a:off x="4050392" y="2043540"/>
            <a:ext cx="134470" cy="2348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5BC896-4D34-49C0-A0CA-B2165089F57D}"/>
              </a:ext>
            </a:extLst>
          </p:cNvPr>
          <p:cNvSpPr txBox="1"/>
          <p:nvPr/>
        </p:nvSpPr>
        <p:spPr>
          <a:xfrm>
            <a:off x="4296515" y="3347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储蓄存款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0FBDF2-F6A8-4C17-B8FB-ED8E4B0480AC}"/>
              </a:ext>
            </a:extLst>
          </p:cNvPr>
          <p:cNvSpPr txBox="1"/>
          <p:nvPr/>
        </p:nvSpPr>
        <p:spPr>
          <a:xfrm>
            <a:off x="4296515" y="25648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定期存款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3FCD12-58F3-43DA-B98C-BBEF1B87B6B2}"/>
              </a:ext>
            </a:extLst>
          </p:cNvPr>
          <p:cNvSpPr txBox="1"/>
          <p:nvPr/>
        </p:nvSpPr>
        <p:spPr>
          <a:xfrm>
            <a:off x="4296515" y="178193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活期存款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5687E5-C9FB-4963-8767-46BE99BA7BAA}"/>
              </a:ext>
            </a:extLst>
          </p:cNvPr>
          <p:cNvSpPr txBox="1"/>
          <p:nvPr/>
        </p:nvSpPr>
        <p:spPr>
          <a:xfrm>
            <a:off x="4296515" y="4130683"/>
            <a:ext cx="7935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创新存款</a:t>
            </a:r>
            <a:r>
              <a:rPr lang="en-US" altLang="zh-CN" sz="2800" dirty="0"/>
              <a:t>:</a:t>
            </a:r>
            <a:r>
              <a:rPr lang="zh-CN" altLang="en-US" sz="2800" dirty="0"/>
              <a:t>付息可转让提款单存款，超级可转让支付凭证账户，货币市场存款账户等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5E1051A4-64F2-4D00-94FD-669D54449BC5}"/>
              </a:ext>
            </a:extLst>
          </p:cNvPr>
          <p:cNvSpPr/>
          <p:nvPr/>
        </p:nvSpPr>
        <p:spPr>
          <a:xfrm>
            <a:off x="3938739" y="5361063"/>
            <a:ext cx="246123" cy="1161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94F801-A6C3-4DDE-BB48-E54BFF61F325}"/>
              </a:ext>
            </a:extLst>
          </p:cNvPr>
          <p:cNvSpPr txBox="1"/>
          <p:nvPr/>
        </p:nvSpPr>
        <p:spPr>
          <a:xfrm>
            <a:off x="4184862" y="5126362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中央银行借款（再贴现，再贷款，直接贷款）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4BCD30-6779-4648-B85F-F020CB6F1EA4}"/>
              </a:ext>
            </a:extLst>
          </p:cNvPr>
          <p:cNvSpPr txBox="1"/>
          <p:nvPr/>
        </p:nvSpPr>
        <p:spPr>
          <a:xfrm>
            <a:off x="4184862" y="566693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同业拆入，同业存款，发行金融债券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803EA8-4551-4398-BF20-AC6288BAB5D2}"/>
              </a:ext>
            </a:extLst>
          </p:cNvPr>
          <p:cNvSpPr txBox="1"/>
          <p:nvPr/>
        </p:nvSpPr>
        <p:spPr>
          <a:xfrm>
            <a:off x="4184862" y="620751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正回购，转贴现，应付款项</a:t>
            </a:r>
          </a:p>
        </p:txBody>
      </p:sp>
    </p:spTree>
    <p:extLst>
      <p:ext uri="{BB962C8B-B14F-4D97-AF65-F5344CB8AC3E}">
        <p14:creationId xmlns:p14="http://schemas.microsoft.com/office/powerpoint/2010/main" val="333343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1102153" y="2506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资产业务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7C35C3-E207-4BFB-9311-6D31094691FE}"/>
              </a:ext>
            </a:extLst>
          </p:cNvPr>
          <p:cNvSpPr txBox="1"/>
          <p:nvPr/>
        </p:nvSpPr>
        <p:spPr>
          <a:xfrm>
            <a:off x="771792" y="34268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资产业务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84581C9F-4F33-4C09-A7A1-42D58139EACF}"/>
              </a:ext>
            </a:extLst>
          </p:cNvPr>
          <p:cNvSpPr/>
          <p:nvPr/>
        </p:nvSpPr>
        <p:spPr>
          <a:xfrm>
            <a:off x="2339788" y="1047861"/>
            <a:ext cx="421341" cy="52812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814DB3-8F6C-4248-A572-F605659530F5}"/>
              </a:ext>
            </a:extLst>
          </p:cNvPr>
          <p:cNvSpPr txBox="1"/>
          <p:nvPr/>
        </p:nvSpPr>
        <p:spPr>
          <a:xfrm>
            <a:off x="2886635" y="786251"/>
            <a:ext cx="9179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现金资产</a:t>
            </a:r>
            <a:r>
              <a:rPr lang="zh-CN" altLang="en-US" sz="2800" dirty="0"/>
              <a:t>：①库存现金和存放在中央银行的款项（即准备金），②应收款项，③存放在其他金融机构的同业款项</a:t>
            </a:r>
            <a:endParaRPr lang="en-US" altLang="zh-CN" sz="28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DC166F8-C87D-455A-A07E-5A6ED9A250F1}"/>
              </a:ext>
            </a:extLst>
          </p:cNvPr>
          <p:cNvGrpSpPr/>
          <p:nvPr/>
        </p:nvGrpSpPr>
        <p:grpSpPr>
          <a:xfrm>
            <a:off x="2886635" y="1709778"/>
            <a:ext cx="4945419" cy="3434165"/>
            <a:chOff x="2917052" y="1863025"/>
            <a:chExt cx="4945419" cy="343416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7C63D7D-7D77-4FC0-8AE4-8D63AC52A141}"/>
                </a:ext>
              </a:extLst>
            </p:cNvPr>
            <p:cNvSpPr txBox="1"/>
            <p:nvPr/>
          </p:nvSpPr>
          <p:spPr>
            <a:xfrm>
              <a:off x="2917052" y="334798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/>
                <a:t>贷款</a:t>
              </a:r>
              <a:endParaRPr lang="zh-CN" altLang="en-US" sz="2800" dirty="0"/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48FB42FB-04F9-4524-8C77-5F1CCCAF765F}"/>
                </a:ext>
              </a:extLst>
            </p:cNvPr>
            <p:cNvSpPr/>
            <p:nvPr/>
          </p:nvSpPr>
          <p:spPr>
            <a:xfrm>
              <a:off x="3845859" y="2124635"/>
              <a:ext cx="313765" cy="299300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AB4A430-1122-4DA4-986B-D583EC414FE2}"/>
                </a:ext>
              </a:extLst>
            </p:cNvPr>
            <p:cNvSpPr txBox="1"/>
            <p:nvPr/>
          </p:nvSpPr>
          <p:spPr>
            <a:xfrm>
              <a:off x="4087078" y="186302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信用贷款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F9D8262-BDA8-4050-B7CE-62332B69E471}"/>
                </a:ext>
              </a:extLst>
            </p:cNvPr>
            <p:cNvSpPr txBox="1"/>
            <p:nvPr/>
          </p:nvSpPr>
          <p:spPr>
            <a:xfrm>
              <a:off x="4087078" y="2445214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担保贷款（抵押）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22A559-4564-4B2C-860F-ADD3F7481173}"/>
                </a:ext>
              </a:extLst>
            </p:cNvPr>
            <p:cNvSpPr txBox="1"/>
            <p:nvPr/>
          </p:nvSpPr>
          <p:spPr>
            <a:xfrm>
              <a:off x="4087078" y="302740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消费者贷款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4036E3-7A17-454F-85A7-2AE3D7ECDA16}"/>
                </a:ext>
              </a:extLst>
            </p:cNvPr>
            <p:cNvSpPr txBox="1"/>
            <p:nvPr/>
          </p:nvSpPr>
          <p:spPr>
            <a:xfrm>
              <a:off x="4087078" y="360959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贴现业务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4351C0E-1674-4549-9679-6110DB04F522}"/>
                </a:ext>
              </a:extLst>
            </p:cNvPr>
            <p:cNvSpPr txBox="1"/>
            <p:nvPr/>
          </p:nvSpPr>
          <p:spPr>
            <a:xfrm>
              <a:off x="4087078" y="4191781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同业贷款（拆放同业）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986BFDB-5675-48D4-9E79-266AEFB4AB69}"/>
                </a:ext>
              </a:extLst>
            </p:cNvPr>
            <p:cNvSpPr txBox="1"/>
            <p:nvPr/>
          </p:nvSpPr>
          <p:spPr>
            <a:xfrm>
              <a:off x="4087078" y="477397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信用卡贷款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39C3031-FB21-4376-BEB0-0CF96B865139}"/>
              </a:ext>
            </a:extLst>
          </p:cNvPr>
          <p:cNvSpPr txBox="1"/>
          <p:nvPr/>
        </p:nvSpPr>
        <p:spPr>
          <a:xfrm>
            <a:off x="2761129" y="5099016"/>
            <a:ext cx="8884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证券投资</a:t>
            </a:r>
            <a:r>
              <a:rPr lang="zh-CN" altLang="en-US" sz="2800" dirty="0"/>
              <a:t>：货币市场投资工具，资本市场投资工具，结构票据，证券化资产，</a:t>
            </a:r>
            <a:r>
              <a:rPr lang="zh-CN" altLang="en-US" sz="2800" dirty="0">
                <a:solidFill>
                  <a:srgbClr val="FF0000"/>
                </a:solidFill>
              </a:rPr>
              <a:t>剥离债券（</a:t>
            </a:r>
            <a:r>
              <a:rPr lang="en-US" altLang="zh-CN" sz="2800" dirty="0">
                <a:solidFill>
                  <a:srgbClr val="FF0000"/>
                </a:solidFill>
              </a:rPr>
              <a:t>PO</a:t>
            </a:r>
            <a:r>
              <a:rPr lang="zh-CN" altLang="en-US" sz="2800" dirty="0">
                <a:solidFill>
                  <a:srgbClr val="FF0000"/>
                </a:solidFill>
              </a:rPr>
              <a:t>证券，</a:t>
            </a:r>
            <a:r>
              <a:rPr lang="en-US" altLang="zh-CN" sz="2800" dirty="0">
                <a:solidFill>
                  <a:srgbClr val="FF0000"/>
                </a:solidFill>
              </a:rPr>
              <a:t>IO</a:t>
            </a:r>
            <a:r>
              <a:rPr lang="zh-CN" altLang="en-US" sz="2800" dirty="0">
                <a:solidFill>
                  <a:srgbClr val="FF0000"/>
                </a:solidFill>
              </a:rPr>
              <a:t>证券）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455D32-E690-45F9-A785-E2A0C6D098BB}"/>
              </a:ext>
            </a:extLst>
          </p:cNvPr>
          <p:cNvSpPr txBox="1"/>
          <p:nvPr/>
        </p:nvSpPr>
        <p:spPr>
          <a:xfrm>
            <a:off x="2761129" y="60800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其他资产</a:t>
            </a:r>
          </a:p>
        </p:txBody>
      </p:sp>
    </p:spTree>
    <p:extLst>
      <p:ext uri="{BB962C8B-B14F-4D97-AF65-F5344CB8AC3E}">
        <p14:creationId xmlns:p14="http://schemas.microsoft.com/office/powerpoint/2010/main" val="273578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332710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中间业务和表外业务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9384E1D-8B68-44E5-9A81-D56B5AA11AA6}"/>
              </a:ext>
            </a:extLst>
          </p:cNvPr>
          <p:cNvSpPr txBox="1"/>
          <p:nvPr/>
        </p:nvSpPr>
        <p:spPr>
          <a:xfrm>
            <a:off x="681316" y="34318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中间业务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139FE8-FC83-4E36-86B0-E4EFABD65D52}"/>
              </a:ext>
            </a:extLst>
          </p:cNvPr>
          <p:cNvSpPr txBox="1"/>
          <p:nvPr/>
        </p:nvSpPr>
        <p:spPr>
          <a:xfrm>
            <a:off x="80713" y="3955069"/>
            <a:ext cx="2436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一般不会由表外向表内转化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12F012D-7643-4B51-9BBB-49BDDA5C4D49}"/>
              </a:ext>
            </a:extLst>
          </p:cNvPr>
          <p:cNvSpPr/>
          <p:nvPr/>
        </p:nvSpPr>
        <p:spPr>
          <a:xfrm>
            <a:off x="2443992" y="896471"/>
            <a:ext cx="146808" cy="55581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5F5E95-6916-4C86-8024-8432F920D6C4}"/>
              </a:ext>
            </a:extLst>
          </p:cNvPr>
          <p:cNvSpPr txBox="1"/>
          <p:nvPr/>
        </p:nvSpPr>
        <p:spPr>
          <a:xfrm>
            <a:off x="2618606" y="6348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结算业务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FB682A-FC27-4539-9C44-5A473BBB29D4}"/>
              </a:ext>
            </a:extLst>
          </p:cNvPr>
          <p:cNvSpPr txBox="1"/>
          <p:nvPr/>
        </p:nvSpPr>
        <p:spPr>
          <a:xfrm>
            <a:off x="2618606" y="15612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信托业务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7A0E46-8081-4D81-8E5A-8FFCA5F6CA55}"/>
              </a:ext>
            </a:extLst>
          </p:cNvPr>
          <p:cNvSpPr txBox="1"/>
          <p:nvPr/>
        </p:nvSpPr>
        <p:spPr>
          <a:xfrm>
            <a:off x="2618606" y="248756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代理业务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C78F88-3D61-4E37-9D3D-A29EA776CE48}"/>
              </a:ext>
            </a:extLst>
          </p:cNvPr>
          <p:cNvSpPr txBox="1"/>
          <p:nvPr/>
        </p:nvSpPr>
        <p:spPr>
          <a:xfrm>
            <a:off x="2618606" y="3413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租赁业务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54D30F-36E5-4C6F-BFA3-F77A3C746638}"/>
              </a:ext>
            </a:extLst>
          </p:cNvPr>
          <p:cNvSpPr txBox="1"/>
          <p:nvPr/>
        </p:nvSpPr>
        <p:spPr>
          <a:xfrm>
            <a:off x="2618606" y="4340273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trike="sngStrike" dirty="0"/>
              <a:t>信用卡业务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个人认为应放在资产业务里</a:t>
            </a:r>
            <a:r>
              <a:rPr lang="zh-CN" altLang="en-US" sz="2800" dirty="0"/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4705C2-B48F-4160-9ACE-3956BD15E2A9}"/>
              </a:ext>
            </a:extLst>
          </p:cNvPr>
          <p:cNvSpPr txBox="1"/>
          <p:nvPr/>
        </p:nvSpPr>
        <p:spPr>
          <a:xfrm>
            <a:off x="2618606" y="526662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咨询业务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5F36E4-48BB-4EF3-84CB-FB4AB2AA419E}"/>
              </a:ext>
            </a:extLst>
          </p:cNvPr>
          <p:cNvSpPr txBox="1"/>
          <p:nvPr/>
        </p:nvSpPr>
        <p:spPr>
          <a:xfrm>
            <a:off x="2618606" y="619297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汇兑业务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72874-ACCC-4BAA-8036-429327FD604C}"/>
              </a:ext>
            </a:extLst>
          </p:cNvPr>
          <p:cNvSpPr txBox="1"/>
          <p:nvPr/>
        </p:nvSpPr>
        <p:spPr>
          <a:xfrm>
            <a:off x="5225166" y="896471"/>
            <a:ext cx="700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★中间业务不需要动用银行自有资金，但是能创造收益。</a:t>
            </a:r>
          </a:p>
        </p:txBody>
      </p:sp>
    </p:spTree>
    <p:extLst>
      <p:ext uri="{BB962C8B-B14F-4D97-AF65-F5344CB8AC3E}">
        <p14:creationId xmlns:p14="http://schemas.microsoft.com/office/powerpoint/2010/main" val="200108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332712" y="25062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中间业务和表外业务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413E8AE-AA6C-480F-8A74-579653866B51}"/>
              </a:ext>
            </a:extLst>
          </p:cNvPr>
          <p:cNvGrpSpPr/>
          <p:nvPr/>
        </p:nvGrpSpPr>
        <p:grpSpPr>
          <a:xfrm>
            <a:off x="0" y="918882"/>
            <a:ext cx="3397623" cy="5611906"/>
            <a:chOff x="0" y="623047"/>
            <a:chExt cx="3397623" cy="561190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1444078-D7C5-40A9-97E8-2D6013F3A009}"/>
                </a:ext>
              </a:extLst>
            </p:cNvPr>
            <p:cNvSpPr txBox="1"/>
            <p:nvPr/>
          </p:nvSpPr>
          <p:spPr>
            <a:xfrm>
              <a:off x="0" y="3167390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（狭义）</a:t>
              </a:r>
              <a:r>
                <a:rPr lang="zh-CN" altLang="en-US" sz="2800" b="1" dirty="0"/>
                <a:t>表外业务</a:t>
              </a: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C749EE17-55F3-46C1-A178-0E02A7B2AC9C}"/>
                </a:ext>
              </a:extLst>
            </p:cNvPr>
            <p:cNvSpPr/>
            <p:nvPr/>
          </p:nvSpPr>
          <p:spPr>
            <a:xfrm>
              <a:off x="2958353" y="623047"/>
              <a:ext cx="439270" cy="561190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895CE50-5B12-42C6-A247-16B62DA0747B}"/>
              </a:ext>
            </a:extLst>
          </p:cNvPr>
          <p:cNvSpPr txBox="1"/>
          <p:nvPr/>
        </p:nvSpPr>
        <p:spPr>
          <a:xfrm>
            <a:off x="3397623" y="65727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担保（备用信用证）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E301D0-3D40-4145-A564-0E800E4EC8EA}"/>
              </a:ext>
            </a:extLst>
          </p:cNvPr>
          <p:cNvSpPr txBox="1"/>
          <p:nvPr/>
        </p:nvSpPr>
        <p:spPr>
          <a:xfrm>
            <a:off x="3397623" y="1952527"/>
            <a:ext cx="87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承诺业务</a:t>
            </a:r>
            <a:r>
              <a:rPr lang="zh-CN" altLang="en-US" sz="2800" dirty="0"/>
              <a:t>：信贷便利（信贷额度、贷款承诺），票据发行便利；</a:t>
            </a:r>
            <a:r>
              <a:rPr lang="zh-CN" altLang="en-US" sz="2800" dirty="0">
                <a:solidFill>
                  <a:srgbClr val="FF0000"/>
                </a:solidFill>
              </a:rPr>
              <a:t>承诺费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>
                <a:solidFill>
                  <a:srgbClr val="FF0000"/>
                </a:solidFill>
              </a:rPr>
              <a:t>（承诺贷款额</a:t>
            </a:r>
            <a:r>
              <a:rPr lang="en-US" altLang="zh-CN" sz="2800" dirty="0">
                <a:solidFill>
                  <a:srgbClr val="FF0000"/>
                </a:solidFill>
              </a:rPr>
              <a:t>-</a:t>
            </a:r>
            <a:r>
              <a:rPr lang="zh-CN" altLang="en-US" sz="2800" dirty="0">
                <a:solidFill>
                  <a:srgbClr val="FF0000"/>
                </a:solidFill>
              </a:rPr>
              <a:t>已贷额度）*承诺费率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EA7120-0B77-427A-8DF4-437B0A6E5C12}"/>
              </a:ext>
            </a:extLst>
          </p:cNvPr>
          <p:cNvSpPr txBox="1"/>
          <p:nvPr/>
        </p:nvSpPr>
        <p:spPr>
          <a:xfrm>
            <a:off x="3397623" y="6269178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证券发行与承销（严格意义上这属于投行业务）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B69807-0654-4A6B-AF62-15B78EEF3633}"/>
              </a:ext>
            </a:extLst>
          </p:cNvPr>
          <p:cNvSpPr txBox="1"/>
          <p:nvPr/>
        </p:nvSpPr>
        <p:spPr>
          <a:xfrm>
            <a:off x="3397623" y="497392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金融衍生工具交易（互换，远期，期货，期权等）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A7F4F7-8B2A-4657-A45C-9AECA4AF44D3}"/>
              </a:ext>
            </a:extLst>
          </p:cNvPr>
          <p:cNvSpPr txBox="1"/>
          <p:nvPr/>
        </p:nvSpPr>
        <p:spPr>
          <a:xfrm>
            <a:off x="3397623" y="367866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贷款出售及贷款证券化出售</a:t>
            </a:r>
          </a:p>
        </p:txBody>
      </p:sp>
    </p:spTree>
    <p:extLst>
      <p:ext uri="{BB962C8B-B14F-4D97-AF65-F5344CB8AC3E}">
        <p14:creationId xmlns:p14="http://schemas.microsoft.com/office/powerpoint/2010/main" val="259440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4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804742" y="3930223"/>
            <a:ext cx="4582516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商业银行的管理</a:t>
            </a:r>
          </a:p>
        </p:txBody>
      </p:sp>
    </p:spTree>
    <p:extLst>
      <p:ext uri="{BB962C8B-B14F-4D97-AF65-F5344CB8AC3E}">
        <p14:creationId xmlns:p14="http://schemas.microsoft.com/office/powerpoint/2010/main" val="34633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1102157" y="25062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经营原则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1A5365-03D2-4894-BB25-F7D8831E2709}"/>
              </a:ext>
            </a:extLst>
          </p:cNvPr>
          <p:cNvGrpSpPr/>
          <p:nvPr/>
        </p:nvGrpSpPr>
        <p:grpSpPr>
          <a:xfrm>
            <a:off x="342314" y="1190673"/>
            <a:ext cx="6479909" cy="4476655"/>
            <a:chOff x="270596" y="1737519"/>
            <a:chExt cx="6479909" cy="4476655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CCC50C89-56A0-447C-996D-DFE7FB883258}"/>
                </a:ext>
              </a:extLst>
            </p:cNvPr>
            <p:cNvSpPr/>
            <p:nvPr/>
          </p:nvSpPr>
          <p:spPr>
            <a:xfrm>
              <a:off x="1891553" y="1999129"/>
              <a:ext cx="277906" cy="39534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B5E3B6-A87D-47A7-81F1-4CE5241A80E5}"/>
                </a:ext>
              </a:extLst>
            </p:cNvPr>
            <p:cNvSpPr txBox="1"/>
            <p:nvPr/>
          </p:nvSpPr>
          <p:spPr>
            <a:xfrm>
              <a:off x="270596" y="371423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</a:rPr>
                <a:t>三性原则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4F04E58-C379-4657-98CE-E7015D6927DF}"/>
                </a:ext>
              </a:extLst>
            </p:cNvPr>
            <p:cNvSpPr txBox="1"/>
            <p:nvPr/>
          </p:nvSpPr>
          <p:spPr>
            <a:xfrm>
              <a:off x="2256967" y="173751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流动性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D2830A5-46AB-4FEB-BBDC-CE43AA9EAA56}"/>
                </a:ext>
              </a:extLst>
            </p:cNvPr>
            <p:cNvSpPr txBox="1"/>
            <p:nvPr/>
          </p:nvSpPr>
          <p:spPr>
            <a:xfrm>
              <a:off x="2256967" y="3714237"/>
              <a:ext cx="4493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/>
                <a:t>安全性（稳健性，最重要）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8CDC40F-001B-4FC6-BC30-21EA572BAD9A}"/>
                </a:ext>
              </a:extLst>
            </p:cNvPr>
            <p:cNvSpPr txBox="1"/>
            <p:nvPr/>
          </p:nvSpPr>
          <p:spPr>
            <a:xfrm>
              <a:off x="2256967" y="569095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盈利性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37C9859-72D7-419C-A8D8-4B9C64FF477E}"/>
              </a:ext>
            </a:extLst>
          </p:cNvPr>
          <p:cNvSpPr txBox="1"/>
          <p:nvPr/>
        </p:nvSpPr>
        <p:spPr>
          <a:xfrm>
            <a:off x="5326018" y="6051177"/>
            <a:ext cx="6865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注：商业银行经营中存在的风险见课本</a:t>
            </a:r>
            <a:r>
              <a:rPr lang="en-US" altLang="zh-CN" sz="2800" dirty="0"/>
              <a:t>P90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870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1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资产负债管理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左大括号 1">
            <a:extLst>
              <a:ext uri="{FF2B5EF4-FFF2-40B4-BE49-F238E27FC236}">
                <a16:creationId xmlns:a16="http://schemas.microsoft.com/office/drawing/2014/main" id="{BD1CC1DD-1E79-4BE0-A1DE-DB321EF0384E}"/>
              </a:ext>
            </a:extLst>
          </p:cNvPr>
          <p:cNvSpPr/>
          <p:nvPr/>
        </p:nvSpPr>
        <p:spPr>
          <a:xfrm>
            <a:off x="3716495" y="931320"/>
            <a:ext cx="331694" cy="55401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AEA6E-75E8-463E-860A-61D1FDF48377}"/>
              </a:ext>
            </a:extLst>
          </p:cNvPr>
          <p:cNvSpPr txBox="1"/>
          <p:nvPr/>
        </p:nvSpPr>
        <p:spPr>
          <a:xfrm>
            <a:off x="-77654" y="343980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商业银行资产负债管理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C91EAF-6E4D-475B-82BC-6D4E6EAE77BD}"/>
              </a:ext>
            </a:extLst>
          </p:cNvPr>
          <p:cNvSpPr txBox="1"/>
          <p:nvPr/>
        </p:nvSpPr>
        <p:spPr>
          <a:xfrm>
            <a:off x="4147828" y="71228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资产管理理论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E93072-06DB-44C4-9889-534607524204}"/>
              </a:ext>
            </a:extLst>
          </p:cNvPr>
          <p:cNvSpPr txBox="1"/>
          <p:nvPr/>
        </p:nvSpPr>
        <p:spPr>
          <a:xfrm>
            <a:off x="4147828" y="254482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负债管理理论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E70A6C-F4C8-49E4-8C61-1600CF894A57}"/>
              </a:ext>
            </a:extLst>
          </p:cNvPr>
          <p:cNvSpPr txBox="1"/>
          <p:nvPr/>
        </p:nvSpPr>
        <p:spPr>
          <a:xfrm>
            <a:off x="4147828" y="437736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资产负债综合管理理论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0B3A64-F6CD-4EC3-B3B2-D8DBDC47CB02}"/>
              </a:ext>
            </a:extLst>
          </p:cNvPr>
          <p:cNvSpPr txBox="1"/>
          <p:nvPr/>
        </p:nvSpPr>
        <p:spPr>
          <a:xfrm>
            <a:off x="4147828" y="620989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资产负债表内表外统一管理理论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96478-2703-4E99-A488-7780BACBF070}"/>
              </a:ext>
            </a:extLst>
          </p:cNvPr>
          <p:cNvSpPr txBox="1"/>
          <p:nvPr/>
        </p:nvSpPr>
        <p:spPr>
          <a:xfrm>
            <a:off x="6486930" y="728941"/>
            <a:ext cx="5991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①商业性贷款理论（真实票据理论）</a:t>
            </a:r>
            <a:endParaRPr lang="en-US" altLang="zh-CN" sz="2800" dirty="0"/>
          </a:p>
          <a:p>
            <a:pPr algn="l"/>
            <a:r>
              <a:rPr lang="zh-CN" altLang="en-US" sz="2800" dirty="0"/>
              <a:t>②资产可转换理论</a:t>
            </a:r>
            <a:endParaRPr lang="en-US" altLang="zh-CN" sz="2800" dirty="0"/>
          </a:p>
          <a:p>
            <a:pPr algn="l"/>
            <a:r>
              <a:rPr lang="zh-CN" altLang="en-US" sz="2800" dirty="0"/>
              <a:t>③预期收入理论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75AD57-C63E-4D2D-ABA5-B252271B9EEF}"/>
              </a:ext>
            </a:extLst>
          </p:cNvPr>
          <p:cNvSpPr txBox="1"/>
          <p:nvPr/>
        </p:nvSpPr>
        <p:spPr>
          <a:xfrm>
            <a:off x="25648" y="5653272"/>
            <a:ext cx="3591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建议第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轮再温习一遍（论述题）</a:t>
            </a:r>
          </a:p>
        </p:txBody>
      </p:sp>
    </p:spTree>
    <p:extLst>
      <p:ext uri="{BB962C8B-B14F-4D97-AF65-F5344CB8AC3E}">
        <p14:creationId xmlns:p14="http://schemas.microsoft.com/office/powerpoint/2010/main" val="31878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413D8F7-960A-4AC0-8E95-15FB87233B1B}"/>
              </a:ext>
            </a:extLst>
          </p:cNvPr>
          <p:cNvGrpSpPr/>
          <p:nvPr/>
        </p:nvGrpSpPr>
        <p:grpSpPr>
          <a:xfrm>
            <a:off x="541532" y="456537"/>
            <a:ext cx="2160513" cy="1360772"/>
            <a:chOff x="373605" y="283629"/>
            <a:chExt cx="2160513" cy="1360772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373605" y="283629"/>
              <a:ext cx="1563876" cy="94377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333" b="0" i="0" u="none" strike="noStrike" kern="0" cap="none" spc="-200" normalizeH="0" baseline="0" noProof="0" dirty="0">
                  <a:ln w="1905"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目录</a:t>
              </a: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373605" y="1110865"/>
              <a:ext cx="2160513" cy="53353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CONTENTS</a:t>
              </a:r>
              <a:endPara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EB2A67-FD74-4134-96C9-17CE246D7E2D}"/>
              </a:ext>
            </a:extLst>
          </p:cNvPr>
          <p:cNvGrpSpPr/>
          <p:nvPr/>
        </p:nvGrpSpPr>
        <p:grpSpPr>
          <a:xfrm>
            <a:off x="3984059" y="1936024"/>
            <a:ext cx="3804218" cy="687948"/>
            <a:chOff x="3993858" y="1478759"/>
            <a:chExt cx="3804218" cy="687948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预习内容检测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993134-6BA1-4CAA-BE6F-9ED07F69EAE4}"/>
              </a:ext>
            </a:extLst>
          </p:cNvPr>
          <p:cNvGrpSpPr/>
          <p:nvPr/>
        </p:nvGrpSpPr>
        <p:grpSpPr>
          <a:xfrm>
            <a:off x="3984059" y="4641446"/>
            <a:ext cx="6728096" cy="687948"/>
            <a:chOff x="3993858" y="1478759"/>
            <a:chExt cx="6728096" cy="687948"/>
          </a:xfrm>
        </p:grpSpPr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16D0D477-A10D-433A-B7A5-E7B2E1FC00E7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5940074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商业银行的业务（</a:t>
              </a: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★ ★ ★ </a:t>
              </a: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）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07F95305-64C8-49AD-933E-AAE07008E9C0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6034B8-7673-466E-8778-FD4D5DE3443F}"/>
              </a:ext>
            </a:extLst>
          </p:cNvPr>
          <p:cNvGrpSpPr/>
          <p:nvPr/>
        </p:nvGrpSpPr>
        <p:grpSpPr>
          <a:xfrm>
            <a:off x="3984059" y="3739638"/>
            <a:ext cx="4265883" cy="687948"/>
            <a:chOff x="3993858" y="1478759"/>
            <a:chExt cx="4265883" cy="687948"/>
          </a:xfrm>
        </p:grpSpPr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CC42332-8B64-4D97-AD3A-BE45A6D60B5D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3477861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商业银行的职能</a:t>
              </a: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41B904F7-B254-411A-8567-584F0C1C779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B065390-BFB3-488F-A964-001B9F81E8F9}"/>
              </a:ext>
            </a:extLst>
          </p:cNvPr>
          <p:cNvGrpSpPr/>
          <p:nvPr/>
        </p:nvGrpSpPr>
        <p:grpSpPr>
          <a:xfrm>
            <a:off x="3984059" y="2837831"/>
            <a:ext cx="5650878" cy="687948"/>
            <a:chOff x="3993858" y="1478759"/>
            <a:chExt cx="5650878" cy="687948"/>
          </a:xfrm>
        </p:grpSpPr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F4CA2E9-F045-408D-A721-621A60E5D770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486285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商业银行的起源和发展</a:t>
              </a: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F83E54A8-CA77-4B59-ACF8-87E1D880BBC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5DC1C68-1FA3-49DD-8A0B-984CBFF41C31}"/>
              </a:ext>
            </a:extLst>
          </p:cNvPr>
          <p:cNvGrpSpPr/>
          <p:nvPr/>
        </p:nvGrpSpPr>
        <p:grpSpPr>
          <a:xfrm>
            <a:off x="3984059" y="5554101"/>
            <a:ext cx="3804218" cy="687948"/>
            <a:chOff x="3993858" y="1478759"/>
            <a:chExt cx="3804218" cy="687948"/>
          </a:xfrm>
        </p:grpSpPr>
        <p:sp>
          <p:nvSpPr>
            <p:cNvPr id="20" name="TextBox 7">
              <a:extLst>
                <a:ext uri="{FF2B5EF4-FFF2-40B4-BE49-F238E27FC236}">
                  <a16:creationId xmlns:a16="http://schemas.microsoft.com/office/drawing/2014/main" id="{95B1D177-932E-433C-852B-955E4ECA6D55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商业银行管理</a:t>
              </a:r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8EBC6DD7-0DCF-4EA8-BFD6-7F8D14B2AE7E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05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948268" y="2506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巴塞尔协议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831F6C5-B8A3-432B-8DA5-86D5AC30DE25}"/>
              </a:ext>
            </a:extLst>
          </p:cNvPr>
          <p:cNvSpPr txBox="1"/>
          <p:nvPr/>
        </p:nvSpPr>
        <p:spPr>
          <a:xfrm>
            <a:off x="555117" y="1047861"/>
            <a:ext cx="107038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核心一级资本包括：①实收资本（或普通股）②资本公积可计入部分③盈余公积④一般风险准备⑤未分配利润⑥少数股东资本可计入部分。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73E4FC-C8A1-4005-8D1C-31253C2DC22F}"/>
              </a:ext>
            </a:extLst>
          </p:cNvPr>
          <p:cNvSpPr txBox="1"/>
          <p:nvPr/>
        </p:nvSpPr>
        <p:spPr>
          <a:xfrm>
            <a:off x="555117" y="2890613"/>
            <a:ext cx="109714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核心资本</a:t>
            </a:r>
            <a:r>
              <a:rPr lang="en-US" altLang="zh-CN" sz="2800" dirty="0"/>
              <a:t>/</a:t>
            </a:r>
            <a:r>
              <a:rPr lang="zh-CN" altLang="en-US" sz="2800" dirty="0"/>
              <a:t>一级资本：①实收资本：普通股</a:t>
            </a:r>
            <a:r>
              <a:rPr lang="en-US" altLang="zh-CN" sz="2800" dirty="0"/>
              <a:t>+</a:t>
            </a:r>
            <a:r>
              <a:rPr lang="zh-CN" altLang="en-US" sz="2800" dirty="0"/>
              <a:t>永久性非优先股②资本公积③盈余公积④未分配利润⑤储务账户⑥公开储备：包括股票发行溢价、保留利润、 普通准备金和法定准备金的增值等。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8A4C52-C3B7-48C3-871A-EF1F5BF5BD47}"/>
              </a:ext>
            </a:extLst>
          </p:cNvPr>
          <p:cNvSpPr txBox="1"/>
          <p:nvPr/>
        </p:nvSpPr>
        <p:spPr>
          <a:xfrm>
            <a:off x="555117" y="4733365"/>
            <a:ext cx="11196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二级资本： ①未公开储备②资本重估储备③一般呆坏账储备金④混合资本工具⑤长期次级债务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2C16C1-AFD7-4EAE-BFB8-2FCAE4058C85}"/>
              </a:ext>
            </a:extLst>
          </p:cNvPr>
          <p:cNvSpPr txBox="1"/>
          <p:nvPr/>
        </p:nvSpPr>
        <p:spPr>
          <a:xfrm>
            <a:off x="9269506" y="604221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了解，记不住的</a:t>
            </a:r>
          </a:p>
        </p:txBody>
      </p:sp>
    </p:spTree>
    <p:extLst>
      <p:ext uri="{BB962C8B-B14F-4D97-AF65-F5344CB8AC3E}">
        <p14:creationId xmlns:p14="http://schemas.microsoft.com/office/powerpoint/2010/main" val="333462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948268" y="2506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巴塞尔协议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3BCE3E7-722A-4AAE-8DF9-67ED77B6C2EC}"/>
              </a:ext>
            </a:extLst>
          </p:cNvPr>
          <p:cNvGrpSpPr/>
          <p:nvPr/>
        </p:nvGrpSpPr>
        <p:grpSpPr>
          <a:xfrm>
            <a:off x="948268" y="3507426"/>
            <a:ext cx="5682891" cy="2637881"/>
            <a:chOff x="691781" y="921731"/>
            <a:chExt cx="5682891" cy="263788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6F8F538-969A-49F5-B019-C5622DA1B493}"/>
                </a:ext>
              </a:extLst>
            </p:cNvPr>
            <p:cNvGrpSpPr/>
            <p:nvPr/>
          </p:nvGrpSpPr>
          <p:grpSpPr>
            <a:xfrm>
              <a:off x="691781" y="1183341"/>
              <a:ext cx="2007267" cy="2160495"/>
              <a:chOff x="879368" y="869576"/>
              <a:chExt cx="2007267" cy="2160495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BCB6E2-FAC6-4906-925A-03395AED51B5}"/>
                  </a:ext>
                </a:extLst>
              </p:cNvPr>
              <p:cNvSpPr txBox="1"/>
              <p:nvPr/>
            </p:nvSpPr>
            <p:spPr>
              <a:xfrm>
                <a:off x="879368" y="1688213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FF0000"/>
                    </a:solidFill>
                  </a:rPr>
                  <a:t>三大支柱</a:t>
                </a:r>
              </a:p>
            </p:txBody>
          </p:sp>
          <p:sp>
            <p:nvSpPr>
              <p:cNvPr id="3" name="左大括号 2">
                <a:extLst>
                  <a:ext uri="{FF2B5EF4-FFF2-40B4-BE49-F238E27FC236}">
                    <a16:creationId xmlns:a16="http://schemas.microsoft.com/office/drawing/2014/main" id="{E3E1E899-AB8D-45BC-9CAC-D5381164222C}"/>
                  </a:ext>
                </a:extLst>
              </p:cNvPr>
              <p:cNvSpPr/>
              <p:nvPr/>
            </p:nvSpPr>
            <p:spPr>
              <a:xfrm>
                <a:off x="2581835" y="869576"/>
                <a:ext cx="304800" cy="216049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F44C402-A552-4D26-9076-9150C1BD2AAF}"/>
                </a:ext>
              </a:extLst>
            </p:cNvPr>
            <p:cNvSpPr txBox="1"/>
            <p:nvPr/>
          </p:nvSpPr>
          <p:spPr>
            <a:xfrm>
              <a:off x="2958353" y="92173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资本充足率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329216F-F3D2-4B7F-9F48-B01BA8F2C35F}"/>
                </a:ext>
              </a:extLst>
            </p:cNvPr>
            <p:cNvSpPr txBox="1"/>
            <p:nvPr/>
          </p:nvSpPr>
          <p:spPr>
            <a:xfrm>
              <a:off x="2958352" y="200197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外部监管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B086C5-7240-482A-B12D-249488D73E1A}"/>
                </a:ext>
              </a:extLst>
            </p:cNvPr>
            <p:cNvSpPr txBox="1"/>
            <p:nvPr/>
          </p:nvSpPr>
          <p:spPr>
            <a:xfrm>
              <a:off x="2958352" y="3036392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信息披露与市场约束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949FBDB-93E2-4C60-8A26-89CE8FCDEE40}"/>
                </a:ext>
              </a:extLst>
            </p:cNvPr>
            <p:cNvSpPr txBox="1"/>
            <p:nvPr/>
          </p:nvSpPr>
          <p:spPr>
            <a:xfrm>
              <a:off x="1230389" y="244145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</a:rPr>
                <a:t>★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65FE25D-1851-40F6-B387-914C586C5D52}"/>
              </a:ext>
            </a:extLst>
          </p:cNvPr>
          <p:cNvSpPr txBox="1"/>
          <p:nvPr/>
        </p:nvSpPr>
        <p:spPr>
          <a:xfrm>
            <a:off x="948269" y="1027419"/>
            <a:ext cx="7030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巴塞尔协议</a:t>
            </a:r>
            <a:r>
              <a:rPr lang="en-US" altLang="zh-CN" sz="2800" dirty="0"/>
              <a:t>Ⅰ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①将资产进行风险分类，并标明风险权数；</a:t>
            </a:r>
            <a:endParaRPr lang="en-US" altLang="zh-CN" sz="2800" dirty="0"/>
          </a:p>
          <a:p>
            <a:r>
              <a:rPr lang="zh-CN" altLang="en-US" sz="2800" dirty="0"/>
              <a:t>②提出资本充足率要求；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F9A700-EAF1-4126-8000-1F7494203AA3}"/>
              </a:ext>
            </a:extLst>
          </p:cNvPr>
          <p:cNvSpPr txBox="1"/>
          <p:nvPr/>
        </p:nvSpPr>
        <p:spPr>
          <a:xfrm>
            <a:off x="948268" y="2836522"/>
            <a:ext cx="85094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巴塞尔协议</a:t>
            </a:r>
            <a:r>
              <a:rPr lang="en-US" altLang="zh-CN" sz="2800" dirty="0"/>
              <a:t>Ⅱ</a:t>
            </a:r>
            <a:r>
              <a:rPr lang="zh-CN" altLang="en-US" sz="2800" dirty="0"/>
              <a:t>：将市场风险、操作风险纳入监管范围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6722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948268" y="2506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巴塞尔协议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B807C9-477C-46AA-8B18-84FAE98B9680}"/>
              </a:ext>
            </a:extLst>
          </p:cNvPr>
          <p:cNvSpPr txBox="1"/>
          <p:nvPr/>
        </p:nvSpPr>
        <p:spPr>
          <a:xfrm>
            <a:off x="627530" y="1551563"/>
            <a:ext cx="1093694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巴塞尔协议</a:t>
            </a:r>
            <a:r>
              <a:rPr lang="en-US" altLang="zh-CN" sz="2800" dirty="0"/>
              <a:t>Ⅲ</a:t>
            </a:r>
            <a:r>
              <a:rPr lang="zh-CN" altLang="en-US" sz="2800" dirty="0"/>
              <a:t>： （</a:t>
            </a:r>
            <a:r>
              <a:rPr lang="zh-CN" altLang="en-US" sz="2800" dirty="0">
                <a:solidFill>
                  <a:srgbClr val="FF0000"/>
                </a:solidFill>
              </a:rPr>
              <a:t>★★★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1400" dirty="0"/>
          </a:p>
          <a:p>
            <a:r>
              <a:rPr lang="zh-CN" altLang="en-US" sz="2800" dirty="0"/>
              <a:t>（过渡期间）普通股</a:t>
            </a:r>
            <a:r>
              <a:rPr lang="en-US" altLang="zh-CN" sz="2800" dirty="0"/>
              <a:t>4.5%</a:t>
            </a:r>
            <a:r>
              <a:rPr lang="zh-CN" altLang="en-US" sz="2800" dirty="0"/>
              <a:t>，一级资本充足率</a:t>
            </a:r>
            <a:r>
              <a:rPr lang="en-US" altLang="zh-CN" sz="2800" dirty="0"/>
              <a:t>6%</a:t>
            </a:r>
            <a:r>
              <a:rPr lang="zh-CN" altLang="en-US" sz="2800" dirty="0"/>
              <a:t>，资本充足率</a:t>
            </a:r>
            <a:r>
              <a:rPr lang="en-US" altLang="zh-CN" sz="2800" dirty="0"/>
              <a:t>8%</a:t>
            </a:r>
          </a:p>
          <a:p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rgbClr val="FF0000"/>
                </a:solidFill>
              </a:rPr>
              <a:t>新标准</a:t>
            </a:r>
            <a:r>
              <a:rPr lang="zh-CN" altLang="en-US" sz="2800" dirty="0"/>
              <a:t>）主要是添加了资本留存缓冲</a:t>
            </a:r>
            <a:r>
              <a:rPr lang="en-US" altLang="zh-CN" sz="2800" dirty="0"/>
              <a:t>2.5%</a:t>
            </a:r>
            <a:r>
              <a:rPr lang="zh-CN" altLang="en-US" sz="2800" dirty="0"/>
              <a:t>要求</a:t>
            </a:r>
            <a:endParaRPr lang="en-US" altLang="zh-CN" sz="2800" dirty="0"/>
          </a:p>
          <a:p>
            <a:r>
              <a:rPr lang="zh-CN" altLang="en-US" sz="2800" dirty="0"/>
              <a:t>核心一级资本充足率</a:t>
            </a:r>
            <a:r>
              <a:rPr lang="en-US" altLang="zh-CN" sz="2800" dirty="0"/>
              <a:t>7%</a:t>
            </a:r>
            <a:r>
              <a:rPr lang="zh-CN" altLang="en-US" sz="2800" dirty="0"/>
              <a:t>（普通股</a:t>
            </a:r>
            <a:r>
              <a:rPr lang="en-US" altLang="zh-CN" sz="2800" dirty="0"/>
              <a:t>4.5% +</a:t>
            </a:r>
            <a:r>
              <a:rPr lang="zh-CN" altLang="en-US" sz="2800" dirty="0"/>
              <a:t>缓冲</a:t>
            </a:r>
            <a:r>
              <a:rPr lang="en-US" altLang="zh-CN" sz="2800" dirty="0"/>
              <a:t>2.5%</a:t>
            </a:r>
            <a:r>
              <a:rPr lang="zh-CN" altLang="en-US" sz="2800" dirty="0"/>
              <a:t>）      </a:t>
            </a:r>
            <a:endParaRPr lang="en-US" altLang="zh-CN" sz="2800" dirty="0"/>
          </a:p>
          <a:p>
            <a:r>
              <a:rPr lang="zh-CN" altLang="en-US" sz="2800" dirty="0"/>
              <a:t>一级资本充足率</a:t>
            </a:r>
            <a:r>
              <a:rPr lang="en-US" altLang="zh-CN" sz="2800" dirty="0"/>
              <a:t>8.5%</a:t>
            </a:r>
            <a:r>
              <a:rPr lang="zh-CN" altLang="en-US" sz="2800" dirty="0"/>
              <a:t>（</a:t>
            </a:r>
            <a:r>
              <a:rPr lang="en-US" altLang="zh-CN" sz="2800" dirty="0"/>
              <a:t>6%+2.5%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总资本充足率</a:t>
            </a:r>
            <a:r>
              <a:rPr lang="en-US" altLang="zh-CN" sz="2800" dirty="0"/>
              <a:t>10.5%</a:t>
            </a:r>
            <a:r>
              <a:rPr lang="zh-CN" altLang="en-US" sz="2800" dirty="0"/>
              <a:t>（</a:t>
            </a:r>
            <a:r>
              <a:rPr lang="en-US" altLang="zh-CN" sz="2800" dirty="0"/>
              <a:t>8%+2.5%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系统性重要银行总资本充足率</a:t>
            </a:r>
            <a:r>
              <a:rPr lang="en-US" altLang="zh-CN" sz="2800" dirty="0"/>
              <a:t>11.5%</a:t>
            </a:r>
            <a:r>
              <a:rPr lang="zh-CN" altLang="en-US" sz="2800" dirty="0"/>
              <a:t>（</a:t>
            </a:r>
            <a:r>
              <a:rPr lang="en-US" altLang="zh-CN" sz="2800" dirty="0"/>
              <a:t>8%+2.5%+1%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66083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948268" y="2506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巴塞尔协议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B768408-A1A1-40E2-8739-9E37E3884896}"/>
              </a:ext>
            </a:extLst>
          </p:cNvPr>
          <p:cNvSpPr txBox="1"/>
          <p:nvPr/>
        </p:nvSpPr>
        <p:spPr>
          <a:xfrm>
            <a:off x="948268" y="2663554"/>
            <a:ext cx="109369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思考题：根据巴塞尔</a:t>
            </a:r>
            <a:r>
              <a:rPr lang="en-US" altLang="zh-CN" sz="2800" dirty="0"/>
              <a:t>Ⅲ</a:t>
            </a:r>
            <a:r>
              <a:rPr lang="zh-CN" altLang="en-US" sz="2800" dirty="0"/>
              <a:t>，银行每投资</a:t>
            </a:r>
            <a:r>
              <a:rPr lang="en-US" altLang="zh-CN" sz="2800" dirty="0"/>
              <a:t>/</a:t>
            </a:r>
            <a:r>
              <a:rPr lang="zh-CN" altLang="en-US" sz="2800" dirty="0"/>
              <a:t>放贷</a:t>
            </a:r>
            <a:r>
              <a:rPr lang="en-US" altLang="zh-CN" sz="2800" dirty="0"/>
              <a:t>1</a:t>
            </a:r>
            <a:r>
              <a:rPr lang="zh-CN" altLang="en-US" sz="2800" dirty="0"/>
              <a:t>美元，需要留出多少美元用作储备？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57A83-0ED4-470D-839B-EC41CA7E2876}"/>
              </a:ext>
            </a:extLst>
          </p:cNvPr>
          <p:cNvSpPr txBox="1"/>
          <p:nvPr/>
        </p:nvSpPr>
        <p:spPr>
          <a:xfrm>
            <a:off x="948268" y="3750960"/>
            <a:ext cx="532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考察核心一级资本充足率，</a:t>
            </a:r>
            <a:r>
              <a:rPr lang="en-US" altLang="zh-CN" sz="2800" dirty="0"/>
              <a:t>0.07$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7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19868" y="2492701"/>
            <a:ext cx="2380129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7200" dirty="0"/>
              <a:t>End</a:t>
            </a:r>
            <a:r>
              <a:rPr lang="zh-CN" altLang="en-US" sz="7200" dirty="0"/>
              <a:t>！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57689" y="4365299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37866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45694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89646" y="1869363"/>
              <a:ext cx="267335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1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161573" y="3930223"/>
            <a:ext cx="3868855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预习内容检测</a:t>
            </a:r>
          </a:p>
        </p:txBody>
      </p:sp>
    </p:spTree>
    <p:extLst>
      <p:ext uri="{BB962C8B-B14F-4D97-AF65-F5344CB8AC3E}">
        <p14:creationId xmlns:p14="http://schemas.microsoft.com/office/powerpoint/2010/main" val="6974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49FA81-4042-43DC-9A2C-81F6181F2B73}"/>
              </a:ext>
            </a:extLst>
          </p:cNvPr>
          <p:cNvSpPr txBox="1"/>
          <p:nvPr/>
        </p:nvSpPr>
        <p:spPr>
          <a:xfrm>
            <a:off x="794379" y="1043850"/>
            <a:ext cx="983776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例题：</a:t>
            </a:r>
            <a:r>
              <a:rPr lang="en-US" altLang="zh-CN" sz="2800" dirty="0"/>
              <a:t>2021</a:t>
            </a:r>
            <a:r>
              <a:rPr lang="zh-CN" altLang="en-US" sz="2800" dirty="0"/>
              <a:t>年上财真题</a:t>
            </a:r>
            <a:endParaRPr lang="en-US" altLang="zh-CN" sz="2800" dirty="0"/>
          </a:p>
          <a:p>
            <a:endParaRPr lang="en-US" altLang="zh-CN" sz="1400" dirty="0"/>
          </a:p>
          <a:p>
            <a:r>
              <a:rPr lang="zh-CN" altLang="en-US" sz="2800" dirty="0"/>
              <a:t>下列关于银行和典当行的说法，正确的是（）？</a:t>
            </a:r>
            <a:endParaRPr lang="en-US" altLang="zh-CN" sz="2800" dirty="0"/>
          </a:p>
          <a:p>
            <a:r>
              <a:rPr lang="zh-CN" altLang="en-US" sz="2800" dirty="0"/>
              <a:t>A.在我国古代银行称为当铺 </a:t>
            </a:r>
            <a:endParaRPr lang="en-US" altLang="zh-CN" sz="2800" dirty="0"/>
          </a:p>
          <a:p>
            <a:r>
              <a:rPr lang="zh-CN" altLang="en-US" sz="2800" dirty="0"/>
              <a:t>B.银行可提供信用贷款，而典当行不能提供信用贷款 </a:t>
            </a:r>
            <a:endParaRPr lang="en-US" altLang="zh-CN" sz="2800" dirty="0"/>
          </a:p>
          <a:p>
            <a:r>
              <a:rPr lang="zh-CN" altLang="en-US" sz="2800" dirty="0"/>
              <a:t>C.银行和典当行都受银保监会监管 </a:t>
            </a:r>
            <a:endParaRPr lang="en-US" altLang="zh-CN" sz="2800" dirty="0"/>
          </a:p>
          <a:p>
            <a:r>
              <a:rPr lang="zh-CN" altLang="en-US" sz="2800" dirty="0"/>
              <a:t>D.银行和典当行必须遵循巴塞尔协议的有关规定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1E538D-520E-43BC-B026-A6C99700D086}"/>
              </a:ext>
            </a:extLst>
          </p:cNvPr>
          <p:cNvSpPr txBox="1"/>
          <p:nvPr/>
        </p:nvSpPr>
        <p:spPr>
          <a:xfrm>
            <a:off x="794379" y="4163236"/>
            <a:ext cx="10949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答案：</a:t>
            </a:r>
            <a:r>
              <a:rPr lang="en-US" altLang="zh-CN" sz="2800" dirty="0"/>
              <a:t>A</a:t>
            </a:r>
            <a:r>
              <a:rPr lang="zh-CN" altLang="en-US" sz="2800" dirty="0"/>
              <a:t>选项我国古代银行应该称为钱庄（或票号）；</a:t>
            </a:r>
            <a:r>
              <a:rPr lang="en-US" altLang="zh-CN" sz="2800" dirty="0"/>
              <a:t>B</a:t>
            </a:r>
            <a:r>
              <a:rPr lang="zh-CN" altLang="en-US" sz="2800" dirty="0"/>
              <a:t>选项典当行只能发放抵押质押贷款，因此正确；</a:t>
            </a:r>
            <a:r>
              <a:rPr lang="en-US" altLang="zh-CN" sz="2800" dirty="0"/>
              <a:t>C</a:t>
            </a:r>
            <a:r>
              <a:rPr lang="zh-CN" altLang="en-US" sz="2800" dirty="0"/>
              <a:t>选项有争议，根据</a:t>
            </a:r>
            <a:r>
              <a:rPr lang="en-US" altLang="zh-CN" sz="2800" dirty="0"/>
              <a:t>2018</a:t>
            </a:r>
            <a:r>
              <a:rPr lang="zh-CN" altLang="en-US" sz="2800" dirty="0"/>
              <a:t>年施行的</a:t>
            </a:r>
            <a:r>
              <a:rPr lang="en-US" altLang="zh-CN" sz="2800" dirty="0"/>
              <a:t>《</a:t>
            </a:r>
            <a:r>
              <a:rPr lang="zh-CN" altLang="en-US" sz="2800" dirty="0"/>
              <a:t>资管新规</a:t>
            </a:r>
            <a:r>
              <a:rPr lang="en-US" altLang="zh-CN" sz="2800" dirty="0"/>
              <a:t>》</a:t>
            </a:r>
            <a:r>
              <a:rPr lang="zh-CN" altLang="en-US" sz="2800" dirty="0"/>
              <a:t>中规定典当行等明确由银保监会监管；</a:t>
            </a:r>
            <a:r>
              <a:rPr lang="en-US" altLang="zh-CN" sz="2800" dirty="0"/>
              <a:t>D</a:t>
            </a:r>
            <a:r>
              <a:rPr lang="zh-CN" altLang="en-US" sz="2800" dirty="0"/>
              <a:t>选项中典当行不能吸收存款，无需遵守巴塞尔协议，因此建议选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/>
              <a:t>（</a:t>
            </a:r>
            <a:r>
              <a:rPr lang="en-US" altLang="zh-CN" sz="2800" dirty="0"/>
              <a:t>C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018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E5CADB-F6C9-4687-8CF1-538651F28DE6}"/>
              </a:ext>
            </a:extLst>
          </p:cNvPr>
          <p:cNvSpPr txBox="1"/>
          <p:nvPr/>
        </p:nvSpPr>
        <p:spPr>
          <a:xfrm>
            <a:off x="1057835" y="1397675"/>
            <a:ext cx="90095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例题：</a:t>
            </a:r>
            <a:r>
              <a:rPr lang="en-US" altLang="zh-CN" sz="2800" dirty="0"/>
              <a:t>2014</a:t>
            </a:r>
            <a:r>
              <a:rPr lang="zh-CN" altLang="en-US" sz="2800" dirty="0"/>
              <a:t>年上财真题</a:t>
            </a:r>
            <a:endParaRPr lang="en-US" altLang="zh-CN" sz="2800" dirty="0"/>
          </a:p>
          <a:p>
            <a:endParaRPr lang="en-US" altLang="zh-CN" sz="1400" dirty="0"/>
          </a:p>
          <a:p>
            <a:r>
              <a:rPr lang="zh-CN" altLang="en-US" sz="2800" dirty="0"/>
              <a:t>巴塞尔协议Ⅲ中，对系统重要性银行的最低总资本充足率的要求是多少?（ ） </a:t>
            </a:r>
            <a:endParaRPr lang="en-US" altLang="zh-CN" sz="2800" dirty="0"/>
          </a:p>
          <a:p>
            <a:r>
              <a:rPr lang="zh-CN" altLang="en-US" sz="2800" dirty="0"/>
              <a:t>A.8%      B.10.5%      C.11.5% </a:t>
            </a:r>
            <a:r>
              <a:rPr lang="en-US" altLang="zh-CN" sz="2800" dirty="0"/>
              <a:t>      </a:t>
            </a:r>
            <a:r>
              <a:rPr lang="zh-CN" altLang="en-US" sz="2800" dirty="0"/>
              <a:t>D.12%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A480B-C27F-4887-BDCA-5EF7B67EB4B7}"/>
              </a:ext>
            </a:extLst>
          </p:cNvPr>
          <p:cNvSpPr txBox="1"/>
          <p:nvPr/>
        </p:nvSpPr>
        <p:spPr>
          <a:xfrm>
            <a:off x="1057835" y="3644443"/>
            <a:ext cx="1082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答案：《巴塞尔协议 III》对于银行的最低总资本充足率要求保持 8%不变，对于系统重要性银行的最低总资本充足率要求提高到 11.5%；</a:t>
            </a:r>
            <a:r>
              <a:rPr lang="en-US" altLang="zh-CN" sz="2800" dirty="0"/>
              <a:t>11.5%=8%</a:t>
            </a:r>
            <a:r>
              <a:rPr lang="zh-CN" altLang="en-US" sz="2800" dirty="0"/>
              <a:t>（资本充足率）</a:t>
            </a:r>
            <a:r>
              <a:rPr lang="en-US" altLang="zh-CN" sz="2800" dirty="0"/>
              <a:t>+2.5%</a:t>
            </a:r>
            <a:r>
              <a:rPr lang="zh-CN" altLang="en-US" sz="2800" dirty="0"/>
              <a:t>（资本缓冲）</a:t>
            </a:r>
            <a:r>
              <a:rPr lang="en-US" altLang="zh-CN" sz="2800" dirty="0"/>
              <a:t>+1%</a:t>
            </a:r>
            <a:r>
              <a:rPr lang="zh-CN" altLang="en-US" sz="2800" dirty="0"/>
              <a:t>（附加资本要求），所以选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2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2840260" y="3930223"/>
            <a:ext cx="6511480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商业银行的起源和发展</a:t>
            </a:r>
          </a:p>
        </p:txBody>
      </p:sp>
    </p:spTree>
    <p:extLst>
      <p:ext uri="{BB962C8B-B14F-4D97-AF65-F5344CB8AC3E}">
        <p14:creationId xmlns:p14="http://schemas.microsoft.com/office/powerpoint/2010/main" val="6042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640487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商业银行的产生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6EB9F2-AE10-48E9-B627-288C9E16FD9D}"/>
              </a:ext>
            </a:extLst>
          </p:cNvPr>
          <p:cNvSpPr txBox="1"/>
          <p:nvPr/>
        </p:nvSpPr>
        <p:spPr>
          <a:xfrm>
            <a:off x="649134" y="2736503"/>
            <a:ext cx="10893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现代商业银行起源于</a:t>
            </a:r>
            <a:r>
              <a:rPr lang="zh-CN" altLang="en-US" sz="2800" b="1" dirty="0"/>
              <a:t>意大利</a:t>
            </a:r>
            <a:r>
              <a:rPr lang="zh-CN" altLang="en-US" sz="2800" dirty="0"/>
              <a:t>，世界上第一家股份制商业银行和中央银行都是</a:t>
            </a:r>
            <a:r>
              <a:rPr lang="zh-CN" altLang="en-US" sz="2800" dirty="0">
                <a:solidFill>
                  <a:srgbClr val="FF0000"/>
                </a:solidFill>
              </a:rPr>
              <a:t>英格兰银行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中国通商银行</a:t>
            </a:r>
            <a:r>
              <a:rPr lang="zh-CN" altLang="en-US" sz="2800" dirty="0"/>
              <a:t>（盛宣怀）是中国第一家银行，中国第一家上市的商业银行是</a:t>
            </a:r>
            <a:r>
              <a:rPr lang="zh-CN" altLang="en-US" sz="2800" dirty="0">
                <a:solidFill>
                  <a:srgbClr val="FF0000"/>
                </a:solidFill>
              </a:rPr>
              <a:t>深圳发展银行</a:t>
            </a:r>
            <a:r>
              <a:rPr lang="zh-CN" altLang="en-US" sz="2800" dirty="0"/>
              <a:t>（老五股之一）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394F75-4FFF-4737-9FD3-EAE8B5C693E8}"/>
              </a:ext>
            </a:extLst>
          </p:cNvPr>
          <p:cNvSpPr txBox="1"/>
          <p:nvPr/>
        </p:nvSpPr>
        <p:spPr>
          <a:xfrm>
            <a:off x="7844118" y="5884105"/>
            <a:ext cx="419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其余内容自行阅读</a:t>
            </a:r>
            <a:r>
              <a:rPr lang="en-US" altLang="zh-CN" sz="2800" dirty="0"/>
              <a:t>P72-74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42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3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800447" y="3930223"/>
            <a:ext cx="4591107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商业银行的职能</a:t>
            </a:r>
          </a:p>
        </p:txBody>
      </p:sp>
    </p:spTree>
    <p:extLst>
      <p:ext uri="{BB962C8B-B14F-4D97-AF65-F5344CB8AC3E}">
        <p14:creationId xmlns:p14="http://schemas.microsoft.com/office/powerpoint/2010/main" val="80504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640492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商业银行的职能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2A62B42-2826-4EF4-B568-DA95C0F882A2}"/>
              </a:ext>
            </a:extLst>
          </p:cNvPr>
          <p:cNvSpPr txBox="1"/>
          <p:nvPr/>
        </p:nvSpPr>
        <p:spPr>
          <a:xfrm>
            <a:off x="0" y="31673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81623"/>
                </a:solidFill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商业银行的职能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42963AF-5AEF-4310-9937-B952503E2539}"/>
              </a:ext>
            </a:extLst>
          </p:cNvPr>
          <p:cNvSpPr/>
          <p:nvPr/>
        </p:nvSpPr>
        <p:spPr>
          <a:xfrm>
            <a:off x="2698175" y="1016989"/>
            <a:ext cx="600635" cy="4824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8ADEE1-ED6A-474C-845F-25C69B518868}"/>
              </a:ext>
            </a:extLst>
          </p:cNvPr>
          <p:cNvSpPr txBox="1"/>
          <p:nvPr/>
        </p:nvSpPr>
        <p:spPr>
          <a:xfrm>
            <a:off x="3298810" y="755379"/>
            <a:ext cx="8678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信用中介：通过负债业务汇集社会闲散资金，通过资产业务投放资金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F434FB-EB34-411B-8E88-7714E1682CD5}"/>
              </a:ext>
            </a:extLst>
          </p:cNvPr>
          <p:cNvSpPr txBox="1"/>
          <p:nvPr/>
        </p:nvSpPr>
        <p:spPr>
          <a:xfrm>
            <a:off x="3298810" y="236338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支付中介：货币转账结算、收付等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11A2B9-D964-4921-8CE1-27B595AB210A}"/>
              </a:ext>
            </a:extLst>
          </p:cNvPr>
          <p:cNvSpPr txBox="1"/>
          <p:nvPr/>
        </p:nvSpPr>
        <p:spPr>
          <a:xfrm>
            <a:off x="3298811" y="3971393"/>
            <a:ext cx="8893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信用创造：创造派生存款的功能</a:t>
            </a:r>
            <a:r>
              <a:rPr lang="en-US" altLang="zh-CN" sz="2800" dirty="0"/>
              <a:t>(</a:t>
            </a:r>
            <a:r>
              <a:rPr lang="zh-CN" altLang="en-US" sz="2800" dirty="0"/>
              <a:t>长期以来，商业银行是唯一能够吸收活期存款并开设支票存款账户的金融机构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3C21EA-0C9D-4A3A-9A82-3F664BA6C0E4}"/>
              </a:ext>
            </a:extLst>
          </p:cNvPr>
          <p:cNvSpPr txBox="1"/>
          <p:nvPr/>
        </p:nvSpPr>
        <p:spPr>
          <a:xfrm>
            <a:off x="3298809" y="5579400"/>
            <a:ext cx="8749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金融服务：财务咨询，担保，代收代付，代办保险，代理融资，信托租赁，现金管理，财富管理，风险管理等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063359-1B19-4E05-9E6B-584898CB9D51}"/>
              </a:ext>
            </a:extLst>
          </p:cNvPr>
          <p:cNvSpPr txBox="1"/>
          <p:nvPr/>
        </p:nvSpPr>
        <p:spPr>
          <a:xfrm>
            <a:off x="-1" y="3690610"/>
            <a:ext cx="2698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与本书</a:t>
            </a:r>
            <a:r>
              <a:rPr lang="en-US" altLang="zh-CN" sz="2400" dirty="0"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P5</a:t>
            </a:r>
            <a:r>
              <a:rPr lang="zh-CN" altLang="en-US" sz="2400" dirty="0"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银行的功能是一致的</a:t>
            </a:r>
          </a:p>
        </p:txBody>
      </p:sp>
    </p:spTree>
    <p:extLst>
      <p:ext uri="{BB962C8B-B14F-4D97-AF65-F5344CB8AC3E}">
        <p14:creationId xmlns:p14="http://schemas.microsoft.com/office/powerpoint/2010/main" val="2998250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61c9884-2755-4b87-b35a-b60123a8fdf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1328</Words>
  <Application>Microsoft Office PowerPoint</Application>
  <PresentationFormat>宽屏</PresentationFormat>
  <Paragraphs>175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微软雅黑</vt:lpstr>
      <vt:lpstr>字魂35号-经典雅黑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Z CG</cp:lastModifiedBy>
  <cp:revision>25</cp:revision>
  <dcterms:created xsi:type="dcterms:W3CDTF">2019-02-22T08:29:03Z</dcterms:created>
  <dcterms:modified xsi:type="dcterms:W3CDTF">2022-06-08T13:31:40Z</dcterms:modified>
</cp:coreProperties>
</file>