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007577251" r:id="rId2"/>
    <p:sldId id="886" r:id="rId3"/>
    <p:sldId id="2007577296" r:id="rId4"/>
    <p:sldId id="2007577299" r:id="rId5"/>
    <p:sldId id="2007577297" r:id="rId6"/>
    <p:sldId id="2007577301" r:id="rId7"/>
    <p:sldId id="2007577318" r:id="rId8"/>
    <p:sldId id="2007577336" r:id="rId9"/>
    <p:sldId id="2007577337" r:id="rId10"/>
    <p:sldId id="2007577274" r:id="rId11"/>
    <p:sldId id="2007577322" r:id="rId12"/>
    <p:sldId id="2007577326" r:id="rId13"/>
    <p:sldId id="2007577335" r:id="rId14"/>
    <p:sldId id="2007577338" r:id="rId15"/>
    <p:sldId id="2007577339" r:id="rId16"/>
    <p:sldId id="2007577340" r:id="rId17"/>
    <p:sldId id="2007577341" r:id="rId18"/>
    <p:sldId id="2007577342" r:id="rId19"/>
    <p:sldId id="2007577343" r:id="rId20"/>
    <p:sldId id="2007577345" r:id="rId21"/>
    <p:sldId id="2007577344" r:id="rId22"/>
    <p:sldId id="2007577346" r:id="rId23"/>
    <p:sldId id="2007577310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67"/>
    <a:srgbClr val="C81623"/>
    <a:srgbClr val="6E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87330" autoAdjust="0"/>
  </p:normalViewPr>
  <p:slideViewPr>
    <p:cSldViewPr snapToGrid="0" showGuides="1">
      <p:cViewPr varScale="1">
        <p:scale>
          <a:sx n="71" d="100"/>
          <a:sy n="71" d="100"/>
        </p:scale>
        <p:origin x="116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68"/>
    </p:cViewPr>
  </p:sorterViewPr>
  <p:notesViewPr>
    <p:cSldViewPr snapToGrid="0" showGuides="1">
      <p:cViewPr varScale="1">
        <p:scale>
          <a:sx n="98" d="100"/>
          <a:sy n="98" d="100"/>
        </p:scale>
        <p:origin x="3524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580F8-1E1D-4BB3-B344-59280A90D589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5E331-3811-4993-BAA3-C4421D73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61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本节主要介绍</a:t>
            </a:r>
            <a:r>
              <a:rPr lang="en-US" altLang="zh-CN" dirty="0"/>
              <a:t>《</a:t>
            </a:r>
            <a:r>
              <a:rPr lang="zh-CN" altLang="en-US" dirty="0"/>
              <a:t>货币金融学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6-7</a:t>
            </a:r>
            <a:r>
              <a:rPr lang="zh-CN" altLang="en-US" dirty="0"/>
              <a:t>章</a:t>
            </a:r>
            <a:endParaRPr lang="en-US" altLang="zh-CN" dirty="0"/>
          </a:p>
          <a:p>
            <a:r>
              <a:rPr lang="zh-CN" altLang="en-US" sz="1200" dirty="0">
                <a:solidFill>
                  <a:srgbClr val="FF0000"/>
                </a:solidFill>
              </a:rPr>
              <a:t>以后的页码不特别强调均指戴国强</a:t>
            </a:r>
            <a:r>
              <a:rPr lang="en-US" altLang="zh-CN" sz="1200" dirty="0">
                <a:solidFill>
                  <a:srgbClr val="FF0000"/>
                </a:solidFill>
              </a:rPr>
              <a:t>《</a:t>
            </a:r>
            <a:r>
              <a:rPr lang="zh-CN" altLang="en-US" sz="1200" dirty="0">
                <a:solidFill>
                  <a:srgbClr val="FF0000"/>
                </a:solidFill>
              </a:rPr>
              <a:t>货币金融学</a:t>
            </a:r>
            <a:r>
              <a:rPr lang="en-US" altLang="zh-CN" sz="1200" dirty="0">
                <a:solidFill>
                  <a:srgbClr val="FF0000"/>
                </a:solidFill>
              </a:rPr>
              <a:t>》</a:t>
            </a:r>
            <a:r>
              <a:rPr lang="zh-CN" altLang="en-US" sz="1200" dirty="0">
                <a:solidFill>
                  <a:srgbClr val="FF0000"/>
                </a:solidFill>
              </a:rPr>
              <a:t>第四版</a:t>
            </a:r>
            <a:r>
              <a:rPr lang="en-US" altLang="zh-CN" sz="1200" dirty="0">
                <a:solidFill>
                  <a:srgbClr val="FF0000"/>
                </a:solidFill>
              </a:rPr>
              <a:t>,</a:t>
            </a:r>
            <a:r>
              <a:rPr lang="zh-CN" altLang="en-US" sz="1200" dirty="0">
                <a:solidFill>
                  <a:srgbClr val="FF0000"/>
                </a:solidFill>
              </a:rPr>
              <a:t>习题集均指配套习题集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5E331-3811-4993-BAA3-C4421D73AF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43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5E331-3811-4993-BAA3-C4421D73AF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465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5E331-3811-4993-BAA3-C4421D73AF3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46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pPr marL="0" marR="0" lvl="0" indent="0" algn="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8926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5E331-3811-4993-BAA3-C4421D73AF3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729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5E331-3811-4993-BAA3-C4421D73AF3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504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5E331-3811-4993-BAA3-C4421D73AF3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91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5E331-3811-4993-BAA3-C4421D73AF3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647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5E331-3811-4993-BAA3-C4421D73AF3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798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5E331-3811-4993-BAA3-C4421D73AF3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18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pPr marL="0" marR="0" lvl="0" indent="0" algn="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81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pPr marL="0" marR="0" lvl="0" indent="0" algn="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652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96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pPr marL="0" marR="0" lvl="0" indent="0" algn="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6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pPr marL="0" marR="0" lvl="0" indent="0" algn="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595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5E331-3811-4993-BAA3-C4421D73AF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96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5E331-3811-4993-BAA3-C4421D73AF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82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4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24BCB-836E-4E09-BC2E-1C18515EE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09DB47-0A75-4EE5-A2DD-12744BEE3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0EF3E-B552-4C5E-BDD1-F42CBDE4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94A40-39FB-4AA4-9A2C-2819FECF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514B6-D567-4780-B511-8E2929FD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0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C99B7-5EE6-4E24-9022-AB4F84C5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64D61E-C803-4A0E-BE12-06FC6EDC3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3A7F0-FE4D-4798-9FD3-EFE787D5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5A639-AD6A-425F-8149-9DC54476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178AA-4549-45A6-B066-654B9D0F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65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C912A3-0CEA-4C65-8726-D6D6B54A5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DBFC72-C3BF-468D-8FF6-A79454CE0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5CE57-6DC7-4C11-8562-A2FCE06D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75C81-7004-46E9-AFB9-1B4C9FD2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39019-4321-4B53-B13D-2E2A1CDE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292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 userDrawn="1"/>
        </p:nvSpPr>
        <p:spPr>
          <a:xfrm>
            <a:off x="348792" y="509047"/>
            <a:ext cx="650449" cy="6410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-341909" y="2184359"/>
            <a:ext cx="650449" cy="6410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 rot="17959446">
            <a:off x="23567" y="5770775"/>
            <a:ext cx="650449" cy="6410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 rot="17959446">
            <a:off x="372359" y="6091286"/>
            <a:ext cx="650449" cy="6410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74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EEFBF5D-C2EF-4284-82E2-641BE2BA6122}"/>
              </a:ext>
            </a:extLst>
          </p:cNvPr>
          <p:cNvSpPr/>
          <p:nvPr userDrawn="1"/>
        </p:nvSpPr>
        <p:spPr>
          <a:xfrm>
            <a:off x="3231930" y="201693"/>
            <a:ext cx="8958735" cy="566296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89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5FAB91-3534-4106-8453-292A6B675D3F}"/>
              </a:ext>
            </a:extLst>
          </p:cNvPr>
          <p:cNvSpPr/>
          <p:nvPr userDrawn="1"/>
        </p:nvSpPr>
        <p:spPr>
          <a:xfrm>
            <a:off x="1340" y="201693"/>
            <a:ext cx="240922" cy="566296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89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B0B724-46A6-43A2-9FE6-FC41DA5DFC33}"/>
              </a:ext>
            </a:extLst>
          </p:cNvPr>
          <p:cNvSpPr/>
          <p:nvPr userDrawn="1"/>
        </p:nvSpPr>
        <p:spPr>
          <a:xfrm>
            <a:off x="273997" y="201693"/>
            <a:ext cx="64153" cy="566296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898" dirty="0">
              <a:solidFill>
                <a:prstClr val="white">
                  <a:lumMod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846775-042F-4895-BC6E-BCDA79B8BB52}"/>
              </a:ext>
            </a:extLst>
          </p:cNvPr>
          <p:cNvSpPr/>
          <p:nvPr userDrawn="1"/>
        </p:nvSpPr>
        <p:spPr>
          <a:xfrm>
            <a:off x="1341" y="6635309"/>
            <a:ext cx="12189324" cy="85611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89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502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592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497D1FDA-8AD7-41A1-A0AC-B73BFC6DE26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ED327145-FF81-4AC9-98EB-2A48FA1E9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92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948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93992-FEFA-4876-94CB-D6B3E30E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2DB7A-3C22-455C-94D1-01E58AC7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EF56B-46E0-4305-ABD0-5AFF23E8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3F5EE-F841-4688-861C-ED83E9FA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CC713-DF92-4EF2-88FB-2880CF2A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3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F31C4-86A9-4FDA-8256-B63A2539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59E603-391D-4B2A-8DF0-DA5717C59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DDAB5-C30B-41A8-A50B-7005778B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453E0-0223-4C5B-80D9-81E97C8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2758A-1927-4861-BF09-4400CF5E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95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75E27-075C-41D9-B331-39454F91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65303-E176-4E4A-8362-D2CD5DA2B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6F09B4-C4CC-4266-A509-F50F73414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A18F96-8C19-421A-8D16-AE9339CA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5CBBCC-5966-4A6B-B772-5203C113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6FFA3-7590-4680-8883-827ED72E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36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A972D-B121-4AED-ADB3-FD5CE42D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2DE9BA-4346-4197-B821-E03D71EB9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F0F0DD-5DCF-4AC0-B44E-08C83564C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E6D781-E37B-457A-AE48-8105F7C72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74A980-2D2D-4BE2-B729-C5AC247EF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2EACE6-A631-4783-92AC-7E17E004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E7C158-A28C-4096-8598-17B2DA20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5424B6-DA27-4E9F-9D66-CE400386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2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C71DE-FECF-4D03-A5FF-9DB728A9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AC838C-A181-48DA-B9DC-93678051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5FF3D9-4D44-469A-92EE-FD80CF8F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9AD904-7529-4199-9D61-A5A82004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21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5A7507-9F79-482F-956D-3F32DCEF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68FDFD-8DCC-4FE9-8F25-67AB68FD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32B423-B835-492C-9650-EC909CEA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15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73304-4362-4E39-AC51-9626D2F2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86012-F7B4-40C0-9585-86CA1443E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269250-BEAD-4F21-9EC8-06FEE668D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B3A9E1-FDD0-406E-AAA5-DEE0ADB1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371AF-ED8F-4FEF-AA18-BCBB7792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EAC542-68CF-4E1A-8E38-F9001A1F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9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62DF4-7617-45B1-AB96-060D918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CBAB5D-066F-412E-872A-F2FB6D865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DC4B91-81F5-45A9-B39D-CF58A6401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30C0CD-45C0-44C9-ABFA-CBE140BD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BA3131-84EC-4697-989C-D5D75AAD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9A1E4E-0609-45AC-BB52-D9533D15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0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32875D-AA7C-4C9C-A7E7-08496523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780DBB-A27D-4A9B-845F-33054D25B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90EAE-4AB9-45C2-9FB5-A64F15A76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75F09-D145-434E-B299-C4A92CBDE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965F6-280A-4657-8CD8-A235CD8C6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7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8" r:id="rId13"/>
    <p:sldLayoutId id="2147483679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C714C0D-2C29-46A2-A557-81E496738A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577402" y="2606313"/>
            <a:ext cx="9263269" cy="15696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ctr">
              <a:defRPr sz="800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defRPr>
            </a:lvl1pPr>
          </a:lstStyle>
          <a:p>
            <a:r>
              <a:rPr lang="en-US" altLang="zh-CN" sz="4800" dirty="0"/>
              <a:t>Course5</a:t>
            </a:r>
            <a:r>
              <a:rPr lang="zh-CN" altLang="en-US" sz="4800" dirty="0"/>
              <a:t>：投资银行、其他金融机构</a:t>
            </a:r>
          </a:p>
        </p:txBody>
      </p:sp>
      <p:sp>
        <p:nvSpPr>
          <p:cNvPr id="3" name="PA_文本框 27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632E8646-0086-47C9-986A-3F1B42B84C3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478580" y="4563261"/>
            <a:ext cx="304230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上海财经大学</a:t>
            </a:r>
          </a:p>
        </p:txBody>
      </p:sp>
      <p:sp>
        <p:nvSpPr>
          <p:cNvPr id="5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9A6C29D-06CC-4903-8ED1-E768C3E43D6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282641" y="5538207"/>
            <a:ext cx="16267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授课人 ：</a:t>
            </a:r>
            <a:r>
              <a:rPr lang="en-US" altLang="zh-CN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 Z</a:t>
            </a:r>
            <a:r>
              <a:rPr lang="zh-CN" altLang="en-US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哥</a:t>
            </a:r>
            <a:endParaRPr lang="en-US" altLang="zh-CN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6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B55E0BB2-BD44-4997-B24B-E03827B9067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58757" y="4751582"/>
            <a:ext cx="1129553" cy="0"/>
          </a:xfrm>
          <a:custGeom>
            <a:avLst/>
            <a:gdLst>
              <a:gd name="connsiteX0" fmla="*/ 1129553 w 1129553"/>
              <a:gd name="connsiteY0" fmla="*/ 0 h 0"/>
              <a:gd name="connsiteX1" fmla="*/ 0 w 112955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9553">
                <a:moveTo>
                  <a:pt x="1129553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7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298F288F-D806-40A0-9306-CE46194E451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566585" y="4751582"/>
            <a:ext cx="1129553" cy="0"/>
          </a:xfrm>
          <a:custGeom>
            <a:avLst/>
            <a:gdLst>
              <a:gd name="connsiteX0" fmla="*/ 1129553 w 1129553"/>
              <a:gd name="connsiteY0" fmla="*/ 0 h 0"/>
              <a:gd name="connsiteX1" fmla="*/ 0 w 112955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9553">
                <a:moveTo>
                  <a:pt x="1129553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56" y="729608"/>
            <a:ext cx="4752930" cy="21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40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24"/>
          <p:cNvGrpSpPr/>
          <p:nvPr/>
        </p:nvGrpSpPr>
        <p:grpSpPr>
          <a:xfrm>
            <a:off x="3630558" y="1537000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26" name="椭圆 25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3" name="组合 29"/>
          <p:cNvGrpSpPr/>
          <p:nvPr/>
        </p:nvGrpSpPr>
        <p:grpSpPr>
          <a:xfrm flipH="1" flipV="1">
            <a:off x="7110545" y="1979358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31" name="椭圆 30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4" name="组合 34"/>
          <p:cNvGrpSpPr/>
          <p:nvPr/>
        </p:nvGrpSpPr>
        <p:grpSpPr>
          <a:xfrm>
            <a:off x="5088117" y="1370775"/>
            <a:ext cx="1996835" cy="1996112"/>
            <a:chOff x="3606461" y="1664340"/>
            <a:chExt cx="1040024" cy="1040024"/>
          </a:xfrm>
          <a:solidFill>
            <a:srgbClr val="C81623"/>
          </a:solidFill>
          <a:effectLst/>
        </p:grpSpPr>
        <p:sp>
          <p:nvSpPr>
            <p:cNvPr id="36" name="椭圆 35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7" name="文本框 1"/>
            <p:cNvSpPr txBox="1"/>
            <p:nvPr/>
          </p:nvSpPr>
          <p:spPr>
            <a:xfrm>
              <a:off x="3868585" y="1869363"/>
              <a:ext cx="509458" cy="68954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3</a:t>
              </a:r>
              <a:endParaRPr kumimoji="0" lang="zh-CN" alt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sp>
        <p:nvSpPr>
          <p:cNvPr id="38" name="矩形 69"/>
          <p:cNvSpPr>
            <a:spLocks noChangeArrowheads="1"/>
          </p:cNvSpPr>
          <p:nvPr/>
        </p:nvSpPr>
        <p:spPr bwMode="auto">
          <a:xfrm>
            <a:off x="4168000" y="3930223"/>
            <a:ext cx="3856000" cy="83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3" rIns="91428" bIns="4571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12191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其他金融机构</a:t>
            </a:r>
          </a:p>
        </p:txBody>
      </p:sp>
    </p:spTree>
    <p:extLst>
      <p:ext uri="{BB962C8B-B14F-4D97-AF65-F5344CB8AC3E}">
        <p14:creationId xmlns:p14="http://schemas.microsoft.com/office/powerpoint/2010/main" val="80504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C9DCD46B-6920-4A56-A1C7-4EF94907D2EB}"/>
              </a:ext>
            </a:extLst>
          </p:cNvPr>
          <p:cNvSpPr txBox="1"/>
          <p:nvPr/>
        </p:nvSpPr>
        <p:spPr>
          <a:xfrm>
            <a:off x="794380" y="250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金融中介机构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987DAE8-88D6-4CD5-976F-774C9B409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854643"/>
              </p:ext>
            </p:extLst>
          </p:nvPr>
        </p:nvGraphicFramePr>
        <p:xfrm>
          <a:off x="0" y="788895"/>
          <a:ext cx="12192000" cy="58184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5012">
                  <a:extLst>
                    <a:ext uri="{9D8B030D-6E8A-4147-A177-3AD203B41FA5}">
                      <a16:colId xmlns:a16="http://schemas.microsoft.com/office/drawing/2014/main" val="1752317212"/>
                    </a:ext>
                  </a:extLst>
                </a:gridCol>
                <a:gridCol w="2572870">
                  <a:extLst>
                    <a:ext uri="{9D8B030D-6E8A-4147-A177-3AD203B41FA5}">
                      <a16:colId xmlns:a16="http://schemas.microsoft.com/office/drawing/2014/main" val="2075022964"/>
                    </a:ext>
                  </a:extLst>
                </a:gridCol>
                <a:gridCol w="3014820">
                  <a:extLst>
                    <a:ext uri="{9D8B030D-6E8A-4147-A177-3AD203B41FA5}">
                      <a16:colId xmlns:a16="http://schemas.microsoft.com/office/drawing/2014/main" val="2163020676"/>
                    </a:ext>
                  </a:extLst>
                </a:gridCol>
                <a:gridCol w="4829298">
                  <a:extLst>
                    <a:ext uri="{9D8B030D-6E8A-4147-A177-3AD203B41FA5}">
                      <a16:colId xmlns:a16="http://schemas.microsoft.com/office/drawing/2014/main" val="2320602224"/>
                    </a:ext>
                  </a:extLst>
                </a:gridCol>
              </a:tblGrid>
              <a:tr h="3899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金融机构名称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主要负债（资金来源）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主要资产（资金运用）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53701160"/>
                  </a:ext>
                </a:extLst>
              </a:tr>
              <a:tr h="38994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存款型金融机构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商业银行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 dirty="0">
                          <a:effectLst/>
                        </a:rPr>
                        <a:t>存款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发放各类贷款，国债，市政债券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22808583"/>
                  </a:ext>
                </a:extLst>
              </a:tr>
              <a:tr h="3899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储蓄贷款协会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抵押贷款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10241806"/>
                  </a:ext>
                </a:extLst>
              </a:tr>
              <a:tr h="3899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互助储蓄协会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621517"/>
                  </a:ext>
                </a:extLst>
              </a:tr>
              <a:tr h="3899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信用合作社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消费者信贷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37215420"/>
                  </a:ext>
                </a:extLst>
              </a:tr>
              <a:tr h="38994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契约型储蓄机构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人寿保险公司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 dirty="0">
                          <a:effectLst/>
                        </a:rPr>
                        <a:t>保费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公司债券和抵押贷款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6682342"/>
                  </a:ext>
                </a:extLst>
              </a:tr>
              <a:tr h="3899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财产和意外灾害保险公司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公司债券和抵押贷款，市政债券，国债，股票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8178363"/>
                  </a:ext>
                </a:extLst>
              </a:tr>
              <a:tr h="7492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养老基金、政府退休基金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 dirty="0">
                          <a:effectLst/>
                        </a:rPr>
                        <a:t>雇员与雇主缴款，政府财政补贴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 dirty="0">
                          <a:effectLst/>
                        </a:rPr>
                        <a:t>公司债券，股票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5084324"/>
                  </a:ext>
                </a:extLst>
              </a:tr>
              <a:tr h="38994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投资型中介机构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投资银行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股份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证券承销、经纪，自营业务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3010349"/>
                  </a:ext>
                </a:extLst>
              </a:tr>
              <a:tr h="3899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金融公司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商业票据，股票，债券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消费者信贷，工商信贷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1210539"/>
                  </a:ext>
                </a:extLst>
              </a:tr>
              <a:tr h="3899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共同基金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 dirty="0">
                          <a:effectLst/>
                        </a:rPr>
                        <a:t>股份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股票，债券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31298143"/>
                  </a:ext>
                </a:extLst>
              </a:tr>
              <a:tr h="3899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货币市场共同基金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股份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货币市场工具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53108044"/>
                  </a:ext>
                </a:extLst>
              </a:tr>
              <a:tr h="3899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对冲基金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集资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世界各国的货币，证券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58083007"/>
                  </a:ext>
                </a:extLst>
              </a:tr>
              <a:tr h="3899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信托公司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effectLst/>
                        </a:rPr>
                        <a:t>受托资产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 dirty="0">
                          <a:effectLst/>
                        </a:rPr>
                        <a:t>证券投资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28256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25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C9DCD46B-6920-4A56-A1C7-4EF94907D2EB}"/>
              </a:ext>
            </a:extLst>
          </p:cNvPr>
          <p:cNvSpPr txBox="1"/>
          <p:nvPr/>
        </p:nvSpPr>
        <p:spPr>
          <a:xfrm>
            <a:off x="640492" y="250621"/>
            <a:ext cx="233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存款型金融机构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283CC58-2A0A-423D-B513-00A62381A047}"/>
              </a:ext>
            </a:extLst>
          </p:cNvPr>
          <p:cNvSpPr txBox="1"/>
          <p:nvPr/>
        </p:nvSpPr>
        <p:spPr>
          <a:xfrm>
            <a:off x="521988" y="1874729"/>
            <a:ext cx="111480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商业银行</a:t>
            </a:r>
            <a:r>
              <a:rPr lang="zh-CN" altLang="en-US" sz="2800" dirty="0"/>
              <a:t>：本书第五章和上一个</a:t>
            </a:r>
            <a:r>
              <a:rPr lang="en-US" altLang="zh-CN" sz="2800" dirty="0"/>
              <a:t>PPT</a:t>
            </a:r>
            <a:r>
              <a:rPr lang="zh-CN" altLang="en-US" sz="2800" dirty="0"/>
              <a:t>已经系统性讲过，不再赘述</a:t>
            </a:r>
            <a:endParaRPr lang="en-US" altLang="zh-CN" sz="2800" dirty="0"/>
          </a:p>
          <a:p>
            <a:pPr algn="l"/>
            <a:endParaRPr lang="en-US" altLang="zh-CN" sz="2800" dirty="0"/>
          </a:p>
          <a:p>
            <a:pPr algn="l"/>
            <a:r>
              <a:rPr lang="zh-CN" altLang="en-US" sz="2800" dirty="0"/>
              <a:t>储蓄银行：指办理居民储蓄并以吸收居民储蓄存款为主要资金来源的银行，如美国的储蓄贷款协会、互助储蓄银行</a:t>
            </a:r>
            <a:endParaRPr lang="en-US" altLang="zh-CN" sz="2800" dirty="0"/>
          </a:p>
          <a:p>
            <a:pPr algn="l"/>
            <a:endParaRPr lang="en-US" altLang="zh-CN" sz="2800" dirty="0"/>
          </a:p>
          <a:p>
            <a:pPr algn="l"/>
            <a:r>
              <a:rPr lang="zh-CN" altLang="en-US" sz="2800" dirty="0"/>
              <a:t>信用合作社：比如河北省农村信用社联合社；社员存款被称为股份，支付给社员的收益一般不以利息的形式而以股利的形式支付。</a:t>
            </a:r>
          </a:p>
        </p:txBody>
      </p:sp>
    </p:spTree>
    <p:extLst>
      <p:ext uri="{BB962C8B-B14F-4D97-AF65-F5344CB8AC3E}">
        <p14:creationId xmlns:p14="http://schemas.microsoft.com/office/powerpoint/2010/main" val="280872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640492" y="250621"/>
            <a:ext cx="233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契约型储蓄机构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7F9D1C5-F0E9-4926-BA6B-8D3970E0F9FC}"/>
              </a:ext>
            </a:extLst>
          </p:cNvPr>
          <p:cNvSpPr txBox="1"/>
          <p:nvPr/>
        </p:nvSpPr>
        <p:spPr>
          <a:xfrm>
            <a:off x="94231" y="318450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契约型储蓄机构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9A541D-D0EE-44F7-BAE3-F27A96D69772}"/>
              </a:ext>
            </a:extLst>
          </p:cNvPr>
          <p:cNvSpPr txBox="1"/>
          <p:nvPr/>
        </p:nvSpPr>
        <p:spPr>
          <a:xfrm>
            <a:off x="2979595" y="17717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保险公司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4ADB35-9291-4D13-92F1-ADDD594F06C4}"/>
              </a:ext>
            </a:extLst>
          </p:cNvPr>
          <p:cNvSpPr txBox="1"/>
          <p:nvPr/>
        </p:nvSpPr>
        <p:spPr>
          <a:xfrm>
            <a:off x="2979594" y="459726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养老基金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E18DF0A9-8DE9-4F93-B3D7-B20D8202386E}"/>
              </a:ext>
            </a:extLst>
          </p:cNvPr>
          <p:cNvSpPr/>
          <p:nvPr/>
        </p:nvSpPr>
        <p:spPr>
          <a:xfrm>
            <a:off x="4600552" y="1312012"/>
            <a:ext cx="264559" cy="14427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163A13-443D-4F9B-AC4F-EA3890B35896}"/>
              </a:ext>
            </a:extLst>
          </p:cNvPr>
          <p:cNvSpPr txBox="1"/>
          <p:nvPr/>
        </p:nvSpPr>
        <p:spPr>
          <a:xfrm>
            <a:off x="4926449" y="10504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人寿保险公司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3E0BF0-39C8-4A54-8F3E-3DC0AE683BF8}"/>
              </a:ext>
            </a:extLst>
          </p:cNvPr>
          <p:cNvSpPr txBox="1"/>
          <p:nvPr/>
        </p:nvSpPr>
        <p:spPr>
          <a:xfrm>
            <a:off x="4865111" y="249310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财产和意外灾害保险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1107A029-36F1-4B48-A463-AC0A03B1C9C2}"/>
              </a:ext>
            </a:extLst>
          </p:cNvPr>
          <p:cNvSpPr/>
          <p:nvPr/>
        </p:nvSpPr>
        <p:spPr>
          <a:xfrm>
            <a:off x="4661890" y="3255008"/>
            <a:ext cx="187187" cy="32077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636D049A-9B9C-4548-ABB4-09304CFD4814}"/>
              </a:ext>
            </a:extLst>
          </p:cNvPr>
          <p:cNvSpPr/>
          <p:nvPr/>
        </p:nvSpPr>
        <p:spPr>
          <a:xfrm>
            <a:off x="2792406" y="2033363"/>
            <a:ext cx="264559" cy="28255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272053-04DD-4035-A4D8-996878C68C84}"/>
              </a:ext>
            </a:extLst>
          </p:cNvPr>
          <p:cNvSpPr txBox="1"/>
          <p:nvPr/>
        </p:nvSpPr>
        <p:spPr>
          <a:xfrm>
            <a:off x="4856147" y="2993398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确定养老金缴纳方案（固定缴款计划）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EB2AD4-7C39-4214-B9DC-5FFE5F7123FF}"/>
              </a:ext>
            </a:extLst>
          </p:cNvPr>
          <p:cNvSpPr txBox="1"/>
          <p:nvPr/>
        </p:nvSpPr>
        <p:spPr>
          <a:xfrm>
            <a:off x="4856147" y="3795609"/>
            <a:ext cx="4629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定额给付方案</a:t>
            </a:r>
            <a:r>
              <a:rPr lang="en-US" altLang="zh-CN" sz="2800" dirty="0"/>
              <a:t>/</a:t>
            </a:r>
            <a:r>
              <a:rPr lang="zh-CN" altLang="en-US" sz="2800" dirty="0"/>
              <a:t>固定支付计划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1CEDB2F-4947-42DA-91FF-54030F69E4F4}"/>
              </a:ext>
            </a:extLst>
          </p:cNvPr>
          <p:cNvSpPr txBox="1"/>
          <p:nvPr/>
        </p:nvSpPr>
        <p:spPr>
          <a:xfrm>
            <a:off x="4856147" y="459782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混合养老金方案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07879F-80A8-4C3C-9808-FCE487157DBD}"/>
              </a:ext>
            </a:extLst>
          </p:cNvPr>
          <p:cNvSpPr txBox="1"/>
          <p:nvPr/>
        </p:nvSpPr>
        <p:spPr>
          <a:xfrm>
            <a:off x="4856147" y="540003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变额年金方案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D8B0A1-A548-425A-866D-B89FBC4E5371}"/>
              </a:ext>
            </a:extLst>
          </p:cNvPr>
          <p:cNvSpPr txBox="1"/>
          <p:nvPr/>
        </p:nvSpPr>
        <p:spPr>
          <a:xfrm>
            <a:off x="4831942" y="620224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延期支付方案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4FEC92-2339-4F80-90D7-35162D00D233}"/>
              </a:ext>
            </a:extLst>
          </p:cNvPr>
          <p:cNvSpPr txBox="1"/>
          <p:nvPr/>
        </p:nvSpPr>
        <p:spPr>
          <a:xfrm>
            <a:off x="3160181" y="5048037"/>
            <a:ext cx="1398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★★★</a:t>
            </a:r>
          </a:p>
          <a:p>
            <a:pPr algn="l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5649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C9DCD46B-6920-4A56-A1C7-4EF94907D2EB}"/>
              </a:ext>
            </a:extLst>
          </p:cNvPr>
          <p:cNvSpPr txBox="1"/>
          <p:nvPr/>
        </p:nvSpPr>
        <p:spPr>
          <a:xfrm>
            <a:off x="640492" y="250621"/>
            <a:ext cx="233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投资型中介机构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CD271F4-BAF2-4B06-A425-51164B8D6AB6}"/>
              </a:ext>
            </a:extLst>
          </p:cNvPr>
          <p:cNvSpPr txBox="1"/>
          <p:nvPr/>
        </p:nvSpPr>
        <p:spPr>
          <a:xfrm>
            <a:off x="71717" y="348065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投资型中介机构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FCB402CB-220C-4D4A-9D63-585ADA3294BC}"/>
              </a:ext>
            </a:extLst>
          </p:cNvPr>
          <p:cNvSpPr/>
          <p:nvPr/>
        </p:nvSpPr>
        <p:spPr>
          <a:xfrm>
            <a:off x="2769892" y="1047861"/>
            <a:ext cx="355276" cy="53887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8C185B-CA27-43FE-A6A4-988B78532918}"/>
              </a:ext>
            </a:extLst>
          </p:cNvPr>
          <p:cNvSpPr txBox="1"/>
          <p:nvPr/>
        </p:nvSpPr>
        <p:spPr>
          <a:xfrm>
            <a:off x="3125168" y="786251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/>
              <a:t>投资银行</a:t>
            </a:r>
            <a:r>
              <a:rPr lang="zh-CN" altLang="en-US" sz="2800" dirty="0"/>
              <a:t>（最重要的投资型中介机构）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CA9462-781E-4C8A-B470-5D9A4D2957D3}"/>
              </a:ext>
            </a:extLst>
          </p:cNvPr>
          <p:cNvGrpSpPr/>
          <p:nvPr/>
        </p:nvGrpSpPr>
        <p:grpSpPr>
          <a:xfrm>
            <a:off x="3125168" y="1644743"/>
            <a:ext cx="9100239" cy="1619558"/>
            <a:chOff x="3146476" y="1523302"/>
            <a:chExt cx="9100239" cy="1619558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0CA23E8-862F-484B-8A8C-8450622D30E5}"/>
                </a:ext>
              </a:extLst>
            </p:cNvPr>
            <p:cNvSpPr txBox="1"/>
            <p:nvPr/>
          </p:nvSpPr>
          <p:spPr>
            <a:xfrm>
              <a:off x="3146476" y="2046522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金融公司</a:t>
              </a:r>
            </a:p>
          </p:txBody>
        </p:sp>
        <p:sp>
          <p:nvSpPr>
            <p:cNvPr id="6" name="左大括号 5">
              <a:extLst>
                <a:ext uri="{FF2B5EF4-FFF2-40B4-BE49-F238E27FC236}">
                  <a16:creationId xmlns:a16="http://schemas.microsoft.com/office/drawing/2014/main" id="{B6166C06-FA17-4E15-A01D-76B0816406F5}"/>
                </a:ext>
              </a:extLst>
            </p:cNvPr>
            <p:cNvSpPr/>
            <p:nvPr/>
          </p:nvSpPr>
          <p:spPr>
            <a:xfrm>
              <a:off x="4654269" y="1784912"/>
              <a:ext cx="226328" cy="109633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4893364-890F-48B0-9B4B-1750EC97A417}"/>
                </a:ext>
              </a:extLst>
            </p:cNvPr>
            <p:cNvSpPr txBox="1"/>
            <p:nvPr/>
          </p:nvSpPr>
          <p:spPr>
            <a:xfrm>
              <a:off x="4880596" y="1523302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消费者金融公司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00EBA14-01A5-401F-B820-34F4A16D486E}"/>
                </a:ext>
              </a:extLst>
            </p:cNvPr>
            <p:cNvSpPr txBox="1"/>
            <p:nvPr/>
          </p:nvSpPr>
          <p:spPr>
            <a:xfrm>
              <a:off x="4880596" y="2071471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商业金融公司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9EB7008-3676-4E11-8392-07EEF4DF5AF4}"/>
                </a:ext>
              </a:extLst>
            </p:cNvPr>
            <p:cNvSpPr txBox="1"/>
            <p:nvPr/>
          </p:nvSpPr>
          <p:spPr>
            <a:xfrm>
              <a:off x="4880596" y="2619640"/>
              <a:ext cx="73661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FF0000"/>
                  </a:solidFill>
                </a:rPr>
                <a:t>保付代理行</a:t>
              </a:r>
              <a:r>
                <a:rPr lang="zh-CN" altLang="en-US" sz="2800" dirty="0"/>
                <a:t>：买断企业应收账款为其提供资金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2629ABEB-B6FC-4638-81CE-5DAADCCEFDCE}"/>
              </a:ext>
            </a:extLst>
          </p:cNvPr>
          <p:cNvSpPr txBox="1"/>
          <p:nvPr/>
        </p:nvSpPr>
        <p:spPr>
          <a:xfrm>
            <a:off x="3125168" y="3599573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共同基金：投资组合，分散风险，专家理财，规模经济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76EEDB-5A62-4F0D-A6EB-B659A3695213}"/>
              </a:ext>
            </a:extLst>
          </p:cNvPr>
          <p:cNvSpPr txBox="1"/>
          <p:nvPr/>
        </p:nvSpPr>
        <p:spPr>
          <a:xfrm>
            <a:off x="3125168" y="4458065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货币市场共同基金：可以根据持有的股份价值</a:t>
            </a:r>
            <a:r>
              <a:rPr lang="zh-CN" altLang="en-US" sz="2800" dirty="0">
                <a:solidFill>
                  <a:srgbClr val="FF0000"/>
                </a:solidFill>
              </a:rPr>
              <a:t>签发支票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74A4237-54DC-4174-8D69-2B609DE54029}"/>
              </a:ext>
            </a:extLst>
          </p:cNvPr>
          <p:cNvSpPr txBox="1"/>
          <p:nvPr/>
        </p:nvSpPr>
        <p:spPr>
          <a:xfrm>
            <a:off x="3125168" y="531655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对冲基金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EC47D1-0C07-4268-902B-433F0C28BFBB}"/>
              </a:ext>
            </a:extLst>
          </p:cNvPr>
          <p:cNvSpPr txBox="1"/>
          <p:nvPr/>
        </p:nvSpPr>
        <p:spPr>
          <a:xfrm>
            <a:off x="3125168" y="617504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信托公司</a:t>
            </a:r>
          </a:p>
        </p:txBody>
      </p:sp>
    </p:spTree>
    <p:extLst>
      <p:ext uri="{BB962C8B-B14F-4D97-AF65-F5344CB8AC3E}">
        <p14:creationId xmlns:p14="http://schemas.microsoft.com/office/powerpoint/2010/main" val="2417748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C9DCD46B-6920-4A56-A1C7-4EF94907D2EB}"/>
              </a:ext>
            </a:extLst>
          </p:cNvPr>
          <p:cNvSpPr txBox="1"/>
          <p:nvPr/>
        </p:nvSpPr>
        <p:spPr>
          <a:xfrm>
            <a:off x="640492" y="250621"/>
            <a:ext cx="233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投资型中介机构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45FB7367-03B1-4466-A83E-C2A7DC3BF4D3}"/>
              </a:ext>
            </a:extLst>
          </p:cNvPr>
          <p:cNvGrpSpPr/>
          <p:nvPr/>
        </p:nvGrpSpPr>
        <p:grpSpPr>
          <a:xfrm>
            <a:off x="767577" y="899116"/>
            <a:ext cx="10656845" cy="2009728"/>
            <a:chOff x="1051828" y="1129553"/>
            <a:chExt cx="10656845" cy="200972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F082B59-ABF8-4F24-9E67-A697237D2665}"/>
                </a:ext>
              </a:extLst>
            </p:cNvPr>
            <p:cNvSpPr txBox="1"/>
            <p:nvPr/>
          </p:nvSpPr>
          <p:spPr>
            <a:xfrm>
              <a:off x="1051828" y="1872807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共同基金</a:t>
              </a:r>
            </a:p>
          </p:txBody>
        </p:sp>
        <p:sp>
          <p:nvSpPr>
            <p:cNvPr id="9" name="左大括号 8">
              <a:extLst>
                <a:ext uri="{FF2B5EF4-FFF2-40B4-BE49-F238E27FC236}">
                  <a16:creationId xmlns:a16="http://schemas.microsoft.com/office/drawing/2014/main" id="{5B0DC6CC-1CA6-41A9-9F51-D18F2C8C9D32}"/>
                </a:ext>
              </a:extLst>
            </p:cNvPr>
            <p:cNvSpPr/>
            <p:nvPr/>
          </p:nvSpPr>
          <p:spPr>
            <a:xfrm>
              <a:off x="2672785" y="1391163"/>
              <a:ext cx="204885" cy="148650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855ACDC-B71B-45A9-9B95-579ED9E09FDF}"/>
                </a:ext>
              </a:extLst>
            </p:cNvPr>
            <p:cNvSpPr txBox="1"/>
            <p:nvPr/>
          </p:nvSpPr>
          <p:spPr>
            <a:xfrm>
              <a:off x="2877670" y="1129553"/>
              <a:ext cx="4852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公司型：基金本身是独立法人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DF04394-6BE7-4AF4-82CA-DA190207D705}"/>
                </a:ext>
              </a:extLst>
            </p:cNvPr>
            <p:cNvSpPr txBox="1"/>
            <p:nvPr/>
          </p:nvSpPr>
          <p:spPr>
            <a:xfrm>
              <a:off x="2877670" y="2616061"/>
              <a:ext cx="44935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契约型：基金不是独立法人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20402F6-DEE3-497D-BFE0-361409ABBCE3}"/>
                </a:ext>
              </a:extLst>
            </p:cNvPr>
            <p:cNvSpPr txBox="1"/>
            <p:nvPr/>
          </p:nvSpPr>
          <p:spPr>
            <a:xfrm>
              <a:off x="8292353" y="1739153"/>
              <a:ext cx="3416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国内亦称为公募基金</a:t>
              </a: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5B6D371E-65F2-46C1-AEC1-D460BF732178}"/>
              </a:ext>
            </a:extLst>
          </p:cNvPr>
          <p:cNvSpPr txBox="1"/>
          <p:nvPr/>
        </p:nvSpPr>
        <p:spPr>
          <a:xfrm>
            <a:off x="767577" y="43403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共同基金</a:t>
            </a:r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2D7A8A29-59FF-4451-9FA4-284AD26BDB19}"/>
              </a:ext>
            </a:extLst>
          </p:cNvPr>
          <p:cNvSpPr/>
          <p:nvPr/>
        </p:nvSpPr>
        <p:spPr>
          <a:xfrm>
            <a:off x="2388534" y="3223630"/>
            <a:ext cx="204885" cy="27566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4B4F23A-0932-4CED-8407-9E9343FAC32F}"/>
              </a:ext>
            </a:extLst>
          </p:cNvPr>
          <p:cNvSpPr txBox="1"/>
          <p:nvPr/>
        </p:nvSpPr>
        <p:spPr>
          <a:xfrm>
            <a:off x="2593420" y="2962020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封闭式基金：只能二级市场买卖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6490019-AFFD-42FA-B6E0-3B70DC6B0037}"/>
              </a:ext>
            </a:extLst>
          </p:cNvPr>
          <p:cNvSpPr txBox="1"/>
          <p:nvPr/>
        </p:nvSpPr>
        <p:spPr>
          <a:xfrm>
            <a:off x="2593420" y="4340343"/>
            <a:ext cx="3911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开放式基金：申购</a:t>
            </a:r>
            <a:r>
              <a:rPr lang="en-US" altLang="zh-CN" sz="2800" dirty="0"/>
              <a:t>/</a:t>
            </a:r>
            <a:r>
              <a:rPr lang="zh-CN" altLang="en-US" sz="2800" dirty="0"/>
              <a:t>赎回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7DD4265-1C75-4B6E-9583-78FE28C4A4A3}"/>
              </a:ext>
            </a:extLst>
          </p:cNvPr>
          <p:cNvSpPr txBox="1"/>
          <p:nvPr/>
        </p:nvSpPr>
        <p:spPr>
          <a:xfrm>
            <a:off x="2593420" y="5718666"/>
            <a:ext cx="93565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单位信托：发行固定数目的股份，类似于封闭式基金，但是有固定的到期日</a:t>
            </a:r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</a:rPr>
              <a:t>US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83136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24"/>
          <p:cNvGrpSpPr/>
          <p:nvPr/>
        </p:nvGrpSpPr>
        <p:grpSpPr>
          <a:xfrm>
            <a:off x="3630558" y="1537000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26" name="椭圆 25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3" name="组合 29"/>
          <p:cNvGrpSpPr/>
          <p:nvPr/>
        </p:nvGrpSpPr>
        <p:grpSpPr>
          <a:xfrm flipH="1" flipV="1">
            <a:off x="7110545" y="1979358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31" name="椭圆 30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4" name="组合 34"/>
          <p:cNvGrpSpPr/>
          <p:nvPr/>
        </p:nvGrpSpPr>
        <p:grpSpPr>
          <a:xfrm>
            <a:off x="5088117" y="1370775"/>
            <a:ext cx="1996835" cy="1996112"/>
            <a:chOff x="3606461" y="1664340"/>
            <a:chExt cx="1040024" cy="1040024"/>
          </a:xfrm>
          <a:solidFill>
            <a:srgbClr val="C81623"/>
          </a:solidFill>
          <a:effectLst/>
        </p:grpSpPr>
        <p:sp>
          <p:nvSpPr>
            <p:cNvPr id="36" name="椭圆 35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7" name="文本框 1"/>
            <p:cNvSpPr txBox="1"/>
            <p:nvPr/>
          </p:nvSpPr>
          <p:spPr>
            <a:xfrm>
              <a:off x="3868585" y="1869363"/>
              <a:ext cx="509458" cy="68954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3</a:t>
              </a:r>
              <a:endParaRPr kumimoji="0" lang="zh-CN" alt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sp>
        <p:nvSpPr>
          <p:cNvPr id="38" name="矩形 69"/>
          <p:cNvSpPr>
            <a:spLocks noChangeArrowheads="1"/>
          </p:cNvSpPr>
          <p:nvPr/>
        </p:nvSpPr>
        <p:spPr bwMode="auto">
          <a:xfrm>
            <a:off x="4168000" y="3930223"/>
            <a:ext cx="3856000" cy="83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3" rIns="91428" bIns="4571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12191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金融机构体系</a:t>
            </a:r>
          </a:p>
        </p:txBody>
      </p:sp>
    </p:spTree>
    <p:extLst>
      <p:ext uri="{BB962C8B-B14F-4D97-AF65-F5344CB8AC3E}">
        <p14:creationId xmlns:p14="http://schemas.microsoft.com/office/powerpoint/2010/main" val="522679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C9DCD46B-6920-4A56-A1C7-4EF94907D2EB}"/>
              </a:ext>
            </a:extLst>
          </p:cNvPr>
          <p:cNvSpPr txBox="1"/>
          <p:nvPr/>
        </p:nvSpPr>
        <p:spPr>
          <a:xfrm>
            <a:off x="486605" y="25062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中国金融监管体系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2CFB884-F5D6-48AC-9A2B-B76500FADAC2}"/>
              </a:ext>
            </a:extLst>
          </p:cNvPr>
          <p:cNvSpPr txBox="1"/>
          <p:nvPr/>
        </p:nvSpPr>
        <p:spPr>
          <a:xfrm>
            <a:off x="263975" y="316739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国务院金融稳定发展委员会</a:t>
            </a:r>
            <a:endParaRPr lang="zh-CN" altLang="en-US" sz="2800" b="1" dirty="0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7F8CF7B7-6D62-406C-9AB2-B47F09DAF456}"/>
              </a:ext>
            </a:extLst>
          </p:cNvPr>
          <p:cNvSpPr/>
          <p:nvPr/>
        </p:nvSpPr>
        <p:spPr>
          <a:xfrm>
            <a:off x="4793497" y="1250577"/>
            <a:ext cx="151755" cy="43568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307325-D1C4-4893-AEC8-E53061873341}"/>
              </a:ext>
            </a:extLst>
          </p:cNvPr>
          <p:cNvSpPr txBox="1"/>
          <p:nvPr/>
        </p:nvSpPr>
        <p:spPr>
          <a:xfrm>
            <a:off x="5063220" y="3167390"/>
            <a:ext cx="3441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银保监会：信托</a:t>
            </a:r>
            <a:r>
              <a:rPr lang="en-US" altLang="zh-CN" sz="2800" dirty="0"/>
              <a:t>,P2P,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60FA67-4B44-42FA-A269-7FA0227E3C93}"/>
              </a:ext>
            </a:extLst>
          </p:cNvPr>
          <p:cNvSpPr txBox="1"/>
          <p:nvPr/>
        </p:nvSpPr>
        <p:spPr>
          <a:xfrm>
            <a:off x="5063220" y="534581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证监会：众筹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E3D15D-467E-4AC8-BE10-5832E6503A39}"/>
              </a:ext>
            </a:extLst>
          </p:cNvPr>
          <p:cNvSpPr txBox="1"/>
          <p:nvPr/>
        </p:nvSpPr>
        <p:spPr>
          <a:xfrm>
            <a:off x="5063220" y="988967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中国人民银行：第三方支付，虚拟货币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68CDB7-BEB9-4923-B597-5155A606CA8C}"/>
              </a:ext>
            </a:extLst>
          </p:cNvPr>
          <p:cNvSpPr txBox="1"/>
          <p:nvPr/>
        </p:nvSpPr>
        <p:spPr>
          <a:xfrm>
            <a:off x="1292848" y="1718411"/>
            <a:ext cx="2474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一委一行两会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9A1AA4-B970-4CE2-A161-D59D0CB729AD}"/>
              </a:ext>
            </a:extLst>
          </p:cNvPr>
          <p:cNvSpPr txBox="1"/>
          <p:nvPr/>
        </p:nvSpPr>
        <p:spPr>
          <a:xfrm>
            <a:off x="8046451" y="6203576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accent1"/>
                </a:solidFill>
              </a:rPr>
              <a:t>这里只列举了特殊的监管范围</a:t>
            </a:r>
          </a:p>
        </p:txBody>
      </p:sp>
    </p:spTree>
    <p:extLst>
      <p:ext uri="{BB962C8B-B14F-4D97-AF65-F5344CB8AC3E}">
        <p14:creationId xmlns:p14="http://schemas.microsoft.com/office/powerpoint/2010/main" val="3961458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C9DCD46B-6920-4A56-A1C7-4EF94907D2EB}"/>
              </a:ext>
            </a:extLst>
          </p:cNvPr>
          <p:cNvSpPr txBox="1"/>
          <p:nvPr/>
        </p:nvSpPr>
        <p:spPr>
          <a:xfrm>
            <a:off x="1102158" y="25062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国有银行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E134DE2-4EEF-4555-BE95-38634E945208}"/>
              </a:ext>
            </a:extLst>
          </p:cNvPr>
          <p:cNvSpPr txBox="1"/>
          <p:nvPr/>
        </p:nvSpPr>
        <p:spPr>
          <a:xfrm>
            <a:off x="200863" y="352821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国有银行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554C2FD0-C5D0-4C61-991B-B23E6DA170A2}"/>
              </a:ext>
            </a:extLst>
          </p:cNvPr>
          <p:cNvSpPr/>
          <p:nvPr/>
        </p:nvSpPr>
        <p:spPr>
          <a:xfrm>
            <a:off x="1810045" y="2424952"/>
            <a:ext cx="347298" cy="27297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A50CC9-7E25-4390-A01B-69B7F68DD1F3}"/>
              </a:ext>
            </a:extLst>
          </p:cNvPr>
          <p:cNvSpPr txBox="1"/>
          <p:nvPr/>
        </p:nvSpPr>
        <p:spPr>
          <a:xfrm>
            <a:off x="2161323" y="216334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六大行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06494DC1-15F8-4931-8DE6-CDA14092F0E0}"/>
              </a:ext>
            </a:extLst>
          </p:cNvPr>
          <p:cNvSpPr/>
          <p:nvPr/>
        </p:nvSpPr>
        <p:spPr>
          <a:xfrm>
            <a:off x="3319099" y="945270"/>
            <a:ext cx="360589" cy="2959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AADEF5-64AB-43DD-A0BF-D96809CB7E64}"/>
              </a:ext>
            </a:extLst>
          </p:cNvPr>
          <p:cNvSpPr txBox="1"/>
          <p:nvPr/>
        </p:nvSpPr>
        <p:spPr>
          <a:xfrm>
            <a:off x="3667913" y="68366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中国工商银行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A003D6D-E92C-4C71-B0CA-F954C3C2C67D}"/>
              </a:ext>
            </a:extLst>
          </p:cNvPr>
          <p:cNvSpPr txBox="1"/>
          <p:nvPr/>
        </p:nvSpPr>
        <p:spPr>
          <a:xfrm>
            <a:off x="3667913" y="127553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中国农业银行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74689B-FE77-4F50-9F67-FDB381F2BA51}"/>
              </a:ext>
            </a:extLst>
          </p:cNvPr>
          <p:cNvSpPr txBox="1"/>
          <p:nvPr/>
        </p:nvSpPr>
        <p:spPr>
          <a:xfrm>
            <a:off x="3667913" y="186740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中国银行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543254-2DD4-4DDC-9C10-3125B1EEAC07}"/>
              </a:ext>
            </a:extLst>
          </p:cNvPr>
          <p:cNvSpPr txBox="1"/>
          <p:nvPr/>
        </p:nvSpPr>
        <p:spPr>
          <a:xfrm>
            <a:off x="3667913" y="24592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中国建设银行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246510-7A4B-4B88-810C-55EDCE3322DB}"/>
              </a:ext>
            </a:extLst>
          </p:cNvPr>
          <p:cNvSpPr txBox="1"/>
          <p:nvPr/>
        </p:nvSpPr>
        <p:spPr>
          <a:xfrm>
            <a:off x="3667913" y="305115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邮政储蓄银行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D4BF74-E718-4E98-9D87-71BB6A7A9953}"/>
              </a:ext>
            </a:extLst>
          </p:cNvPr>
          <p:cNvSpPr txBox="1"/>
          <p:nvPr/>
        </p:nvSpPr>
        <p:spPr>
          <a:xfrm flipH="1">
            <a:off x="3667913" y="3643023"/>
            <a:ext cx="169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交通银行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E88A421-5264-4213-BE19-7E09998A6EDC}"/>
              </a:ext>
            </a:extLst>
          </p:cNvPr>
          <p:cNvSpPr txBox="1"/>
          <p:nvPr/>
        </p:nvSpPr>
        <p:spPr>
          <a:xfrm>
            <a:off x="2157343" y="489309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政策性银行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6954CF8D-4FED-43BB-8D49-2B21F8110F7B}"/>
              </a:ext>
            </a:extLst>
          </p:cNvPr>
          <p:cNvSpPr/>
          <p:nvPr/>
        </p:nvSpPr>
        <p:spPr>
          <a:xfrm>
            <a:off x="4077931" y="4508074"/>
            <a:ext cx="277906" cy="12932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82A129-01B5-467C-AA92-3ED9C1D3E9A1}"/>
              </a:ext>
            </a:extLst>
          </p:cNvPr>
          <p:cNvSpPr txBox="1"/>
          <p:nvPr/>
        </p:nvSpPr>
        <p:spPr>
          <a:xfrm>
            <a:off x="4383393" y="424646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国家开发银行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29A07F7-22DA-4CDF-BB02-4B3EC4F734E4}"/>
              </a:ext>
            </a:extLst>
          </p:cNvPr>
          <p:cNvSpPr txBox="1"/>
          <p:nvPr/>
        </p:nvSpPr>
        <p:spPr>
          <a:xfrm>
            <a:off x="4383393" y="487844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中国进出口银行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0F08747-A7DD-4526-885B-50C1DAE68523}"/>
              </a:ext>
            </a:extLst>
          </p:cNvPr>
          <p:cNvSpPr txBox="1"/>
          <p:nvPr/>
        </p:nvSpPr>
        <p:spPr>
          <a:xfrm>
            <a:off x="4383393" y="551042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中国农业发展银行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648D1B-3954-4F1D-A189-4EC4B885E7CE}"/>
              </a:ext>
            </a:extLst>
          </p:cNvPr>
          <p:cNvSpPr txBox="1"/>
          <p:nvPr/>
        </p:nvSpPr>
        <p:spPr>
          <a:xfrm>
            <a:off x="6903132" y="1867406"/>
            <a:ext cx="353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accent1"/>
                </a:solidFill>
              </a:rPr>
              <a:t>中农工建</a:t>
            </a:r>
            <a:r>
              <a:rPr lang="en-US" altLang="zh-CN" sz="2800" dirty="0">
                <a:solidFill>
                  <a:schemeClr val="accent1"/>
                </a:solidFill>
              </a:rPr>
              <a:t>+</a:t>
            </a:r>
            <a:r>
              <a:rPr lang="zh-CN" altLang="en-US" sz="2800" dirty="0">
                <a:solidFill>
                  <a:schemeClr val="accent1"/>
                </a:solidFill>
              </a:rPr>
              <a:t>邮储</a:t>
            </a:r>
            <a:r>
              <a:rPr lang="en-US" altLang="zh-CN" sz="2800" dirty="0">
                <a:solidFill>
                  <a:schemeClr val="accent1"/>
                </a:solidFill>
              </a:rPr>
              <a:t>+</a:t>
            </a:r>
            <a:r>
              <a:rPr lang="zh-CN" altLang="en-US" sz="2800" dirty="0">
                <a:solidFill>
                  <a:schemeClr val="accent1"/>
                </a:solidFill>
              </a:rPr>
              <a:t>交通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001BB06-3CA2-4CC4-A2B5-8503053F5DAD}"/>
              </a:ext>
            </a:extLst>
          </p:cNvPr>
          <p:cNvSpPr txBox="1"/>
          <p:nvPr/>
        </p:nvSpPr>
        <p:spPr>
          <a:xfrm>
            <a:off x="7216897" y="4891549"/>
            <a:ext cx="353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accent1"/>
                </a:solidFill>
              </a:rPr>
              <a:t>国开行</a:t>
            </a:r>
            <a:r>
              <a:rPr lang="en-US" altLang="zh-CN" sz="2800" dirty="0">
                <a:solidFill>
                  <a:schemeClr val="accent1"/>
                </a:solidFill>
              </a:rPr>
              <a:t>+</a:t>
            </a:r>
            <a:r>
              <a:rPr lang="zh-CN" altLang="en-US" sz="2800" dirty="0">
                <a:solidFill>
                  <a:schemeClr val="accent1"/>
                </a:solidFill>
              </a:rPr>
              <a:t>进出口</a:t>
            </a:r>
            <a:r>
              <a:rPr lang="en-US" altLang="zh-CN" sz="2800" dirty="0">
                <a:solidFill>
                  <a:schemeClr val="accent1"/>
                </a:solidFill>
              </a:rPr>
              <a:t>+</a:t>
            </a:r>
            <a:r>
              <a:rPr lang="zh-CN" altLang="en-US" sz="2800" dirty="0">
                <a:solidFill>
                  <a:schemeClr val="accent1"/>
                </a:solidFill>
              </a:rPr>
              <a:t>农发</a:t>
            </a:r>
          </a:p>
        </p:txBody>
      </p:sp>
    </p:spTree>
    <p:extLst>
      <p:ext uri="{BB962C8B-B14F-4D97-AF65-F5344CB8AC3E}">
        <p14:creationId xmlns:p14="http://schemas.microsoft.com/office/powerpoint/2010/main" val="2170994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C9DCD46B-6920-4A56-A1C7-4EF94907D2EB}"/>
              </a:ext>
            </a:extLst>
          </p:cNvPr>
          <p:cNvSpPr txBox="1"/>
          <p:nvPr/>
        </p:nvSpPr>
        <p:spPr>
          <a:xfrm>
            <a:off x="794383" y="250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其他商业银行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9F7F0EB-ADC3-4654-BBFF-6C2365FD2C32}"/>
              </a:ext>
            </a:extLst>
          </p:cNvPr>
          <p:cNvSpPr txBox="1"/>
          <p:nvPr/>
        </p:nvSpPr>
        <p:spPr>
          <a:xfrm>
            <a:off x="278592" y="335564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其他商业银行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9C2C789A-F005-420D-9306-C9293601CCF8}"/>
              </a:ext>
            </a:extLst>
          </p:cNvPr>
          <p:cNvSpPr/>
          <p:nvPr/>
        </p:nvSpPr>
        <p:spPr>
          <a:xfrm>
            <a:off x="2474259" y="1535814"/>
            <a:ext cx="351449" cy="41685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01E069-010E-4A45-8193-CB196584EF7D}"/>
              </a:ext>
            </a:extLst>
          </p:cNvPr>
          <p:cNvSpPr txBox="1"/>
          <p:nvPr/>
        </p:nvSpPr>
        <p:spPr>
          <a:xfrm>
            <a:off x="2825708" y="12742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股份制银行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53A6EADA-6CA3-46CC-B632-546A1016B0B0}"/>
              </a:ext>
            </a:extLst>
          </p:cNvPr>
          <p:cNvSpPr/>
          <p:nvPr/>
        </p:nvSpPr>
        <p:spPr>
          <a:xfrm>
            <a:off x="4659056" y="990391"/>
            <a:ext cx="293362" cy="10908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E685ED-0526-49DE-A27C-1CBD96205C0D}"/>
              </a:ext>
            </a:extLst>
          </p:cNvPr>
          <p:cNvSpPr txBox="1"/>
          <p:nvPr/>
        </p:nvSpPr>
        <p:spPr>
          <a:xfrm>
            <a:off x="5004381" y="728781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深圳发展银行：我国第一家上市的银行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0E42C9-F558-44DA-BCD7-1214E2B94419}"/>
              </a:ext>
            </a:extLst>
          </p:cNvPr>
          <p:cNvSpPr txBox="1"/>
          <p:nvPr/>
        </p:nvSpPr>
        <p:spPr>
          <a:xfrm>
            <a:off x="5021375" y="1604182"/>
            <a:ext cx="6973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民生银行：</a:t>
            </a:r>
            <a:r>
              <a:rPr lang="zh-CN" altLang="en-US" sz="2800" strike="sngStrike" dirty="0"/>
              <a:t>我国第一家民营银行</a:t>
            </a:r>
            <a:r>
              <a:rPr lang="zh-CN" altLang="en-US" sz="2800" dirty="0"/>
              <a:t>，书中的这个说法不是很恰当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CAFEB6-5669-4E46-AFC6-11BC94F417E0}"/>
              </a:ext>
            </a:extLst>
          </p:cNvPr>
          <p:cNvSpPr txBox="1"/>
          <p:nvPr/>
        </p:nvSpPr>
        <p:spPr>
          <a:xfrm>
            <a:off x="2825708" y="3355649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城市商业银行：深圳市商业银行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695798F-7C75-4DF3-9D74-713C5C46A315}"/>
              </a:ext>
            </a:extLst>
          </p:cNvPr>
          <p:cNvSpPr txBox="1"/>
          <p:nvPr/>
        </p:nvSpPr>
        <p:spPr>
          <a:xfrm>
            <a:off x="2825708" y="543709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农村信用合作社</a:t>
            </a:r>
          </a:p>
        </p:txBody>
      </p:sp>
    </p:spTree>
    <p:extLst>
      <p:ext uri="{BB962C8B-B14F-4D97-AF65-F5344CB8AC3E}">
        <p14:creationId xmlns:p14="http://schemas.microsoft.com/office/powerpoint/2010/main" val="295269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413D8F7-960A-4AC0-8E95-15FB87233B1B}"/>
              </a:ext>
            </a:extLst>
          </p:cNvPr>
          <p:cNvGrpSpPr/>
          <p:nvPr/>
        </p:nvGrpSpPr>
        <p:grpSpPr>
          <a:xfrm>
            <a:off x="541532" y="456537"/>
            <a:ext cx="2160513" cy="1360772"/>
            <a:chOff x="373605" y="283629"/>
            <a:chExt cx="2160513" cy="1360772"/>
          </a:xfrm>
        </p:grpSpPr>
        <p:sp>
          <p:nvSpPr>
            <p:cNvPr id="5" name="TextBox 4"/>
            <p:cNvSpPr txBox="1"/>
            <p:nvPr/>
          </p:nvSpPr>
          <p:spPr bwMode="auto">
            <a:xfrm>
              <a:off x="373605" y="283629"/>
              <a:ext cx="1563876" cy="943776"/>
            </a:xfrm>
            <a:prstGeom prst="rect">
              <a:avLst/>
            </a:prstGeom>
            <a:noFill/>
          </p:spPr>
          <p:txBody>
            <a:bodyPr wrap="none" lIns="121913" tIns="60956" rIns="121913" bIns="60956">
              <a:spAutoFit/>
            </a:bodyPr>
            <a:lstStyle/>
            <a:p>
              <a:pPr marL="0" marR="0" lvl="0" indent="0" algn="l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333" b="0" i="0" u="none" strike="noStrike" kern="0" cap="none" spc="-200" normalizeH="0" baseline="0" noProof="0" dirty="0">
                  <a:ln w="1905"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目录</a:t>
              </a: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373605" y="1110865"/>
              <a:ext cx="2160513" cy="533536"/>
            </a:xfrm>
            <a:prstGeom prst="rect">
              <a:avLst/>
            </a:prstGeom>
            <a:noFill/>
          </p:spPr>
          <p:txBody>
            <a:bodyPr wrap="none" lIns="121913" tIns="60956" rIns="121913" bIns="60956">
              <a:spAutoFit/>
            </a:bodyPr>
            <a:lstStyle/>
            <a:p>
              <a:pPr marL="0" marR="0" lvl="0" indent="0" algn="ctr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CONTENTS</a:t>
              </a:r>
              <a:endParaRPr kumimoji="0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9EB2A67-FD74-4134-96C9-17CE246D7E2D}"/>
              </a:ext>
            </a:extLst>
          </p:cNvPr>
          <p:cNvGrpSpPr/>
          <p:nvPr/>
        </p:nvGrpSpPr>
        <p:grpSpPr>
          <a:xfrm>
            <a:off x="3984059" y="1936024"/>
            <a:ext cx="3804218" cy="687948"/>
            <a:chOff x="3993858" y="1478759"/>
            <a:chExt cx="3804218" cy="687948"/>
          </a:xfrm>
        </p:grpSpPr>
        <p:sp>
          <p:nvSpPr>
            <p:cNvPr id="8" name="TextBox 7"/>
            <p:cNvSpPr txBox="1"/>
            <p:nvPr/>
          </p:nvSpPr>
          <p:spPr bwMode="auto">
            <a:xfrm>
              <a:off x="4781880" y="1478759"/>
              <a:ext cx="3016196" cy="677100"/>
            </a:xfrm>
            <a:prstGeom prst="rect">
              <a:avLst/>
            </a:prstGeom>
            <a:noFill/>
          </p:spPr>
          <p:txBody>
            <a:bodyPr wrap="none" lIns="121913" tIns="60956" rIns="121913" bIns="60956">
              <a:spAutoFit/>
            </a:bodyPr>
            <a:lstStyle/>
            <a:p>
              <a:pPr marL="0" marR="0" lvl="0" indent="0" algn="l" defTabSz="121910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预习内容检测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3858" y="1489607"/>
              <a:ext cx="788022" cy="677100"/>
            </a:xfrm>
            <a:prstGeom prst="rect">
              <a:avLst/>
            </a:prstGeom>
            <a:noFill/>
          </p:spPr>
          <p:txBody>
            <a:bodyPr wrap="none" lIns="121913" tIns="60956" rIns="121913" bIns="60956" rtlCol="0">
              <a:spAutoFit/>
            </a:bodyPr>
            <a:lstStyle/>
            <a:p>
              <a:pPr marL="0" marR="0" lvl="0" indent="0" algn="l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01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46034B8-7673-466E-8778-FD4D5DE3443F}"/>
              </a:ext>
            </a:extLst>
          </p:cNvPr>
          <p:cNvGrpSpPr/>
          <p:nvPr/>
        </p:nvGrpSpPr>
        <p:grpSpPr>
          <a:xfrm>
            <a:off x="3984059" y="3739638"/>
            <a:ext cx="3804218" cy="687948"/>
            <a:chOff x="3993858" y="1478759"/>
            <a:chExt cx="3804218" cy="687948"/>
          </a:xfrm>
        </p:grpSpPr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7CC42332-8B64-4D97-AD3A-BE45A6D60B5D}"/>
                </a:ext>
              </a:extLst>
            </p:cNvPr>
            <p:cNvSpPr txBox="1"/>
            <p:nvPr/>
          </p:nvSpPr>
          <p:spPr bwMode="auto">
            <a:xfrm>
              <a:off x="4781880" y="1478759"/>
              <a:ext cx="3016196" cy="677100"/>
            </a:xfrm>
            <a:prstGeom prst="rect">
              <a:avLst/>
            </a:prstGeom>
            <a:noFill/>
          </p:spPr>
          <p:txBody>
            <a:bodyPr wrap="none" lIns="121913" tIns="60956" rIns="121913" bIns="60956">
              <a:spAutoFit/>
            </a:bodyPr>
            <a:lstStyle/>
            <a:p>
              <a:pPr marL="0" marR="0" lvl="0" indent="0" algn="l" defTabSz="121910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其他金融机构</a:t>
              </a:r>
            </a:p>
          </p:txBody>
        </p:sp>
        <p:sp>
          <p:nvSpPr>
            <p:cNvPr id="14" name="TextBox 15">
              <a:extLst>
                <a:ext uri="{FF2B5EF4-FFF2-40B4-BE49-F238E27FC236}">
                  <a16:creationId xmlns:a16="http://schemas.microsoft.com/office/drawing/2014/main" id="{41B904F7-B254-411A-8567-584F0C1C779D}"/>
                </a:ext>
              </a:extLst>
            </p:cNvPr>
            <p:cNvSpPr txBox="1"/>
            <p:nvPr/>
          </p:nvSpPr>
          <p:spPr>
            <a:xfrm>
              <a:off x="3993858" y="1489607"/>
              <a:ext cx="788022" cy="677100"/>
            </a:xfrm>
            <a:prstGeom prst="rect">
              <a:avLst/>
            </a:prstGeom>
            <a:noFill/>
          </p:spPr>
          <p:txBody>
            <a:bodyPr wrap="none" lIns="121913" tIns="60956" rIns="121913" bIns="60956" rtlCol="0">
              <a:spAutoFit/>
            </a:bodyPr>
            <a:lstStyle/>
            <a:p>
              <a:pPr marL="0" marR="0" lvl="0" indent="0" algn="l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03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B065390-BFB3-488F-A964-001B9F81E8F9}"/>
              </a:ext>
            </a:extLst>
          </p:cNvPr>
          <p:cNvGrpSpPr/>
          <p:nvPr/>
        </p:nvGrpSpPr>
        <p:grpSpPr>
          <a:xfrm>
            <a:off x="3984059" y="2837831"/>
            <a:ext cx="2880888" cy="687948"/>
            <a:chOff x="3993858" y="1478759"/>
            <a:chExt cx="2880888" cy="687948"/>
          </a:xfrm>
        </p:grpSpPr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7F4CA2E9-F045-408D-A721-621A60E5D770}"/>
                </a:ext>
              </a:extLst>
            </p:cNvPr>
            <p:cNvSpPr txBox="1"/>
            <p:nvPr/>
          </p:nvSpPr>
          <p:spPr bwMode="auto">
            <a:xfrm>
              <a:off x="4781880" y="1478759"/>
              <a:ext cx="2092866" cy="677100"/>
            </a:xfrm>
            <a:prstGeom prst="rect">
              <a:avLst/>
            </a:prstGeom>
            <a:noFill/>
          </p:spPr>
          <p:txBody>
            <a:bodyPr wrap="none" lIns="121913" tIns="60956" rIns="121913" bIns="60956">
              <a:spAutoFit/>
            </a:bodyPr>
            <a:lstStyle/>
            <a:p>
              <a:pPr marL="0" marR="0" lvl="0" indent="0" algn="l" defTabSz="121910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投资银行</a:t>
              </a:r>
            </a:p>
          </p:txBody>
        </p:sp>
        <p:sp>
          <p:nvSpPr>
            <p:cNvPr id="18" name="TextBox 15">
              <a:extLst>
                <a:ext uri="{FF2B5EF4-FFF2-40B4-BE49-F238E27FC236}">
                  <a16:creationId xmlns:a16="http://schemas.microsoft.com/office/drawing/2014/main" id="{F83E54A8-CA77-4B59-ACF8-87E1D880BBCD}"/>
                </a:ext>
              </a:extLst>
            </p:cNvPr>
            <p:cNvSpPr txBox="1"/>
            <p:nvPr/>
          </p:nvSpPr>
          <p:spPr>
            <a:xfrm>
              <a:off x="3993858" y="1489607"/>
              <a:ext cx="788022" cy="677100"/>
            </a:xfrm>
            <a:prstGeom prst="rect">
              <a:avLst/>
            </a:prstGeom>
            <a:noFill/>
          </p:spPr>
          <p:txBody>
            <a:bodyPr wrap="none" lIns="121913" tIns="60956" rIns="121913" bIns="60956" rtlCol="0">
              <a:spAutoFit/>
            </a:bodyPr>
            <a:lstStyle/>
            <a:p>
              <a:pPr marL="0" marR="0" lvl="0" indent="0" algn="l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02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673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C9DCD46B-6920-4A56-A1C7-4EF94907D2EB}"/>
              </a:ext>
            </a:extLst>
          </p:cNvPr>
          <p:cNvSpPr txBox="1"/>
          <p:nvPr/>
        </p:nvSpPr>
        <p:spPr>
          <a:xfrm>
            <a:off x="794384" y="250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外资金融机构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423C41A-5522-4548-BEFE-AE14636E29A5}"/>
              </a:ext>
            </a:extLst>
          </p:cNvPr>
          <p:cNvSpPr txBox="1"/>
          <p:nvPr/>
        </p:nvSpPr>
        <p:spPr>
          <a:xfrm>
            <a:off x="4169832" y="3164541"/>
            <a:ext cx="3852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自行阅读课本</a:t>
            </a:r>
            <a:r>
              <a:rPr lang="en-US" altLang="zh-CN" sz="2800" dirty="0"/>
              <a:t>P139-140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95381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C9DCD46B-6920-4A56-A1C7-4EF94907D2EB}"/>
              </a:ext>
            </a:extLst>
          </p:cNvPr>
          <p:cNvSpPr txBox="1"/>
          <p:nvPr/>
        </p:nvSpPr>
        <p:spPr>
          <a:xfrm>
            <a:off x="794384" y="250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非银金融机构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7ED177C5-F6E2-4913-9CDE-E521501E3981}"/>
              </a:ext>
            </a:extLst>
          </p:cNvPr>
          <p:cNvGrpSpPr/>
          <p:nvPr/>
        </p:nvGrpSpPr>
        <p:grpSpPr>
          <a:xfrm>
            <a:off x="794384" y="876908"/>
            <a:ext cx="5049919" cy="4862137"/>
            <a:chOff x="794384" y="1145849"/>
            <a:chExt cx="5049919" cy="4862137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706AC039-40DA-41AC-8613-96EF795563C1}"/>
                </a:ext>
              </a:extLst>
            </p:cNvPr>
            <p:cNvSpPr txBox="1"/>
            <p:nvPr/>
          </p:nvSpPr>
          <p:spPr>
            <a:xfrm>
              <a:off x="794384" y="3312459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非银金融机构</a:t>
              </a:r>
            </a:p>
          </p:txBody>
        </p:sp>
        <p:sp>
          <p:nvSpPr>
            <p:cNvPr id="4" name="左大括号 3">
              <a:extLst>
                <a:ext uri="{FF2B5EF4-FFF2-40B4-BE49-F238E27FC236}">
                  <a16:creationId xmlns:a16="http://schemas.microsoft.com/office/drawing/2014/main" id="{64007714-8022-4410-AA78-C814B7E7C16D}"/>
                </a:ext>
              </a:extLst>
            </p:cNvPr>
            <p:cNvSpPr/>
            <p:nvPr/>
          </p:nvSpPr>
          <p:spPr>
            <a:xfrm>
              <a:off x="3093466" y="1407459"/>
              <a:ext cx="322730" cy="433891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DB49D02-81E2-4AEB-896F-05DD6F86B150}"/>
                </a:ext>
              </a:extLst>
            </p:cNvPr>
            <p:cNvSpPr txBox="1"/>
            <p:nvPr/>
          </p:nvSpPr>
          <p:spPr>
            <a:xfrm>
              <a:off x="3505201" y="1145849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信托投资公司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5C58B07-DE2F-4C92-AFD0-1B1DEAE3FDB1}"/>
                </a:ext>
              </a:extLst>
            </p:cNvPr>
            <p:cNvSpPr txBox="1"/>
            <p:nvPr/>
          </p:nvSpPr>
          <p:spPr>
            <a:xfrm>
              <a:off x="3505201" y="259215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金融租赁公司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DCBC10B-DE20-48B7-BDA1-D8C4648CCACF}"/>
                </a:ext>
              </a:extLst>
            </p:cNvPr>
            <p:cNvSpPr txBox="1"/>
            <p:nvPr/>
          </p:nvSpPr>
          <p:spPr>
            <a:xfrm>
              <a:off x="3505201" y="4038461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财务公司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BAC6600-DE82-41DC-976F-FF2B010C6801}"/>
                </a:ext>
              </a:extLst>
            </p:cNvPr>
            <p:cNvSpPr txBox="1"/>
            <p:nvPr/>
          </p:nvSpPr>
          <p:spPr>
            <a:xfrm>
              <a:off x="3505201" y="5484766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资产管理公司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36AAE2D1-C6FA-4C9A-AE19-A8E18A9A1659}"/>
              </a:ext>
            </a:extLst>
          </p:cNvPr>
          <p:cNvSpPr txBox="1"/>
          <p:nvPr/>
        </p:nvSpPr>
        <p:spPr>
          <a:xfrm>
            <a:off x="6347699" y="87690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accent1"/>
                </a:solidFill>
              </a:rPr>
              <a:t>以上四类均归银保监会监管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94B2869B-68DC-49B5-8176-A9E858496A49}"/>
              </a:ext>
            </a:extLst>
          </p:cNvPr>
          <p:cNvSpPr/>
          <p:nvPr/>
        </p:nvSpPr>
        <p:spPr>
          <a:xfrm>
            <a:off x="5715278" y="4464253"/>
            <a:ext cx="322731" cy="2026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F59194-7350-470E-BA3F-3F134A4FA2ED}"/>
              </a:ext>
            </a:extLst>
          </p:cNvPr>
          <p:cNvSpPr txBox="1"/>
          <p:nvPr/>
        </p:nvSpPr>
        <p:spPr>
          <a:xfrm>
            <a:off x="6038009" y="4202643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华融资产管理公司→中国工商银行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F0D651-8603-4D70-9308-7958DE46CDCD}"/>
              </a:ext>
            </a:extLst>
          </p:cNvPr>
          <p:cNvSpPr txBox="1"/>
          <p:nvPr/>
        </p:nvSpPr>
        <p:spPr>
          <a:xfrm>
            <a:off x="6038009" y="4859717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长城资产管理公司→中国农业银行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05B318-F979-4E9F-A244-64BB207D5D64}"/>
              </a:ext>
            </a:extLst>
          </p:cNvPr>
          <p:cNvSpPr txBox="1"/>
          <p:nvPr/>
        </p:nvSpPr>
        <p:spPr>
          <a:xfrm>
            <a:off x="6038009" y="551679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东方资产管理公司→中国银行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48FBC9-4BE4-496D-A5F1-7D0BB66BFDB2}"/>
              </a:ext>
            </a:extLst>
          </p:cNvPr>
          <p:cNvSpPr txBox="1"/>
          <p:nvPr/>
        </p:nvSpPr>
        <p:spPr>
          <a:xfrm>
            <a:off x="6038009" y="6173865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信达资产管理公司→中国建设银行</a:t>
            </a:r>
          </a:p>
        </p:txBody>
      </p:sp>
    </p:spTree>
    <p:extLst>
      <p:ext uri="{BB962C8B-B14F-4D97-AF65-F5344CB8AC3E}">
        <p14:creationId xmlns:p14="http://schemas.microsoft.com/office/powerpoint/2010/main" val="2219804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C9DCD46B-6920-4A56-A1C7-4EF94907D2EB}"/>
              </a:ext>
            </a:extLst>
          </p:cNvPr>
          <p:cNvSpPr txBox="1"/>
          <p:nvPr/>
        </p:nvSpPr>
        <p:spPr>
          <a:xfrm>
            <a:off x="948270" y="250621"/>
            <a:ext cx="172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保险、证券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F5CDB5A-BF28-445E-8F82-A4E9D96EABB6}"/>
              </a:ext>
            </a:extLst>
          </p:cNvPr>
          <p:cNvSpPr txBox="1"/>
          <p:nvPr/>
        </p:nvSpPr>
        <p:spPr>
          <a:xfrm>
            <a:off x="948270" y="1434352"/>
            <a:ext cx="987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保险机构：中国人民保险、中国太平洋保险、中国平安保险等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1EF39F-07CA-4671-BDDA-10027C2F1B98}"/>
              </a:ext>
            </a:extLst>
          </p:cNvPr>
          <p:cNvSpPr txBox="1"/>
          <p:nvPr/>
        </p:nvSpPr>
        <p:spPr>
          <a:xfrm>
            <a:off x="1201271" y="368449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证券机构（</a:t>
            </a:r>
            <a:r>
              <a:rPr lang="zh-CN" altLang="en-US" sz="2800" b="1" dirty="0"/>
              <a:t>归证监会监管</a:t>
            </a:r>
            <a:r>
              <a:rPr lang="zh-CN" altLang="en-US" sz="2800" dirty="0"/>
              <a:t>）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DB0D96F5-6DF5-4972-BF44-37660040E853}"/>
              </a:ext>
            </a:extLst>
          </p:cNvPr>
          <p:cNvSpPr/>
          <p:nvPr/>
        </p:nvSpPr>
        <p:spPr>
          <a:xfrm>
            <a:off x="5495364" y="2453480"/>
            <a:ext cx="349624" cy="29852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F9F695-CF9B-47BD-9820-9B7D79EEB917}"/>
              </a:ext>
            </a:extLst>
          </p:cNvPr>
          <p:cNvSpPr txBox="1"/>
          <p:nvPr/>
        </p:nvSpPr>
        <p:spPr>
          <a:xfrm>
            <a:off x="5888084" y="21918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证券公司（券商）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D9645C-9759-4C1F-AE84-B073470EBCDD}"/>
              </a:ext>
            </a:extLst>
          </p:cNvPr>
          <p:cNvSpPr txBox="1"/>
          <p:nvPr/>
        </p:nvSpPr>
        <p:spPr>
          <a:xfrm>
            <a:off x="5888084" y="36769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基金公司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310F31-6E91-4A6F-8D26-B0908F538A7A}"/>
              </a:ext>
            </a:extLst>
          </p:cNvPr>
          <p:cNvSpPr txBox="1"/>
          <p:nvPr/>
        </p:nvSpPr>
        <p:spPr>
          <a:xfrm>
            <a:off x="5888084" y="51620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期货公司</a:t>
            </a:r>
          </a:p>
        </p:txBody>
      </p:sp>
    </p:spTree>
    <p:extLst>
      <p:ext uri="{BB962C8B-B14F-4D97-AF65-F5344CB8AC3E}">
        <p14:creationId xmlns:p14="http://schemas.microsoft.com/office/powerpoint/2010/main" val="2968328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C714C0D-2C29-46A2-A557-81E496738A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319868" y="2492701"/>
            <a:ext cx="2380129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ctr">
              <a:defRPr sz="800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defRPr>
            </a:lvl1pPr>
          </a:lstStyle>
          <a:p>
            <a:r>
              <a:rPr lang="en-US" altLang="zh-CN" sz="7200" dirty="0"/>
              <a:t>End</a:t>
            </a:r>
            <a:r>
              <a:rPr lang="zh-CN" altLang="en-US" sz="7200" dirty="0"/>
              <a:t>！</a:t>
            </a:r>
          </a:p>
        </p:txBody>
      </p:sp>
      <p:sp>
        <p:nvSpPr>
          <p:cNvPr id="3" name="PA_文本框 27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632E8646-0086-47C9-986A-3F1B42B84C3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657689" y="4365299"/>
            <a:ext cx="304230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上海财经大学</a:t>
            </a:r>
          </a:p>
        </p:txBody>
      </p:sp>
      <p:sp>
        <p:nvSpPr>
          <p:cNvPr id="6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B55E0BB2-BD44-4997-B24B-E03827B9067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437866" y="4553620"/>
            <a:ext cx="1129553" cy="0"/>
          </a:xfrm>
          <a:custGeom>
            <a:avLst/>
            <a:gdLst>
              <a:gd name="connsiteX0" fmla="*/ 1129553 w 1129553"/>
              <a:gd name="connsiteY0" fmla="*/ 0 h 0"/>
              <a:gd name="connsiteX1" fmla="*/ 0 w 112955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9553">
                <a:moveTo>
                  <a:pt x="1129553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7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298F288F-D806-40A0-9306-CE46194E451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745694" y="4553620"/>
            <a:ext cx="1129553" cy="0"/>
          </a:xfrm>
          <a:custGeom>
            <a:avLst/>
            <a:gdLst>
              <a:gd name="connsiteX0" fmla="*/ 1129553 w 1129553"/>
              <a:gd name="connsiteY0" fmla="*/ 0 h 0"/>
              <a:gd name="connsiteX1" fmla="*/ 0 w 112955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9553">
                <a:moveTo>
                  <a:pt x="1129553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56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24"/>
          <p:cNvGrpSpPr/>
          <p:nvPr/>
        </p:nvGrpSpPr>
        <p:grpSpPr>
          <a:xfrm>
            <a:off x="3630558" y="1537000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26" name="椭圆 25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3" name="组合 29"/>
          <p:cNvGrpSpPr/>
          <p:nvPr/>
        </p:nvGrpSpPr>
        <p:grpSpPr>
          <a:xfrm flipH="1" flipV="1">
            <a:off x="7110545" y="1979358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31" name="椭圆 30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4" name="组合 34"/>
          <p:cNvGrpSpPr/>
          <p:nvPr/>
        </p:nvGrpSpPr>
        <p:grpSpPr>
          <a:xfrm>
            <a:off x="5088117" y="1370775"/>
            <a:ext cx="1996835" cy="1996112"/>
            <a:chOff x="3606461" y="1664340"/>
            <a:chExt cx="1040024" cy="1040024"/>
          </a:xfrm>
          <a:solidFill>
            <a:srgbClr val="C81623"/>
          </a:solidFill>
          <a:effectLst/>
        </p:grpSpPr>
        <p:sp>
          <p:nvSpPr>
            <p:cNvPr id="36" name="椭圆 35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7" name="文本框 1"/>
            <p:cNvSpPr txBox="1"/>
            <p:nvPr/>
          </p:nvSpPr>
          <p:spPr>
            <a:xfrm>
              <a:off x="3989646" y="1869363"/>
              <a:ext cx="267335" cy="68954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1</a:t>
              </a:r>
              <a:endParaRPr kumimoji="0" lang="zh-CN" alt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sp>
        <p:nvSpPr>
          <p:cNvPr id="38" name="矩形 69"/>
          <p:cNvSpPr>
            <a:spLocks noChangeArrowheads="1"/>
          </p:cNvSpPr>
          <p:nvPr/>
        </p:nvSpPr>
        <p:spPr bwMode="auto">
          <a:xfrm>
            <a:off x="4161573" y="3930223"/>
            <a:ext cx="3868855" cy="83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3" rIns="91428" bIns="4571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12191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预习内容检测</a:t>
            </a:r>
          </a:p>
        </p:txBody>
      </p:sp>
    </p:spTree>
    <p:extLst>
      <p:ext uri="{BB962C8B-B14F-4D97-AF65-F5344CB8AC3E}">
        <p14:creationId xmlns:p14="http://schemas.microsoft.com/office/powerpoint/2010/main" val="69749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EDECF518-59A7-4799-AE28-04355D30B0F1}"/>
              </a:ext>
            </a:extLst>
          </p:cNvPr>
          <p:cNvSpPr txBox="1"/>
          <p:nvPr/>
        </p:nvSpPr>
        <p:spPr>
          <a:xfrm>
            <a:off x="794379" y="250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预习内容检测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B0D3B5D-410C-43DF-A6B8-37567D8BBBC5}"/>
              </a:ext>
            </a:extLst>
          </p:cNvPr>
          <p:cNvSpPr txBox="1"/>
          <p:nvPr/>
        </p:nvSpPr>
        <p:spPr>
          <a:xfrm>
            <a:off x="794379" y="1194282"/>
            <a:ext cx="803237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例题：上财</a:t>
            </a:r>
            <a:r>
              <a:rPr lang="en-US" altLang="zh-CN" sz="2800" dirty="0"/>
              <a:t>2014</a:t>
            </a:r>
            <a:r>
              <a:rPr lang="zh-CN" altLang="en-US" sz="2800" dirty="0"/>
              <a:t>年真题</a:t>
            </a:r>
            <a:endParaRPr lang="en-US" altLang="zh-CN" sz="2800" dirty="0"/>
          </a:p>
          <a:p>
            <a:endParaRPr lang="en-US" altLang="zh-CN" sz="1400" dirty="0"/>
          </a:p>
          <a:p>
            <a:r>
              <a:rPr lang="zh-CN" altLang="en-US" sz="2800" dirty="0"/>
              <a:t>由发起人承担风险的养老金计划是（ ）？</a:t>
            </a:r>
            <a:endParaRPr lang="en-US" altLang="zh-CN" sz="2800" dirty="0"/>
          </a:p>
          <a:p>
            <a:r>
              <a:rPr lang="zh-CN" altLang="en-US" sz="2800" dirty="0"/>
              <a:t>A.固定缴款计划</a:t>
            </a:r>
          </a:p>
          <a:p>
            <a:r>
              <a:rPr lang="zh-CN" altLang="en-US" sz="2800" dirty="0"/>
              <a:t>B.固定支付计划 </a:t>
            </a:r>
            <a:endParaRPr lang="en-US" altLang="zh-CN" sz="2800" dirty="0"/>
          </a:p>
          <a:p>
            <a:r>
              <a:rPr lang="zh-CN" altLang="en-US" sz="2800" dirty="0"/>
              <a:t>C.变额年金计划 </a:t>
            </a:r>
            <a:endParaRPr lang="en-US" altLang="zh-CN" sz="2800" dirty="0"/>
          </a:p>
          <a:p>
            <a:r>
              <a:rPr lang="zh-CN" altLang="en-US" sz="2800" dirty="0"/>
              <a:t>D.延期支付计划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6A6D52-0F99-4DE0-B49D-8DAE00F7DA3C}"/>
              </a:ext>
            </a:extLst>
          </p:cNvPr>
          <p:cNvSpPr txBox="1"/>
          <p:nvPr/>
        </p:nvSpPr>
        <p:spPr>
          <a:xfrm>
            <a:off x="794379" y="4477435"/>
            <a:ext cx="103811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答案：固定缴款养老金由消费者（受益人）承担所有风险，固定给付养老金则由发起人承担所有风险，选</a:t>
            </a:r>
            <a:r>
              <a:rPr lang="en-US" altLang="zh-CN" sz="2800" dirty="0">
                <a:solidFill>
                  <a:srgbClr val="FF0000"/>
                </a:solidFill>
              </a:rPr>
              <a:t>B</a:t>
            </a:r>
            <a:r>
              <a:rPr lang="zh-CN" altLang="en-US" sz="2800" dirty="0"/>
              <a:t>，课本</a:t>
            </a:r>
            <a:r>
              <a:rPr lang="en-US" altLang="zh-CN" sz="2800" dirty="0"/>
              <a:t>P122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184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24"/>
          <p:cNvGrpSpPr/>
          <p:nvPr/>
        </p:nvGrpSpPr>
        <p:grpSpPr>
          <a:xfrm>
            <a:off x="3630558" y="1537000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26" name="椭圆 25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3" name="组合 29"/>
          <p:cNvGrpSpPr/>
          <p:nvPr/>
        </p:nvGrpSpPr>
        <p:grpSpPr>
          <a:xfrm flipH="1" flipV="1">
            <a:off x="7110545" y="1979358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31" name="椭圆 30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4" name="组合 34"/>
          <p:cNvGrpSpPr/>
          <p:nvPr/>
        </p:nvGrpSpPr>
        <p:grpSpPr>
          <a:xfrm>
            <a:off x="5088117" y="1370775"/>
            <a:ext cx="1996835" cy="1996112"/>
            <a:chOff x="3606461" y="1664340"/>
            <a:chExt cx="1040024" cy="1040024"/>
          </a:xfrm>
          <a:solidFill>
            <a:srgbClr val="C81623"/>
          </a:solidFill>
          <a:effectLst/>
        </p:grpSpPr>
        <p:sp>
          <p:nvSpPr>
            <p:cNvPr id="36" name="椭圆 35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7" name="文本框 1"/>
            <p:cNvSpPr txBox="1"/>
            <p:nvPr/>
          </p:nvSpPr>
          <p:spPr>
            <a:xfrm>
              <a:off x="3868585" y="1869363"/>
              <a:ext cx="509458" cy="68954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2</a:t>
              </a:r>
              <a:endParaRPr kumimoji="0" lang="zh-CN" alt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sp>
        <p:nvSpPr>
          <p:cNvPr id="38" name="矩形 69"/>
          <p:cNvSpPr>
            <a:spLocks noChangeArrowheads="1"/>
          </p:cNvSpPr>
          <p:nvPr/>
        </p:nvSpPr>
        <p:spPr bwMode="auto">
          <a:xfrm>
            <a:off x="4624237" y="3930223"/>
            <a:ext cx="2943527" cy="83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3" rIns="91428" bIns="4571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12191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投资银行</a:t>
            </a:r>
          </a:p>
        </p:txBody>
      </p:sp>
    </p:spTree>
    <p:extLst>
      <p:ext uri="{BB962C8B-B14F-4D97-AF65-F5344CB8AC3E}">
        <p14:creationId xmlns:p14="http://schemas.microsoft.com/office/powerpoint/2010/main" val="60422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1784207-F6BF-4A6F-8428-CBBFB0703DE7}"/>
              </a:ext>
            </a:extLst>
          </p:cNvPr>
          <p:cNvSpPr txBox="1"/>
          <p:nvPr/>
        </p:nvSpPr>
        <p:spPr>
          <a:xfrm>
            <a:off x="332716" y="250621"/>
            <a:ext cx="295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投资银行的发展历史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25C2108-B062-44C2-A98A-BAD64DD1C322}"/>
              </a:ext>
            </a:extLst>
          </p:cNvPr>
          <p:cNvSpPr txBox="1"/>
          <p:nvPr/>
        </p:nvSpPr>
        <p:spPr>
          <a:xfrm>
            <a:off x="4443945" y="2330824"/>
            <a:ext cx="3304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自行阅读：</a:t>
            </a:r>
            <a:r>
              <a:rPr lang="en-US" altLang="zh-CN" sz="2800" dirty="0"/>
              <a:t>P98-104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AD4908-A4C6-411B-B59C-26EEAD73ACFB}"/>
              </a:ext>
            </a:extLst>
          </p:cNvPr>
          <p:cNvSpPr txBox="1"/>
          <p:nvPr/>
        </p:nvSpPr>
        <p:spPr>
          <a:xfrm>
            <a:off x="1001435" y="3526903"/>
            <a:ext cx="10189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1933</a:t>
            </a:r>
            <a:r>
              <a:rPr lang="zh-CN" altLang="en-US" sz="2800" dirty="0"/>
              <a:t>年</a:t>
            </a:r>
            <a:r>
              <a:rPr lang="en-US" altLang="zh-CN" sz="2800" dirty="0">
                <a:solidFill>
                  <a:srgbClr val="FF0000"/>
                </a:solidFill>
              </a:rPr>
              <a:t>《</a:t>
            </a:r>
            <a:r>
              <a:rPr lang="zh-CN" altLang="en-US" sz="2800" dirty="0">
                <a:solidFill>
                  <a:srgbClr val="FF0000"/>
                </a:solidFill>
              </a:rPr>
              <a:t>格拉斯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斯蒂格尔法</a:t>
            </a:r>
            <a:r>
              <a:rPr lang="en-US" altLang="zh-CN" sz="2800" dirty="0">
                <a:solidFill>
                  <a:srgbClr val="FF0000"/>
                </a:solidFill>
              </a:rPr>
              <a:t>》</a:t>
            </a:r>
            <a:r>
              <a:rPr lang="zh-CN" altLang="en-US" sz="2800" dirty="0"/>
              <a:t>的颁布标志着现代商业银行和投资银行</a:t>
            </a:r>
            <a:r>
              <a:rPr lang="zh-CN" altLang="en-US" sz="2800" dirty="0">
                <a:solidFill>
                  <a:srgbClr val="FF0000"/>
                </a:solidFill>
              </a:rPr>
              <a:t>分业经营</a:t>
            </a:r>
            <a:r>
              <a:rPr lang="zh-CN" altLang="en-US" sz="2800" dirty="0"/>
              <a:t>格局的形成</a:t>
            </a:r>
          </a:p>
        </p:txBody>
      </p:sp>
    </p:spTree>
    <p:extLst>
      <p:ext uri="{BB962C8B-B14F-4D97-AF65-F5344CB8AC3E}">
        <p14:creationId xmlns:p14="http://schemas.microsoft.com/office/powerpoint/2010/main" val="31442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1784207-F6BF-4A6F-8428-CBBFB0703DE7}"/>
              </a:ext>
            </a:extLst>
          </p:cNvPr>
          <p:cNvSpPr txBox="1"/>
          <p:nvPr/>
        </p:nvSpPr>
        <p:spPr>
          <a:xfrm>
            <a:off x="794380" y="250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投资银行特点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C5AF477-23B7-4361-A61B-5820E2684C7D}"/>
              </a:ext>
            </a:extLst>
          </p:cNvPr>
          <p:cNvSpPr txBox="1"/>
          <p:nvPr/>
        </p:nvSpPr>
        <p:spPr>
          <a:xfrm>
            <a:off x="1506070" y="1030978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投资银行：从事</a:t>
            </a:r>
            <a:r>
              <a:rPr lang="zh-CN" altLang="en-US" sz="2800" dirty="0">
                <a:solidFill>
                  <a:srgbClr val="FF0000"/>
                </a:solidFill>
              </a:rPr>
              <a:t>除零售业务</a:t>
            </a:r>
            <a:r>
              <a:rPr lang="zh-CN" altLang="en-US" sz="2800" dirty="0"/>
              <a:t>以外的所有资本市场活动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72674E0-03EE-409D-AF8A-0D1CBCC49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72822"/>
              </p:ext>
            </p:extLst>
          </p:nvPr>
        </p:nvGraphicFramePr>
        <p:xfrm>
          <a:off x="683505" y="1741643"/>
          <a:ext cx="1082498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624">
                  <a:extLst>
                    <a:ext uri="{9D8B030D-6E8A-4147-A177-3AD203B41FA5}">
                      <a16:colId xmlns:a16="http://schemas.microsoft.com/office/drawing/2014/main" val="4000408765"/>
                    </a:ext>
                  </a:extLst>
                </a:gridCol>
                <a:gridCol w="5351929">
                  <a:extLst>
                    <a:ext uri="{9D8B030D-6E8A-4147-A177-3AD203B41FA5}">
                      <a16:colId xmlns:a16="http://schemas.microsoft.com/office/drawing/2014/main" val="3137604975"/>
                    </a:ext>
                  </a:extLst>
                </a:gridCol>
                <a:gridCol w="3599436">
                  <a:extLst>
                    <a:ext uri="{9D8B030D-6E8A-4147-A177-3AD203B41FA5}">
                      <a16:colId xmlns:a16="http://schemas.microsoft.com/office/drawing/2014/main" val="3903826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chemeClr val="tx1"/>
                          </a:solidFill>
                        </a:rPr>
                        <a:t>项目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chemeClr val="tx1"/>
                          </a:solidFill>
                        </a:rPr>
                        <a:t>投资银行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chemeClr val="tx1"/>
                          </a:solidFill>
                        </a:rPr>
                        <a:t>商业银行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0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资金来源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以发行证券为主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以活期存款及其他借入资金为主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9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主要业务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证券承销、交易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，衍生工具的创造与交易，收购、兼并相关服务，融资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存贷款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，票据业务，结算，代理，承诺，担保，金融衍生品等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36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主要功能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直接融资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以间接融资为主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4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利润来源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佣金、费用收入及融资收益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存贷款利差及服务收益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0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监管机构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以证券监管部门为主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银保监会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7352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6B77CB8-6DF4-4F51-A953-A1D5703A8E78}"/>
              </a:ext>
            </a:extLst>
          </p:cNvPr>
          <p:cNvSpPr txBox="1"/>
          <p:nvPr/>
        </p:nvSpPr>
        <p:spPr>
          <a:xfrm>
            <a:off x="4175069" y="5813645"/>
            <a:ext cx="3105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详细版见课本</a:t>
            </a:r>
            <a:r>
              <a:rPr lang="en-US" altLang="zh-CN" sz="2800" dirty="0"/>
              <a:t>P105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147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1784207-F6BF-4A6F-8428-CBBFB0703DE7}"/>
              </a:ext>
            </a:extLst>
          </p:cNvPr>
          <p:cNvSpPr txBox="1"/>
          <p:nvPr/>
        </p:nvSpPr>
        <p:spPr>
          <a:xfrm>
            <a:off x="332717" y="250621"/>
            <a:ext cx="295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分业模式和混业模式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533736D-242F-4453-A525-F999B76726A5}"/>
              </a:ext>
            </a:extLst>
          </p:cNvPr>
          <p:cNvSpPr txBox="1"/>
          <p:nvPr/>
        </p:nvSpPr>
        <p:spPr>
          <a:xfrm>
            <a:off x="1398495" y="4351947"/>
            <a:ext cx="952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混业模式：德国、瑞士、荷兰、比利时、卢森堡、奥地利等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163F43-67FF-40CA-AC30-C5A9E4A1F170}"/>
              </a:ext>
            </a:extLst>
          </p:cNvPr>
          <p:cNvSpPr txBox="1"/>
          <p:nvPr/>
        </p:nvSpPr>
        <p:spPr>
          <a:xfrm>
            <a:off x="1398495" y="2438294"/>
            <a:ext cx="884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分业模式：美国、英国、日本在</a:t>
            </a:r>
            <a:r>
              <a:rPr lang="en-US" altLang="zh-CN" sz="2800" dirty="0"/>
              <a:t>20</a:t>
            </a:r>
            <a:r>
              <a:rPr lang="zh-CN" altLang="en-US" sz="2800" dirty="0"/>
              <a:t>世纪</a:t>
            </a:r>
            <a:r>
              <a:rPr lang="en-US" altLang="zh-CN" sz="2800" dirty="0"/>
              <a:t>80</a:t>
            </a:r>
            <a:r>
              <a:rPr lang="zh-CN" altLang="en-US" sz="2800" dirty="0"/>
              <a:t>年代中期以前</a:t>
            </a:r>
          </a:p>
        </p:txBody>
      </p:sp>
    </p:spTree>
    <p:extLst>
      <p:ext uri="{BB962C8B-B14F-4D97-AF65-F5344CB8AC3E}">
        <p14:creationId xmlns:p14="http://schemas.microsoft.com/office/powerpoint/2010/main" val="97352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1784207-F6BF-4A6F-8428-CBBFB0703DE7}"/>
              </a:ext>
            </a:extLst>
          </p:cNvPr>
          <p:cNvSpPr txBox="1"/>
          <p:nvPr/>
        </p:nvSpPr>
        <p:spPr>
          <a:xfrm>
            <a:off x="794385" y="250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投资银行业务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8F5D9B7-C0F0-4495-A919-22AB65FBAB69}"/>
              </a:ext>
            </a:extLst>
          </p:cNvPr>
          <p:cNvSpPr txBox="1"/>
          <p:nvPr/>
        </p:nvSpPr>
        <p:spPr>
          <a:xfrm>
            <a:off x="172843" y="34290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投资银行业务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E1AC503A-D929-48F1-A91C-E67E61AE1703}"/>
              </a:ext>
            </a:extLst>
          </p:cNvPr>
          <p:cNvSpPr/>
          <p:nvPr/>
        </p:nvSpPr>
        <p:spPr>
          <a:xfrm>
            <a:off x="2581834" y="923365"/>
            <a:ext cx="243875" cy="55401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290E70-8D06-4A94-AA4B-4D89FBF02511}"/>
              </a:ext>
            </a:extLst>
          </p:cNvPr>
          <p:cNvSpPr txBox="1"/>
          <p:nvPr/>
        </p:nvSpPr>
        <p:spPr>
          <a:xfrm>
            <a:off x="2890373" y="2682176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证券私募</a:t>
            </a:r>
            <a:r>
              <a:rPr lang="en-US" altLang="zh-CN" sz="2800" dirty="0"/>
              <a:t>(</a:t>
            </a:r>
            <a:r>
              <a:rPr lang="zh-CN" altLang="en-US" sz="2800" dirty="0"/>
              <a:t>★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DB1232-3327-4522-BCDE-7F4567EE2074}"/>
              </a:ext>
            </a:extLst>
          </p:cNvPr>
          <p:cNvSpPr txBox="1"/>
          <p:nvPr/>
        </p:nvSpPr>
        <p:spPr>
          <a:xfrm>
            <a:off x="2890373" y="66175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证券承销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4331FB9-FF9E-427F-B2D9-A3858404AA44}"/>
              </a:ext>
            </a:extLst>
          </p:cNvPr>
          <p:cNvGrpSpPr/>
          <p:nvPr/>
        </p:nvGrpSpPr>
        <p:grpSpPr>
          <a:xfrm>
            <a:off x="2890373" y="1248383"/>
            <a:ext cx="3663739" cy="1370385"/>
            <a:chOff x="2895598" y="1101025"/>
            <a:chExt cx="3663739" cy="137038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34EDBD9-F6D1-4DC5-8ED7-2B0FF54A47F1}"/>
                </a:ext>
              </a:extLst>
            </p:cNvPr>
            <p:cNvSpPr txBox="1"/>
            <p:nvPr/>
          </p:nvSpPr>
          <p:spPr>
            <a:xfrm>
              <a:off x="2895598" y="154029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证券交易</a:t>
              </a:r>
            </a:p>
          </p:txBody>
        </p:sp>
        <p:sp>
          <p:nvSpPr>
            <p:cNvPr id="6" name="左大括号 5">
              <a:extLst>
                <a:ext uri="{FF2B5EF4-FFF2-40B4-BE49-F238E27FC236}">
                  <a16:creationId xmlns:a16="http://schemas.microsoft.com/office/drawing/2014/main" id="{C9D67F2E-1337-4E0F-AD50-92B63DF5D155}"/>
                </a:ext>
              </a:extLst>
            </p:cNvPr>
            <p:cNvSpPr/>
            <p:nvPr/>
          </p:nvSpPr>
          <p:spPr>
            <a:xfrm>
              <a:off x="4426908" y="1362635"/>
              <a:ext cx="179294" cy="87854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DCEAB8F-2794-4D51-84EB-11183270D6BC}"/>
                </a:ext>
              </a:extLst>
            </p:cNvPr>
            <p:cNvSpPr txBox="1"/>
            <p:nvPr/>
          </p:nvSpPr>
          <p:spPr>
            <a:xfrm>
              <a:off x="4579308" y="1101025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无风险套利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1D61BDF-E402-47BD-AA55-B7AC9D99B1F6}"/>
                </a:ext>
              </a:extLst>
            </p:cNvPr>
            <p:cNvSpPr txBox="1"/>
            <p:nvPr/>
          </p:nvSpPr>
          <p:spPr>
            <a:xfrm>
              <a:off x="4606202" y="194819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风险套利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88589F9B-611D-40D1-A04F-C9C4D79ADA80}"/>
              </a:ext>
            </a:extLst>
          </p:cNvPr>
          <p:cNvSpPr txBox="1"/>
          <p:nvPr/>
        </p:nvSpPr>
        <p:spPr>
          <a:xfrm>
            <a:off x="2890373" y="385543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收购和兼并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CE4112-CB62-4ADC-A3A9-8B52D64FD6DC}"/>
              </a:ext>
            </a:extLst>
          </p:cNvPr>
          <p:cNvSpPr txBox="1"/>
          <p:nvPr/>
        </p:nvSpPr>
        <p:spPr>
          <a:xfrm>
            <a:off x="2890373" y="32688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资产证券化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80DEBA-B5A9-4B2F-9E73-8CFE372A1E91}"/>
              </a:ext>
            </a:extLst>
          </p:cNvPr>
          <p:cNvSpPr txBox="1"/>
          <p:nvPr/>
        </p:nvSpPr>
        <p:spPr>
          <a:xfrm>
            <a:off x="2890373" y="444206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基金管理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70A6A48-2A84-4397-827F-6E7DE8D10548}"/>
              </a:ext>
            </a:extLst>
          </p:cNvPr>
          <p:cNvSpPr txBox="1"/>
          <p:nvPr/>
        </p:nvSpPr>
        <p:spPr>
          <a:xfrm>
            <a:off x="2890373" y="5028688"/>
            <a:ext cx="3499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风险资本投资（</a:t>
            </a:r>
            <a:r>
              <a:rPr lang="en-US" altLang="zh-CN" sz="2800" dirty="0"/>
              <a:t>VC</a:t>
            </a:r>
            <a:r>
              <a:rPr lang="zh-CN" altLang="en-US" sz="2800" dirty="0"/>
              <a:t>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56B022-26E2-4545-B78B-970542FE4C81}"/>
              </a:ext>
            </a:extLst>
          </p:cNvPr>
          <p:cNvSpPr txBox="1"/>
          <p:nvPr/>
        </p:nvSpPr>
        <p:spPr>
          <a:xfrm>
            <a:off x="2890373" y="5615316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衍生金融工具的创造和交易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A80534-6F9A-4F70-8039-4228064DDB53}"/>
              </a:ext>
            </a:extLst>
          </p:cNvPr>
          <p:cNvSpPr txBox="1"/>
          <p:nvPr/>
        </p:nvSpPr>
        <p:spPr>
          <a:xfrm>
            <a:off x="2890373" y="62019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咨询服务</a:t>
            </a:r>
          </a:p>
        </p:txBody>
      </p:sp>
    </p:spTree>
    <p:extLst>
      <p:ext uri="{BB962C8B-B14F-4D97-AF65-F5344CB8AC3E}">
        <p14:creationId xmlns:p14="http://schemas.microsoft.com/office/powerpoint/2010/main" val="42497559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061c9884-2755-4b87-b35a-b60123a8fdf4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</TotalTime>
  <Words>983</Words>
  <Application>Microsoft Office PowerPoint</Application>
  <PresentationFormat>宽屏</PresentationFormat>
  <Paragraphs>218</Paragraphs>
  <Slides>23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微软雅黑</vt:lpstr>
      <vt:lpstr>字魂35号-经典雅黑</vt:lpstr>
      <vt:lpstr>arial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Anzichen</dc:creator>
  <cp:lastModifiedBy>Z CG</cp:lastModifiedBy>
  <cp:revision>22</cp:revision>
  <dcterms:created xsi:type="dcterms:W3CDTF">2019-02-22T08:29:03Z</dcterms:created>
  <dcterms:modified xsi:type="dcterms:W3CDTF">2022-06-08T13:31:48Z</dcterms:modified>
</cp:coreProperties>
</file>