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007577251" r:id="rId2"/>
    <p:sldId id="886" r:id="rId3"/>
    <p:sldId id="2007577296" r:id="rId4"/>
    <p:sldId id="2007577299" r:id="rId5"/>
    <p:sldId id="2007577340" r:id="rId6"/>
    <p:sldId id="2007577297" r:id="rId7"/>
    <p:sldId id="2007577301" r:id="rId8"/>
    <p:sldId id="2007577318" r:id="rId9"/>
    <p:sldId id="2007577336" r:id="rId10"/>
    <p:sldId id="2007577338" r:id="rId11"/>
    <p:sldId id="2007577337" r:id="rId12"/>
    <p:sldId id="2007577339" r:id="rId13"/>
    <p:sldId id="2007577274" r:id="rId14"/>
    <p:sldId id="2007577322" r:id="rId15"/>
    <p:sldId id="2007577273" r:id="rId16"/>
    <p:sldId id="2007577326" r:id="rId17"/>
    <p:sldId id="2007577335" r:id="rId18"/>
    <p:sldId id="2007577341" r:id="rId19"/>
    <p:sldId id="2007577342" r:id="rId20"/>
    <p:sldId id="2007577343" r:id="rId21"/>
    <p:sldId id="2007577344" r:id="rId22"/>
    <p:sldId id="2007577345" r:id="rId23"/>
    <p:sldId id="2007577310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67"/>
    <a:srgbClr val="C81623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1" autoAdjust="0"/>
    <p:restoredTop sz="87330" autoAdjust="0"/>
  </p:normalViewPr>
  <p:slideViewPr>
    <p:cSldViewPr snapToGrid="0" showGuides="1">
      <p:cViewPr varScale="1">
        <p:scale>
          <a:sx n="67" d="100"/>
          <a:sy n="67" d="100"/>
        </p:scale>
        <p:origin x="6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68"/>
    </p:cViewPr>
  </p:sorterViewPr>
  <p:notesViewPr>
    <p:cSldViewPr snapToGrid="0" showGuides="1">
      <p:cViewPr varScale="1">
        <p:scale>
          <a:sx n="98" d="100"/>
          <a:sy n="98" d="100"/>
        </p:scale>
        <p:origin x="352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580F8-1E1D-4BB3-B344-59280A90D589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5E331-3811-4993-BAA3-C4421D73A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6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本节主要介绍</a:t>
            </a:r>
            <a:r>
              <a:rPr lang="en-US" altLang="zh-CN" dirty="0"/>
              <a:t>《</a:t>
            </a:r>
            <a:r>
              <a:rPr lang="zh-CN" altLang="en-US" dirty="0"/>
              <a:t>货币金融学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8-9</a:t>
            </a:r>
            <a:r>
              <a:rPr lang="zh-CN" altLang="en-US" dirty="0"/>
              <a:t>章</a:t>
            </a:r>
            <a:endParaRPr lang="en-US" altLang="zh-CN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以后的页码不特别强调均指戴国强</a:t>
            </a:r>
            <a:r>
              <a:rPr lang="en-US" altLang="zh-CN" sz="1200" dirty="0">
                <a:solidFill>
                  <a:srgbClr val="FF0000"/>
                </a:solidFill>
              </a:rPr>
              <a:t>《</a:t>
            </a:r>
            <a:r>
              <a:rPr lang="zh-CN" altLang="en-US" sz="1200" dirty="0">
                <a:solidFill>
                  <a:srgbClr val="FF0000"/>
                </a:solidFill>
              </a:rPr>
              <a:t>货币金融学</a:t>
            </a:r>
            <a:r>
              <a:rPr lang="en-US" altLang="zh-CN" sz="1200" dirty="0">
                <a:solidFill>
                  <a:srgbClr val="FF0000"/>
                </a:solidFill>
              </a:rPr>
              <a:t>》</a:t>
            </a:r>
            <a:r>
              <a:rPr lang="zh-CN" altLang="en-US" sz="1200" dirty="0">
                <a:solidFill>
                  <a:srgbClr val="FF0000"/>
                </a:solidFill>
              </a:rPr>
              <a:t>第四版</a:t>
            </a:r>
            <a:r>
              <a:rPr lang="en-US" altLang="zh-CN" sz="1200" dirty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习题集均指配套习题集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43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8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40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990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162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102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59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74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8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65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96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715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6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pPr marL="0" marR="0" lvl="0" indent="0" algn="r" defTabSz="91428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59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5E331-3811-4993-BAA3-C4421D73AF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9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F048-5C36-4F8B-9481-72CADE8E1A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14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24BCB-836E-4E09-BC2E-1C18515EE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9DB47-0A75-4EE5-A2DD-12744BEE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0EF3E-B552-4C5E-BDD1-F42CBDE4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94A40-39FB-4AA4-9A2C-2819FECF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514B6-D567-4780-B511-8E2929FD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99B7-5EE6-4E24-9022-AB4F84C5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4D61E-C803-4A0E-BE12-06FC6EDC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3A7F0-FE4D-4798-9FD3-EFE787D5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5A639-AD6A-425F-8149-9DC54476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178AA-4549-45A6-B066-654B9D0F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5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912A3-0CEA-4C65-8726-D6D6B54A5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BFC72-C3BF-468D-8FF6-A79454CE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5CE57-6DC7-4C11-8562-A2FCE06D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75C81-7004-46E9-AFB9-1B4C9FD2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39019-4321-4B53-B13D-2E2A1CDE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9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 userDrawn="1"/>
        </p:nvSpPr>
        <p:spPr>
          <a:xfrm>
            <a:off x="348792" y="509047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341909" y="2184359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 rot="17959446">
            <a:off x="23567" y="5770775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 rot="17959446">
            <a:off x="372359" y="6091286"/>
            <a:ext cx="650449" cy="6410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74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EEFBF5D-C2EF-4284-82E2-641BE2BA6122}"/>
              </a:ext>
            </a:extLst>
          </p:cNvPr>
          <p:cNvSpPr/>
          <p:nvPr userDrawn="1"/>
        </p:nvSpPr>
        <p:spPr>
          <a:xfrm>
            <a:off x="3231930" y="201693"/>
            <a:ext cx="8958735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5FAB91-3534-4106-8453-292A6B675D3F}"/>
              </a:ext>
            </a:extLst>
          </p:cNvPr>
          <p:cNvSpPr/>
          <p:nvPr userDrawn="1"/>
        </p:nvSpPr>
        <p:spPr>
          <a:xfrm>
            <a:off x="1340" y="201693"/>
            <a:ext cx="240922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B0B724-46A6-43A2-9FE6-FC41DA5DFC33}"/>
              </a:ext>
            </a:extLst>
          </p:cNvPr>
          <p:cNvSpPr/>
          <p:nvPr userDrawn="1"/>
        </p:nvSpPr>
        <p:spPr>
          <a:xfrm>
            <a:off x="273997" y="201693"/>
            <a:ext cx="64153" cy="566296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46775-042F-4895-BC6E-BCDA79B8BB52}"/>
              </a:ext>
            </a:extLst>
          </p:cNvPr>
          <p:cNvSpPr/>
          <p:nvPr userDrawn="1"/>
        </p:nvSpPr>
        <p:spPr>
          <a:xfrm>
            <a:off x="1341" y="6635309"/>
            <a:ext cx="12189324" cy="85611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89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02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92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97D1FDA-8AD7-41A1-A0AC-B73BFC6DE265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ED327145-FF81-4AC9-98EB-2A48FA1E9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9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48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93992-FEFA-4876-94CB-D6B3E30E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2DB7A-3C22-455C-94D1-01E58AC7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EF56B-46E0-4305-ABD0-5AFF23E8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3F5EE-F841-4688-861C-ED83E9FA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CC713-DF92-4EF2-88FB-2880CF2A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3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31C4-86A9-4FDA-8256-B63A2539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9E603-391D-4B2A-8DF0-DA5717C5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DDAB5-C30B-41A8-A50B-7005778B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453E0-0223-4C5B-80D9-81E97C8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2758A-1927-4861-BF09-4400CF5E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5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75E27-075C-41D9-B331-39454F91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65303-E176-4E4A-8362-D2CD5DA2B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F09B4-C4CC-4266-A509-F50F7341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18F96-8C19-421A-8D16-AE9339CA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CBBCC-5966-4A6B-B772-5203C113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6FFA3-7590-4680-8883-827ED72E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6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A972D-B121-4AED-ADB3-FD5CE42D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DE9BA-4346-4197-B821-E03D71EB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F0F0DD-5DCF-4AC0-B44E-08C83564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E6D781-E37B-457A-AE48-8105F7C72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74A980-2D2D-4BE2-B729-C5AC247EF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2EACE6-A631-4783-92AC-7E17E004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7C158-A28C-4096-8598-17B2DA20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5424B6-DA27-4E9F-9D66-CE400386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C71DE-FECF-4D03-A5FF-9DB728A9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AC838C-A181-48DA-B9DC-93678051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5FF3D9-4D44-469A-92EE-FD80CF8F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9AD904-7529-4199-9D61-A5A82004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1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5A7507-9F79-482F-956D-3F32DCEF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68FDFD-8DCC-4FE9-8F25-67AB68FD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2B423-B835-492C-9650-EC909CEA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5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73304-4362-4E39-AC51-9626D2F2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86012-F7B4-40C0-9585-86CA1443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69250-BEAD-4F21-9EC8-06FEE668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3A9E1-FDD0-406E-AAA5-DEE0ADB1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371AF-ED8F-4FEF-AA18-BCBB7792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AC542-68CF-4E1A-8E38-F9001A1F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9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62DF4-7617-45B1-AB96-060D918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CBAB5D-066F-412E-872A-F2FB6D865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C4B91-81F5-45A9-B39D-CF58A640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0C0CD-45C0-44C9-ABFA-CBE140BD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BA3131-84EC-4697-989C-D5D75AAD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A1E4E-0609-45AC-BB52-D9533D15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2875D-AA7C-4C9C-A7E7-08496523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80DBB-A27D-4A9B-845F-33054D25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90EAE-4AB9-45C2-9FB5-A64F15A76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C6B2-D2B1-4F34-A2F3-A39DA9D2706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75F09-D145-434E-B299-C4A92CBDE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965F6-280A-4657-8CD8-A235CD8C6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EEBD-51CA-4A69-9E63-2600BEB957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8" r:id="rId13"/>
    <p:sldLayoutId id="2147483679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C714C0D-2C29-46A2-A557-81E496738A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77402" y="2606313"/>
            <a:ext cx="9263269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defRPr>
            </a:lvl1pPr>
          </a:lstStyle>
          <a:p>
            <a:r>
              <a:rPr lang="en-US" altLang="zh-CN" sz="4800" dirty="0"/>
              <a:t>Course6</a:t>
            </a:r>
            <a:r>
              <a:rPr lang="zh-CN" altLang="en-US" sz="4800" dirty="0"/>
              <a:t>：中央银行、金融监管体系</a:t>
            </a:r>
          </a:p>
        </p:txBody>
      </p:sp>
      <p:sp>
        <p:nvSpPr>
          <p:cNvPr id="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2E8646-0086-47C9-986A-3F1B42B84C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78580" y="4563261"/>
            <a:ext cx="30423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上海财经大学</a:t>
            </a:r>
          </a:p>
        </p:txBody>
      </p:sp>
      <p:sp>
        <p:nvSpPr>
          <p:cNvPr id="5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9A6C29D-06CC-4903-8ED1-E768C3E43D6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82641" y="5538207"/>
            <a:ext cx="16267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授课人 ：</a:t>
            </a:r>
            <a:r>
              <a:rPr lang="en-US" altLang="zh-CN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 Z</a:t>
            </a:r>
            <a:r>
              <a:rPr lang="zh-CN" altLang="en-US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哥</a:t>
            </a:r>
            <a:endParaRPr lang="en-US" altLang="zh-CN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55E0BB2-BD44-4997-B24B-E03827B9067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58757" y="475158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98F288F-D806-40A0-9306-CE46194E451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66585" y="4751582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6" y="729608"/>
            <a:ext cx="4752930" cy="21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640489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人民币发行流程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E6CD982F-486C-4615-9C7E-8E93FE081156}"/>
              </a:ext>
            </a:extLst>
          </p:cNvPr>
          <p:cNvGrpSpPr/>
          <p:nvPr/>
        </p:nvGrpSpPr>
        <p:grpSpPr>
          <a:xfrm>
            <a:off x="125506" y="2127501"/>
            <a:ext cx="11940988" cy="1473279"/>
            <a:chOff x="125506" y="2127501"/>
            <a:chExt cx="11940988" cy="1473279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6DAC944-A4E2-4E1D-BD5C-3598B736AD73}"/>
                </a:ext>
              </a:extLst>
            </p:cNvPr>
            <p:cNvSpPr txBox="1"/>
            <p:nvPr/>
          </p:nvSpPr>
          <p:spPr>
            <a:xfrm>
              <a:off x="125506" y="2502785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中国印钞造币总公司</a:t>
              </a:r>
            </a:p>
          </p:txBody>
        </p:sp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DFBA68B6-94DD-459C-B033-DD635E7AD667}"/>
                </a:ext>
              </a:extLst>
            </p:cNvPr>
            <p:cNvSpPr/>
            <p:nvPr/>
          </p:nvSpPr>
          <p:spPr>
            <a:xfrm>
              <a:off x="3568720" y="2700009"/>
              <a:ext cx="1343939" cy="150767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F8486E8-E4DB-4A2C-8F6A-DE3769576BF0}"/>
                </a:ext>
              </a:extLst>
            </p:cNvPr>
            <p:cNvSpPr txBox="1"/>
            <p:nvPr/>
          </p:nvSpPr>
          <p:spPr>
            <a:xfrm>
              <a:off x="3789283" y="23275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/>
                <a:t>印钱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E11DBDE-40D7-4F8A-9B28-4BF2264309D1}"/>
                </a:ext>
              </a:extLst>
            </p:cNvPr>
            <p:cNvSpPr txBox="1"/>
            <p:nvPr/>
          </p:nvSpPr>
          <p:spPr>
            <a:xfrm>
              <a:off x="4912657" y="2502785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中国人民银行发行库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89AE29E-445A-45F4-9BF4-1206477AA7AD}"/>
                </a:ext>
              </a:extLst>
            </p:cNvPr>
            <p:cNvSpPr txBox="1"/>
            <p:nvPr/>
          </p:nvSpPr>
          <p:spPr>
            <a:xfrm>
              <a:off x="5989875" y="3026005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</a:rPr>
                <a:t>未流通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2D0B776-7D13-49FD-AA9C-5247189480CE}"/>
                </a:ext>
              </a:extLst>
            </p:cNvPr>
            <p:cNvSpPr txBox="1"/>
            <p:nvPr/>
          </p:nvSpPr>
          <p:spPr>
            <a:xfrm>
              <a:off x="9368319" y="2502785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商业银行业务库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AF99C46-9EE9-4DB6-AB4A-662CC25E814C}"/>
                </a:ext>
              </a:extLst>
            </p:cNvPr>
            <p:cNvCxnSpPr/>
            <p:nvPr/>
          </p:nvCxnSpPr>
          <p:spPr>
            <a:xfrm>
              <a:off x="8328977" y="2589166"/>
              <a:ext cx="10393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C4BCE27-EB5C-4585-9AB0-85043F2F7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8977" y="2940424"/>
              <a:ext cx="10393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1ACA920-8F15-48A7-8069-FE98E9F7FC74}"/>
                </a:ext>
              </a:extLst>
            </p:cNvPr>
            <p:cNvSpPr txBox="1"/>
            <p:nvPr/>
          </p:nvSpPr>
          <p:spPr>
            <a:xfrm>
              <a:off x="8140762" y="212750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/>
                <a:t>提取现金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3062280-FB41-42EE-ADD0-751D1C888D6F}"/>
                </a:ext>
              </a:extLst>
            </p:cNvPr>
            <p:cNvSpPr txBox="1"/>
            <p:nvPr/>
          </p:nvSpPr>
          <p:spPr>
            <a:xfrm>
              <a:off x="8448538" y="296733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/>
                <a:t>回流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20E9FEC-6180-487E-86D3-CD01DD726B34}"/>
                </a:ext>
              </a:extLst>
            </p:cNvPr>
            <p:cNvSpPr txBox="1"/>
            <p:nvPr/>
          </p:nvSpPr>
          <p:spPr>
            <a:xfrm>
              <a:off x="10086464" y="307756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</a:rPr>
                <a:t>流通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4B1F90F-CEEA-4EB9-B3A3-E3940991254A}"/>
              </a:ext>
            </a:extLst>
          </p:cNvPr>
          <p:cNvSpPr txBox="1"/>
          <p:nvPr/>
        </p:nvSpPr>
        <p:spPr>
          <a:xfrm>
            <a:off x="5688791" y="3831996"/>
            <a:ext cx="127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★★★</a:t>
            </a:r>
          </a:p>
        </p:txBody>
      </p:sp>
    </p:spTree>
    <p:extLst>
      <p:ext uri="{BB962C8B-B14F-4D97-AF65-F5344CB8AC3E}">
        <p14:creationId xmlns:p14="http://schemas.microsoft.com/office/powerpoint/2010/main" val="272305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640490" y="25062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中央银行独立性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2DA6B78-4BC0-4C7E-A971-5E67DB97AEC7}"/>
              </a:ext>
            </a:extLst>
          </p:cNvPr>
          <p:cNvGrpSpPr/>
          <p:nvPr/>
        </p:nvGrpSpPr>
        <p:grpSpPr>
          <a:xfrm>
            <a:off x="223631" y="1126268"/>
            <a:ext cx="8868604" cy="5005573"/>
            <a:chOff x="214666" y="1387878"/>
            <a:chExt cx="8868604" cy="5005573"/>
          </a:xfrm>
        </p:grpSpPr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F33277BB-95A0-4677-B8F8-30CA0DEF0C58}"/>
                </a:ext>
              </a:extLst>
            </p:cNvPr>
            <p:cNvSpPr/>
            <p:nvPr/>
          </p:nvSpPr>
          <p:spPr>
            <a:xfrm>
              <a:off x="2553768" y="1649488"/>
              <a:ext cx="421341" cy="448235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5635A8E-A864-4551-AECC-3242A65DE2EE}"/>
                </a:ext>
              </a:extLst>
            </p:cNvPr>
            <p:cNvSpPr txBox="1"/>
            <p:nvPr/>
          </p:nvSpPr>
          <p:spPr>
            <a:xfrm>
              <a:off x="214666" y="3659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srgbClr val="C81623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rPr>
                <a:t>中央银行独立性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2D3BC10-4299-4083-B083-0B1FB98C15EA}"/>
                </a:ext>
              </a:extLst>
            </p:cNvPr>
            <p:cNvSpPr txBox="1"/>
            <p:nvPr/>
          </p:nvSpPr>
          <p:spPr>
            <a:xfrm>
              <a:off x="3074894" y="1387878"/>
              <a:ext cx="6008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独立型中央银行：美国</a:t>
              </a:r>
              <a:r>
                <a:rPr lang="en-US" altLang="zh-CN" sz="2800" dirty="0"/>
                <a:t>,</a:t>
              </a:r>
              <a:r>
                <a:rPr lang="zh-CN" altLang="en-US" sz="2800" dirty="0">
                  <a:solidFill>
                    <a:srgbClr val="FF0000"/>
                  </a:solidFill>
                </a:rPr>
                <a:t>欧洲中央银行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9BAB2D6-7887-45D2-8783-7786264E29C3}"/>
                </a:ext>
              </a:extLst>
            </p:cNvPr>
            <p:cNvSpPr txBox="1"/>
            <p:nvPr/>
          </p:nvSpPr>
          <p:spPr>
            <a:xfrm>
              <a:off x="3074893" y="3659831"/>
              <a:ext cx="5211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准独立型中央银行：英国、日本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5A6598-9A71-4EFD-B447-3C63D8AAD101}"/>
                </a:ext>
              </a:extLst>
            </p:cNvPr>
            <p:cNvSpPr txBox="1"/>
            <p:nvPr/>
          </p:nvSpPr>
          <p:spPr>
            <a:xfrm>
              <a:off x="3074892" y="5870231"/>
              <a:ext cx="5211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附属型中央银行：意大利、中国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BECB4B2-E90C-4DAE-BAFC-34EDC88D574F}"/>
              </a:ext>
            </a:extLst>
          </p:cNvPr>
          <p:cNvSpPr txBox="1"/>
          <p:nvPr/>
        </p:nvSpPr>
        <p:spPr>
          <a:xfrm>
            <a:off x="7809423" y="620355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</a:rPr>
              <a:t>注：中央银行独立性都是相对的</a:t>
            </a:r>
          </a:p>
        </p:txBody>
      </p:sp>
    </p:spTree>
    <p:extLst>
      <p:ext uri="{BB962C8B-B14F-4D97-AF65-F5344CB8AC3E}">
        <p14:creationId xmlns:p14="http://schemas.microsoft.com/office/powerpoint/2010/main" val="60354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640490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中央银行的职能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1754EF-CD82-420B-9E14-A65B52AAFEC9}"/>
              </a:ext>
            </a:extLst>
          </p:cNvPr>
          <p:cNvSpPr txBox="1"/>
          <p:nvPr/>
        </p:nvSpPr>
        <p:spPr>
          <a:xfrm>
            <a:off x="129239" y="3218329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中央银行的职能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ED7D1903-FA5F-43D2-8F6B-6296D27C2952}"/>
              </a:ext>
            </a:extLst>
          </p:cNvPr>
          <p:cNvSpPr/>
          <p:nvPr/>
        </p:nvSpPr>
        <p:spPr>
          <a:xfrm>
            <a:off x="2468342" y="1667435"/>
            <a:ext cx="319682" cy="35231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E442AF-12C1-4010-827F-AF2C029DB267}"/>
              </a:ext>
            </a:extLst>
          </p:cNvPr>
          <p:cNvSpPr txBox="1"/>
          <p:nvPr/>
        </p:nvSpPr>
        <p:spPr>
          <a:xfrm>
            <a:off x="2907875" y="140582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宏观调控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24969B-B03A-47E2-82CA-5F37C2385B04}"/>
              </a:ext>
            </a:extLst>
          </p:cNvPr>
          <p:cNvSpPr txBox="1"/>
          <p:nvPr/>
        </p:nvSpPr>
        <p:spPr>
          <a:xfrm>
            <a:off x="2907875" y="31673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金融管理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001AD4-9AA3-4F69-A34E-A7C63530A328}"/>
              </a:ext>
            </a:extLst>
          </p:cNvPr>
          <p:cNvSpPr txBox="1"/>
          <p:nvPr/>
        </p:nvSpPr>
        <p:spPr>
          <a:xfrm>
            <a:off x="2907875" y="4928953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金融服务：资金融通，划拨清算，业务代理</a:t>
            </a:r>
          </a:p>
        </p:txBody>
      </p:sp>
    </p:spTree>
    <p:extLst>
      <p:ext uri="{BB962C8B-B14F-4D97-AF65-F5344CB8AC3E}">
        <p14:creationId xmlns:p14="http://schemas.microsoft.com/office/powerpoint/2010/main" val="217700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3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4168589" y="3930223"/>
            <a:ext cx="3854823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金融监管体系</a:t>
            </a:r>
          </a:p>
        </p:txBody>
      </p:sp>
    </p:spTree>
    <p:extLst>
      <p:ext uri="{BB962C8B-B14F-4D97-AF65-F5344CB8AC3E}">
        <p14:creationId xmlns:p14="http://schemas.microsoft.com/office/powerpoint/2010/main" val="80504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640494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金融监管的原因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0C36765-5394-4786-A29E-06C6999D4520}"/>
              </a:ext>
            </a:extLst>
          </p:cNvPr>
          <p:cNvSpPr txBox="1"/>
          <p:nvPr/>
        </p:nvSpPr>
        <p:spPr>
          <a:xfrm>
            <a:off x="13482" y="90155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为什么需要金融监管？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852EA966-842A-41F8-BFA0-A7C6938A24A5}"/>
              </a:ext>
            </a:extLst>
          </p:cNvPr>
          <p:cNvSpPr/>
          <p:nvPr/>
        </p:nvSpPr>
        <p:spPr>
          <a:xfrm>
            <a:off x="13482" y="1703683"/>
            <a:ext cx="250244" cy="441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6D27FF-ACAD-45EC-A3F9-CE2C765AA260}"/>
              </a:ext>
            </a:extLst>
          </p:cNvPr>
          <p:cNvGrpSpPr/>
          <p:nvPr/>
        </p:nvGrpSpPr>
        <p:grpSpPr>
          <a:xfrm>
            <a:off x="342074" y="1424771"/>
            <a:ext cx="11849926" cy="1046440"/>
            <a:chOff x="484094" y="1442073"/>
            <a:chExt cx="11849926" cy="104644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2C7243-0745-4595-BB5C-EDA27E8093BF}"/>
                </a:ext>
              </a:extLst>
            </p:cNvPr>
            <p:cNvSpPr txBox="1"/>
            <p:nvPr/>
          </p:nvSpPr>
          <p:spPr>
            <a:xfrm>
              <a:off x="484094" y="1442073"/>
              <a:ext cx="8443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金融机构负债经营，杠杆率高→金融机构具有脆弱性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1C90DF7-98EE-48DD-9E59-2056749E975B}"/>
                </a:ext>
              </a:extLst>
            </p:cNvPr>
            <p:cNvSpPr txBox="1"/>
            <p:nvPr/>
          </p:nvSpPr>
          <p:spPr>
            <a:xfrm>
              <a:off x="484094" y="1965293"/>
              <a:ext cx="8543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/>
                <a:t>信息不对称→引发恐慌</a:t>
              </a:r>
              <a:r>
                <a:rPr lang="en-US" altLang="zh-CN" sz="2800" dirty="0"/>
                <a:t>,</a:t>
              </a:r>
              <a:r>
                <a:rPr lang="zh-CN" altLang="en-US" sz="2800" dirty="0"/>
                <a:t>造成连锁反应</a:t>
              </a:r>
              <a:r>
                <a:rPr lang="en-US" altLang="zh-CN" sz="2800" dirty="0"/>
                <a:t>,</a:t>
              </a:r>
              <a:r>
                <a:rPr lang="zh-CN" altLang="en-US" sz="2800" dirty="0"/>
                <a:t>引发大规模挤兑</a:t>
              </a:r>
            </a:p>
          </p:txBody>
        </p:sp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150B0D4A-E60B-45D7-BF56-3C32CDCB6D49}"/>
                </a:ext>
              </a:extLst>
            </p:cNvPr>
            <p:cNvSpPr/>
            <p:nvPr/>
          </p:nvSpPr>
          <p:spPr>
            <a:xfrm>
              <a:off x="8875027" y="1606705"/>
              <a:ext cx="151015" cy="7171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FF19F07-5267-40D5-818E-64E8AA970703}"/>
                </a:ext>
              </a:extLst>
            </p:cNvPr>
            <p:cNvSpPr txBox="1"/>
            <p:nvPr/>
          </p:nvSpPr>
          <p:spPr>
            <a:xfrm>
              <a:off x="8927431" y="1703683"/>
              <a:ext cx="34065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/>
                <a:t>负外部性效应被放大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BBE41D-BBD2-4066-AB06-5CD39E3F85D6}"/>
              </a:ext>
            </a:extLst>
          </p:cNvPr>
          <p:cNvGrpSpPr/>
          <p:nvPr/>
        </p:nvGrpSpPr>
        <p:grpSpPr>
          <a:xfrm>
            <a:off x="342074" y="3549606"/>
            <a:ext cx="11568998" cy="968384"/>
            <a:chOff x="434305" y="2945099"/>
            <a:chExt cx="11568998" cy="96838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7628ACE-D7AC-463E-8373-326437EDC2F8}"/>
                </a:ext>
              </a:extLst>
            </p:cNvPr>
            <p:cNvSpPr txBox="1"/>
            <p:nvPr/>
          </p:nvSpPr>
          <p:spPr>
            <a:xfrm>
              <a:off x="434305" y="2959376"/>
              <a:ext cx="377539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未来不确定性</a:t>
              </a:r>
              <a:endParaRPr lang="en-US" altLang="zh-CN" sz="2800" dirty="0"/>
            </a:p>
            <a:p>
              <a:pPr algn="l"/>
              <a:r>
                <a:rPr lang="zh-CN" altLang="en-US" sz="2800" dirty="0"/>
                <a:t>对客观世界认识有限性</a:t>
              </a: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E0C9F250-B5D3-44D9-AC95-0DEC1D5E7BB3}"/>
                </a:ext>
              </a:extLst>
            </p:cNvPr>
            <p:cNvSpPr/>
            <p:nvPr/>
          </p:nvSpPr>
          <p:spPr>
            <a:xfrm>
              <a:off x="4380984" y="3325516"/>
              <a:ext cx="609600" cy="19722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D3081A6C-CA5C-4D2F-AE79-25F96E0B867C}"/>
                </a:ext>
              </a:extLst>
            </p:cNvPr>
            <p:cNvSpPr/>
            <p:nvPr/>
          </p:nvSpPr>
          <p:spPr>
            <a:xfrm>
              <a:off x="4146945" y="3105881"/>
              <a:ext cx="121792" cy="6364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2DBFE91-EBAF-4ADF-9F5C-AABE0942AD06}"/>
                </a:ext>
              </a:extLst>
            </p:cNvPr>
            <p:cNvSpPr txBox="1"/>
            <p:nvPr/>
          </p:nvSpPr>
          <p:spPr>
            <a:xfrm>
              <a:off x="5108629" y="2945099"/>
              <a:ext cx="377539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金融风险发生概率</a:t>
              </a:r>
              <a:r>
                <a:rPr lang="zh-CN" altLang="en-US" sz="2800" dirty="0">
                  <a:solidFill>
                    <a:srgbClr val="FF0000"/>
                  </a:solidFill>
                </a:rPr>
                <a:t>↑</a:t>
              </a:r>
              <a:endParaRPr lang="en-US" altLang="zh-CN" sz="2800" dirty="0">
                <a:solidFill>
                  <a:srgbClr val="FF0000"/>
                </a:solidFill>
              </a:endParaRPr>
            </a:p>
            <a:p>
              <a:pPr algn="l"/>
              <a:r>
                <a:rPr lang="zh-CN" altLang="en-US" sz="2800" dirty="0"/>
                <a:t>风险可控性、可测性</a:t>
              </a:r>
              <a:r>
                <a:rPr lang="zh-CN" altLang="en-US" sz="2800" dirty="0">
                  <a:solidFill>
                    <a:srgbClr val="FF0000"/>
                  </a:solidFill>
                </a:rPr>
                <a:t>↓</a:t>
              </a: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010CD67B-9E36-4FA6-B2EE-35BDACF1733D}"/>
                </a:ext>
              </a:extLst>
            </p:cNvPr>
            <p:cNvSpPr/>
            <p:nvPr/>
          </p:nvSpPr>
          <p:spPr>
            <a:xfrm>
              <a:off x="9054601" y="3325516"/>
              <a:ext cx="609600" cy="19722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455789A9-8D6B-44F8-B37B-6A0E9CBB1318}"/>
                </a:ext>
              </a:extLst>
            </p:cNvPr>
            <p:cNvSpPr/>
            <p:nvPr/>
          </p:nvSpPr>
          <p:spPr>
            <a:xfrm>
              <a:off x="8820562" y="3105881"/>
              <a:ext cx="121792" cy="63649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FE62782-4683-45BB-9554-D16345E4919E}"/>
                </a:ext>
              </a:extLst>
            </p:cNvPr>
            <p:cNvSpPr txBox="1"/>
            <p:nvPr/>
          </p:nvSpPr>
          <p:spPr>
            <a:xfrm>
              <a:off x="9664201" y="316739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积累大量风险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83603CF-A048-4BF6-BD3C-2FA7C3C5E93E}"/>
              </a:ext>
            </a:extLst>
          </p:cNvPr>
          <p:cNvGrpSpPr/>
          <p:nvPr/>
        </p:nvGrpSpPr>
        <p:grpSpPr>
          <a:xfrm>
            <a:off x="342074" y="5596384"/>
            <a:ext cx="7794608" cy="556671"/>
            <a:chOff x="640494" y="5596384"/>
            <a:chExt cx="7794608" cy="55667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B9AC33B-97D2-414A-B034-6153F28A9732}"/>
                </a:ext>
              </a:extLst>
            </p:cNvPr>
            <p:cNvSpPr txBox="1"/>
            <p:nvPr/>
          </p:nvSpPr>
          <p:spPr>
            <a:xfrm>
              <a:off x="640494" y="562983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公共产品特性</a:t>
              </a: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F27F06AD-9A2B-4F7E-AE1E-65FE34DAF105}"/>
                </a:ext>
              </a:extLst>
            </p:cNvPr>
            <p:cNvSpPr/>
            <p:nvPr/>
          </p:nvSpPr>
          <p:spPr>
            <a:xfrm>
              <a:off x="2979596" y="5792833"/>
              <a:ext cx="609600" cy="19722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7BC40FE-8EB4-4CF1-B79F-EEF5185D71C7}"/>
                </a:ext>
              </a:extLst>
            </p:cNvPr>
            <p:cNvSpPr txBox="1"/>
            <p:nvPr/>
          </p:nvSpPr>
          <p:spPr>
            <a:xfrm>
              <a:off x="3589196" y="5600063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搭便车行为</a:t>
              </a: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C78AA9D1-0144-4D0B-B83B-CE27A31ED67A}"/>
                </a:ext>
              </a:extLst>
            </p:cNvPr>
            <p:cNvSpPr/>
            <p:nvPr/>
          </p:nvSpPr>
          <p:spPr>
            <a:xfrm>
              <a:off x="5486400" y="5789154"/>
              <a:ext cx="609600" cy="19722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F406229-44CB-416A-A1D5-91C69E359885}"/>
                </a:ext>
              </a:extLst>
            </p:cNvPr>
            <p:cNvSpPr txBox="1"/>
            <p:nvPr/>
          </p:nvSpPr>
          <p:spPr>
            <a:xfrm>
              <a:off x="6096000" y="5596384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需要特殊监管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25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332718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逆向选择与道德风险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705207-6FFF-430E-A8A3-F45F779EF6BF}"/>
              </a:ext>
            </a:extLst>
          </p:cNvPr>
          <p:cNvSpPr txBox="1"/>
          <p:nvPr/>
        </p:nvSpPr>
        <p:spPr>
          <a:xfrm>
            <a:off x="260489" y="1659285"/>
            <a:ext cx="116710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逆向选择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FF0000"/>
                </a:solidFill>
              </a:rPr>
              <a:t>交易之前</a:t>
            </a:r>
            <a:r>
              <a:rPr lang="zh-CN" altLang="en-US" sz="2800" dirty="0"/>
              <a:t>，由于</a:t>
            </a:r>
            <a:r>
              <a:rPr lang="zh-CN" altLang="en-US" sz="2800" dirty="0">
                <a:solidFill>
                  <a:srgbClr val="FF0000"/>
                </a:solidFill>
              </a:rPr>
              <a:t>信息不对称</a:t>
            </a:r>
            <a:r>
              <a:rPr lang="zh-CN" altLang="en-US" sz="2800" dirty="0"/>
              <a:t>导致，无法区分优质商品（客户）和不良商品（客户）</a:t>
            </a:r>
            <a:endParaRPr lang="en-US" altLang="zh-CN" sz="2800" dirty="0"/>
          </a:p>
          <a:p>
            <a:pPr algn="l"/>
            <a:r>
              <a:rPr lang="en-US" altLang="zh-CN" sz="2800" dirty="0"/>
              <a:t>	</a:t>
            </a:r>
            <a:r>
              <a:rPr lang="zh-CN" altLang="en-US" sz="2800" dirty="0"/>
              <a:t>例子：二手车市场上的</a:t>
            </a:r>
            <a:r>
              <a:rPr lang="en-US" altLang="zh-CN" sz="2800" dirty="0">
                <a:solidFill>
                  <a:srgbClr val="FF0000"/>
                </a:solidFill>
              </a:rPr>
              <a:t>lemon car</a:t>
            </a:r>
          </a:p>
          <a:p>
            <a:pPr algn="l"/>
            <a:r>
              <a:rPr lang="en-US" altLang="zh-CN" sz="2800" dirty="0"/>
              <a:t>	</a:t>
            </a:r>
            <a:r>
              <a:rPr lang="zh-CN" altLang="en-US" sz="2800" dirty="0"/>
              <a:t>解决方法：</a:t>
            </a:r>
            <a:r>
              <a:rPr lang="zh-CN" altLang="en-US" sz="2800" dirty="0">
                <a:solidFill>
                  <a:srgbClr val="FF0000"/>
                </a:solidFill>
              </a:rPr>
              <a:t>信息披露</a:t>
            </a:r>
            <a:r>
              <a:rPr lang="zh-CN" altLang="en-US" sz="2800" dirty="0"/>
              <a:t>、金融中介</a:t>
            </a:r>
            <a:endParaRPr lang="en-US" altLang="zh-CN" sz="2800" dirty="0"/>
          </a:p>
          <a:p>
            <a:pPr algn="l"/>
            <a:endParaRPr lang="en-US" altLang="zh-CN" sz="2800" dirty="0"/>
          </a:p>
          <a:p>
            <a:pPr algn="l"/>
            <a:r>
              <a:rPr lang="zh-CN" altLang="en-US" sz="2800" b="1" dirty="0"/>
              <a:t>道德风险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FF0000"/>
                </a:solidFill>
              </a:rPr>
              <a:t>交易之后</a:t>
            </a:r>
            <a:r>
              <a:rPr lang="zh-CN" altLang="en-US" sz="2800" dirty="0"/>
              <a:t>，借款者从事高风险投机活动可能会损害贷款者利益</a:t>
            </a:r>
            <a:endParaRPr lang="en-US" altLang="zh-CN" sz="2800" dirty="0"/>
          </a:p>
          <a:p>
            <a:pPr algn="l"/>
            <a:r>
              <a:rPr lang="en-US" altLang="zh-CN" sz="2800" dirty="0"/>
              <a:t>	</a:t>
            </a:r>
            <a:r>
              <a:rPr lang="zh-CN" altLang="en-US" sz="2800" dirty="0"/>
              <a:t>例子：签订防盗保险后导致防范意识降低</a:t>
            </a:r>
            <a:endParaRPr lang="en-US" altLang="zh-CN" sz="2800" dirty="0"/>
          </a:p>
          <a:p>
            <a:pPr algn="l"/>
            <a:r>
              <a:rPr lang="en-US" altLang="zh-CN" sz="2800" dirty="0"/>
              <a:t>	</a:t>
            </a:r>
            <a:r>
              <a:rPr lang="zh-CN" altLang="en-US" sz="2800" dirty="0"/>
              <a:t>解决方法：</a:t>
            </a:r>
            <a:r>
              <a:rPr lang="zh-CN" altLang="en-US" sz="2800" dirty="0">
                <a:solidFill>
                  <a:srgbClr val="FF0000"/>
                </a:solidFill>
              </a:rPr>
              <a:t>强化监管</a:t>
            </a:r>
            <a:r>
              <a:rPr lang="zh-CN" altLang="en-US" sz="2800" dirty="0"/>
              <a:t>，签订补充合同</a:t>
            </a:r>
          </a:p>
        </p:txBody>
      </p:sp>
    </p:spTree>
    <p:extLst>
      <p:ext uri="{BB962C8B-B14F-4D97-AF65-F5344CB8AC3E}">
        <p14:creationId xmlns:p14="http://schemas.microsoft.com/office/powerpoint/2010/main" val="388676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9DCD46B-6920-4A56-A1C7-4EF94907D2EB}"/>
              </a:ext>
            </a:extLst>
          </p:cNvPr>
          <p:cNvSpPr txBox="1"/>
          <p:nvPr/>
        </p:nvSpPr>
        <p:spPr>
          <a:xfrm>
            <a:off x="332718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实施金融监管的意义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B75F2F-CC0E-4FA5-BE7C-5673608A739D}"/>
              </a:ext>
            </a:extLst>
          </p:cNvPr>
          <p:cNvSpPr txBox="1"/>
          <p:nvPr/>
        </p:nvSpPr>
        <p:spPr>
          <a:xfrm>
            <a:off x="438041" y="3167390"/>
            <a:ext cx="11315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+mn-ea"/>
                <a:cs typeface="+mn-ea"/>
                <a:sym typeface="Arial" panose="020B0604020202020204" pitchFamily="34" charset="0"/>
              </a:rPr>
              <a:t>实施金融监管的意义，自行阅读课本</a:t>
            </a:r>
            <a:r>
              <a:rPr lang="en-US" altLang="zh-CN" sz="2800" dirty="0">
                <a:latin typeface="+mn-ea"/>
                <a:cs typeface="+mn-ea"/>
                <a:sym typeface="Arial" panose="020B0604020202020204" pitchFamily="34" charset="0"/>
              </a:rPr>
              <a:t>P163-164</a:t>
            </a:r>
            <a:r>
              <a:rPr lang="zh-CN" altLang="en-US" sz="2800" dirty="0">
                <a:latin typeface="+mn-ea"/>
                <a:cs typeface="+mn-ea"/>
                <a:sym typeface="Arial" panose="020B0604020202020204" pitchFamily="34" charset="0"/>
              </a:rPr>
              <a:t>，自行总结可用于论述题</a:t>
            </a:r>
          </a:p>
        </p:txBody>
      </p:sp>
    </p:spTree>
    <p:extLst>
      <p:ext uri="{BB962C8B-B14F-4D97-AF65-F5344CB8AC3E}">
        <p14:creationId xmlns:p14="http://schemas.microsoft.com/office/powerpoint/2010/main" val="2808729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332716" y="250621"/>
            <a:ext cx="295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金融监管制度的供需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87E774-29BE-484B-A4BC-81DA5265DC6F}"/>
              </a:ext>
            </a:extLst>
          </p:cNvPr>
          <p:cNvSpPr txBox="1"/>
          <p:nvPr/>
        </p:nvSpPr>
        <p:spPr>
          <a:xfrm>
            <a:off x="177214" y="1315100"/>
            <a:ext cx="12054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产生金融监管制度需求的原因：</a:t>
            </a:r>
            <a:endParaRPr lang="en-US" altLang="zh-CN" sz="2800" dirty="0"/>
          </a:p>
          <a:p>
            <a:pPr algn="l"/>
            <a:r>
              <a:rPr lang="zh-CN" altLang="en-US" sz="2800" dirty="0"/>
              <a:t>客观原因：减弱（消除）信息不对称、未来不确定性、金融体系负外部效应</a:t>
            </a:r>
            <a:endParaRPr lang="en-US" altLang="zh-CN" sz="2800" dirty="0"/>
          </a:p>
          <a:p>
            <a:pPr algn="l"/>
            <a:r>
              <a:rPr lang="zh-CN" altLang="en-US" sz="2800" dirty="0"/>
              <a:t>主观原因：金融机构和各类金融活动参与者需求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48FAF6-0D4C-4E1C-B6CD-E62BE18B5F63}"/>
              </a:ext>
            </a:extLst>
          </p:cNvPr>
          <p:cNvGrpSpPr/>
          <p:nvPr/>
        </p:nvGrpSpPr>
        <p:grpSpPr>
          <a:xfrm>
            <a:off x="225177" y="2967335"/>
            <a:ext cx="11741645" cy="461665"/>
            <a:chOff x="63887" y="3876010"/>
            <a:chExt cx="11741645" cy="46166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F178CC6-3343-40E9-8DD6-AAC249266684}"/>
                </a:ext>
              </a:extLst>
            </p:cNvPr>
            <p:cNvSpPr txBox="1"/>
            <p:nvPr/>
          </p:nvSpPr>
          <p:spPr>
            <a:xfrm>
              <a:off x="63887" y="3876010"/>
              <a:ext cx="5109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/>
                <a:t>供给方：政府、行业协会、金融机构</a:t>
              </a:r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8A4915FB-4EE8-4DEA-B4FC-FA707A6546AA}"/>
                </a:ext>
              </a:extLst>
            </p:cNvPr>
            <p:cNvSpPr/>
            <p:nvPr/>
          </p:nvSpPr>
          <p:spPr>
            <a:xfrm>
              <a:off x="5125338" y="4013120"/>
              <a:ext cx="955550" cy="187442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740F29E-ECBA-472C-B365-C10B2832860E}"/>
                </a:ext>
              </a:extLst>
            </p:cNvPr>
            <p:cNvSpPr txBox="1"/>
            <p:nvPr/>
          </p:nvSpPr>
          <p:spPr>
            <a:xfrm>
              <a:off x="6080888" y="3876010"/>
              <a:ext cx="5724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/>
                <a:t>需求方：金融机构、其他金融活动参与者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5DE59668-D6DA-4D0B-A186-BDBA52BF1845}"/>
              </a:ext>
            </a:extLst>
          </p:cNvPr>
          <p:cNvSpPr txBox="1"/>
          <p:nvPr/>
        </p:nvSpPr>
        <p:spPr>
          <a:xfrm>
            <a:off x="4953647" y="3326905"/>
            <a:ext cx="162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金融监管制度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2BB67A-8259-443C-A34E-C945771BA7CB}"/>
              </a:ext>
            </a:extLst>
          </p:cNvPr>
          <p:cNvGrpSpPr/>
          <p:nvPr/>
        </p:nvGrpSpPr>
        <p:grpSpPr>
          <a:xfrm>
            <a:off x="332716" y="3731255"/>
            <a:ext cx="11276265" cy="2891035"/>
            <a:chOff x="-12242" y="3771375"/>
            <a:chExt cx="11276265" cy="289103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A49842E-D07D-4F98-A6F4-26B97BDD97BF}"/>
                </a:ext>
              </a:extLst>
            </p:cNvPr>
            <p:cNvSpPr txBox="1"/>
            <p:nvPr/>
          </p:nvSpPr>
          <p:spPr>
            <a:xfrm>
              <a:off x="-12242" y="4950470"/>
              <a:ext cx="3775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实行金融监管制度优点</a:t>
              </a: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3F33FD9A-5FCD-4CFA-A166-B39B8AB04C0F}"/>
                </a:ext>
              </a:extLst>
            </p:cNvPr>
            <p:cNvSpPr/>
            <p:nvPr/>
          </p:nvSpPr>
          <p:spPr>
            <a:xfrm>
              <a:off x="3628397" y="4032985"/>
              <a:ext cx="269507" cy="236781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83DAF16-A3FB-471F-92F4-2BE184B7523D}"/>
                </a:ext>
              </a:extLst>
            </p:cNvPr>
            <p:cNvSpPr txBox="1"/>
            <p:nvPr/>
          </p:nvSpPr>
          <p:spPr>
            <a:xfrm>
              <a:off x="3897904" y="3771375"/>
              <a:ext cx="62889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有利于树立公众信心，促进金融业发展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D940D60-C977-486A-A858-5FADCB0A7F8B}"/>
                </a:ext>
              </a:extLst>
            </p:cNvPr>
            <p:cNvSpPr txBox="1"/>
            <p:nvPr/>
          </p:nvSpPr>
          <p:spPr>
            <a:xfrm>
              <a:off x="3897904" y="4955283"/>
              <a:ext cx="7366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有利于规范市场秩序，保证金融机构经营安全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AEEF9BC-C2CB-4E4D-B911-0A6DC0824252}"/>
                </a:ext>
              </a:extLst>
            </p:cNvPr>
            <p:cNvSpPr txBox="1"/>
            <p:nvPr/>
          </p:nvSpPr>
          <p:spPr>
            <a:xfrm>
              <a:off x="3897904" y="6139190"/>
              <a:ext cx="7366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具有正外部性的公共产品，提高金融运行效率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64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332715" y="25062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金融监管制度的供需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21350FD-7912-4D30-ACF4-6DB9CEBAE3D8}"/>
              </a:ext>
            </a:extLst>
          </p:cNvPr>
          <p:cNvSpPr txBox="1"/>
          <p:nvPr/>
        </p:nvSpPr>
        <p:spPr>
          <a:xfrm>
            <a:off x="0" y="336232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金融监管制度的成本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670781D9-EF2F-439E-AD6A-56E3FCD7007F}"/>
              </a:ext>
            </a:extLst>
          </p:cNvPr>
          <p:cNvSpPr/>
          <p:nvPr/>
        </p:nvSpPr>
        <p:spPr>
          <a:xfrm>
            <a:off x="3416320" y="1709410"/>
            <a:ext cx="279380" cy="38290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4E3101-9940-4BC4-B14D-20C883F71F61}"/>
              </a:ext>
            </a:extLst>
          </p:cNvPr>
          <p:cNvSpPr txBox="1"/>
          <p:nvPr/>
        </p:nvSpPr>
        <p:spPr>
          <a:xfrm>
            <a:off x="3695700" y="1232356"/>
            <a:ext cx="7800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直接成本</a:t>
            </a:r>
            <a:r>
              <a:rPr lang="zh-CN" altLang="en-US" sz="2800" dirty="0"/>
              <a:t>：政府支付的行政成本，金融机构支付的执行成本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BDE41A-2286-476A-917D-E87FC5C4F558}"/>
              </a:ext>
            </a:extLst>
          </p:cNvPr>
          <p:cNvSpPr txBox="1"/>
          <p:nvPr/>
        </p:nvSpPr>
        <p:spPr>
          <a:xfrm>
            <a:off x="3695700" y="5061406"/>
            <a:ext cx="7800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间接成本</a:t>
            </a:r>
            <a:r>
              <a:rPr lang="zh-CN" altLang="en-US" sz="2800" dirty="0"/>
              <a:t>：金融机构为落实监管规定导致经营成本上升，由于监管限制失去获利机会，税源减少</a:t>
            </a:r>
          </a:p>
        </p:txBody>
      </p:sp>
    </p:spTree>
    <p:extLst>
      <p:ext uri="{BB962C8B-B14F-4D97-AF65-F5344CB8AC3E}">
        <p14:creationId xmlns:p14="http://schemas.microsoft.com/office/powerpoint/2010/main" val="2548335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794381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金融监管理论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403EAE1-8E9F-4C39-AC71-B50FB3227FE5}"/>
              </a:ext>
            </a:extLst>
          </p:cNvPr>
          <p:cNvSpPr txBox="1"/>
          <p:nvPr/>
        </p:nvSpPr>
        <p:spPr>
          <a:xfrm>
            <a:off x="794381" y="1468756"/>
            <a:ext cx="985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/>
              <a:t>了解</a:t>
            </a:r>
            <a:r>
              <a:rPr lang="zh-CN" altLang="en-US" sz="2800" dirty="0"/>
              <a:t>金融约束理论、监管动态理论、监管契约理论 课本</a:t>
            </a:r>
            <a:r>
              <a:rPr lang="en-US" altLang="zh-CN" sz="2800" dirty="0"/>
              <a:t>P166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42AA2B-4566-4DE8-9355-6F1DDAACDB04}"/>
              </a:ext>
            </a:extLst>
          </p:cNvPr>
          <p:cNvSpPr txBox="1"/>
          <p:nvPr/>
        </p:nvSpPr>
        <p:spPr>
          <a:xfrm>
            <a:off x="794381" y="2412871"/>
            <a:ext cx="931537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/>
              <a:t>QUESTION:</a:t>
            </a:r>
          </a:p>
          <a:p>
            <a:pPr algn="l"/>
            <a:r>
              <a:rPr lang="zh-CN" altLang="en-US" sz="2800" dirty="0"/>
              <a:t>你知道什么是审慎监管？          课本</a:t>
            </a:r>
            <a:r>
              <a:rPr lang="en-US" altLang="zh-CN" sz="2800" dirty="0"/>
              <a:t>P166</a:t>
            </a:r>
            <a:r>
              <a:rPr lang="zh-CN" altLang="en-US" sz="2800" dirty="0"/>
              <a:t>页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dirty="0"/>
              <a:t>你知道什么是宏观审慎什么是微观审慎？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dirty="0"/>
              <a:t>你知道什么是英国的“双峰监管”模式？</a:t>
            </a:r>
            <a:endParaRPr lang="en-US" altLang="zh-CN" sz="2800" dirty="0"/>
          </a:p>
          <a:p>
            <a:pPr algn="l"/>
            <a:endParaRPr lang="en-US" altLang="zh-CN" sz="1400" dirty="0"/>
          </a:p>
          <a:p>
            <a:pPr algn="l"/>
            <a:r>
              <a:rPr lang="zh-CN" altLang="en-US" sz="2800" dirty="0"/>
              <a:t>您知道中国的“双支柱”监管框架是什么吗？那“三支柱”呢？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819282-957B-4692-94B8-8EE8357C78A1}"/>
              </a:ext>
            </a:extLst>
          </p:cNvPr>
          <p:cNvSpPr txBox="1"/>
          <p:nvPr/>
        </p:nvSpPr>
        <p:spPr>
          <a:xfrm>
            <a:off x="794381" y="5621656"/>
            <a:ext cx="4139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重视课本上提法的拓展！</a:t>
            </a:r>
          </a:p>
        </p:txBody>
      </p:sp>
    </p:spTree>
    <p:extLst>
      <p:ext uri="{BB962C8B-B14F-4D97-AF65-F5344CB8AC3E}">
        <p14:creationId xmlns:p14="http://schemas.microsoft.com/office/powerpoint/2010/main" val="78176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413D8F7-960A-4AC0-8E95-15FB87233B1B}"/>
              </a:ext>
            </a:extLst>
          </p:cNvPr>
          <p:cNvGrpSpPr/>
          <p:nvPr/>
        </p:nvGrpSpPr>
        <p:grpSpPr>
          <a:xfrm>
            <a:off x="541532" y="456537"/>
            <a:ext cx="2160513" cy="1360772"/>
            <a:chOff x="373605" y="283629"/>
            <a:chExt cx="2160513" cy="1360772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373605" y="283629"/>
              <a:ext cx="1563876" cy="943776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333" b="0" i="0" u="none" strike="noStrike" kern="0" cap="none" spc="-200" normalizeH="0" baseline="0" noProof="0" dirty="0">
                  <a:ln w="1905"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目录</a:t>
              </a: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373605" y="1110865"/>
              <a:ext cx="2160513" cy="533536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CONTENTS</a:t>
              </a:r>
              <a:endPara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9EB2A67-FD74-4134-96C9-17CE246D7E2D}"/>
              </a:ext>
            </a:extLst>
          </p:cNvPr>
          <p:cNvGrpSpPr/>
          <p:nvPr/>
        </p:nvGrpSpPr>
        <p:grpSpPr>
          <a:xfrm>
            <a:off x="3984059" y="1936024"/>
            <a:ext cx="3804218" cy="687948"/>
            <a:chOff x="3993858" y="1478759"/>
            <a:chExt cx="3804218" cy="687948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4781880" y="1478759"/>
              <a:ext cx="301619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预习内容检测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46034B8-7673-466E-8778-FD4D5DE3443F}"/>
              </a:ext>
            </a:extLst>
          </p:cNvPr>
          <p:cNvGrpSpPr/>
          <p:nvPr/>
        </p:nvGrpSpPr>
        <p:grpSpPr>
          <a:xfrm>
            <a:off x="3984059" y="3739638"/>
            <a:ext cx="3804218" cy="687948"/>
            <a:chOff x="3993858" y="1478759"/>
            <a:chExt cx="3804218" cy="687948"/>
          </a:xfrm>
        </p:grpSpPr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CC42332-8B64-4D97-AD3A-BE45A6D60B5D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301619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金融监管体系</a:t>
              </a:r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41B904F7-B254-411A-8567-584F0C1C779D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03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B065390-BFB3-488F-A964-001B9F81E8F9}"/>
              </a:ext>
            </a:extLst>
          </p:cNvPr>
          <p:cNvGrpSpPr/>
          <p:nvPr/>
        </p:nvGrpSpPr>
        <p:grpSpPr>
          <a:xfrm>
            <a:off x="3984059" y="2837831"/>
            <a:ext cx="2880888" cy="687948"/>
            <a:chOff x="3993858" y="1478759"/>
            <a:chExt cx="2880888" cy="687948"/>
          </a:xfrm>
        </p:grpSpPr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F4CA2E9-F045-408D-A721-621A60E5D770}"/>
                </a:ext>
              </a:extLst>
            </p:cNvPr>
            <p:cNvSpPr txBox="1"/>
            <p:nvPr/>
          </p:nvSpPr>
          <p:spPr bwMode="auto">
            <a:xfrm>
              <a:off x="4781880" y="1478759"/>
              <a:ext cx="2092866" cy="677100"/>
            </a:xfrm>
            <a:prstGeom prst="rect">
              <a:avLst/>
            </a:prstGeom>
            <a:noFill/>
          </p:spPr>
          <p:txBody>
            <a:bodyPr wrap="none" lIns="121913" tIns="60956" rIns="121913" bIns="60956">
              <a:spAutoFit/>
            </a:bodyPr>
            <a:lstStyle/>
            <a:p>
              <a:pPr marL="0" marR="0" lvl="0" indent="0" algn="l" defTabSz="12191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6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中央银行</a:t>
              </a:r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F83E54A8-CA77-4B59-ACF8-87E1D880BBCD}"/>
                </a:ext>
              </a:extLst>
            </p:cNvPr>
            <p:cNvSpPr txBox="1"/>
            <p:nvPr/>
          </p:nvSpPr>
          <p:spPr>
            <a:xfrm>
              <a:off x="3993858" y="1489607"/>
              <a:ext cx="788022" cy="677100"/>
            </a:xfrm>
            <a:prstGeom prst="rect">
              <a:avLst/>
            </a:prstGeom>
            <a:noFill/>
          </p:spPr>
          <p:txBody>
            <a:bodyPr wrap="none" lIns="121913" tIns="60956" rIns="121913" bIns="60956" rtlCol="0">
              <a:spAutoFit/>
            </a:bodyPr>
            <a:lstStyle/>
            <a:p>
              <a:pPr marL="0" marR="0" lvl="0" indent="0" algn="l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67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332717" y="25062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金融深化与金融抑制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A4EADA-A643-42C4-9922-47C84CFE81CB}"/>
              </a:ext>
            </a:extLst>
          </p:cNvPr>
          <p:cNvSpPr txBox="1"/>
          <p:nvPr/>
        </p:nvSpPr>
        <p:spPr>
          <a:xfrm>
            <a:off x="332717" y="1857375"/>
            <a:ext cx="111940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金融深化</a:t>
            </a:r>
            <a:r>
              <a:rPr lang="zh-CN" altLang="en-US" sz="2800" dirty="0"/>
              <a:t>：放松对金融市场和金融体系的过度干预，使利率和汇率能够充分反映资金和外汇的供求状况，提高资金配置效率。      课本</a:t>
            </a:r>
            <a:r>
              <a:rPr lang="en-US" altLang="zh-CN" sz="2800" dirty="0"/>
              <a:t>P8</a:t>
            </a:r>
          </a:p>
          <a:p>
            <a:pPr algn="l"/>
            <a:endParaRPr lang="en-US" altLang="zh-CN" sz="2800" dirty="0"/>
          </a:p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金融抑制</a:t>
            </a:r>
            <a:r>
              <a:rPr lang="zh-CN" altLang="en-US" sz="2800" dirty="0"/>
              <a:t>：政府对金融和经济系统采取过度干预，实行全面严厉监管导致金融体系整体效率下降，不利于金融和经济发展。          课本</a:t>
            </a:r>
            <a:r>
              <a:rPr lang="en-US" altLang="zh-CN" sz="2800" dirty="0"/>
              <a:t>P165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D14AD9-249F-4BAB-9F48-CB3C8166A709}"/>
              </a:ext>
            </a:extLst>
          </p:cNvPr>
          <p:cNvSpPr txBox="1"/>
          <p:nvPr/>
        </p:nvSpPr>
        <p:spPr>
          <a:xfrm>
            <a:off x="332717" y="4913658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</a:rPr>
              <a:t>重视课本不同章节之间的联系。草蛇灰线，伏笔千里。</a:t>
            </a:r>
          </a:p>
        </p:txBody>
      </p:sp>
    </p:spTree>
    <p:extLst>
      <p:ext uri="{BB962C8B-B14F-4D97-AF65-F5344CB8AC3E}">
        <p14:creationId xmlns:p14="http://schemas.microsoft.com/office/powerpoint/2010/main" val="66563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794383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不同监管模式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0CA106-BD59-4187-99D9-AB49290767A3}"/>
              </a:ext>
            </a:extLst>
          </p:cNvPr>
          <p:cNvSpPr txBox="1"/>
          <p:nvPr/>
        </p:nvSpPr>
        <p:spPr>
          <a:xfrm>
            <a:off x="933450" y="2905780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分业监管（</a:t>
            </a:r>
            <a:r>
              <a:rPr lang="en-US" altLang="zh-CN" sz="2800" dirty="0"/>
              <a:t>1930-1980</a:t>
            </a:r>
            <a:r>
              <a:rPr lang="zh-CN" altLang="en-US" sz="2800" dirty="0"/>
              <a:t>）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DA78249-3545-4764-A323-6E3B4B013D11}"/>
              </a:ext>
            </a:extLst>
          </p:cNvPr>
          <p:cNvCxnSpPr>
            <a:stCxn id="2" idx="3"/>
          </p:cNvCxnSpPr>
          <p:nvPr/>
        </p:nvCxnSpPr>
        <p:spPr>
          <a:xfrm flipV="1">
            <a:off x="4965323" y="2333625"/>
            <a:ext cx="1787902" cy="83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E00528A-85DF-4C4A-BDE6-38DB130053D0}"/>
              </a:ext>
            </a:extLst>
          </p:cNvPr>
          <p:cNvCxnSpPr>
            <a:stCxn id="2" idx="3"/>
          </p:cNvCxnSpPr>
          <p:nvPr/>
        </p:nvCxnSpPr>
        <p:spPr>
          <a:xfrm>
            <a:off x="4965323" y="3167390"/>
            <a:ext cx="1787902" cy="69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78DFF3A-73D8-4EB3-B1A5-F47F204F2A21}"/>
              </a:ext>
            </a:extLst>
          </p:cNvPr>
          <p:cNvSpPr txBox="1"/>
          <p:nvPr/>
        </p:nvSpPr>
        <p:spPr>
          <a:xfrm>
            <a:off x="6896100" y="1641127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集中监管：英国（</a:t>
            </a:r>
            <a:r>
              <a:rPr lang="zh-CN" altLang="en-US" sz="2800" dirty="0">
                <a:solidFill>
                  <a:srgbClr val="FF0000"/>
                </a:solidFill>
              </a:rPr>
              <a:t>金融服务监管局</a:t>
            </a:r>
            <a:r>
              <a:rPr lang="zh-CN" altLang="en-US" sz="2800" dirty="0"/>
              <a:t>），日本，加拿大，奥地利，瑞典，丹麦等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C7983E-8D83-44D9-AC89-A2B5B1EF6531}"/>
              </a:ext>
            </a:extLst>
          </p:cNvPr>
          <p:cNvSpPr txBox="1"/>
          <p:nvPr/>
        </p:nvSpPr>
        <p:spPr>
          <a:xfrm>
            <a:off x="6896100" y="361938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合作监管：美国，中国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328E78-BC45-4AD4-89DF-75825F1B3212}"/>
              </a:ext>
            </a:extLst>
          </p:cNvPr>
          <p:cNvSpPr txBox="1"/>
          <p:nvPr/>
        </p:nvSpPr>
        <p:spPr>
          <a:xfrm>
            <a:off x="933450" y="5019675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/>
              <a:t>思考：混业监管和分业监管的利弊？</a:t>
            </a:r>
          </a:p>
        </p:txBody>
      </p:sp>
    </p:spTree>
    <p:extLst>
      <p:ext uri="{BB962C8B-B14F-4D97-AF65-F5344CB8AC3E}">
        <p14:creationId xmlns:p14="http://schemas.microsoft.com/office/powerpoint/2010/main" val="405002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>
            <a:extLst>
              <a:ext uri="{FF2B5EF4-FFF2-40B4-BE49-F238E27FC236}">
                <a16:creationId xmlns:a16="http://schemas.microsoft.com/office/drawing/2014/main" id="{4460D2D0-CA03-4C14-910F-4ED7796AF001}"/>
              </a:ext>
            </a:extLst>
          </p:cNvPr>
          <p:cNvSpPr txBox="1"/>
          <p:nvPr/>
        </p:nvSpPr>
        <p:spPr>
          <a:xfrm>
            <a:off x="486605" y="25062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我国金融监管体系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3ABBAEF-B6C9-4DFC-AB76-D2F36195A9E7}"/>
              </a:ext>
            </a:extLst>
          </p:cNvPr>
          <p:cNvGrpSpPr/>
          <p:nvPr/>
        </p:nvGrpSpPr>
        <p:grpSpPr>
          <a:xfrm>
            <a:off x="695325" y="1219014"/>
            <a:ext cx="7494387" cy="4209395"/>
            <a:chOff x="695325" y="1324302"/>
            <a:chExt cx="7494387" cy="420939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683C5C9-6355-474D-A7D9-C93A8BE84FD0}"/>
                </a:ext>
              </a:extLst>
            </p:cNvPr>
            <p:cNvSpPr txBox="1"/>
            <p:nvPr/>
          </p:nvSpPr>
          <p:spPr>
            <a:xfrm>
              <a:off x="695325" y="3167390"/>
              <a:ext cx="4493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国务院金融稳定发展委员会</a:t>
              </a:r>
              <a:endParaRPr lang="zh-CN" altLang="en-US" sz="2800" dirty="0"/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1BB743CA-0B34-4BFF-90B6-7F70224630F4}"/>
                </a:ext>
              </a:extLst>
            </p:cNvPr>
            <p:cNvSpPr/>
            <p:nvPr/>
          </p:nvSpPr>
          <p:spPr>
            <a:xfrm>
              <a:off x="5267324" y="1585912"/>
              <a:ext cx="504825" cy="368617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28D19E7-9F80-4D58-B496-9D1002E4B09A}"/>
                </a:ext>
              </a:extLst>
            </p:cNvPr>
            <p:cNvSpPr txBox="1"/>
            <p:nvPr/>
          </p:nvSpPr>
          <p:spPr>
            <a:xfrm>
              <a:off x="5850610" y="1324302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中国人民银行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AB9F604-FB3F-43D8-9205-B616BD1B1F8C}"/>
                </a:ext>
              </a:extLst>
            </p:cNvPr>
            <p:cNvSpPr txBox="1"/>
            <p:nvPr/>
          </p:nvSpPr>
          <p:spPr>
            <a:xfrm>
              <a:off x="5917285" y="316739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银保监会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34D5961-DA2C-4543-826D-32E7F6A96078}"/>
                </a:ext>
              </a:extLst>
            </p:cNvPr>
            <p:cNvSpPr txBox="1"/>
            <p:nvPr/>
          </p:nvSpPr>
          <p:spPr>
            <a:xfrm>
              <a:off x="5917285" y="5010477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证监会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15C0E12-CB9E-4906-B07D-00D7328A6B14}"/>
              </a:ext>
            </a:extLst>
          </p:cNvPr>
          <p:cNvSpPr txBox="1"/>
          <p:nvPr/>
        </p:nvSpPr>
        <p:spPr>
          <a:xfrm>
            <a:off x="285750" y="5532559"/>
            <a:ext cx="119464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思考以下业务归谁监管：第三方支付，信托，</a:t>
            </a:r>
            <a:r>
              <a:rPr lang="en-US" altLang="zh-CN" sz="2800" dirty="0"/>
              <a:t>P2P</a:t>
            </a:r>
            <a:r>
              <a:rPr lang="zh-CN" altLang="en-US" sz="2800" dirty="0"/>
              <a:t>，虚拟货币，众筹，基金公司归谁监管？（</a:t>
            </a:r>
            <a:r>
              <a:rPr lang="zh-CN" altLang="en-US" sz="2800" b="1" dirty="0"/>
              <a:t>勤思考，多复习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18069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EC714C0D-2C29-46A2-A557-81E496738A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19868" y="2492701"/>
            <a:ext cx="2380129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defRPr>
            </a:lvl1pPr>
          </a:lstStyle>
          <a:p>
            <a:r>
              <a:rPr lang="en-US" altLang="zh-CN" sz="7200" dirty="0"/>
              <a:t>End</a:t>
            </a:r>
            <a:r>
              <a:rPr lang="zh-CN" altLang="en-US" sz="7200" dirty="0"/>
              <a:t>！</a:t>
            </a:r>
          </a:p>
        </p:txBody>
      </p:sp>
      <p:sp>
        <p:nvSpPr>
          <p:cNvPr id="3" name="PA_文本框 27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632E8646-0086-47C9-986A-3F1B42B84C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657689" y="4365299"/>
            <a:ext cx="30423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上海财经大学</a:t>
            </a:r>
          </a:p>
        </p:txBody>
      </p:sp>
      <p:sp>
        <p:nvSpPr>
          <p:cNvPr id="6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B55E0BB2-BD44-4997-B24B-E03827B906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437866" y="4553620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7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298F288F-D806-40A0-9306-CE46194E45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745694" y="4553620"/>
            <a:ext cx="1129553" cy="0"/>
          </a:xfrm>
          <a:custGeom>
            <a:avLst/>
            <a:gdLst>
              <a:gd name="connsiteX0" fmla="*/ 1129553 w 1129553"/>
              <a:gd name="connsiteY0" fmla="*/ 0 h 0"/>
              <a:gd name="connsiteX1" fmla="*/ 0 w 112955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9553">
                <a:moveTo>
                  <a:pt x="1129553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6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989646" y="1869363"/>
              <a:ext cx="267335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1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4161573" y="3930223"/>
            <a:ext cx="3868855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预习内容检测</a:t>
            </a:r>
          </a:p>
        </p:txBody>
      </p:sp>
    </p:spTree>
    <p:extLst>
      <p:ext uri="{BB962C8B-B14F-4D97-AF65-F5344CB8AC3E}">
        <p14:creationId xmlns:p14="http://schemas.microsoft.com/office/powerpoint/2010/main" val="69749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DECF518-59A7-4799-AE28-04355D30B0F1}"/>
              </a:ext>
            </a:extLst>
          </p:cNvPr>
          <p:cNvSpPr txBox="1"/>
          <p:nvPr/>
        </p:nvSpPr>
        <p:spPr>
          <a:xfrm>
            <a:off x="794379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预习内容检测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51F0F4-DD1B-41EA-9B63-338572ECC6E7}"/>
              </a:ext>
            </a:extLst>
          </p:cNvPr>
          <p:cNvSpPr txBox="1"/>
          <p:nvPr/>
        </p:nvSpPr>
        <p:spPr>
          <a:xfrm>
            <a:off x="1801076" y="1537011"/>
            <a:ext cx="640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例题：上财</a:t>
            </a:r>
            <a:r>
              <a:rPr lang="en-US" altLang="zh-CN" sz="2800" dirty="0"/>
              <a:t>2016</a:t>
            </a:r>
            <a:r>
              <a:rPr lang="zh-CN" altLang="en-US" sz="2800" dirty="0"/>
              <a:t>真题</a:t>
            </a:r>
            <a:endParaRPr lang="en-US" altLang="zh-CN" sz="2800" dirty="0"/>
          </a:p>
          <a:p>
            <a:endParaRPr lang="en-US" altLang="zh-CN" sz="1400" dirty="0"/>
          </a:p>
          <a:p>
            <a:r>
              <a:rPr lang="zh-CN" altLang="en-US" sz="2800" dirty="0"/>
              <a:t>下列中央银行中，独立性最大的是？</a:t>
            </a:r>
            <a:endParaRPr lang="en-US" altLang="zh-CN" sz="2800" dirty="0"/>
          </a:p>
          <a:p>
            <a:r>
              <a:rPr lang="zh-CN" altLang="en-US" sz="2800" dirty="0"/>
              <a:t>A.英格兰银行  </a:t>
            </a:r>
            <a:endParaRPr lang="en-US" altLang="zh-CN" sz="2800" dirty="0"/>
          </a:p>
          <a:p>
            <a:r>
              <a:rPr lang="zh-CN" altLang="en-US" sz="2800" dirty="0"/>
              <a:t>B.美联储 </a:t>
            </a:r>
            <a:endParaRPr lang="en-US" altLang="zh-CN" sz="2800" dirty="0"/>
          </a:p>
          <a:p>
            <a:r>
              <a:rPr lang="zh-CN" altLang="en-US" sz="2800" dirty="0"/>
              <a:t>C.中国人民银行 </a:t>
            </a:r>
            <a:endParaRPr lang="en-US" altLang="zh-CN" sz="2800" dirty="0"/>
          </a:p>
          <a:p>
            <a:r>
              <a:rPr lang="zh-CN" altLang="en-US" sz="2800" dirty="0"/>
              <a:t>D.欧洲中央银行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5B8D31-AE81-40C6-85B2-7716D7A13283}"/>
              </a:ext>
            </a:extLst>
          </p:cNvPr>
          <p:cNvSpPr txBox="1"/>
          <p:nvPr/>
        </p:nvSpPr>
        <p:spPr>
          <a:xfrm>
            <a:off x="1801075" y="4885504"/>
            <a:ext cx="9153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答案：此题有争议，建议选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zh-CN" altLang="en-US" sz="2800" dirty="0"/>
              <a:t>（有些机构答案给的</a:t>
            </a:r>
            <a:r>
              <a:rPr lang="en-US" altLang="zh-CN" sz="2800" dirty="0"/>
              <a:t>B</a:t>
            </a:r>
            <a:r>
              <a:rPr lang="zh-CN" altLang="en-US" sz="2800" dirty="0"/>
              <a:t>）；</a:t>
            </a:r>
          </a:p>
        </p:txBody>
      </p:sp>
    </p:spTree>
    <p:extLst>
      <p:ext uri="{BB962C8B-B14F-4D97-AF65-F5344CB8AC3E}">
        <p14:creationId xmlns:p14="http://schemas.microsoft.com/office/powerpoint/2010/main" val="35018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EDECF518-59A7-4799-AE28-04355D30B0F1}"/>
              </a:ext>
            </a:extLst>
          </p:cNvPr>
          <p:cNvSpPr txBox="1"/>
          <p:nvPr/>
        </p:nvSpPr>
        <p:spPr>
          <a:xfrm>
            <a:off x="794379" y="25062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预习内容检测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2885CDE-0AFB-4A13-9E79-5014BC68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16" y="1047861"/>
            <a:ext cx="10191768" cy="49915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B1D606-71EB-4927-94D5-A301407AFA8C}"/>
              </a:ext>
            </a:extLst>
          </p:cNvPr>
          <p:cNvSpPr txBox="1"/>
          <p:nvPr/>
        </p:nvSpPr>
        <p:spPr>
          <a:xfrm>
            <a:off x="2289509" y="6195540"/>
            <a:ext cx="761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出处：弗雷德里克</a:t>
            </a:r>
            <a:r>
              <a:rPr lang="en-US" altLang="zh-CN" sz="2400" dirty="0"/>
              <a:t>·S·</a:t>
            </a:r>
            <a:r>
              <a:rPr lang="zh-CN" altLang="en-US" sz="2400" dirty="0"/>
              <a:t>米什金</a:t>
            </a:r>
            <a:r>
              <a:rPr lang="en-US" altLang="zh-CN" sz="2400" dirty="0"/>
              <a:t>《</a:t>
            </a:r>
            <a:r>
              <a:rPr lang="zh-CN" altLang="en-US" sz="2400" dirty="0"/>
              <a:t>货币金融学</a:t>
            </a:r>
            <a:r>
              <a:rPr lang="en-US" altLang="zh-CN" sz="2400" dirty="0"/>
              <a:t>》</a:t>
            </a:r>
            <a:r>
              <a:rPr lang="zh-CN" altLang="en-US" sz="2400" dirty="0"/>
              <a:t>第</a:t>
            </a:r>
            <a:r>
              <a:rPr lang="en-US" altLang="zh-CN" sz="2400" dirty="0"/>
              <a:t>11</a:t>
            </a:r>
            <a:r>
              <a:rPr lang="zh-CN" altLang="en-US" sz="2400" dirty="0"/>
              <a:t>版</a:t>
            </a:r>
            <a:r>
              <a:rPr lang="en-US" altLang="zh-CN" sz="2400" dirty="0"/>
              <a:t>P260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661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24"/>
          <p:cNvGrpSpPr/>
          <p:nvPr/>
        </p:nvGrpSpPr>
        <p:grpSpPr>
          <a:xfrm>
            <a:off x="3630558" y="1537000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26" name="椭圆 25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>
          <a:xfrm flipH="1" flipV="1">
            <a:off x="7110545" y="1979358"/>
            <a:ext cx="1447735" cy="1148889"/>
            <a:chOff x="3419345" y="385660"/>
            <a:chExt cx="1447546" cy="1149156"/>
          </a:xfrm>
          <a:solidFill>
            <a:schemeClr val="bg1"/>
          </a:solidFill>
          <a:effectLst/>
        </p:grpSpPr>
        <p:sp>
          <p:nvSpPr>
            <p:cNvPr id="31" name="椭圆 30"/>
            <p:cNvSpPr/>
            <p:nvPr/>
          </p:nvSpPr>
          <p:spPr>
            <a:xfrm flipV="1">
              <a:off x="3419345" y="946280"/>
              <a:ext cx="588536" cy="588536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274117" y="1163083"/>
              <a:ext cx="299650" cy="29965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650079" y="385660"/>
              <a:ext cx="216812" cy="216812"/>
            </a:xfrm>
            <a:prstGeom prst="ellipse">
              <a:avLst/>
            </a:prstGeom>
            <a:solidFill>
              <a:schemeClr val="bg1">
                <a:alpha val="72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007881" y="550314"/>
              <a:ext cx="424390" cy="424390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14" name="组合 34"/>
          <p:cNvGrpSpPr/>
          <p:nvPr/>
        </p:nvGrpSpPr>
        <p:grpSpPr>
          <a:xfrm>
            <a:off x="5088117" y="1370775"/>
            <a:ext cx="1996835" cy="1996112"/>
            <a:chOff x="3606461" y="1664340"/>
            <a:chExt cx="1040024" cy="1040024"/>
          </a:xfrm>
          <a:solidFill>
            <a:srgbClr val="C81623"/>
          </a:solidFill>
          <a:effectLst/>
        </p:grpSpPr>
        <p:sp>
          <p:nvSpPr>
            <p:cNvPr id="36" name="椭圆 35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grpFill/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37" name="文本框 1"/>
            <p:cNvSpPr txBox="1"/>
            <p:nvPr/>
          </p:nvSpPr>
          <p:spPr>
            <a:xfrm>
              <a:off x="3868585" y="1869363"/>
              <a:ext cx="509458" cy="689545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12190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2</a:t>
              </a:r>
              <a:endParaRPr kumimoji="0" lang="zh-CN" altLang="en-US" sz="8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sp>
        <p:nvSpPr>
          <p:cNvPr id="38" name="矩形 69"/>
          <p:cNvSpPr>
            <a:spLocks noChangeArrowheads="1"/>
          </p:cNvSpPr>
          <p:nvPr/>
        </p:nvSpPr>
        <p:spPr bwMode="auto">
          <a:xfrm>
            <a:off x="4673542" y="3930223"/>
            <a:ext cx="2844916" cy="8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3" rIns="91428" bIns="45713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12191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中央银行</a:t>
            </a:r>
          </a:p>
        </p:txBody>
      </p:sp>
    </p:spTree>
    <p:extLst>
      <p:ext uri="{BB962C8B-B14F-4D97-AF65-F5344CB8AC3E}">
        <p14:creationId xmlns:p14="http://schemas.microsoft.com/office/powerpoint/2010/main" val="60422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332712" y="25062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中央银行产生与发展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9A23AEB-68BF-418A-B380-C6D6B5DCD822}"/>
              </a:ext>
            </a:extLst>
          </p:cNvPr>
          <p:cNvSpPr txBox="1"/>
          <p:nvPr/>
        </p:nvSpPr>
        <p:spPr>
          <a:xfrm>
            <a:off x="578223" y="1595717"/>
            <a:ext cx="110355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瑞典银行</a:t>
            </a:r>
            <a:r>
              <a:rPr lang="zh-CN" altLang="en-US" sz="2800" dirty="0"/>
              <a:t>：世界历史上第一家国有银行，世界历史上第一家发行银行券的银行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/>
              <a:t>英格兰银行</a:t>
            </a:r>
            <a:r>
              <a:rPr lang="zh-CN" altLang="en-US" sz="2800" dirty="0"/>
              <a:t>：最早获得货币垄断发行权利、具有无限法偿的中央银行；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/>
              <a:t>美联储</a:t>
            </a:r>
            <a:r>
              <a:rPr lang="zh-CN" altLang="en-US" sz="2800" dirty="0"/>
              <a:t>：</a:t>
            </a:r>
            <a:r>
              <a:rPr lang="en-US" altLang="zh-CN" sz="2800" dirty="0"/>
              <a:t>1913</a:t>
            </a:r>
            <a:r>
              <a:rPr lang="zh-CN" altLang="en-US" sz="2800" dirty="0"/>
              <a:t>年成立，标志着中央银行制度在世界范围内基本确立；</a:t>
            </a:r>
            <a:endParaRPr lang="en-US" altLang="zh-CN" sz="2800" dirty="0"/>
          </a:p>
          <a:p>
            <a:r>
              <a:rPr lang="zh-CN" altLang="en-US" sz="2800" dirty="0"/>
              <a:t>①联邦储备委员会 ②联邦公开市场委员会 ③联邦顾问委员会</a:t>
            </a:r>
          </a:p>
        </p:txBody>
      </p:sp>
    </p:spTree>
    <p:extLst>
      <p:ext uri="{BB962C8B-B14F-4D97-AF65-F5344CB8AC3E}">
        <p14:creationId xmlns:p14="http://schemas.microsoft.com/office/powerpoint/2010/main" val="31442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640490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中央银行的性质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EBA787-DC4C-4C92-A208-A5BDD4A1F221}"/>
              </a:ext>
            </a:extLst>
          </p:cNvPr>
          <p:cNvGrpSpPr/>
          <p:nvPr/>
        </p:nvGrpSpPr>
        <p:grpSpPr>
          <a:xfrm>
            <a:off x="576346" y="1047861"/>
            <a:ext cx="11039308" cy="5559751"/>
            <a:chOff x="679659" y="1047861"/>
            <a:chExt cx="11039308" cy="555975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43DBF98-7871-46D8-B02F-611A5020EBD7}"/>
                </a:ext>
              </a:extLst>
            </p:cNvPr>
            <p:cNvSpPr txBox="1"/>
            <p:nvPr/>
          </p:nvSpPr>
          <p:spPr>
            <a:xfrm>
              <a:off x="679659" y="282287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中央银行</a:t>
              </a:r>
            </a:p>
          </p:txBody>
        </p:sp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6537E220-E6AF-4E5E-A79F-1CD2637D420F}"/>
                </a:ext>
              </a:extLst>
            </p:cNvPr>
            <p:cNvSpPr/>
            <p:nvPr/>
          </p:nvSpPr>
          <p:spPr>
            <a:xfrm>
              <a:off x="2300616" y="1309471"/>
              <a:ext cx="340659" cy="355002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B8A268-666B-40C8-9BDB-F69BE0BEA8E1}"/>
                </a:ext>
              </a:extLst>
            </p:cNvPr>
            <p:cNvSpPr txBox="1"/>
            <p:nvPr/>
          </p:nvSpPr>
          <p:spPr>
            <a:xfrm>
              <a:off x="2741541" y="1047861"/>
              <a:ext cx="4134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管理金融事业的国家机关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C9F7256-E71D-4068-BA64-2F5E53951855}"/>
                </a:ext>
              </a:extLst>
            </p:cNvPr>
            <p:cNvSpPr txBox="1"/>
            <p:nvPr/>
          </p:nvSpPr>
          <p:spPr>
            <a:xfrm>
              <a:off x="2741540" y="4597885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特殊的金融机构</a:t>
              </a: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285A470D-6F35-483A-A34E-36A409873BD3}"/>
                </a:ext>
              </a:extLst>
            </p:cNvPr>
            <p:cNvSpPr/>
            <p:nvPr/>
          </p:nvSpPr>
          <p:spPr>
            <a:xfrm>
              <a:off x="5409740" y="3372987"/>
              <a:ext cx="260480" cy="297301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0677B9E-FA97-4B27-B7BE-875CD0353A11}"/>
                </a:ext>
              </a:extLst>
            </p:cNvPr>
            <p:cNvSpPr txBox="1"/>
            <p:nvPr/>
          </p:nvSpPr>
          <p:spPr>
            <a:xfrm>
              <a:off x="5670219" y="3111377"/>
              <a:ext cx="4134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国家宏观经济调控的主体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CD6D8F-B67A-48E3-9F11-B9ACEE7ED3EC}"/>
                </a:ext>
              </a:extLst>
            </p:cNvPr>
            <p:cNvSpPr txBox="1"/>
            <p:nvPr/>
          </p:nvSpPr>
          <p:spPr>
            <a:xfrm>
              <a:off x="5670219" y="3815124"/>
              <a:ext cx="60310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/>
                <a:t>宗旨：</a:t>
              </a:r>
              <a:r>
                <a:rPr lang="zh-CN" altLang="en-US" sz="2800" dirty="0">
                  <a:solidFill>
                    <a:srgbClr val="FF0000"/>
                  </a:solidFill>
                </a:rPr>
                <a:t>保持货币币值稳定，并以此促进经济增长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387B70-8E0B-4FEA-8CC1-721B8E1B131C}"/>
                </a:ext>
              </a:extLst>
            </p:cNvPr>
            <p:cNvSpPr txBox="1"/>
            <p:nvPr/>
          </p:nvSpPr>
          <p:spPr>
            <a:xfrm>
              <a:off x="5670218" y="6084392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具有</a:t>
              </a:r>
              <a:r>
                <a:rPr lang="zh-CN" altLang="en-US" sz="2800" dirty="0">
                  <a:solidFill>
                    <a:srgbClr val="FF0000"/>
                  </a:solidFill>
                </a:rPr>
                <a:t>货币发行特权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B16A756-73E2-45D0-9401-F4574C8DD3CB}"/>
                </a:ext>
              </a:extLst>
            </p:cNvPr>
            <p:cNvSpPr txBox="1"/>
            <p:nvPr/>
          </p:nvSpPr>
          <p:spPr>
            <a:xfrm>
              <a:off x="5670219" y="4949758"/>
              <a:ext cx="60487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/>
                <a:t>只与政府和商业银行等金融机构发生资金往来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47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1784207-F6BF-4A6F-8428-CBBFB0703DE7}"/>
              </a:ext>
            </a:extLst>
          </p:cNvPr>
          <p:cNvSpPr txBox="1"/>
          <p:nvPr/>
        </p:nvSpPr>
        <p:spPr>
          <a:xfrm>
            <a:off x="640489" y="250621"/>
            <a:ext cx="233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C81623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rPr>
              <a:t>中央银行的地位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1" y="-90377"/>
            <a:ext cx="2504121" cy="1138238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3A0173-CB28-4929-82E6-2AEA344EAEB4}"/>
              </a:ext>
            </a:extLst>
          </p:cNvPr>
          <p:cNvGrpSpPr/>
          <p:nvPr/>
        </p:nvGrpSpPr>
        <p:grpSpPr>
          <a:xfrm>
            <a:off x="-78824" y="712286"/>
            <a:ext cx="10510106" cy="6002985"/>
            <a:chOff x="136329" y="697108"/>
            <a:chExt cx="10510106" cy="600298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6E791E0-5321-4C6C-B607-F46228E68A60}"/>
                </a:ext>
              </a:extLst>
            </p:cNvPr>
            <p:cNvSpPr txBox="1"/>
            <p:nvPr/>
          </p:nvSpPr>
          <p:spPr>
            <a:xfrm>
              <a:off x="136329" y="3517012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中央银行地位</a:t>
              </a:r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83C6B9F8-1E4C-4A8E-9930-C6644778F084}"/>
                </a:ext>
              </a:extLst>
            </p:cNvPr>
            <p:cNvSpPr/>
            <p:nvPr/>
          </p:nvSpPr>
          <p:spPr>
            <a:xfrm>
              <a:off x="2423298" y="1712258"/>
              <a:ext cx="367553" cy="41327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857D9F2-5591-4077-883A-692055724763}"/>
                </a:ext>
              </a:extLst>
            </p:cNvPr>
            <p:cNvSpPr txBox="1"/>
            <p:nvPr/>
          </p:nvSpPr>
          <p:spPr>
            <a:xfrm>
              <a:off x="2790851" y="145064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发行的银行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47FD253-D023-402F-A062-E428A2D66BD0}"/>
                </a:ext>
              </a:extLst>
            </p:cNvPr>
            <p:cNvSpPr txBox="1"/>
            <p:nvPr/>
          </p:nvSpPr>
          <p:spPr>
            <a:xfrm>
              <a:off x="596838" y="4040232"/>
              <a:ext cx="1274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</a:rPr>
                <a:t>★★★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F076881-2887-4FC3-972C-42CFB908C790}"/>
                </a:ext>
              </a:extLst>
            </p:cNvPr>
            <p:cNvSpPr txBox="1"/>
            <p:nvPr/>
          </p:nvSpPr>
          <p:spPr>
            <a:xfrm>
              <a:off x="2790851" y="3517013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银行的银行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2D02605-6D29-417F-B184-DD95E8772030}"/>
                </a:ext>
              </a:extLst>
            </p:cNvPr>
            <p:cNvSpPr txBox="1"/>
            <p:nvPr/>
          </p:nvSpPr>
          <p:spPr>
            <a:xfrm>
              <a:off x="2790851" y="5583377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国家的银行</a:t>
              </a:r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D2559050-6B9C-4574-B65A-878BACF66C44}"/>
                </a:ext>
              </a:extLst>
            </p:cNvPr>
            <p:cNvSpPr/>
            <p:nvPr/>
          </p:nvSpPr>
          <p:spPr>
            <a:xfrm>
              <a:off x="4708126" y="958718"/>
              <a:ext cx="367553" cy="150708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CB309F-22D9-403E-812D-5BC48903B866}"/>
                </a:ext>
              </a:extLst>
            </p:cNvPr>
            <p:cNvSpPr txBox="1"/>
            <p:nvPr/>
          </p:nvSpPr>
          <p:spPr>
            <a:xfrm>
              <a:off x="5075679" y="697108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独享本国</a:t>
              </a:r>
              <a:r>
                <a:rPr lang="zh-CN" altLang="en-US" sz="2800" dirty="0">
                  <a:solidFill>
                    <a:srgbClr val="FF0000"/>
                  </a:solidFill>
                </a:rPr>
                <a:t>货币发行</a:t>
              </a:r>
              <a:r>
                <a:rPr lang="zh-CN" altLang="en-US" sz="2800" dirty="0"/>
                <a:t>权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F25D9D5-8FF9-431F-ABBB-3A59257BF0B5}"/>
                </a:ext>
              </a:extLst>
            </p:cNvPr>
            <p:cNvSpPr txBox="1"/>
            <p:nvPr/>
          </p:nvSpPr>
          <p:spPr>
            <a:xfrm>
              <a:off x="5075679" y="2204188"/>
              <a:ext cx="5570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维护本国货币币值稳定、正常流通</a:t>
              </a: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D2B80ADD-983A-4E7B-A781-C2A0D9595FE4}"/>
                </a:ext>
              </a:extLst>
            </p:cNvPr>
            <p:cNvSpPr/>
            <p:nvPr/>
          </p:nvSpPr>
          <p:spPr>
            <a:xfrm>
              <a:off x="4718747" y="2877460"/>
              <a:ext cx="367553" cy="180232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21A5402-A076-413B-9065-BDF1D63B0A9C}"/>
                </a:ext>
              </a:extLst>
            </p:cNvPr>
            <p:cNvSpPr txBox="1"/>
            <p:nvPr/>
          </p:nvSpPr>
          <p:spPr>
            <a:xfrm>
              <a:off x="5075679" y="2615850"/>
              <a:ext cx="2698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集中存款准备金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6729D36-5036-4EF6-A7A8-6D3F7452DC81}"/>
                </a:ext>
              </a:extLst>
            </p:cNvPr>
            <p:cNvSpPr txBox="1"/>
            <p:nvPr/>
          </p:nvSpPr>
          <p:spPr>
            <a:xfrm>
              <a:off x="5075679" y="351701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</a:rPr>
                <a:t>最终贷款人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4848247-2B50-43B5-8D23-5C27D48F74B0}"/>
                </a:ext>
              </a:extLst>
            </p:cNvPr>
            <p:cNvSpPr txBox="1"/>
            <p:nvPr/>
          </p:nvSpPr>
          <p:spPr>
            <a:xfrm>
              <a:off x="5075679" y="4418174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组织全国清算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F2A6DEEA-CED4-4C7E-8A92-88420671B39B}"/>
                </a:ext>
              </a:extLst>
            </p:cNvPr>
            <p:cNvSpPr/>
            <p:nvPr/>
          </p:nvSpPr>
          <p:spPr>
            <a:xfrm>
              <a:off x="7027978" y="3321422"/>
              <a:ext cx="155448" cy="914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3F752F0-8C40-4C99-9208-74148A3A1BF8}"/>
                </a:ext>
              </a:extLst>
            </p:cNvPr>
            <p:cNvSpPr txBox="1"/>
            <p:nvPr/>
          </p:nvSpPr>
          <p:spPr>
            <a:xfrm>
              <a:off x="7245052" y="316432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再贴现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1F12F1-5612-4212-9496-BBA2477C3697}"/>
                </a:ext>
              </a:extLst>
            </p:cNvPr>
            <p:cNvSpPr txBox="1"/>
            <p:nvPr/>
          </p:nvSpPr>
          <p:spPr>
            <a:xfrm>
              <a:off x="7245052" y="382333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再贷款</a:t>
              </a: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693334D4-C130-4D95-A2F2-47CF298D8253}"/>
                </a:ext>
              </a:extLst>
            </p:cNvPr>
            <p:cNvSpPr/>
            <p:nvPr/>
          </p:nvSpPr>
          <p:spPr>
            <a:xfrm>
              <a:off x="4655993" y="5161427"/>
              <a:ext cx="430307" cy="136712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0E32C41-6AFF-4023-99B8-224133B63E0A}"/>
                </a:ext>
              </a:extLst>
            </p:cNvPr>
            <p:cNvSpPr txBox="1"/>
            <p:nvPr/>
          </p:nvSpPr>
          <p:spPr>
            <a:xfrm>
              <a:off x="5075679" y="4899817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</a:rPr>
                <a:t>代理国库（总出纳）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4601B97-1F99-4955-9721-6F82CA119171}"/>
                </a:ext>
              </a:extLst>
            </p:cNvPr>
            <p:cNvSpPr txBox="1"/>
            <p:nvPr/>
          </p:nvSpPr>
          <p:spPr>
            <a:xfrm>
              <a:off x="5075679" y="5530354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dirty="0"/>
                <a:t>代理发行政府债券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F7BA775-FB2A-4FDE-92F1-A0D5D194F336}"/>
                </a:ext>
              </a:extLst>
            </p:cNvPr>
            <p:cNvSpPr txBox="1"/>
            <p:nvPr/>
          </p:nvSpPr>
          <p:spPr>
            <a:xfrm>
              <a:off x="5075679" y="6160892"/>
              <a:ext cx="3198745" cy="539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/>
                <a:t>保管外汇黄金储备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D3135C29-2ABA-4933-9FE7-CB7548400022}"/>
              </a:ext>
            </a:extLst>
          </p:cNvPr>
          <p:cNvSpPr txBox="1"/>
          <p:nvPr/>
        </p:nvSpPr>
        <p:spPr>
          <a:xfrm>
            <a:off x="7917773" y="5545532"/>
            <a:ext cx="418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提供信贷支持</a:t>
            </a:r>
            <a:r>
              <a:rPr lang="en-US" altLang="zh-CN" sz="2800" dirty="0"/>
              <a:t>,</a:t>
            </a:r>
            <a:r>
              <a:rPr lang="zh-CN" altLang="en-US" sz="2800" dirty="0"/>
              <a:t>提供咨询等</a:t>
            </a:r>
          </a:p>
        </p:txBody>
      </p:sp>
    </p:spTree>
    <p:extLst>
      <p:ext uri="{BB962C8B-B14F-4D97-AF65-F5344CB8AC3E}">
        <p14:creationId xmlns:p14="http://schemas.microsoft.com/office/powerpoint/2010/main" val="1241066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061c9884-2755-4b87-b35a-b60123a8fdf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988</Words>
  <Application>Microsoft Office PowerPoint</Application>
  <PresentationFormat>宽屏</PresentationFormat>
  <Paragraphs>166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微软雅黑</vt:lpstr>
      <vt:lpstr>字魂35号-经典雅黑</vt:lpstr>
      <vt:lpstr>arial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Z CG</cp:lastModifiedBy>
  <cp:revision>26</cp:revision>
  <dcterms:created xsi:type="dcterms:W3CDTF">2019-02-22T08:29:03Z</dcterms:created>
  <dcterms:modified xsi:type="dcterms:W3CDTF">2022-06-08T13:31:56Z</dcterms:modified>
</cp:coreProperties>
</file>