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007577251" r:id="rId2"/>
    <p:sldId id="886" r:id="rId3"/>
    <p:sldId id="2007577296" r:id="rId4"/>
    <p:sldId id="2007577299" r:id="rId5"/>
    <p:sldId id="2007577311" r:id="rId6"/>
    <p:sldId id="2007577343" r:id="rId7"/>
    <p:sldId id="2007577297" r:id="rId8"/>
    <p:sldId id="2007577301" r:id="rId9"/>
    <p:sldId id="2007577337" r:id="rId10"/>
    <p:sldId id="2007577336" r:id="rId11"/>
    <p:sldId id="2007577338" r:id="rId12"/>
    <p:sldId id="2007577318" r:id="rId13"/>
    <p:sldId id="2007577339" r:id="rId14"/>
    <p:sldId id="2007577340" r:id="rId15"/>
    <p:sldId id="2007577341" r:id="rId16"/>
    <p:sldId id="2007577342" r:id="rId17"/>
    <p:sldId id="2007577344" r:id="rId18"/>
    <p:sldId id="2007577345" r:id="rId19"/>
    <p:sldId id="2007577346" r:id="rId20"/>
    <p:sldId id="2007577347" r:id="rId21"/>
    <p:sldId id="2007577348" r:id="rId22"/>
    <p:sldId id="2007577349" r:id="rId23"/>
    <p:sldId id="2007577350" r:id="rId24"/>
    <p:sldId id="2007577274" r:id="rId25"/>
    <p:sldId id="2007577322" r:id="rId26"/>
    <p:sldId id="2007577326" r:id="rId27"/>
    <p:sldId id="2007577273" r:id="rId28"/>
    <p:sldId id="2007577335" r:id="rId29"/>
    <p:sldId id="2007577351" r:id="rId30"/>
    <p:sldId id="2007577352" r:id="rId31"/>
    <p:sldId id="2007577353" r:id="rId32"/>
    <p:sldId id="2007577310"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 CG" initials="ZC" lastIdx="1" clrIdx="0">
    <p:extLst>
      <p:ext uri="{19B8F6BF-5375-455C-9EA6-DF929625EA0E}">
        <p15:presenceInfo xmlns:p15="http://schemas.microsoft.com/office/powerpoint/2012/main" userId="5f358620ff24b5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67"/>
    <a:srgbClr val="C81623"/>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7330" autoAdjust="0"/>
  </p:normalViewPr>
  <p:slideViewPr>
    <p:cSldViewPr snapToGrid="0" showGuides="1">
      <p:cViewPr varScale="1">
        <p:scale>
          <a:sx n="71" d="100"/>
          <a:sy n="71" d="100"/>
        </p:scale>
        <p:origin x="116" y="3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68"/>
    </p:cViewPr>
  </p:sorterViewPr>
  <p:notesViewPr>
    <p:cSldViewPr snapToGrid="0" showGuides="1">
      <p:cViewPr varScale="1">
        <p:scale>
          <a:sx n="98" d="100"/>
          <a:sy n="98" d="100"/>
        </p:scale>
        <p:origin x="3524"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580F8-1E1D-4BB3-B344-59280A90D589}"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5E331-3811-4993-BAA3-C4421D73AF36}" type="slidenum">
              <a:rPr lang="zh-CN" altLang="en-US" smtClean="0"/>
              <a:t>‹#›</a:t>
            </a:fld>
            <a:endParaRPr lang="zh-CN" altLang="en-US"/>
          </a:p>
        </p:txBody>
      </p:sp>
    </p:spTree>
    <p:extLst>
      <p:ext uri="{BB962C8B-B14F-4D97-AF65-F5344CB8AC3E}">
        <p14:creationId xmlns:p14="http://schemas.microsoft.com/office/powerpoint/2010/main" val="14549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本节主要介绍</a:t>
            </a:r>
            <a:r>
              <a:rPr lang="en-US" altLang="zh-CN" dirty="0"/>
              <a:t>《</a:t>
            </a:r>
            <a:r>
              <a:rPr lang="zh-CN" altLang="en-US" dirty="0"/>
              <a:t>货币金融学</a:t>
            </a:r>
            <a:r>
              <a:rPr lang="en-US" altLang="zh-CN" dirty="0"/>
              <a:t>》</a:t>
            </a:r>
            <a:r>
              <a:rPr lang="zh-CN" altLang="en-US" dirty="0"/>
              <a:t>第</a:t>
            </a:r>
            <a:r>
              <a:rPr lang="en-US" altLang="zh-CN" dirty="0"/>
              <a:t>10-11</a:t>
            </a:r>
            <a:r>
              <a:rPr lang="zh-CN" altLang="en-US" dirty="0"/>
              <a:t>章</a:t>
            </a:r>
            <a:endParaRPr lang="en-US" altLang="zh-CN" dirty="0"/>
          </a:p>
          <a:p>
            <a:r>
              <a:rPr lang="zh-CN" altLang="en-US" sz="1200" dirty="0">
                <a:solidFill>
                  <a:srgbClr val="FF0000"/>
                </a:solidFill>
              </a:rPr>
              <a:t>以后的页码不特别强调均指戴国强</a:t>
            </a:r>
            <a:r>
              <a:rPr lang="en-US" altLang="zh-CN" sz="1200" dirty="0">
                <a:solidFill>
                  <a:srgbClr val="FF0000"/>
                </a:solidFill>
              </a:rPr>
              <a:t>《</a:t>
            </a:r>
            <a:r>
              <a:rPr lang="zh-CN" altLang="en-US" sz="1200" dirty="0">
                <a:solidFill>
                  <a:srgbClr val="FF0000"/>
                </a:solidFill>
              </a:rPr>
              <a:t>货币金融学</a:t>
            </a:r>
            <a:r>
              <a:rPr lang="en-US" altLang="zh-CN" sz="1200" dirty="0">
                <a:solidFill>
                  <a:srgbClr val="FF0000"/>
                </a:solidFill>
              </a:rPr>
              <a:t>》</a:t>
            </a:r>
            <a:r>
              <a:rPr lang="zh-CN" altLang="en-US" sz="1200" dirty="0">
                <a:solidFill>
                  <a:srgbClr val="FF0000"/>
                </a:solidFill>
              </a:rPr>
              <a:t>第四版</a:t>
            </a:r>
            <a:r>
              <a:rPr lang="en-US" altLang="zh-CN" sz="1200" dirty="0">
                <a:solidFill>
                  <a:srgbClr val="FF0000"/>
                </a:solidFill>
              </a:rPr>
              <a:t>,</a:t>
            </a:r>
            <a:r>
              <a:rPr lang="zh-CN" altLang="en-US" sz="1200" dirty="0">
                <a:solidFill>
                  <a:srgbClr val="FF0000"/>
                </a:solidFill>
              </a:rPr>
              <a:t>习题集均指配套习题集</a:t>
            </a:r>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a:t>
            </a:fld>
            <a:endParaRPr lang="zh-CN" altLang="en-US"/>
          </a:p>
        </p:txBody>
      </p:sp>
    </p:spTree>
    <p:extLst>
      <p:ext uri="{BB962C8B-B14F-4D97-AF65-F5344CB8AC3E}">
        <p14:creationId xmlns:p14="http://schemas.microsoft.com/office/powerpoint/2010/main" val="220254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75859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25</a:t>
            </a:fld>
            <a:endParaRPr lang="zh-CN" altLang="en-US"/>
          </a:p>
        </p:txBody>
      </p:sp>
    </p:spTree>
    <p:extLst>
      <p:ext uri="{BB962C8B-B14F-4D97-AF65-F5344CB8AC3E}">
        <p14:creationId xmlns:p14="http://schemas.microsoft.com/office/powerpoint/2010/main" val="975596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26</a:t>
            </a:fld>
            <a:endParaRPr lang="zh-CN" altLang="en-US"/>
          </a:p>
        </p:txBody>
      </p:sp>
    </p:spTree>
    <p:extLst>
      <p:ext uri="{BB962C8B-B14F-4D97-AF65-F5344CB8AC3E}">
        <p14:creationId xmlns:p14="http://schemas.microsoft.com/office/powerpoint/2010/main" val="116438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27</a:t>
            </a:fld>
            <a:endParaRPr lang="zh-CN" altLang="en-US" dirty="0"/>
          </a:p>
        </p:txBody>
      </p:sp>
    </p:spTree>
    <p:extLst>
      <p:ext uri="{BB962C8B-B14F-4D97-AF65-F5344CB8AC3E}">
        <p14:creationId xmlns:p14="http://schemas.microsoft.com/office/powerpoint/2010/main" val="73514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28</a:t>
            </a:fld>
            <a:endParaRPr lang="zh-CN" altLang="en-US" dirty="0"/>
          </a:p>
        </p:txBody>
      </p:sp>
    </p:spTree>
    <p:extLst>
      <p:ext uri="{BB962C8B-B14F-4D97-AF65-F5344CB8AC3E}">
        <p14:creationId xmlns:p14="http://schemas.microsoft.com/office/powerpoint/2010/main" val="120740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29</a:t>
            </a:fld>
            <a:endParaRPr lang="zh-CN" altLang="en-US" dirty="0"/>
          </a:p>
        </p:txBody>
      </p:sp>
    </p:spTree>
    <p:extLst>
      <p:ext uri="{BB962C8B-B14F-4D97-AF65-F5344CB8AC3E}">
        <p14:creationId xmlns:p14="http://schemas.microsoft.com/office/powerpoint/2010/main" val="359229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30</a:t>
            </a:fld>
            <a:endParaRPr lang="zh-CN" altLang="en-US" dirty="0"/>
          </a:p>
        </p:txBody>
      </p:sp>
    </p:spTree>
    <p:extLst>
      <p:ext uri="{BB962C8B-B14F-4D97-AF65-F5344CB8AC3E}">
        <p14:creationId xmlns:p14="http://schemas.microsoft.com/office/powerpoint/2010/main" val="3517453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31</a:t>
            </a:fld>
            <a:endParaRPr lang="zh-CN" altLang="en-US" dirty="0"/>
          </a:p>
        </p:txBody>
      </p:sp>
    </p:spTree>
    <p:extLst>
      <p:ext uri="{BB962C8B-B14F-4D97-AF65-F5344CB8AC3E}">
        <p14:creationId xmlns:p14="http://schemas.microsoft.com/office/powerpoint/2010/main" val="32881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214652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a:t>
            </a:fld>
            <a:endParaRPr lang="zh-CN" altLang="en-US" dirty="0"/>
          </a:p>
        </p:txBody>
      </p:sp>
    </p:spTree>
    <p:extLst>
      <p:ext uri="{BB962C8B-B14F-4D97-AF65-F5344CB8AC3E}">
        <p14:creationId xmlns:p14="http://schemas.microsoft.com/office/powerpoint/2010/main" val="29149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a:t>
            </a:fld>
            <a:endParaRPr lang="zh-CN" altLang="en-US" dirty="0"/>
          </a:p>
        </p:txBody>
      </p:sp>
    </p:spTree>
    <p:extLst>
      <p:ext uri="{BB962C8B-B14F-4D97-AF65-F5344CB8AC3E}">
        <p14:creationId xmlns:p14="http://schemas.microsoft.com/office/powerpoint/2010/main" val="1555407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6</a:t>
            </a:fld>
            <a:endParaRPr lang="zh-CN" altLang="en-US" dirty="0"/>
          </a:p>
        </p:txBody>
      </p:sp>
    </p:spTree>
    <p:extLst>
      <p:ext uri="{BB962C8B-B14F-4D97-AF65-F5344CB8AC3E}">
        <p14:creationId xmlns:p14="http://schemas.microsoft.com/office/powerpoint/2010/main" val="1110725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196960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8</a:t>
            </a:fld>
            <a:endParaRPr lang="zh-CN" altLang="en-US"/>
          </a:p>
        </p:txBody>
      </p:sp>
    </p:spTree>
    <p:extLst>
      <p:ext uri="{BB962C8B-B14F-4D97-AF65-F5344CB8AC3E}">
        <p14:creationId xmlns:p14="http://schemas.microsoft.com/office/powerpoint/2010/main" val="1358552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15</a:t>
            </a:fld>
            <a:endParaRPr lang="zh-CN" altLang="en-US"/>
          </a:p>
        </p:txBody>
      </p:sp>
    </p:spTree>
    <p:extLst>
      <p:ext uri="{BB962C8B-B14F-4D97-AF65-F5344CB8AC3E}">
        <p14:creationId xmlns:p14="http://schemas.microsoft.com/office/powerpoint/2010/main" val="274424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24BCB-836E-4E09-BC2E-1C18515EE9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09DB47-0A75-4EE5-A2DD-12744BEE3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F0EF3E-B552-4C5E-BDD1-F42CBDE4E712}"/>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F1794A40-39FB-4AA4-9A2C-2819FECF23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B514B6-D567-4780-B511-8E2929FD6709}"/>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55402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C99B7-5EE6-4E24-9022-AB4F84C5503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64D61E-C803-4A0E-BE12-06FC6EDC332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33A7F0-FE4D-4798-9FD3-EFE787D5D4CE}"/>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0525A639-AD6A-425F-8149-9DC5447678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F178AA-4549-45A6-B066-654B9D0F786C}"/>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42165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C912A3-0CEA-4C65-8726-D6D6B54A56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DBFC72-C3BF-468D-8FF6-A79454CE02F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55CE57-6DC7-4C11-8562-A2FCE06DA628}"/>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A0F75C81-7004-46E9-AFB9-1B4C9FD277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939019-4321-4B53-B13D-2E2A1CDE84D9}"/>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332829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userDrawn="1"/>
        </p:nvSpPr>
        <p:spPr>
          <a:xfrm>
            <a:off x="348792" y="509047"/>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341909" y="2184359"/>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rot="17959446">
            <a:off x="23567" y="5770775"/>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rot="17959446">
            <a:off x="372359" y="6091286"/>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0774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EEFBF5D-C2EF-4284-82E2-641BE2BA6122}"/>
              </a:ext>
            </a:extLst>
          </p:cNvPr>
          <p:cNvSpPr/>
          <p:nvPr userDrawn="1"/>
        </p:nvSpPr>
        <p:spPr>
          <a:xfrm>
            <a:off x="3231930" y="201693"/>
            <a:ext cx="8958735"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A35FAB91-3534-4106-8453-292A6B675D3F}"/>
              </a:ext>
            </a:extLst>
          </p:cNvPr>
          <p:cNvSpPr/>
          <p:nvPr userDrawn="1"/>
        </p:nvSpPr>
        <p:spPr>
          <a:xfrm>
            <a:off x="1340" y="201693"/>
            <a:ext cx="240922"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9FB0B724-46A6-43A2-9FE6-FC41DA5DFC33}"/>
              </a:ext>
            </a:extLst>
          </p:cNvPr>
          <p:cNvSpPr/>
          <p:nvPr userDrawn="1"/>
        </p:nvSpPr>
        <p:spPr>
          <a:xfrm>
            <a:off x="273997" y="201693"/>
            <a:ext cx="64153"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lumMod val="6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0846775-042F-4895-BC6E-BCDA79B8BB52}"/>
              </a:ext>
            </a:extLst>
          </p:cNvPr>
          <p:cNvSpPr/>
          <p:nvPr userDrawn="1"/>
        </p:nvSpPr>
        <p:spPr>
          <a:xfrm>
            <a:off x="1341" y="6635309"/>
            <a:ext cx="12189324" cy="85611"/>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8950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59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2"/>
            <a:ext cx="2844800" cy="365125"/>
          </a:xfrm>
          <a:prstGeom prst="rect">
            <a:avLst/>
          </a:prstGeom>
        </p:spPr>
        <p:txBody>
          <a:bodyPr/>
          <a:lstStyle/>
          <a:p>
            <a:fld id="{497D1FDA-8AD7-41A1-A0AC-B73BFC6DE265}" type="datetimeFigureOut">
              <a:rPr lang="zh-CN" altLang="en-US" smtClean="0"/>
              <a:t>2022/6/8</a:t>
            </a:fld>
            <a:endParaRPr lang="zh-CN" altLang="en-US"/>
          </a:p>
        </p:txBody>
      </p:sp>
      <p:sp>
        <p:nvSpPr>
          <p:cNvPr id="5" name="页脚占位符 4"/>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2"/>
            <a:ext cx="2844800" cy="365125"/>
          </a:xfrm>
          <a:prstGeom prst="rect">
            <a:avLst/>
          </a:prstGeom>
        </p:spPr>
        <p:txBody>
          <a:bodyPr/>
          <a:lstStyle/>
          <a:p>
            <a:fld id="{ED327145-FF81-4AC9-98EB-2A48FA1E94C3}" type="slidenum">
              <a:rPr lang="zh-CN" altLang="en-US" smtClean="0"/>
              <a:t>‹#›</a:t>
            </a:fld>
            <a:endParaRPr lang="zh-CN" altLang="en-US"/>
          </a:p>
        </p:txBody>
      </p:sp>
    </p:spTree>
    <p:extLst>
      <p:ext uri="{BB962C8B-B14F-4D97-AF65-F5344CB8AC3E}">
        <p14:creationId xmlns:p14="http://schemas.microsoft.com/office/powerpoint/2010/main" val="3613592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48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93992-FEFA-4876-94CB-D6B3E30E6E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D2DB7A-3C22-455C-94D1-01E58AC7629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5EF56B-46E0-4305-ABD0-5AFF23E8A188}"/>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D343F5EE-F841-4688-861C-ED83E9FA94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BCC713-DF92-4EF2-88FB-2880CF2AE2AC}"/>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395343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F31C4-86A9-4FDA-8256-B63A25392B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59E603-391D-4B2A-8DF0-DA5717C59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DEDDAB5-C30B-41A8-A50B-7005778BFB5C}"/>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B2D453E0-0223-4C5B-80D9-81E97C8447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D2758A-1927-4861-BF09-4400CF5E6052}"/>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62695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75E27-075C-41D9-B331-39454F91C9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765303-E176-4E4A-8362-D2CD5DA2BE2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46F09B4-C4CC-4266-A509-F50F7341465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A18F96-8C19-421A-8D16-AE9339CAB36B}"/>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445CBBCC-5966-4A6B-B772-5203C1132D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36FFA3-7590-4680-8883-827ED72EC5E6}"/>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422836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A972D-B121-4AED-ADB3-FD5CE42D62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2DE9BA-4346-4197-B821-E03D71EB9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8F0F0DD-5DCF-4AC0-B44E-08C83564CD7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1E6D781-E37B-457A-AE48-8105F7C72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774A980-2D2D-4BE2-B729-C5AC247EF5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92EACE6-A631-4783-92AC-7E17E004682D}"/>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8" name="页脚占位符 7">
            <a:extLst>
              <a:ext uri="{FF2B5EF4-FFF2-40B4-BE49-F238E27FC236}">
                <a16:creationId xmlns:a16="http://schemas.microsoft.com/office/drawing/2014/main" id="{15E7C158-A28C-4096-8598-17B2DA20C7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5424B6-DA27-4E9F-9D66-CE40038608B2}"/>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52332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C71DE-FECF-4D03-A5FF-9DB728A91C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AC838C-A181-48DA-B9DC-936780519041}"/>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4" name="页脚占位符 3">
            <a:extLst>
              <a:ext uri="{FF2B5EF4-FFF2-40B4-BE49-F238E27FC236}">
                <a16:creationId xmlns:a16="http://schemas.microsoft.com/office/drawing/2014/main" id="{7E5FF3D9-4D44-469A-92EE-FD80CF8F62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9AD904-7529-4199-9D61-A5A8200455DE}"/>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278521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5A7507-9F79-482F-956D-3F32DCEFFC29}"/>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3" name="页脚占位符 2">
            <a:extLst>
              <a:ext uri="{FF2B5EF4-FFF2-40B4-BE49-F238E27FC236}">
                <a16:creationId xmlns:a16="http://schemas.microsoft.com/office/drawing/2014/main" id="{ED68FDFD-8DCC-4FE9-8F25-67AB68FD51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32B423-B835-492C-9650-EC909CEAB609}"/>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21415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73304-4362-4E39-AC51-9626D2F20C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686012-F7B4-40C0-9585-86CA1443E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1269250-BEAD-4F21-9EC8-06FEE668D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0B3A9E1-FDD0-406E-AAA5-DEE0ADB18CFF}"/>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D68371AF-ED8F-4FEF-AA18-BCBB7792DA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EAC542-68CF-4E1A-8E38-F9001A1FD87D}"/>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420189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62DF4-7617-45B1-AB96-060D918C5E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CBAB5D-066F-412E-872A-F2FB6D865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DC4B91-81F5-45A9-B39D-CF58A6401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30C0CD-45C0-44C9-ABFA-CBE140BD1D90}"/>
              </a:ext>
            </a:extLst>
          </p:cNvPr>
          <p:cNvSpPr>
            <a:spLocks noGrp="1"/>
          </p:cNvSpPr>
          <p:nvPr>
            <p:ph type="dt" sz="half" idx="10"/>
          </p:nvPr>
        </p:nvSpPr>
        <p:spPr/>
        <p:txBody>
          <a:bodyPr/>
          <a:lstStyle/>
          <a:p>
            <a:fld id="{FAC2C6B2-D2B1-4F34-A2F3-A39DA9D27060}"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5ABA3131-84EC-4697-989C-D5D75AADC5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9A1E4E-0609-45AC-BB52-D9533D15F9AC}"/>
              </a:ext>
            </a:extLst>
          </p:cNvPr>
          <p:cNvSpPr>
            <a:spLocks noGrp="1"/>
          </p:cNvSpPr>
          <p:nvPr>
            <p:ph type="sldNum" sz="quarter" idx="12"/>
          </p:nvPr>
        </p:nvSpPr>
        <p:spPr/>
        <p:txBody>
          <a:body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226750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32875D-AA7C-4C9C-A7E7-084965237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780DBB-A27D-4A9B-845F-33054D25B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F90EAE-4AB9-45C2-9FB5-A64F15A76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2C6B2-D2B1-4F34-A2F3-A39DA9D27060}"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23D75F09-D145-434E-B299-C4A92CBDE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A965F6-280A-4657-8CD8-A235CD8C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24417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8" r:id="rId13"/>
    <p:sldLayoutId id="2147483679"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2.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1577402" y="2606313"/>
            <a:ext cx="9263269" cy="1569660"/>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4800" dirty="0"/>
              <a:t>Course7</a:t>
            </a:r>
            <a:r>
              <a:rPr lang="zh-CN" altLang="en-US" sz="4800" dirty="0"/>
              <a:t>：金融市场、金融工具与金融改革创新</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478580" y="4563261"/>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5"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A6C29D-06CC-4903-8ED1-E768C3E43D6C}"/>
              </a:ext>
            </a:extLst>
          </p:cNvPr>
          <p:cNvSpPr txBox="1"/>
          <p:nvPr>
            <p:custDataLst>
              <p:tags r:id="rId3"/>
            </p:custDataLst>
          </p:nvPr>
        </p:nvSpPr>
        <p:spPr>
          <a:xfrm>
            <a:off x="5282641" y="5538207"/>
            <a:ext cx="1626718" cy="369332"/>
          </a:xfrm>
          <a:prstGeom prst="rect">
            <a:avLst/>
          </a:prstGeom>
          <a:noFill/>
        </p:spPr>
        <p:txBody>
          <a:bodyPr vert="horz" wrap="square" rtlCol="0">
            <a:spAutoFit/>
          </a:bodyPr>
          <a:lstStyle/>
          <a:p>
            <a:r>
              <a:rPr lang="zh-CN" altLang="en-US" dirty="0">
                <a:solidFill>
                  <a:schemeClr val="bg1"/>
                </a:solidFill>
                <a:latin typeface="字魂35号-经典雅黑" panose="02000000000000000000" pitchFamily="2" charset="-122"/>
                <a:ea typeface="字魂35号-经典雅黑" panose="02000000000000000000" pitchFamily="2" charset="-122"/>
              </a:rPr>
              <a:t>授课人 ：</a:t>
            </a:r>
            <a:r>
              <a:rPr lang="en-US" altLang="zh-CN" dirty="0">
                <a:solidFill>
                  <a:schemeClr val="bg1"/>
                </a:solidFill>
                <a:latin typeface="字魂35号-经典雅黑" panose="02000000000000000000" pitchFamily="2" charset="-122"/>
                <a:ea typeface="字魂35号-经典雅黑" panose="02000000000000000000" pitchFamily="2" charset="-122"/>
              </a:rPr>
              <a:t> Z</a:t>
            </a:r>
            <a:r>
              <a:rPr lang="zh-CN" altLang="en-US">
                <a:solidFill>
                  <a:schemeClr val="bg1"/>
                </a:solidFill>
                <a:latin typeface="字魂35号-经典雅黑" panose="02000000000000000000" pitchFamily="2" charset="-122"/>
                <a:ea typeface="字魂35号-经典雅黑" panose="02000000000000000000" pitchFamily="2" charset="-122"/>
              </a:rPr>
              <a:t>哥</a:t>
            </a:r>
            <a:endParaRPr lang="en-US" altLang="zh-CN" dirty="0">
              <a:solidFill>
                <a:schemeClr val="bg1"/>
              </a:solidFill>
              <a:latin typeface="字魂35号-经典雅黑" panose="02000000000000000000" pitchFamily="2" charset="-122"/>
              <a:ea typeface="字魂35号-经典雅黑" panose="02000000000000000000" pitchFamily="2" charset="-122"/>
            </a:endParaRP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4"/>
            </p:custDataLst>
          </p:nvPr>
        </p:nvSpPr>
        <p:spPr>
          <a:xfrm>
            <a:off x="3258757"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5"/>
            </p:custDataLst>
          </p:nvPr>
        </p:nvSpPr>
        <p:spPr>
          <a:xfrm>
            <a:off x="7566585"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7856" y="729608"/>
            <a:ext cx="4752930" cy="2160423"/>
          </a:xfrm>
          <a:prstGeom prst="rect">
            <a:avLst/>
          </a:prstGeom>
        </p:spPr>
      </p:pic>
    </p:spTree>
    <p:extLst>
      <p:ext uri="{BB962C8B-B14F-4D97-AF65-F5344CB8AC3E}">
        <p14:creationId xmlns:p14="http://schemas.microsoft.com/office/powerpoint/2010/main" val="239094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102156"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课本引申</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9DF15866-3A84-4861-B297-041EAC59E0A8}"/>
              </a:ext>
            </a:extLst>
          </p:cNvPr>
          <p:cNvSpPr txBox="1"/>
          <p:nvPr/>
        </p:nvSpPr>
        <p:spPr>
          <a:xfrm>
            <a:off x="626394" y="2628781"/>
            <a:ext cx="10939213" cy="1600438"/>
          </a:xfrm>
          <a:prstGeom prst="rect">
            <a:avLst/>
          </a:prstGeom>
          <a:noFill/>
        </p:spPr>
        <p:txBody>
          <a:bodyPr wrap="none" rtlCol="0">
            <a:spAutoFit/>
          </a:bodyPr>
          <a:lstStyle/>
          <a:p>
            <a:pPr algn="l"/>
            <a:r>
              <a:rPr lang="zh-CN" altLang="en-US" sz="2800" dirty="0">
                <a:solidFill>
                  <a:srgbClr val="FF0000"/>
                </a:solidFill>
              </a:rPr>
              <a:t>关于宏观经济学的一点补充：</a:t>
            </a:r>
            <a:endParaRPr lang="en-US" altLang="zh-CN" sz="2800" dirty="0">
              <a:solidFill>
                <a:srgbClr val="FF0000"/>
              </a:solidFill>
            </a:endParaRPr>
          </a:p>
          <a:p>
            <a:pPr algn="l"/>
            <a:r>
              <a:rPr lang="zh-CN" altLang="en-US" sz="2800" dirty="0"/>
              <a:t>投资</a:t>
            </a:r>
            <a:r>
              <a:rPr lang="en-US" altLang="zh-CN" sz="2800" dirty="0"/>
              <a:t>-</a:t>
            </a:r>
            <a:r>
              <a:rPr lang="zh-CN" altLang="en-US" sz="2800" dirty="0"/>
              <a:t>储蓄恒等式（两部门，三部门，四部门）</a:t>
            </a:r>
            <a:endParaRPr lang="en-US" altLang="zh-CN" sz="2800" dirty="0"/>
          </a:p>
          <a:p>
            <a:pPr algn="l"/>
            <a:endParaRPr lang="en-US" altLang="zh-CN" sz="1400" dirty="0"/>
          </a:p>
          <a:p>
            <a:pPr algn="l"/>
            <a:r>
              <a:rPr lang="en-US" altLang="zh-CN" sz="2800" dirty="0"/>
              <a:t>OneNote</a:t>
            </a:r>
            <a:r>
              <a:rPr lang="zh-CN" altLang="en-US" sz="2800" dirty="0"/>
              <a:t>授课（以后凡是涉及比较多公式推导，我们一般现场推导）</a:t>
            </a:r>
            <a:endParaRPr lang="en-US" altLang="zh-CN" sz="2800" dirty="0"/>
          </a:p>
        </p:txBody>
      </p:sp>
    </p:spTree>
    <p:extLst>
      <p:ext uri="{BB962C8B-B14F-4D97-AF65-F5344CB8AC3E}">
        <p14:creationId xmlns:p14="http://schemas.microsoft.com/office/powerpoint/2010/main" val="236711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794378"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金融市场分类</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10" name="文本框 9">
            <a:extLst>
              <a:ext uri="{FF2B5EF4-FFF2-40B4-BE49-F238E27FC236}">
                <a16:creationId xmlns:a16="http://schemas.microsoft.com/office/drawing/2014/main" id="{A937287A-8FA6-4CE6-91FA-329BE06FE50E}"/>
              </a:ext>
            </a:extLst>
          </p:cNvPr>
          <p:cNvSpPr txBox="1"/>
          <p:nvPr/>
        </p:nvSpPr>
        <p:spPr>
          <a:xfrm>
            <a:off x="3056965" y="3199510"/>
            <a:ext cx="6113928" cy="369332"/>
          </a:xfrm>
          <a:prstGeom prst="rect">
            <a:avLst/>
          </a:prstGeom>
          <a:noFill/>
        </p:spPr>
        <p:txBody>
          <a:bodyPr wrap="square">
            <a:spAutoFit/>
          </a:bodyPr>
          <a:lstStyle/>
          <a:p>
            <a:endParaRPr lang="zh-CN" altLang="en-US" dirty="0"/>
          </a:p>
        </p:txBody>
      </p:sp>
      <p:sp>
        <p:nvSpPr>
          <p:cNvPr id="3" name="文本框 2">
            <a:extLst>
              <a:ext uri="{FF2B5EF4-FFF2-40B4-BE49-F238E27FC236}">
                <a16:creationId xmlns:a16="http://schemas.microsoft.com/office/drawing/2014/main" id="{F6614712-C949-4EB7-97BF-E63CB12DB613}"/>
              </a:ext>
            </a:extLst>
          </p:cNvPr>
          <p:cNvSpPr txBox="1"/>
          <p:nvPr/>
        </p:nvSpPr>
        <p:spPr>
          <a:xfrm>
            <a:off x="372036" y="1874729"/>
            <a:ext cx="11447928" cy="3108543"/>
          </a:xfrm>
          <a:prstGeom prst="rect">
            <a:avLst/>
          </a:prstGeom>
          <a:noFill/>
        </p:spPr>
        <p:txBody>
          <a:bodyPr wrap="square" rtlCol="0">
            <a:spAutoFit/>
          </a:bodyPr>
          <a:lstStyle/>
          <a:p>
            <a:pPr algn="l"/>
            <a:r>
              <a:rPr lang="zh-CN" altLang="en-US" sz="2800" dirty="0"/>
              <a:t>①按照金融资产的</a:t>
            </a:r>
            <a:r>
              <a:rPr lang="zh-CN" altLang="en-US" sz="2800" dirty="0">
                <a:solidFill>
                  <a:srgbClr val="FF0000"/>
                </a:solidFill>
              </a:rPr>
              <a:t>期限</a:t>
            </a:r>
            <a:r>
              <a:rPr lang="zh-CN" altLang="en-US" sz="2800" dirty="0"/>
              <a:t>：长期资本市场（</a:t>
            </a:r>
            <a:r>
              <a:rPr lang="en-US" altLang="zh-CN" sz="2800" dirty="0"/>
              <a:t>1</a:t>
            </a:r>
            <a:r>
              <a:rPr lang="zh-CN" altLang="en-US" sz="2800" dirty="0"/>
              <a:t>年以上或者没有期限）、短期货币市场（</a:t>
            </a:r>
            <a:r>
              <a:rPr lang="en-US" altLang="zh-CN" sz="2800" dirty="0"/>
              <a:t>1</a:t>
            </a:r>
            <a:r>
              <a:rPr lang="zh-CN" altLang="en-US" sz="2800" dirty="0"/>
              <a:t>年及</a:t>
            </a:r>
            <a:r>
              <a:rPr lang="en-US" altLang="zh-CN" sz="2800" dirty="0"/>
              <a:t>1</a:t>
            </a:r>
            <a:r>
              <a:rPr lang="zh-CN" altLang="en-US" sz="2800" dirty="0"/>
              <a:t>年以下）</a:t>
            </a:r>
            <a:endParaRPr lang="en-US" altLang="zh-CN" sz="2800" dirty="0"/>
          </a:p>
          <a:p>
            <a:pPr algn="l"/>
            <a:endParaRPr lang="en-US" altLang="zh-CN" sz="1400" dirty="0"/>
          </a:p>
          <a:p>
            <a:pPr algn="l"/>
            <a:r>
              <a:rPr lang="zh-CN" altLang="en-US" sz="2800" dirty="0"/>
              <a:t>②按组织方式：有组织的市场（交易所、场内交易市场）、无组织的市场（场外交易市场、柜台交易）、第三市场（场外交易并且所交易的证券同时在交易所上市交易）、第四市场（通过计算机联系的无形市场）</a:t>
            </a:r>
            <a:endParaRPr lang="en-US" altLang="zh-CN" sz="2800" dirty="0"/>
          </a:p>
          <a:p>
            <a:pPr algn="l"/>
            <a:endParaRPr lang="en-US" altLang="zh-CN" sz="1400" dirty="0"/>
          </a:p>
          <a:p>
            <a:pPr algn="l"/>
            <a:r>
              <a:rPr lang="zh-CN" altLang="en-US" sz="2800" dirty="0"/>
              <a:t>③金融资产新旧程度：发行市场（一级市场），流通市场（二级市场）</a:t>
            </a:r>
          </a:p>
        </p:txBody>
      </p:sp>
    </p:spTree>
    <p:extLst>
      <p:ext uri="{BB962C8B-B14F-4D97-AF65-F5344CB8AC3E}">
        <p14:creationId xmlns:p14="http://schemas.microsoft.com/office/powerpoint/2010/main" val="142432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794378"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金融工具三性</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31EA30A1-3BC0-4645-8FBF-DC260874CF85}"/>
              </a:ext>
            </a:extLst>
          </p:cNvPr>
          <p:cNvSpPr txBox="1"/>
          <p:nvPr/>
        </p:nvSpPr>
        <p:spPr>
          <a:xfrm>
            <a:off x="4818003" y="6167717"/>
            <a:ext cx="7414209" cy="523220"/>
          </a:xfrm>
          <a:prstGeom prst="rect">
            <a:avLst/>
          </a:prstGeom>
          <a:noFill/>
        </p:spPr>
        <p:txBody>
          <a:bodyPr wrap="none" rtlCol="0">
            <a:spAutoFit/>
          </a:bodyPr>
          <a:lstStyle/>
          <a:p>
            <a:pPr algn="l"/>
            <a:r>
              <a:rPr lang="zh-CN" altLang="en-US" sz="2800" b="1" dirty="0"/>
              <a:t>注</a:t>
            </a:r>
            <a:r>
              <a:rPr lang="zh-CN" altLang="en-US" sz="2800" dirty="0"/>
              <a:t>：课本</a:t>
            </a:r>
            <a:r>
              <a:rPr lang="en-US" altLang="zh-CN" sz="2800" dirty="0"/>
              <a:t>P185</a:t>
            </a:r>
            <a:r>
              <a:rPr lang="zh-CN" altLang="en-US" sz="2800" dirty="0"/>
              <a:t>页资本利得、增益说法有点问题</a:t>
            </a:r>
          </a:p>
        </p:txBody>
      </p:sp>
      <p:grpSp>
        <p:nvGrpSpPr>
          <p:cNvPr id="9" name="组合 8">
            <a:extLst>
              <a:ext uri="{FF2B5EF4-FFF2-40B4-BE49-F238E27FC236}">
                <a16:creationId xmlns:a16="http://schemas.microsoft.com/office/drawing/2014/main" id="{9F3E5908-066D-4C49-A813-8063AB287879}"/>
              </a:ext>
            </a:extLst>
          </p:cNvPr>
          <p:cNvGrpSpPr/>
          <p:nvPr/>
        </p:nvGrpSpPr>
        <p:grpSpPr>
          <a:xfrm>
            <a:off x="98612" y="1750966"/>
            <a:ext cx="4238166" cy="3356068"/>
            <a:chOff x="851647" y="1604682"/>
            <a:chExt cx="4238166" cy="3356068"/>
          </a:xfrm>
        </p:grpSpPr>
        <p:sp>
          <p:nvSpPr>
            <p:cNvPr id="2" name="文本框 1">
              <a:extLst>
                <a:ext uri="{FF2B5EF4-FFF2-40B4-BE49-F238E27FC236}">
                  <a16:creationId xmlns:a16="http://schemas.microsoft.com/office/drawing/2014/main" id="{B38C87EB-F592-4EB0-96FC-28B990F43184}"/>
                </a:ext>
              </a:extLst>
            </p:cNvPr>
            <p:cNvSpPr txBox="1"/>
            <p:nvPr/>
          </p:nvSpPr>
          <p:spPr>
            <a:xfrm flipH="1">
              <a:off x="851647" y="3021106"/>
              <a:ext cx="2617694" cy="523220"/>
            </a:xfrm>
            <a:prstGeom prst="rect">
              <a:avLst/>
            </a:prstGeom>
            <a:noFill/>
          </p:spPr>
          <p:txBody>
            <a:bodyPr wrap="square" rtlCol="0">
              <a:spAutoFit/>
            </a:bodyPr>
            <a:lstStyle/>
            <a:p>
              <a:pPr algn="l"/>
              <a:r>
                <a:rPr lang="zh-CN" altLang="en-US" sz="2800" dirty="0"/>
                <a:t>金融工具“三性”</a:t>
              </a:r>
            </a:p>
          </p:txBody>
        </p:sp>
        <p:sp>
          <p:nvSpPr>
            <p:cNvPr id="3" name="左大括号 2">
              <a:extLst>
                <a:ext uri="{FF2B5EF4-FFF2-40B4-BE49-F238E27FC236}">
                  <a16:creationId xmlns:a16="http://schemas.microsoft.com/office/drawing/2014/main" id="{6C228AE4-E132-43A7-9EF7-A25DFBC9BB90}"/>
                </a:ext>
              </a:extLst>
            </p:cNvPr>
            <p:cNvSpPr/>
            <p:nvPr/>
          </p:nvSpPr>
          <p:spPr>
            <a:xfrm>
              <a:off x="3469341" y="1866292"/>
              <a:ext cx="358588" cy="28328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7A11A7A-467A-4506-9648-BF7013E55DB1}"/>
                </a:ext>
              </a:extLst>
            </p:cNvPr>
            <p:cNvSpPr txBox="1"/>
            <p:nvPr/>
          </p:nvSpPr>
          <p:spPr>
            <a:xfrm>
              <a:off x="3827929" y="1604682"/>
              <a:ext cx="1261884" cy="523220"/>
            </a:xfrm>
            <a:prstGeom prst="rect">
              <a:avLst/>
            </a:prstGeom>
            <a:noFill/>
          </p:spPr>
          <p:txBody>
            <a:bodyPr wrap="none" rtlCol="0">
              <a:spAutoFit/>
            </a:bodyPr>
            <a:lstStyle/>
            <a:p>
              <a:pPr algn="l"/>
              <a:r>
                <a:rPr lang="zh-CN" altLang="en-US" sz="2800" dirty="0"/>
                <a:t>收益性</a:t>
              </a:r>
            </a:p>
          </p:txBody>
        </p:sp>
        <p:sp>
          <p:nvSpPr>
            <p:cNvPr id="8" name="文本框 7">
              <a:extLst>
                <a:ext uri="{FF2B5EF4-FFF2-40B4-BE49-F238E27FC236}">
                  <a16:creationId xmlns:a16="http://schemas.microsoft.com/office/drawing/2014/main" id="{E8615DEB-A67A-48DB-B20A-D1B762452032}"/>
                </a:ext>
              </a:extLst>
            </p:cNvPr>
            <p:cNvSpPr txBox="1"/>
            <p:nvPr/>
          </p:nvSpPr>
          <p:spPr>
            <a:xfrm>
              <a:off x="3827929" y="3021106"/>
              <a:ext cx="1261884" cy="523220"/>
            </a:xfrm>
            <a:prstGeom prst="rect">
              <a:avLst/>
            </a:prstGeom>
            <a:noFill/>
          </p:spPr>
          <p:txBody>
            <a:bodyPr wrap="none" rtlCol="0">
              <a:spAutoFit/>
            </a:bodyPr>
            <a:lstStyle/>
            <a:p>
              <a:pPr algn="l"/>
              <a:r>
                <a:rPr lang="zh-CN" altLang="en-US" sz="2800" dirty="0"/>
                <a:t>流动性</a:t>
              </a:r>
            </a:p>
          </p:txBody>
        </p:sp>
        <p:sp>
          <p:nvSpPr>
            <p:cNvPr id="6" name="文本框 5">
              <a:extLst>
                <a:ext uri="{FF2B5EF4-FFF2-40B4-BE49-F238E27FC236}">
                  <a16:creationId xmlns:a16="http://schemas.microsoft.com/office/drawing/2014/main" id="{24548ACB-9820-4ABA-818C-6179A6FFC524}"/>
                </a:ext>
              </a:extLst>
            </p:cNvPr>
            <p:cNvSpPr txBox="1"/>
            <p:nvPr/>
          </p:nvSpPr>
          <p:spPr>
            <a:xfrm>
              <a:off x="3827929" y="4437530"/>
              <a:ext cx="1261884" cy="523220"/>
            </a:xfrm>
            <a:prstGeom prst="rect">
              <a:avLst/>
            </a:prstGeom>
            <a:noFill/>
          </p:spPr>
          <p:txBody>
            <a:bodyPr wrap="none" rtlCol="0">
              <a:spAutoFit/>
            </a:bodyPr>
            <a:lstStyle/>
            <a:p>
              <a:pPr algn="l"/>
              <a:r>
                <a:rPr lang="zh-CN" altLang="en-US" sz="2800" dirty="0"/>
                <a:t>风险性</a:t>
              </a:r>
            </a:p>
          </p:txBody>
        </p:sp>
      </p:grpSp>
      <p:sp>
        <p:nvSpPr>
          <p:cNvPr id="7" name="文本框 6">
            <a:extLst>
              <a:ext uri="{FF2B5EF4-FFF2-40B4-BE49-F238E27FC236}">
                <a16:creationId xmlns:a16="http://schemas.microsoft.com/office/drawing/2014/main" id="{7034BB86-1E11-40A8-8F7E-F7C4CCF885FE}"/>
              </a:ext>
            </a:extLst>
          </p:cNvPr>
          <p:cNvSpPr txBox="1"/>
          <p:nvPr/>
        </p:nvSpPr>
        <p:spPr>
          <a:xfrm>
            <a:off x="4695366" y="2951945"/>
            <a:ext cx="7531229" cy="954107"/>
          </a:xfrm>
          <a:prstGeom prst="rect">
            <a:avLst/>
          </a:prstGeom>
          <a:noFill/>
        </p:spPr>
        <p:txBody>
          <a:bodyPr wrap="none" rtlCol="0">
            <a:spAutoFit/>
          </a:bodyPr>
          <a:lstStyle/>
          <a:p>
            <a:pPr algn="l"/>
            <a:r>
              <a:rPr lang="zh-CN" altLang="en-US" sz="2800" dirty="0"/>
              <a:t>关系：</a:t>
            </a:r>
            <a:endParaRPr lang="en-US" altLang="zh-CN" sz="2800" dirty="0"/>
          </a:p>
          <a:p>
            <a:pPr algn="l"/>
            <a:r>
              <a:rPr lang="zh-CN" altLang="en-US" sz="2800" dirty="0"/>
              <a:t>收益性和风险性</a:t>
            </a:r>
            <a:r>
              <a:rPr lang="zh-CN" altLang="en-US" sz="2800" b="1" dirty="0"/>
              <a:t>一般</a:t>
            </a:r>
            <a:r>
              <a:rPr lang="zh-CN" altLang="en-US" sz="2800" dirty="0">
                <a:solidFill>
                  <a:srgbClr val="FF0000"/>
                </a:solidFill>
              </a:rPr>
              <a:t>正</a:t>
            </a:r>
            <a:r>
              <a:rPr lang="zh-CN" altLang="en-US" sz="2800" dirty="0"/>
              <a:t>相关，“高风险高收益”</a:t>
            </a:r>
            <a:endParaRPr lang="en-US" altLang="zh-CN" sz="2800" dirty="0"/>
          </a:p>
        </p:txBody>
      </p:sp>
    </p:spTree>
    <p:extLst>
      <p:ext uri="{BB962C8B-B14F-4D97-AF65-F5344CB8AC3E}">
        <p14:creationId xmlns:p14="http://schemas.microsoft.com/office/powerpoint/2010/main" val="262147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102154"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金融工具</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0E66E6A4-51D8-40D8-B204-14FD2AE5ACB3}"/>
              </a:ext>
            </a:extLst>
          </p:cNvPr>
          <p:cNvSpPr txBox="1"/>
          <p:nvPr/>
        </p:nvSpPr>
        <p:spPr>
          <a:xfrm>
            <a:off x="1656323" y="3101788"/>
            <a:ext cx="8879354" cy="523220"/>
          </a:xfrm>
          <a:prstGeom prst="rect">
            <a:avLst/>
          </a:prstGeom>
          <a:noFill/>
        </p:spPr>
        <p:txBody>
          <a:bodyPr wrap="none" rtlCol="0">
            <a:spAutoFit/>
          </a:bodyPr>
          <a:lstStyle/>
          <a:p>
            <a:pPr algn="l"/>
            <a:r>
              <a:rPr lang="zh-CN" altLang="en-US" sz="2800" dirty="0"/>
              <a:t>关于金融工具的构成要素部分，自行阅读课本</a:t>
            </a:r>
            <a:r>
              <a:rPr lang="en-US" altLang="zh-CN" sz="2800" dirty="0"/>
              <a:t>P185-188</a:t>
            </a:r>
            <a:endParaRPr lang="zh-CN" altLang="en-US" sz="2800" dirty="0"/>
          </a:p>
        </p:txBody>
      </p:sp>
    </p:spTree>
    <p:extLst>
      <p:ext uri="{BB962C8B-B14F-4D97-AF65-F5344CB8AC3E}">
        <p14:creationId xmlns:p14="http://schemas.microsoft.com/office/powerpoint/2010/main" val="294503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332713" y="250621"/>
            <a:ext cx="295465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金融工具的分析要素</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F014A9F4-FBF3-4245-B573-89BE81D97433}"/>
              </a:ext>
            </a:extLst>
          </p:cNvPr>
          <p:cNvSpPr txBox="1"/>
          <p:nvPr/>
        </p:nvSpPr>
        <p:spPr>
          <a:xfrm>
            <a:off x="332713" y="1138518"/>
            <a:ext cx="10874189" cy="954107"/>
          </a:xfrm>
          <a:prstGeom prst="rect">
            <a:avLst/>
          </a:prstGeom>
          <a:noFill/>
        </p:spPr>
        <p:txBody>
          <a:bodyPr wrap="square" rtlCol="0">
            <a:spAutoFit/>
          </a:bodyPr>
          <a:lstStyle/>
          <a:p>
            <a:pPr algn="l"/>
            <a:r>
              <a:rPr lang="zh-CN" altLang="en-US" sz="2800" dirty="0"/>
              <a:t>主要谈一下其中的流转性、久期、可转换性，其他要素比较简单自行阅读课本</a:t>
            </a:r>
            <a:r>
              <a:rPr lang="en-US" altLang="zh-CN" sz="2800" dirty="0"/>
              <a:t>P188-190</a:t>
            </a:r>
            <a:r>
              <a:rPr lang="zh-CN" altLang="en-US" sz="2800" dirty="0"/>
              <a:t>相关内容。</a:t>
            </a:r>
          </a:p>
        </p:txBody>
      </p:sp>
      <p:sp>
        <p:nvSpPr>
          <p:cNvPr id="3" name="文本框 2">
            <a:extLst>
              <a:ext uri="{FF2B5EF4-FFF2-40B4-BE49-F238E27FC236}">
                <a16:creationId xmlns:a16="http://schemas.microsoft.com/office/drawing/2014/main" id="{CFC229A7-BF37-4A4A-AA11-CB9F424CFA04}"/>
              </a:ext>
            </a:extLst>
          </p:cNvPr>
          <p:cNvSpPr txBox="1"/>
          <p:nvPr/>
        </p:nvSpPr>
        <p:spPr>
          <a:xfrm>
            <a:off x="332713" y="2474893"/>
            <a:ext cx="11331388" cy="954107"/>
          </a:xfrm>
          <a:prstGeom prst="rect">
            <a:avLst/>
          </a:prstGeom>
          <a:noFill/>
        </p:spPr>
        <p:txBody>
          <a:bodyPr wrap="square" rtlCol="0">
            <a:spAutoFit/>
          </a:bodyPr>
          <a:lstStyle/>
          <a:p>
            <a:pPr algn="l"/>
            <a:r>
              <a:rPr lang="zh-CN" altLang="en-US" sz="2800" dirty="0"/>
              <a:t>流转性：用回转成本衡量，是指投资于一种金融资产后退回投资并收回现金可能涉及的交易成本。（股票交易手续费、基金赎回费用）</a:t>
            </a:r>
          </a:p>
        </p:txBody>
      </p:sp>
      <p:sp>
        <p:nvSpPr>
          <p:cNvPr id="5" name="文本框 4">
            <a:extLst>
              <a:ext uri="{FF2B5EF4-FFF2-40B4-BE49-F238E27FC236}">
                <a16:creationId xmlns:a16="http://schemas.microsoft.com/office/drawing/2014/main" id="{9812CEB1-7797-49AB-96C3-D9B1590D227D}"/>
              </a:ext>
            </a:extLst>
          </p:cNvPr>
          <p:cNvSpPr txBox="1"/>
          <p:nvPr/>
        </p:nvSpPr>
        <p:spPr>
          <a:xfrm>
            <a:off x="332713" y="3811268"/>
            <a:ext cx="10238700" cy="954107"/>
          </a:xfrm>
          <a:prstGeom prst="rect">
            <a:avLst/>
          </a:prstGeom>
          <a:noFill/>
        </p:spPr>
        <p:txBody>
          <a:bodyPr wrap="none" rtlCol="0">
            <a:spAutoFit/>
          </a:bodyPr>
          <a:lstStyle/>
          <a:p>
            <a:pPr algn="l"/>
            <a:r>
              <a:rPr lang="zh-CN" altLang="en-US" sz="2800" dirty="0"/>
              <a:t>到期期限：金融资产从现在至到期日的间隔；</a:t>
            </a:r>
            <a:endParaRPr lang="en-US" altLang="zh-CN" sz="2800" dirty="0"/>
          </a:p>
          <a:p>
            <a:pPr algn="l"/>
            <a:r>
              <a:rPr lang="zh-CN" altLang="en-US" sz="2800" dirty="0"/>
              <a:t>久期：</a:t>
            </a:r>
            <a:r>
              <a:rPr lang="zh-CN" altLang="en-US" sz="2800" dirty="0">
                <a:solidFill>
                  <a:srgbClr val="FF0000"/>
                </a:solidFill>
              </a:rPr>
              <a:t>金融资产各期现金流现值加权计算的收回投资平均期限</a:t>
            </a:r>
            <a:r>
              <a:rPr lang="zh-CN" altLang="en-US" sz="2800" dirty="0"/>
              <a:t>；</a:t>
            </a:r>
          </a:p>
        </p:txBody>
      </p:sp>
      <p:sp>
        <p:nvSpPr>
          <p:cNvPr id="10" name="文本框 9">
            <a:extLst>
              <a:ext uri="{FF2B5EF4-FFF2-40B4-BE49-F238E27FC236}">
                <a16:creationId xmlns:a16="http://schemas.microsoft.com/office/drawing/2014/main" id="{E2C4333A-70CF-4C04-95C3-BA0EB5BC7A2B}"/>
              </a:ext>
            </a:extLst>
          </p:cNvPr>
          <p:cNvSpPr txBox="1"/>
          <p:nvPr/>
        </p:nvSpPr>
        <p:spPr>
          <a:xfrm>
            <a:off x="332713" y="5196262"/>
            <a:ext cx="7366119" cy="523220"/>
          </a:xfrm>
          <a:prstGeom prst="rect">
            <a:avLst/>
          </a:prstGeom>
          <a:noFill/>
        </p:spPr>
        <p:txBody>
          <a:bodyPr wrap="none" rtlCol="0">
            <a:spAutoFit/>
          </a:bodyPr>
          <a:lstStyle/>
          <a:p>
            <a:pPr algn="l"/>
            <a:r>
              <a:rPr lang="zh-CN" altLang="en-US" sz="2800" dirty="0"/>
              <a:t>可转换性：两种金融资产直接转换（可转债）</a:t>
            </a:r>
          </a:p>
        </p:txBody>
      </p:sp>
    </p:spTree>
    <p:extLst>
      <p:ext uri="{BB962C8B-B14F-4D97-AF65-F5344CB8AC3E}">
        <p14:creationId xmlns:p14="http://schemas.microsoft.com/office/powerpoint/2010/main" val="55591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409930"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久期</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4" name="图片 3">
            <a:extLst>
              <a:ext uri="{FF2B5EF4-FFF2-40B4-BE49-F238E27FC236}">
                <a16:creationId xmlns:a16="http://schemas.microsoft.com/office/drawing/2014/main" id="{5ECFED4B-BD90-4272-A322-DE999FD4CBE3}"/>
              </a:ext>
            </a:extLst>
          </p:cNvPr>
          <p:cNvPicPr>
            <a:picLocks noChangeAspect="1"/>
          </p:cNvPicPr>
          <p:nvPr/>
        </p:nvPicPr>
        <p:blipFill>
          <a:blip r:embed="rId4"/>
          <a:stretch>
            <a:fillRect/>
          </a:stretch>
        </p:blipFill>
        <p:spPr>
          <a:xfrm>
            <a:off x="1931528" y="1835841"/>
            <a:ext cx="8328944" cy="3186319"/>
          </a:xfrm>
          <a:prstGeom prst="rect">
            <a:avLst/>
          </a:prstGeom>
        </p:spPr>
      </p:pic>
      <p:sp>
        <p:nvSpPr>
          <p:cNvPr id="2" name="文本框 1">
            <a:extLst>
              <a:ext uri="{FF2B5EF4-FFF2-40B4-BE49-F238E27FC236}">
                <a16:creationId xmlns:a16="http://schemas.microsoft.com/office/drawing/2014/main" id="{A4328327-BF6E-4157-BD73-B5F1D15C5711}"/>
              </a:ext>
            </a:extLst>
          </p:cNvPr>
          <p:cNvSpPr txBox="1"/>
          <p:nvPr/>
        </p:nvSpPr>
        <p:spPr>
          <a:xfrm>
            <a:off x="3469752" y="6145715"/>
            <a:ext cx="8850500" cy="523220"/>
          </a:xfrm>
          <a:prstGeom prst="rect">
            <a:avLst/>
          </a:prstGeom>
          <a:noFill/>
        </p:spPr>
        <p:txBody>
          <a:bodyPr wrap="none" rtlCol="0">
            <a:spAutoFit/>
          </a:bodyPr>
          <a:lstStyle/>
          <a:p>
            <a:pPr algn="l"/>
            <a:r>
              <a:rPr lang="zh-CN" altLang="en-US" sz="2800" dirty="0">
                <a:solidFill>
                  <a:srgbClr val="FF0000"/>
                </a:solidFill>
              </a:rPr>
              <a:t>注：纠正书上</a:t>
            </a:r>
            <a:r>
              <a:rPr lang="en-US" altLang="zh-CN" sz="2800" dirty="0">
                <a:solidFill>
                  <a:srgbClr val="FF0000"/>
                </a:solidFill>
              </a:rPr>
              <a:t>P189</a:t>
            </a:r>
            <a:r>
              <a:rPr lang="zh-CN" altLang="en-US" sz="2800" dirty="0">
                <a:solidFill>
                  <a:srgbClr val="FF0000"/>
                </a:solidFill>
              </a:rPr>
              <a:t>页的一个错误，一般久期≤到期期限</a:t>
            </a:r>
          </a:p>
        </p:txBody>
      </p:sp>
    </p:spTree>
    <p:extLst>
      <p:ext uri="{BB962C8B-B14F-4D97-AF65-F5344CB8AC3E}">
        <p14:creationId xmlns:p14="http://schemas.microsoft.com/office/powerpoint/2010/main" val="425544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92"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货币市场、工具</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7516BA0-C400-42B1-A572-D46D80AB5AEB}"/>
              </a:ext>
            </a:extLst>
          </p:cNvPr>
          <p:cNvSpPr txBox="1"/>
          <p:nvPr/>
        </p:nvSpPr>
        <p:spPr>
          <a:xfrm>
            <a:off x="-72120" y="3529450"/>
            <a:ext cx="1620957" cy="523220"/>
          </a:xfrm>
          <a:prstGeom prst="rect">
            <a:avLst/>
          </a:prstGeom>
          <a:noFill/>
        </p:spPr>
        <p:txBody>
          <a:bodyPr wrap="none" rtlCol="0">
            <a:spAutoFit/>
          </a:bodyPr>
          <a:lstStyle/>
          <a:p>
            <a:pPr algn="l"/>
            <a:r>
              <a:rPr lang="zh-CN" altLang="en-US" sz="2800" dirty="0"/>
              <a:t>货币市场</a:t>
            </a:r>
          </a:p>
        </p:txBody>
      </p:sp>
      <p:sp>
        <p:nvSpPr>
          <p:cNvPr id="3" name="左大括号 2">
            <a:extLst>
              <a:ext uri="{FF2B5EF4-FFF2-40B4-BE49-F238E27FC236}">
                <a16:creationId xmlns:a16="http://schemas.microsoft.com/office/drawing/2014/main" id="{5044A292-D268-4CF6-88FC-02074A4655D5}"/>
              </a:ext>
            </a:extLst>
          </p:cNvPr>
          <p:cNvSpPr/>
          <p:nvPr/>
        </p:nvSpPr>
        <p:spPr>
          <a:xfrm>
            <a:off x="1494220" y="1415413"/>
            <a:ext cx="304800" cy="47512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436C5B9-8798-419B-8A02-34E8760AA149}"/>
              </a:ext>
            </a:extLst>
          </p:cNvPr>
          <p:cNvSpPr txBox="1"/>
          <p:nvPr/>
        </p:nvSpPr>
        <p:spPr>
          <a:xfrm>
            <a:off x="1810042" y="938359"/>
            <a:ext cx="10472029" cy="954107"/>
          </a:xfrm>
          <a:prstGeom prst="rect">
            <a:avLst/>
          </a:prstGeom>
          <a:noFill/>
        </p:spPr>
        <p:txBody>
          <a:bodyPr wrap="square" rtlCol="0">
            <a:spAutoFit/>
          </a:bodyPr>
          <a:lstStyle/>
          <a:p>
            <a:pPr algn="l"/>
            <a:r>
              <a:rPr lang="zh-CN" altLang="en-US" sz="2800" b="1" dirty="0"/>
              <a:t>银行间同业拆借市场</a:t>
            </a:r>
            <a:r>
              <a:rPr lang="zh-CN" altLang="en-US" sz="2800" dirty="0"/>
              <a:t>：商业银行调剂超额准备金余缺；</a:t>
            </a:r>
            <a:r>
              <a:rPr lang="en-US" altLang="zh-CN" sz="2800" dirty="0">
                <a:solidFill>
                  <a:srgbClr val="FF0000"/>
                </a:solidFill>
              </a:rPr>
              <a:t>SHIBOR</a:t>
            </a:r>
            <a:r>
              <a:rPr lang="en-US" altLang="zh-CN" sz="2800" dirty="0"/>
              <a:t>(</a:t>
            </a:r>
            <a:r>
              <a:rPr lang="zh-CN" altLang="en-US" sz="2800" dirty="0"/>
              <a:t>上海银行间同业拆放利率</a:t>
            </a:r>
            <a:r>
              <a:rPr lang="en-US" altLang="zh-CN" sz="2800" dirty="0"/>
              <a:t>),</a:t>
            </a:r>
            <a:r>
              <a:rPr lang="en-US" altLang="zh-CN" sz="2800" dirty="0">
                <a:solidFill>
                  <a:srgbClr val="FF0000"/>
                </a:solidFill>
              </a:rPr>
              <a:t>CHIBOR</a:t>
            </a:r>
            <a:r>
              <a:rPr lang="en-US" altLang="zh-CN" sz="2800" dirty="0"/>
              <a:t>(</a:t>
            </a:r>
            <a:r>
              <a:rPr lang="zh-CN" altLang="en-US" sz="2800" dirty="0"/>
              <a:t>全国银行间同业拆借利率</a:t>
            </a:r>
            <a:r>
              <a:rPr lang="en-US" altLang="zh-CN" sz="2800" dirty="0"/>
              <a:t>)</a:t>
            </a:r>
            <a:endParaRPr lang="zh-CN" altLang="en-US" sz="2800" dirty="0"/>
          </a:p>
        </p:txBody>
      </p:sp>
      <p:sp>
        <p:nvSpPr>
          <p:cNvPr id="5" name="文本框 4">
            <a:extLst>
              <a:ext uri="{FF2B5EF4-FFF2-40B4-BE49-F238E27FC236}">
                <a16:creationId xmlns:a16="http://schemas.microsoft.com/office/drawing/2014/main" id="{113BE93B-F21A-4F1C-8799-FBA7E2D694D5}"/>
              </a:ext>
            </a:extLst>
          </p:cNvPr>
          <p:cNvSpPr txBox="1"/>
          <p:nvPr/>
        </p:nvSpPr>
        <p:spPr>
          <a:xfrm>
            <a:off x="1810042" y="2079109"/>
            <a:ext cx="10274382" cy="1815882"/>
          </a:xfrm>
          <a:prstGeom prst="rect">
            <a:avLst/>
          </a:prstGeom>
          <a:noFill/>
        </p:spPr>
        <p:txBody>
          <a:bodyPr wrap="square" rtlCol="0">
            <a:spAutoFit/>
          </a:bodyPr>
          <a:lstStyle/>
          <a:p>
            <a:pPr algn="l"/>
            <a:r>
              <a:rPr lang="zh-CN" altLang="en-US" sz="2800" b="1" dirty="0"/>
              <a:t>商业票据市场</a:t>
            </a:r>
            <a:r>
              <a:rPr lang="zh-CN" altLang="en-US" sz="2800" dirty="0"/>
              <a:t>：最主要是</a:t>
            </a:r>
            <a:r>
              <a:rPr lang="zh-CN" altLang="en-US" sz="2800" b="1" dirty="0"/>
              <a:t>银行承兑汇票</a:t>
            </a:r>
            <a:r>
              <a:rPr lang="zh-CN" altLang="en-US" sz="2800" dirty="0"/>
              <a:t>，业务（发行</a:t>
            </a:r>
            <a:r>
              <a:rPr lang="en-US" altLang="zh-CN" sz="2800" dirty="0"/>
              <a:t>\</a:t>
            </a:r>
            <a:r>
              <a:rPr lang="zh-CN" altLang="en-US" sz="2800" dirty="0"/>
              <a:t>承兑</a:t>
            </a:r>
            <a:r>
              <a:rPr lang="en-US" altLang="zh-CN" sz="2800" dirty="0"/>
              <a:t>\</a:t>
            </a:r>
            <a:r>
              <a:rPr lang="zh-CN" altLang="en-US" sz="2800" dirty="0"/>
              <a:t>转让</a:t>
            </a:r>
            <a:r>
              <a:rPr lang="en-US" altLang="zh-CN" sz="2800" dirty="0"/>
              <a:t>\</a:t>
            </a:r>
            <a:r>
              <a:rPr lang="zh-CN" altLang="en-US" sz="2800" dirty="0"/>
              <a:t>保证</a:t>
            </a:r>
            <a:r>
              <a:rPr lang="en-US" altLang="zh-CN" sz="2800" dirty="0"/>
              <a:t>\</a:t>
            </a:r>
            <a:r>
              <a:rPr lang="zh-CN" altLang="en-US" sz="2800" dirty="0"/>
              <a:t>清偿</a:t>
            </a:r>
            <a:r>
              <a:rPr lang="en-US" altLang="zh-CN" sz="2800" dirty="0"/>
              <a:t>\</a:t>
            </a:r>
            <a:r>
              <a:rPr lang="zh-CN" altLang="en-US" sz="2800" dirty="0"/>
              <a:t>贴现）</a:t>
            </a:r>
            <a:endParaRPr lang="en-US" altLang="zh-CN" sz="2800" dirty="0"/>
          </a:p>
          <a:p>
            <a:pPr algn="l"/>
            <a:r>
              <a:rPr lang="zh-CN" altLang="en-US" sz="2800" dirty="0"/>
              <a:t>公式：</a:t>
            </a:r>
            <a:r>
              <a:rPr lang="zh-CN" altLang="en-US" sz="2800" dirty="0">
                <a:solidFill>
                  <a:srgbClr val="FF0000"/>
                </a:solidFill>
              </a:rPr>
              <a:t>贴现利息</a:t>
            </a:r>
            <a:r>
              <a:rPr lang="en-US" altLang="zh-CN" sz="2800" dirty="0">
                <a:solidFill>
                  <a:srgbClr val="FF0000"/>
                </a:solidFill>
              </a:rPr>
              <a:t>=</a:t>
            </a:r>
            <a:r>
              <a:rPr lang="zh-CN" altLang="en-US" sz="2800" dirty="0">
                <a:solidFill>
                  <a:srgbClr val="FF0000"/>
                </a:solidFill>
              </a:rPr>
              <a:t>汇票金额（面值）</a:t>
            </a:r>
            <a:r>
              <a:rPr lang="en-US" altLang="zh-CN" sz="2800" dirty="0">
                <a:solidFill>
                  <a:srgbClr val="FF0000"/>
                </a:solidFill>
              </a:rPr>
              <a:t>×</a:t>
            </a:r>
            <a:r>
              <a:rPr lang="zh-CN" altLang="en-US" sz="2800" dirty="0">
                <a:solidFill>
                  <a:srgbClr val="FF0000"/>
                </a:solidFill>
              </a:rPr>
              <a:t>贴现天数</a:t>
            </a:r>
            <a:r>
              <a:rPr lang="en-US" altLang="zh-CN" sz="2800" dirty="0">
                <a:solidFill>
                  <a:srgbClr val="FF0000"/>
                </a:solidFill>
              </a:rPr>
              <a:t>×</a:t>
            </a:r>
            <a:r>
              <a:rPr lang="zh-CN" altLang="en-US" sz="2800" dirty="0">
                <a:solidFill>
                  <a:srgbClr val="FF0000"/>
                </a:solidFill>
              </a:rPr>
              <a:t>（月贴现率</a:t>
            </a:r>
            <a:r>
              <a:rPr lang="en-US" altLang="zh-CN" sz="2800" dirty="0">
                <a:solidFill>
                  <a:srgbClr val="FF0000"/>
                </a:solidFill>
              </a:rPr>
              <a:t>÷30</a:t>
            </a:r>
            <a:r>
              <a:rPr lang="zh-CN" altLang="en-US" sz="2800" dirty="0">
                <a:solidFill>
                  <a:srgbClr val="FF0000"/>
                </a:solidFill>
              </a:rPr>
              <a:t>）</a:t>
            </a:r>
            <a:endParaRPr lang="en-US" altLang="zh-CN" sz="2800" dirty="0">
              <a:solidFill>
                <a:srgbClr val="FF0000"/>
              </a:solidFill>
            </a:endParaRPr>
          </a:p>
          <a:p>
            <a:pPr algn="l"/>
            <a:r>
              <a:rPr lang="en-US" altLang="zh-CN" sz="2800" dirty="0">
                <a:solidFill>
                  <a:srgbClr val="FF0000"/>
                </a:solidFill>
              </a:rPr>
              <a:t>	  </a:t>
            </a:r>
            <a:r>
              <a:rPr lang="zh-CN" altLang="en-US" sz="2800" dirty="0">
                <a:solidFill>
                  <a:srgbClr val="FF0000"/>
                </a:solidFill>
              </a:rPr>
              <a:t>实付贴现金额</a:t>
            </a:r>
            <a:r>
              <a:rPr lang="en-US" altLang="zh-CN" sz="2800" dirty="0">
                <a:solidFill>
                  <a:srgbClr val="FF0000"/>
                </a:solidFill>
              </a:rPr>
              <a:t>=</a:t>
            </a:r>
            <a:r>
              <a:rPr lang="zh-CN" altLang="en-US" sz="2800" dirty="0">
                <a:solidFill>
                  <a:srgbClr val="FF0000"/>
                </a:solidFill>
              </a:rPr>
              <a:t>汇票金额</a:t>
            </a:r>
            <a:r>
              <a:rPr lang="en-US" altLang="zh-CN" sz="2800" dirty="0">
                <a:solidFill>
                  <a:srgbClr val="FF0000"/>
                </a:solidFill>
              </a:rPr>
              <a:t>-</a:t>
            </a:r>
            <a:r>
              <a:rPr lang="zh-CN" altLang="en-US" sz="2800" dirty="0">
                <a:solidFill>
                  <a:srgbClr val="FF0000"/>
                </a:solidFill>
              </a:rPr>
              <a:t>贴现利息</a:t>
            </a:r>
          </a:p>
        </p:txBody>
      </p:sp>
      <p:sp>
        <p:nvSpPr>
          <p:cNvPr id="6" name="文本框 5">
            <a:extLst>
              <a:ext uri="{FF2B5EF4-FFF2-40B4-BE49-F238E27FC236}">
                <a16:creationId xmlns:a16="http://schemas.microsoft.com/office/drawing/2014/main" id="{E8C65BF2-23D3-427E-A8F8-2873B787E0D9}"/>
              </a:ext>
            </a:extLst>
          </p:cNvPr>
          <p:cNvSpPr txBox="1"/>
          <p:nvPr/>
        </p:nvSpPr>
        <p:spPr>
          <a:xfrm>
            <a:off x="1810042" y="4081634"/>
            <a:ext cx="10472029" cy="1384995"/>
          </a:xfrm>
          <a:prstGeom prst="rect">
            <a:avLst/>
          </a:prstGeom>
          <a:noFill/>
        </p:spPr>
        <p:txBody>
          <a:bodyPr wrap="square" rtlCol="0">
            <a:spAutoFit/>
          </a:bodyPr>
          <a:lstStyle/>
          <a:p>
            <a:pPr algn="l"/>
            <a:r>
              <a:rPr lang="zh-CN" altLang="en-US" sz="2800" b="1" dirty="0"/>
              <a:t>可转让定期存单市场</a:t>
            </a:r>
            <a:r>
              <a:rPr lang="zh-CN" altLang="en-US" sz="2800" dirty="0"/>
              <a:t>：①规定面额；②不记名，不能提前支取，但可以二级市场上转让；③利息一般高于同期定期存款利率④既有批发式发行和</a:t>
            </a:r>
            <a:r>
              <a:rPr lang="zh-CN" altLang="en-US" sz="2800" b="1" dirty="0"/>
              <a:t>零售式发行</a:t>
            </a:r>
            <a:r>
              <a:rPr lang="zh-CN" altLang="en-US" sz="2800" dirty="0"/>
              <a:t>（我国，柜台交易）</a:t>
            </a:r>
            <a:r>
              <a:rPr lang="en-US" altLang="zh-CN" sz="2800" dirty="0"/>
              <a:t>  </a:t>
            </a:r>
            <a:r>
              <a:rPr lang="en-US" altLang="zh-CN" sz="2800" b="1" i="1" dirty="0"/>
              <a:t>P195</a:t>
            </a:r>
            <a:r>
              <a:rPr lang="zh-CN" altLang="en-US" sz="2800" b="1" i="1" dirty="0"/>
              <a:t>公式不用记</a:t>
            </a:r>
          </a:p>
        </p:txBody>
      </p:sp>
      <p:sp>
        <p:nvSpPr>
          <p:cNvPr id="7" name="文本框 6">
            <a:extLst>
              <a:ext uri="{FF2B5EF4-FFF2-40B4-BE49-F238E27FC236}">
                <a16:creationId xmlns:a16="http://schemas.microsoft.com/office/drawing/2014/main" id="{12DFA54E-7CC2-452E-BB80-5989777CE75B}"/>
              </a:ext>
            </a:extLst>
          </p:cNvPr>
          <p:cNvSpPr txBox="1"/>
          <p:nvPr/>
        </p:nvSpPr>
        <p:spPr>
          <a:xfrm>
            <a:off x="1810042" y="5653272"/>
            <a:ext cx="10472030" cy="954107"/>
          </a:xfrm>
          <a:prstGeom prst="rect">
            <a:avLst/>
          </a:prstGeom>
          <a:noFill/>
        </p:spPr>
        <p:txBody>
          <a:bodyPr wrap="square" rtlCol="0">
            <a:spAutoFit/>
          </a:bodyPr>
          <a:lstStyle/>
          <a:p>
            <a:pPr algn="l"/>
            <a:r>
              <a:rPr lang="zh-CN" altLang="en-US" sz="2800" b="1" dirty="0"/>
              <a:t>短期债券市场</a:t>
            </a:r>
            <a:r>
              <a:rPr lang="zh-CN" altLang="en-US" sz="2800" dirty="0"/>
              <a:t>：短期国债，短期政府债券，短期融资券（具有法人资格的企业）</a:t>
            </a:r>
          </a:p>
        </p:txBody>
      </p:sp>
      <p:sp>
        <p:nvSpPr>
          <p:cNvPr id="8" name="文本框 7">
            <a:extLst>
              <a:ext uri="{FF2B5EF4-FFF2-40B4-BE49-F238E27FC236}">
                <a16:creationId xmlns:a16="http://schemas.microsoft.com/office/drawing/2014/main" id="{A7E77717-D496-4FD3-A3CE-C7682F5D689D}"/>
              </a:ext>
            </a:extLst>
          </p:cNvPr>
          <p:cNvSpPr txBox="1"/>
          <p:nvPr/>
        </p:nvSpPr>
        <p:spPr>
          <a:xfrm>
            <a:off x="-50480" y="4052670"/>
            <a:ext cx="1577676" cy="461665"/>
          </a:xfrm>
          <a:prstGeom prst="rect">
            <a:avLst/>
          </a:prstGeom>
          <a:noFill/>
        </p:spPr>
        <p:txBody>
          <a:bodyPr wrap="none" rtlCol="0">
            <a:spAutoFit/>
          </a:bodyPr>
          <a:lstStyle/>
          <a:p>
            <a:pPr algn="l"/>
            <a:r>
              <a:rPr lang="en-US" altLang="zh-CN" sz="2400" dirty="0">
                <a:solidFill>
                  <a:srgbClr val="FF0000"/>
                </a:solidFill>
              </a:rPr>
              <a:t>1</a:t>
            </a:r>
            <a:r>
              <a:rPr lang="zh-CN" altLang="en-US" sz="2400" dirty="0">
                <a:solidFill>
                  <a:srgbClr val="FF0000"/>
                </a:solidFill>
              </a:rPr>
              <a:t>年及以下</a:t>
            </a:r>
          </a:p>
        </p:txBody>
      </p:sp>
    </p:spTree>
    <p:extLst>
      <p:ext uri="{BB962C8B-B14F-4D97-AF65-F5344CB8AC3E}">
        <p14:creationId xmlns:p14="http://schemas.microsoft.com/office/powerpoint/2010/main" val="346572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92"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货币市场、工具</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7516BA0-C400-42B1-A572-D46D80AB5AEB}"/>
              </a:ext>
            </a:extLst>
          </p:cNvPr>
          <p:cNvSpPr txBox="1"/>
          <p:nvPr/>
        </p:nvSpPr>
        <p:spPr>
          <a:xfrm>
            <a:off x="-72120" y="3529450"/>
            <a:ext cx="1620957" cy="523220"/>
          </a:xfrm>
          <a:prstGeom prst="rect">
            <a:avLst/>
          </a:prstGeom>
          <a:noFill/>
        </p:spPr>
        <p:txBody>
          <a:bodyPr wrap="none" rtlCol="0">
            <a:spAutoFit/>
          </a:bodyPr>
          <a:lstStyle/>
          <a:p>
            <a:pPr algn="l"/>
            <a:r>
              <a:rPr lang="zh-CN" altLang="en-US" sz="2800" dirty="0"/>
              <a:t>货币市场</a:t>
            </a:r>
          </a:p>
        </p:txBody>
      </p:sp>
      <p:sp>
        <p:nvSpPr>
          <p:cNvPr id="3" name="左大括号 2">
            <a:extLst>
              <a:ext uri="{FF2B5EF4-FFF2-40B4-BE49-F238E27FC236}">
                <a16:creationId xmlns:a16="http://schemas.microsoft.com/office/drawing/2014/main" id="{5044A292-D268-4CF6-88FC-02074A4655D5}"/>
              </a:ext>
            </a:extLst>
          </p:cNvPr>
          <p:cNvSpPr/>
          <p:nvPr/>
        </p:nvSpPr>
        <p:spPr>
          <a:xfrm>
            <a:off x="1494220" y="1415413"/>
            <a:ext cx="304800" cy="47512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7F71E13-2AE1-4514-9160-DA96FB0B8631}"/>
              </a:ext>
            </a:extLst>
          </p:cNvPr>
          <p:cNvSpPr txBox="1"/>
          <p:nvPr/>
        </p:nvSpPr>
        <p:spPr>
          <a:xfrm>
            <a:off x="2008094" y="1214903"/>
            <a:ext cx="9941859" cy="1815882"/>
          </a:xfrm>
          <a:prstGeom prst="rect">
            <a:avLst/>
          </a:prstGeom>
          <a:noFill/>
        </p:spPr>
        <p:txBody>
          <a:bodyPr wrap="square" rtlCol="0">
            <a:spAutoFit/>
          </a:bodyPr>
          <a:lstStyle/>
          <a:p>
            <a:pPr algn="l"/>
            <a:r>
              <a:rPr lang="zh-CN" altLang="en-US" sz="2800" b="1" dirty="0"/>
              <a:t>债券回购市场</a:t>
            </a:r>
            <a:r>
              <a:rPr lang="zh-CN" altLang="en-US" sz="2800" dirty="0"/>
              <a:t>：分清正回购方（</a:t>
            </a:r>
            <a:r>
              <a:rPr lang="zh-CN" altLang="en-US" sz="2800" dirty="0">
                <a:solidFill>
                  <a:srgbClr val="FF0000"/>
                </a:solidFill>
              </a:rPr>
              <a:t>先借钱再还钱</a:t>
            </a:r>
            <a:r>
              <a:rPr lang="zh-CN" altLang="en-US" sz="2800" dirty="0"/>
              <a:t>），逆回购方（</a:t>
            </a:r>
            <a:r>
              <a:rPr lang="zh-CN" altLang="en-US" sz="2800" dirty="0">
                <a:solidFill>
                  <a:srgbClr val="FF0000"/>
                </a:solidFill>
              </a:rPr>
              <a:t>反之</a:t>
            </a:r>
            <a:r>
              <a:rPr lang="zh-CN" altLang="en-US" sz="2800" dirty="0"/>
              <a:t>）；</a:t>
            </a:r>
            <a:endParaRPr lang="en-US" altLang="zh-CN" sz="2800" dirty="0"/>
          </a:p>
          <a:p>
            <a:pPr algn="l"/>
            <a:r>
              <a:rPr lang="zh-CN" altLang="en-US" sz="2800" dirty="0"/>
              <a:t>质押式回购：在回购期内</a:t>
            </a:r>
            <a:r>
              <a:rPr lang="zh-CN" altLang="en-US" sz="2800" dirty="0">
                <a:solidFill>
                  <a:srgbClr val="FF0000"/>
                </a:solidFill>
              </a:rPr>
              <a:t>不</a:t>
            </a:r>
            <a:r>
              <a:rPr lang="zh-CN" altLang="en-US" sz="2800" dirty="0"/>
              <a:t>能对抵押债券进行处置；</a:t>
            </a:r>
            <a:endParaRPr lang="en-US" altLang="zh-CN" sz="2800" dirty="0"/>
          </a:p>
          <a:p>
            <a:r>
              <a:rPr lang="zh-CN" altLang="en-US" sz="2800" dirty="0"/>
              <a:t>买断式回购：在回购期内</a:t>
            </a:r>
            <a:r>
              <a:rPr lang="zh-CN" altLang="en-US" sz="2800" dirty="0">
                <a:solidFill>
                  <a:srgbClr val="FF0000"/>
                </a:solidFill>
              </a:rPr>
              <a:t>可以</a:t>
            </a:r>
            <a:r>
              <a:rPr lang="zh-CN" altLang="en-US" sz="2800" dirty="0"/>
              <a:t>对抵押债券进行处置；</a:t>
            </a:r>
            <a:endParaRPr lang="en-US" altLang="zh-CN" sz="2800" dirty="0"/>
          </a:p>
        </p:txBody>
      </p:sp>
      <p:sp>
        <p:nvSpPr>
          <p:cNvPr id="9" name="文本框 8">
            <a:extLst>
              <a:ext uri="{FF2B5EF4-FFF2-40B4-BE49-F238E27FC236}">
                <a16:creationId xmlns:a16="http://schemas.microsoft.com/office/drawing/2014/main" id="{83881D27-69A8-4E22-B1DE-3FAB650B2236}"/>
              </a:ext>
            </a:extLst>
          </p:cNvPr>
          <p:cNvSpPr txBox="1"/>
          <p:nvPr/>
        </p:nvSpPr>
        <p:spPr>
          <a:xfrm>
            <a:off x="2008094" y="5222384"/>
            <a:ext cx="6288901" cy="1384995"/>
          </a:xfrm>
          <a:prstGeom prst="rect">
            <a:avLst/>
          </a:prstGeom>
          <a:noFill/>
        </p:spPr>
        <p:txBody>
          <a:bodyPr wrap="none" rtlCol="0">
            <a:spAutoFit/>
          </a:bodyPr>
          <a:lstStyle/>
          <a:p>
            <a:pPr algn="l"/>
            <a:r>
              <a:rPr lang="zh-CN" altLang="en-US" sz="2800" b="1" dirty="0"/>
              <a:t>中央银行票据市场</a:t>
            </a:r>
            <a:r>
              <a:rPr lang="zh-CN" altLang="en-US" sz="2800" dirty="0"/>
              <a:t>：央票（中国特有）</a:t>
            </a:r>
            <a:endParaRPr lang="en-US" altLang="zh-CN" sz="2800" dirty="0"/>
          </a:p>
          <a:p>
            <a:pPr algn="l"/>
            <a:r>
              <a:rPr lang="zh-CN" altLang="en-US" sz="2800" dirty="0"/>
              <a:t>发行央票→回笼基础货币</a:t>
            </a:r>
            <a:endParaRPr lang="en-US" altLang="zh-CN" sz="2800" dirty="0"/>
          </a:p>
          <a:p>
            <a:pPr algn="l"/>
            <a:r>
              <a:rPr lang="zh-CN" altLang="en-US" sz="2800" dirty="0"/>
              <a:t>央票到期→投放基础货币</a:t>
            </a:r>
          </a:p>
        </p:txBody>
      </p:sp>
    </p:spTree>
    <p:extLst>
      <p:ext uri="{BB962C8B-B14F-4D97-AF65-F5344CB8AC3E}">
        <p14:creationId xmlns:p14="http://schemas.microsoft.com/office/powerpoint/2010/main" val="4225187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92"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货币市场、工具</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5556BAE8-D306-47A6-A085-CE60E8181299}"/>
              </a:ext>
            </a:extLst>
          </p:cNvPr>
          <p:cNvSpPr txBox="1"/>
          <p:nvPr/>
        </p:nvSpPr>
        <p:spPr>
          <a:xfrm>
            <a:off x="528918" y="1874729"/>
            <a:ext cx="11134164" cy="3108543"/>
          </a:xfrm>
          <a:prstGeom prst="rect">
            <a:avLst/>
          </a:prstGeom>
          <a:noFill/>
        </p:spPr>
        <p:txBody>
          <a:bodyPr wrap="square" rtlCol="0">
            <a:spAutoFit/>
          </a:bodyPr>
          <a:lstStyle/>
          <a:p>
            <a:pPr algn="l"/>
            <a:r>
              <a:rPr lang="zh-CN" altLang="en-US" sz="2800" b="1" dirty="0"/>
              <a:t>例题：</a:t>
            </a:r>
            <a:endParaRPr lang="en-US" altLang="zh-CN" sz="2800" b="1" dirty="0"/>
          </a:p>
          <a:p>
            <a:pPr algn="l"/>
            <a:r>
              <a:rPr lang="zh-CN" altLang="en-US" sz="2800" dirty="0"/>
              <a:t>已知，某机构用已持有的</a:t>
            </a:r>
            <a:r>
              <a:rPr lang="en-US" altLang="zh-CN" sz="2800" b="1" dirty="0"/>
              <a:t>1000</a:t>
            </a:r>
            <a:r>
              <a:rPr lang="zh-CN" altLang="en-US" sz="2800" dirty="0"/>
              <a:t>手债券现券（</a:t>
            </a:r>
            <a:r>
              <a:rPr lang="en-US" altLang="zh-CN" sz="2800" dirty="0"/>
              <a:t>1</a:t>
            </a:r>
            <a:r>
              <a:rPr lang="zh-CN" altLang="en-US" sz="2800" dirty="0"/>
              <a:t>手面值为</a:t>
            </a:r>
            <a:r>
              <a:rPr lang="en-US" altLang="zh-CN" sz="2800" b="1" dirty="0"/>
              <a:t>1000</a:t>
            </a:r>
            <a:r>
              <a:rPr lang="zh-CN" altLang="en-US" sz="2800" b="1" dirty="0"/>
              <a:t>元</a:t>
            </a:r>
            <a:r>
              <a:rPr lang="zh-CN" altLang="en-US" sz="2800" dirty="0"/>
              <a:t>）做</a:t>
            </a:r>
            <a:r>
              <a:rPr lang="en-US" altLang="zh-CN" sz="2800" b="1" dirty="0"/>
              <a:t>5</a:t>
            </a:r>
            <a:r>
              <a:rPr lang="zh-CN" altLang="en-US" sz="2800" b="1" dirty="0"/>
              <a:t>日</a:t>
            </a:r>
            <a:r>
              <a:rPr lang="zh-CN" altLang="en-US" sz="2800" dirty="0"/>
              <a:t>债券回购交易，该券种</a:t>
            </a:r>
            <a:r>
              <a:rPr lang="zh-CN" altLang="en-US" sz="2800" b="1" dirty="0"/>
              <a:t>折算率为</a:t>
            </a:r>
            <a:r>
              <a:rPr lang="en-US" altLang="zh-CN" sz="2800" b="1" dirty="0"/>
              <a:t>1.1</a:t>
            </a:r>
            <a:r>
              <a:rPr lang="zh-CN" altLang="en-US" sz="2800" dirty="0"/>
              <a:t>，</a:t>
            </a:r>
            <a:r>
              <a:rPr lang="en-US" altLang="zh-CN" sz="2800" dirty="0"/>
              <a:t>5</a:t>
            </a:r>
            <a:r>
              <a:rPr lang="zh-CN" altLang="en-US" sz="2800" dirty="0"/>
              <a:t>天回购报价为</a:t>
            </a:r>
            <a:r>
              <a:rPr lang="en-US" altLang="zh-CN" sz="2800" b="1" dirty="0"/>
              <a:t>2%</a:t>
            </a:r>
            <a:r>
              <a:rPr lang="zh-CN" altLang="en-US" sz="2800" dirty="0"/>
              <a:t>，请问：</a:t>
            </a:r>
            <a:endParaRPr lang="en-US" altLang="zh-CN" sz="2800" dirty="0"/>
          </a:p>
          <a:p>
            <a:pPr algn="l"/>
            <a:r>
              <a:rPr lang="zh-CN" altLang="en-US" sz="2800" dirty="0"/>
              <a:t>（</a:t>
            </a:r>
            <a:r>
              <a:rPr lang="en-US" altLang="zh-CN" sz="2800" dirty="0"/>
              <a:t>1</a:t>
            </a:r>
            <a:r>
              <a:rPr lang="zh-CN" altLang="en-US" sz="2800" dirty="0"/>
              <a:t>）初始交易时该机构可借入的资金？</a:t>
            </a:r>
            <a:endParaRPr lang="en-US" altLang="zh-CN" sz="2800" dirty="0"/>
          </a:p>
          <a:p>
            <a:pPr algn="l"/>
            <a:r>
              <a:rPr lang="zh-CN" altLang="en-US" sz="2800" dirty="0"/>
              <a:t>（</a:t>
            </a:r>
            <a:r>
              <a:rPr lang="en-US" altLang="zh-CN" sz="2800" dirty="0"/>
              <a:t>2</a:t>
            </a:r>
            <a:r>
              <a:rPr lang="zh-CN" altLang="en-US" sz="2800" dirty="0"/>
              <a:t>）</a:t>
            </a:r>
            <a:r>
              <a:rPr lang="en-US" altLang="zh-CN" sz="2800" dirty="0"/>
              <a:t>5</a:t>
            </a:r>
            <a:r>
              <a:rPr lang="zh-CN" altLang="en-US" sz="2800" dirty="0"/>
              <a:t>天到期后，该机构需支付的金额？</a:t>
            </a:r>
            <a:endParaRPr lang="en-US" altLang="zh-CN" sz="2800" dirty="0"/>
          </a:p>
          <a:p>
            <a:pPr algn="l"/>
            <a:r>
              <a:rPr lang="zh-CN" altLang="en-US" sz="2800" dirty="0"/>
              <a:t>（</a:t>
            </a:r>
            <a:r>
              <a:rPr lang="en-US" altLang="zh-CN" sz="2800" dirty="0"/>
              <a:t>3</a:t>
            </a:r>
            <a:r>
              <a:rPr lang="zh-CN" altLang="en-US" sz="2800" dirty="0"/>
              <a:t>）回购利息是多少？</a:t>
            </a:r>
            <a:endParaRPr lang="en-US" altLang="zh-CN" sz="2800" dirty="0"/>
          </a:p>
          <a:p>
            <a:pPr algn="l"/>
            <a:r>
              <a:rPr lang="zh-CN" altLang="en-US" sz="2800" dirty="0"/>
              <a:t>（</a:t>
            </a:r>
            <a:r>
              <a:rPr lang="en-US" altLang="zh-CN" sz="2800" dirty="0"/>
              <a:t>4</a:t>
            </a:r>
            <a:r>
              <a:rPr lang="zh-CN" altLang="en-US" sz="2800" dirty="0"/>
              <a:t>）请问该机构属于正回购方还是逆回购方？</a:t>
            </a:r>
          </a:p>
        </p:txBody>
      </p:sp>
    </p:spTree>
    <p:extLst>
      <p:ext uri="{BB962C8B-B14F-4D97-AF65-F5344CB8AC3E}">
        <p14:creationId xmlns:p14="http://schemas.microsoft.com/office/powerpoint/2010/main" val="2454026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92"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货币市场、工具</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9" name="文本框 8">
            <a:extLst>
              <a:ext uri="{FF2B5EF4-FFF2-40B4-BE49-F238E27FC236}">
                <a16:creationId xmlns:a16="http://schemas.microsoft.com/office/drawing/2014/main" id="{37E5A666-9F7E-4080-8481-5F566A0E7CE5}"/>
              </a:ext>
            </a:extLst>
          </p:cNvPr>
          <p:cNvSpPr txBox="1"/>
          <p:nvPr/>
        </p:nvSpPr>
        <p:spPr>
          <a:xfrm>
            <a:off x="528918" y="1659285"/>
            <a:ext cx="11134164" cy="3539430"/>
          </a:xfrm>
          <a:prstGeom prst="rect">
            <a:avLst/>
          </a:prstGeom>
          <a:noFill/>
        </p:spPr>
        <p:txBody>
          <a:bodyPr wrap="square" rtlCol="0">
            <a:spAutoFit/>
          </a:bodyPr>
          <a:lstStyle/>
          <a:p>
            <a:pPr algn="l"/>
            <a:r>
              <a:rPr lang="zh-CN" altLang="en-US" sz="2800" dirty="0"/>
              <a:t>答案：</a:t>
            </a:r>
            <a:endParaRPr lang="en-US" altLang="zh-CN" sz="2800" dirty="0"/>
          </a:p>
          <a:p>
            <a:pPr algn="l"/>
            <a:r>
              <a:rPr lang="zh-CN" altLang="en-US" sz="2800" dirty="0"/>
              <a:t>（</a:t>
            </a:r>
            <a:r>
              <a:rPr lang="en-US" altLang="zh-CN" sz="2800" dirty="0"/>
              <a:t>1</a:t>
            </a:r>
            <a:r>
              <a:rPr lang="zh-CN" altLang="en-US" sz="2800" dirty="0"/>
              <a:t>）资金拆借量</a:t>
            </a:r>
            <a:r>
              <a:rPr lang="en-US" altLang="zh-CN" sz="2800" dirty="0"/>
              <a:t>=</a:t>
            </a:r>
            <a:r>
              <a:rPr lang="zh-CN" altLang="en-US" sz="2800" dirty="0"/>
              <a:t>持有现券手数*标准券折算率*每手标准券价值</a:t>
            </a:r>
            <a:r>
              <a:rPr lang="en-US" altLang="zh-CN" sz="2800" dirty="0"/>
              <a:t>=1000</a:t>
            </a:r>
            <a:r>
              <a:rPr lang="zh-CN" altLang="en-US" sz="2800" dirty="0"/>
              <a:t>*</a:t>
            </a:r>
            <a:r>
              <a:rPr lang="en-US" altLang="zh-CN" sz="2800" dirty="0"/>
              <a:t>1.1</a:t>
            </a:r>
            <a:r>
              <a:rPr lang="zh-CN" altLang="en-US" sz="2800" dirty="0"/>
              <a:t>*</a:t>
            </a:r>
            <a:r>
              <a:rPr lang="en-US" altLang="zh-CN" sz="2800" dirty="0"/>
              <a:t>1000=1100000</a:t>
            </a:r>
            <a:r>
              <a:rPr lang="zh-CN" altLang="en-US" sz="2800" dirty="0"/>
              <a:t>元</a:t>
            </a:r>
            <a:r>
              <a:rPr lang="en-US" altLang="zh-CN" sz="2800" dirty="0"/>
              <a:t>=</a:t>
            </a:r>
            <a:r>
              <a:rPr lang="en-US" altLang="zh-CN" sz="2800" dirty="0">
                <a:solidFill>
                  <a:srgbClr val="FF0000"/>
                </a:solidFill>
              </a:rPr>
              <a:t>110</a:t>
            </a:r>
            <a:r>
              <a:rPr lang="zh-CN" altLang="en-US" sz="2800" dirty="0">
                <a:solidFill>
                  <a:srgbClr val="FF0000"/>
                </a:solidFill>
              </a:rPr>
              <a:t>万元</a:t>
            </a:r>
            <a:endParaRPr lang="en-US" altLang="zh-CN" sz="2800" dirty="0">
              <a:solidFill>
                <a:srgbClr val="FF0000"/>
              </a:solidFill>
            </a:endParaRPr>
          </a:p>
          <a:p>
            <a:pPr algn="l"/>
            <a:r>
              <a:rPr lang="zh-CN" altLang="en-US" sz="2800" dirty="0"/>
              <a:t>（</a:t>
            </a:r>
            <a:r>
              <a:rPr lang="en-US" altLang="zh-CN" sz="2800" dirty="0"/>
              <a:t>2</a:t>
            </a:r>
            <a:r>
              <a:rPr lang="zh-CN" altLang="en-US" sz="2800" dirty="0"/>
              <a:t>）赎回价格</a:t>
            </a:r>
            <a:r>
              <a:rPr lang="en-US" altLang="zh-CN" sz="2800" dirty="0"/>
              <a:t>=</a:t>
            </a:r>
            <a:r>
              <a:rPr lang="zh-CN" altLang="en-US" sz="2800" dirty="0"/>
              <a:t>资金拆借量（</a:t>
            </a:r>
            <a:r>
              <a:rPr lang="en-US" altLang="zh-CN" sz="2800" dirty="0"/>
              <a:t>1+</a:t>
            </a:r>
            <a:r>
              <a:rPr lang="zh-CN" altLang="en-US" sz="2800" dirty="0"/>
              <a:t>回购报价利率*回购期限</a:t>
            </a:r>
            <a:r>
              <a:rPr lang="en-US" altLang="zh-CN" sz="2800" dirty="0"/>
              <a:t>/360</a:t>
            </a:r>
            <a:r>
              <a:rPr lang="zh-CN" altLang="en-US" sz="2800" dirty="0"/>
              <a:t>）</a:t>
            </a:r>
            <a:r>
              <a:rPr lang="en-US" altLang="zh-CN" sz="2800" dirty="0"/>
              <a:t>=1100000</a:t>
            </a:r>
            <a:r>
              <a:rPr lang="zh-CN" altLang="en-US" sz="2800" dirty="0"/>
              <a:t>*（</a:t>
            </a:r>
            <a:r>
              <a:rPr lang="en-US" altLang="zh-CN" sz="2800" dirty="0"/>
              <a:t>1+2%</a:t>
            </a:r>
            <a:r>
              <a:rPr lang="zh-CN" altLang="en-US" sz="2800" dirty="0"/>
              <a:t>*</a:t>
            </a:r>
            <a:r>
              <a:rPr lang="en-US" altLang="zh-CN" sz="2800" dirty="0"/>
              <a:t>5/360</a:t>
            </a:r>
            <a:r>
              <a:rPr lang="zh-CN" altLang="en-US" sz="2800" dirty="0"/>
              <a:t>）</a:t>
            </a:r>
            <a:r>
              <a:rPr lang="en-US" altLang="zh-CN" sz="2800" dirty="0"/>
              <a:t>=</a:t>
            </a:r>
            <a:r>
              <a:rPr lang="en-US" altLang="zh-CN" sz="2800" dirty="0">
                <a:solidFill>
                  <a:srgbClr val="FF0000"/>
                </a:solidFill>
              </a:rPr>
              <a:t>1100305.556</a:t>
            </a:r>
            <a:r>
              <a:rPr lang="zh-CN" altLang="en-US" sz="2800" dirty="0">
                <a:solidFill>
                  <a:srgbClr val="FF0000"/>
                </a:solidFill>
              </a:rPr>
              <a:t>元</a:t>
            </a:r>
            <a:endParaRPr lang="en-US" altLang="zh-CN" sz="2800" dirty="0">
              <a:solidFill>
                <a:srgbClr val="FF0000"/>
              </a:solidFill>
            </a:endParaRPr>
          </a:p>
          <a:p>
            <a:pPr algn="l"/>
            <a:r>
              <a:rPr lang="zh-CN" altLang="en-US" sz="2800" dirty="0"/>
              <a:t>（</a:t>
            </a:r>
            <a:r>
              <a:rPr lang="en-US" altLang="zh-CN" sz="2800" dirty="0"/>
              <a:t>3</a:t>
            </a:r>
            <a:r>
              <a:rPr lang="zh-CN" altLang="en-US" sz="2800" dirty="0"/>
              <a:t>）回购利息</a:t>
            </a:r>
            <a:r>
              <a:rPr lang="en-US" altLang="zh-CN" sz="2800" dirty="0"/>
              <a:t>=</a:t>
            </a:r>
            <a:r>
              <a:rPr lang="zh-CN" altLang="en-US" sz="2800" dirty="0"/>
              <a:t>赎回价格</a:t>
            </a:r>
            <a:r>
              <a:rPr lang="en-US" altLang="zh-CN" sz="2800" dirty="0"/>
              <a:t>-</a:t>
            </a:r>
            <a:r>
              <a:rPr lang="zh-CN" altLang="en-US" sz="2800" dirty="0"/>
              <a:t>资金拆借量</a:t>
            </a:r>
            <a:r>
              <a:rPr lang="en-US" altLang="zh-CN" sz="2800" dirty="0"/>
              <a:t>=</a:t>
            </a:r>
            <a:r>
              <a:rPr lang="zh-CN" altLang="en-US" sz="2800" dirty="0"/>
              <a:t>资金拆借量*回购报价利率*回购期限</a:t>
            </a:r>
            <a:r>
              <a:rPr lang="en-US" altLang="zh-CN" sz="2800" dirty="0"/>
              <a:t>/360=</a:t>
            </a:r>
            <a:r>
              <a:rPr lang="en-US" altLang="zh-CN" sz="2800" dirty="0">
                <a:solidFill>
                  <a:srgbClr val="FF0000"/>
                </a:solidFill>
              </a:rPr>
              <a:t>305.556</a:t>
            </a:r>
            <a:r>
              <a:rPr lang="zh-CN" altLang="en-US" sz="2800" dirty="0">
                <a:solidFill>
                  <a:srgbClr val="FF0000"/>
                </a:solidFill>
              </a:rPr>
              <a:t>元</a:t>
            </a:r>
            <a:endParaRPr lang="en-US" altLang="zh-CN" sz="2800" dirty="0">
              <a:solidFill>
                <a:srgbClr val="FF0000"/>
              </a:solidFill>
            </a:endParaRPr>
          </a:p>
          <a:p>
            <a:pPr algn="l"/>
            <a:r>
              <a:rPr lang="zh-CN" altLang="en-US" sz="2800" dirty="0"/>
              <a:t>（</a:t>
            </a:r>
            <a:r>
              <a:rPr lang="en-US" altLang="zh-CN" sz="2800" dirty="0"/>
              <a:t>4</a:t>
            </a:r>
            <a:r>
              <a:rPr lang="zh-CN" altLang="en-US" sz="2800" dirty="0"/>
              <a:t>）</a:t>
            </a:r>
            <a:r>
              <a:rPr lang="zh-CN" altLang="en-US" sz="2800" dirty="0">
                <a:solidFill>
                  <a:srgbClr val="FF0000"/>
                </a:solidFill>
              </a:rPr>
              <a:t>正回购方</a:t>
            </a:r>
          </a:p>
        </p:txBody>
      </p:sp>
    </p:spTree>
    <p:extLst>
      <p:ext uri="{BB962C8B-B14F-4D97-AF65-F5344CB8AC3E}">
        <p14:creationId xmlns:p14="http://schemas.microsoft.com/office/powerpoint/2010/main" val="189355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413D8F7-960A-4AC0-8E95-15FB87233B1B}"/>
              </a:ext>
            </a:extLst>
          </p:cNvPr>
          <p:cNvGrpSpPr/>
          <p:nvPr/>
        </p:nvGrpSpPr>
        <p:grpSpPr>
          <a:xfrm>
            <a:off x="541532" y="456537"/>
            <a:ext cx="2160513" cy="1360772"/>
            <a:chOff x="373605" y="283629"/>
            <a:chExt cx="2160513" cy="1360772"/>
          </a:xfrm>
        </p:grpSpPr>
        <p:sp>
          <p:nvSpPr>
            <p:cNvPr id="5" name="TextBox 4"/>
            <p:cNvSpPr txBox="1"/>
            <p:nvPr/>
          </p:nvSpPr>
          <p:spPr bwMode="auto">
            <a:xfrm>
              <a:off x="373605" y="283629"/>
              <a:ext cx="1563876" cy="943776"/>
            </a:xfrm>
            <a:prstGeom prst="rect">
              <a:avLst/>
            </a:prstGeom>
            <a:noFill/>
          </p:spPr>
          <p:txBody>
            <a:bodyPr wrap="none" lIns="121913" tIns="60956" rIns="121913" bIns="60956">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zh-CN" altLang="en-US" sz="5333" b="0" i="0" u="none" strike="noStrike" kern="0" cap="none" spc="-200" normalizeH="0" baseline="0" noProof="0" dirty="0">
                  <a:ln w="1905">
                    <a:noFill/>
                  </a:ln>
                  <a:solidFill>
                    <a:srgbClr val="FF0000"/>
                  </a:solidFill>
                  <a:effectLst/>
                  <a:uLnTx/>
                  <a:uFillTx/>
                  <a:latin typeface="字魂35号-经典雅黑" panose="02000000000000000000" pitchFamily="2" charset="-122"/>
                  <a:ea typeface="字魂35号-经典雅黑" panose="02000000000000000000" pitchFamily="2" charset="-122"/>
                </a:rPr>
                <a:t>目录</a:t>
              </a:r>
            </a:p>
          </p:txBody>
        </p:sp>
        <p:sp>
          <p:nvSpPr>
            <p:cNvPr id="6" name="TextBox 5"/>
            <p:cNvSpPr txBox="1"/>
            <p:nvPr/>
          </p:nvSpPr>
          <p:spPr bwMode="auto">
            <a:xfrm>
              <a:off x="373605" y="1110865"/>
              <a:ext cx="2160513" cy="533536"/>
            </a:xfrm>
            <a:prstGeom prst="rect">
              <a:avLst/>
            </a:prstGeom>
            <a:noFill/>
          </p:spPr>
          <p:txBody>
            <a:bodyPr wrap="none" lIns="121913" tIns="60956" rIns="121913" bIns="60956">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rPr>
                <a:t>CONTENTS</a:t>
              </a:r>
              <a:endParaRPr kumimoji="0" lang="zh-CN" altLang="en-US"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endParaRPr>
            </a:p>
          </p:txBody>
        </p:sp>
      </p:grpSp>
      <p:grpSp>
        <p:nvGrpSpPr>
          <p:cNvPr id="7" name="组合 6">
            <a:extLst>
              <a:ext uri="{FF2B5EF4-FFF2-40B4-BE49-F238E27FC236}">
                <a16:creationId xmlns:a16="http://schemas.microsoft.com/office/drawing/2014/main" id="{59EB2A67-FD74-4134-96C9-17CE246D7E2D}"/>
              </a:ext>
            </a:extLst>
          </p:cNvPr>
          <p:cNvGrpSpPr/>
          <p:nvPr/>
        </p:nvGrpSpPr>
        <p:grpSpPr>
          <a:xfrm>
            <a:off x="3984059" y="1936024"/>
            <a:ext cx="3804218" cy="687948"/>
            <a:chOff x="3993858" y="1478759"/>
            <a:chExt cx="3804218" cy="687948"/>
          </a:xfrm>
        </p:grpSpPr>
        <p:sp>
          <p:nvSpPr>
            <p:cNvPr id="8" name="TextBox 7"/>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预习内容检测</a:t>
              </a:r>
            </a:p>
          </p:txBody>
        </p:sp>
        <p:sp>
          <p:nvSpPr>
            <p:cNvPr id="16" name="TextBox 15"/>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01</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2" name="组合 11">
            <a:extLst>
              <a:ext uri="{FF2B5EF4-FFF2-40B4-BE49-F238E27FC236}">
                <a16:creationId xmlns:a16="http://schemas.microsoft.com/office/drawing/2014/main" id="{C46034B8-7673-466E-8778-FD4D5DE3443F}"/>
              </a:ext>
            </a:extLst>
          </p:cNvPr>
          <p:cNvGrpSpPr/>
          <p:nvPr/>
        </p:nvGrpSpPr>
        <p:grpSpPr>
          <a:xfrm>
            <a:off x="3984059" y="3739638"/>
            <a:ext cx="2880888" cy="687948"/>
            <a:chOff x="3993858" y="1478759"/>
            <a:chExt cx="2880888" cy="687948"/>
          </a:xfrm>
        </p:grpSpPr>
        <p:sp>
          <p:nvSpPr>
            <p:cNvPr id="13" name="TextBox 7">
              <a:extLst>
                <a:ext uri="{FF2B5EF4-FFF2-40B4-BE49-F238E27FC236}">
                  <a16:creationId xmlns:a16="http://schemas.microsoft.com/office/drawing/2014/main" id="{7CC42332-8B64-4D97-AD3A-BE45A6D60B5D}"/>
                </a:ext>
              </a:extLst>
            </p:cNvPr>
            <p:cNvSpPr txBox="1"/>
            <p:nvPr/>
          </p:nvSpPr>
          <p:spPr bwMode="auto">
            <a:xfrm>
              <a:off x="4781880" y="1478759"/>
              <a:ext cx="209286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金融创新</a:t>
              </a:r>
            </a:p>
          </p:txBody>
        </p:sp>
        <p:sp>
          <p:nvSpPr>
            <p:cNvPr id="14" name="TextBox 15">
              <a:extLst>
                <a:ext uri="{FF2B5EF4-FFF2-40B4-BE49-F238E27FC236}">
                  <a16:creationId xmlns:a16="http://schemas.microsoft.com/office/drawing/2014/main" id="{41B904F7-B254-411A-8567-584F0C1C779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03</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5" name="组合 14">
            <a:extLst>
              <a:ext uri="{FF2B5EF4-FFF2-40B4-BE49-F238E27FC236}">
                <a16:creationId xmlns:a16="http://schemas.microsoft.com/office/drawing/2014/main" id="{5B065390-BFB3-488F-A964-001B9F81E8F9}"/>
              </a:ext>
            </a:extLst>
          </p:cNvPr>
          <p:cNvGrpSpPr/>
          <p:nvPr/>
        </p:nvGrpSpPr>
        <p:grpSpPr>
          <a:xfrm>
            <a:off x="3984059" y="2837831"/>
            <a:ext cx="5189213" cy="687948"/>
            <a:chOff x="3993858" y="1478759"/>
            <a:chExt cx="5189213" cy="687948"/>
          </a:xfrm>
        </p:grpSpPr>
        <p:sp>
          <p:nvSpPr>
            <p:cNvPr id="17" name="TextBox 7">
              <a:extLst>
                <a:ext uri="{FF2B5EF4-FFF2-40B4-BE49-F238E27FC236}">
                  <a16:creationId xmlns:a16="http://schemas.microsoft.com/office/drawing/2014/main" id="{7F4CA2E9-F045-408D-A721-621A60E5D770}"/>
                </a:ext>
              </a:extLst>
            </p:cNvPr>
            <p:cNvSpPr txBox="1"/>
            <p:nvPr/>
          </p:nvSpPr>
          <p:spPr bwMode="auto">
            <a:xfrm>
              <a:off x="4781880" y="1478759"/>
              <a:ext cx="4401191"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金融市场与金融工具</a:t>
              </a:r>
            </a:p>
          </p:txBody>
        </p:sp>
        <p:sp>
          <p:nvSpPr>
            <p:cNvPr id="18" name="TextBox 15">
              <a:extLst>
                <a:ext uri="{FF2B5EF4-FFF2-40B4-BE49-F238E27FC236}">
                  <a16:creationId xmlns:a16="http://schemas.microsoft.com/office/drawing/2014/main" id="{F83E54A8-CA77-4B59-ACF8-87E1D880BBC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02</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spTree>
    <p:extLst>
      <p:ext uri="{BB962C8B-B14F-4D97-AF65-F5344CB8AC3E}">
        <p14:creationId xmlns:p14="http://schemas.microsoft.com/office/powerpoint/2010/main" val="211067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91"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资本市场、工具</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pSp>
        <p:nvGrpSpPr>
          <p:cNvPr id="12" name="组合 11">
            <a:extLst>
              <a:ext uri="{FF2B5EF4-FFF2-40B4-BE49-F238E27FC236}">
                <a16:creationId xmlns:a16="http://schemas.microsoft.com/office/drawing/2014/main" id="{BB66B818-1592-45F5-BCBF-8096159B5DC9}"/>
              </a:ext>
            </a:extLst>
          </p:cNvPr>
          <p:cNvGrpSpPr/>
          <p:nvPr/>
        </p:nvGrpSpPr>
        <p:grpSpPr>
          <a:xfrm>
            <a:off x="640491" y="1742002"/>
            <a:ext cx="5722350" cy="3373996"/>
            <a:chOff x="2241176" y="2115961"/>
            <a:chExt cx="5722350" cy="3373996"/>
          </a:xfrm>
        </p:grpSpPr>
        <p:sp>
          <p:nvSpPr>
            <p:cNvPr id="2" name="文本框 1">
              <a:extLst>
                <a:ext uri="{FF2B5EF4-FFF2-40B4-BE49-F238E27FC236}">
                  <a16:creationId xmlns:a16="http://schemas.microsoft.com/office/drawing/2014/main" id="{00BC7BB8-CF41-4C47-B083-0401DDEED34A}"/>
                </a:ext>
              </a:extLst>
            </p:cNvPr>
            <p:cNvSpPr txBox="1"/>
            <p:nvPr/>
          </p:nvSpPr>
          <p:spPr>
            <a:xfrm>
              <a:off x="2241176" y="3325905"/>
              <a:ext cx="2219250" cy="954107"/>
            </a:xfrm>
            <a:prstGeom prst="rect">
              <a:avLst/>
            </a:prstGeom>
            <a:noFill/>
          </p:spPr>
          <p:txBody>
            <a:bodyPr wrap="square" rtlCol="0">
              <a:spAutoFit/>
            </a:bodyPr>
            <a:lstStyle/>
            <a:p>
              <a:pPr algn="ctr"/>
              <a:r>
                <a:rPr lang="zh-CN" altLang="en-US" sz="2800" dirty="0"/>
                <a:t>资本市场</a:t>
              </a:r>
              <a:endParaRPr lang="en-US" altLang="zh-CN" sz="2800" dirty="0"/>
            </a:p>
            <a:p>
              <a:pPr algn="ctr"/>
              <a:r>
                <a:rPr lang="zh-CN" altLang="en-US" sz="2800" dirty="0"/>
                <a:t>（</a:t>
              </a:r>
              <a:r>
                <a:rPr lang="en-US" altLang="zh-CN" sz="2800" dirty="0">
                  <a:solidFill>
                    <a:srgbClr val="FF0000"/>
                  </a:solidFill>
                </a:rPr>
                <a:t>1</a:t>
              </a:r>
              <a:r>
                <a:rPr lang="zh-CN" altLang="en-US" sz="2800" dirty="0">
                  <a:solidFill>
                    <a:srgbClr val="FF0000"/>
                  </a:solidFill>
                </a:rPr>
                <a:t>年以上</a:t>
              </a:r>
              <a:r>
                <a:rPr lang="zh-CN" altLang="en-US" sz="2800" dirty="0"/>
                <a:t>）</a:t>
              </a:r>
            </a:p>
          </p:txBody>
        </p:sp>
        <p:grpSp>
          <p:nvGrpSpPr>
            <p:cNvPr id="11" name="组合 10">
              <a:extLst>
                <a:ext uri="{FF2B5EF4-FFF2-40B4-BE49-F238E27FC236}">
                  <a16:creationId xmlns:a16="http://schemas.microsoft.com/office/drawing/2014/main" id="{F7CAB273-4E6E-427B-A510-EECB4BE9D03B}"/>
                </a:ext>
              </a:extLst>
            </p:cNvPr>
            <p:cNvGrpSpPr/>
            <p:nvPr/>
          </p:nvGrpSpPr>
          <p:grpSpPr>
            <a:xfrm>
              <a:off x="4228474" y="2115961"/>
              <a:ext cx="3735052" cy="3373996"/>
              <a:chOff x="1900518" y="2115961"/>
              <a:chExt cx="3735052" cy="3373996"/>
            </a:xfrm>
          </p:grpSpPr>
          <p:sp>
            <p:nvSpPr>
              <p:cNvPr id="4" name="文本框 3">
                <a:extLst>
                  <a:ext uri="{FF2B5EF4-FFF2-40B4-BE49-F238E27FC236}">
                    <a16:creationId xmlns:a16="http://schemas.microsoft.com/office/drawing/2014/main" id="{F79EFDD7-8F40-4F96-A560-9977203E3A3D}"/>
                  </a:ext>
                </a:extLst>
              </p:cNvPr>
              <p:cNvSpPr txBox="1"/>
              <p:nvPr/>
            </p:nvSpPr>
            <p:spPr>
              <a:xfrm>
                <a:off x="2219250" y="2115961"/>
                <a:ext cx="1620957" cy="523220"/>
              </a:xfrm>
              <a:prstGeom prst="rect">
                <a:avLst/>
              </a:prstGeom>
              <a:noFill/>
            </p:spPr>
            <p:txBody>
              <a:bodyPr wrap="none" rtlCol="0">
                <a:spAutoFit/>
              </a:bodyPr>
              <a:lstStyle/>
              <a:p>
                <a:pPr algn="l"/>
                <a:r>
                  <a:rPr lang="zh-CN" altLang="en-US" sz="2800" dirty="0"/>
                  <a:t>股票市场</a:t>
                </a:r>
              </a:p>
            </p:txBody>
          </p:sp>
          <p:sp>
            <p:nvSpPr>
              <p:cNvPr id="5" name="左大括号 4">
                <a:extLst>
                  <a:ext uri="{FF2B5EF4-FFF2-40B4-BE49-F238E27FC236}">
                    <a16:creationId xmlns:a16="http://schemas.microsoft.com/office/drawing/2014/main" id="{B74B69E3-D326-4C97-9703-6A7FB2A30B60}"/>
                  </a:ext>
                </a:extLst>
              </p:cNvPr>
              <p:cNvSpPr/>
              <p:nvPr/>
            </p:nvSpPr>
            <p:spPr>
              <a:xfrm>
                <a:off x="1900518" y="2377571"/>
                <a:ext cx="318732" cy="28507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2AF56B3-F998-4DA1-996F-3C76E7A57951}"/>
                  </a:ext>
                </a:extLst>
              </p:cNvPr>
              <p:cNvSpPr txBox="1"/>
              <p:nvPr/>
            </p:nvSpPr>
            <p:spPr>
              <a:xfrm>
                <a:off x="2219250" y="3541349"/>
                <a:ext cx="3416320" cy="523220"/>
              </a:xfrm>
              <a:prstGeom prst="rect">
                <a:avLst/>
              </a:prstGeom>
              <a:noFill/>
            </p:spPr>
            <p:txBody>
              <a:bodyPr wrap="none" rtlCol="0">
                <a:spAutoFit/>
              </a:bodyPr>
              <a:lstStyle/>
              <a:p>
                <a:pPr algn="l"/>
                <a:r>
                  <a:rPr lang="zh-CN" altLang="en-US" sz="2800" dirty="0"/>
                  <a:t>中长期银行信贷市场</a:t>
                </a:r>
              </a:p>
            </p:txBody>
          </p:sp>
          <p:sp>
            <p:nvSpPr>
              <p:cNvPr id="7" name="文本框 6">
                <a:extLst>
                  <a:ext uri="{FF2B5EF4-FFF2-40B4-BE49-F238E27FC236}">
                    <a16:creationId xmlns:a16="http://schemas.microsoft.com/office/drawing/2014/main" id="{61AEF0B4-ED14-4E95-B73F-A1CCECC4D795}"/>
                  </a:ext>
                </a:extLst>
              </p:cNvPr>
              <p:cNvSpPr txBox="1"/>
              <p:nvPr/>
            </p:nvSpPr>
            <p:spPr>
              <a:xfrm>
                <a:off x="2219250" y="4966737"/>
                <a:ext cx="2698175" cy="523220"/>
              </a:xfrm>
              <a:prstGeom prst="rect">
                <a:avLst/>
              </a:prstGeom>
              <a:noFill/>
            </p:spPr>
            <p:txBody>
              <a:bodyPr wrap="none" rtlCol="0">
                <a:spAutoFit/>
              </a:bodyPr>
              <a:lstStyle/>
              <a:p>
                <a:pPr algn="l"/>
                <a:r>
                  <a:rPr lang="zh-CN" altLang="en-US" sz="2800" dirty="0"/>
                  <a:t>中长期债券市场</a:t>
                </a:r>
              </a:p>
            </p:txBody>
          </p:sp>
        </p:grpSp>
      </p:grpSp>
    </p:spTree>
    <p:extLst>
      <p:ext uri="{BB962C8B-B14F-4D97-AF65-F5344CB8AC3E}">
        <p14:creationId xmlns:p14="http://schemas.microsoft.com/office/powerpoint/2010/main" val="284912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91"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资本市场、工具</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5149E542-A9DC-48F2-AFF6-ECF98F8CC0C5}"/>
              </a:ext>
            </a:extLst>
          </p:cNvPr>
          <p:cNvSpPr txBox="1"/>
          <p:nvPr/>
        </p:nvSpPr>
        <p:spPr>
          <a:xfrm>
            <a:off x="1900518" y="947435"/>
            <a:ext cx="10561253" cy="1384995"/>
          </a:xfrm>
          <a:prstGeom prst="rect">
            <a:avLst/>
          </a:prstGeom>
          <a:noFill/>
        </p:spPr>
        <p:txBody>
          <a:bodyPr wrap="square" rtlCol="0">
            <a:spAutoFit/>
          </a:bodyPr>
          <a:lstStyle/>
          <a:p>
            <a:pPr algn="l"/>
            <a:r>
              <a:rPr lang="zh-CN" altLang="en-US" sz="2800" b="1" dirty="0"/>
              <a:t>证券交易所</a:t>
            </a:r>
            <a:r>
              <a:rPr lang="en-US" altLang="zh-CN" sz="2800" b="1" dirty="0"/>
              <a:t>:</a:t>
            </a:r>
            <a:r>
              <a:rPr lang="zh-CN" altLang="en-US" sz="2800" dirty="0"/>
              <a:t>①固定交易场所、交易时间；②经纪制；③公开竞价</a:t>
            </a:r>
            <a:endParaRPr lang="en-US" altLang="zh-CN" sz="2800" dirty="0"/>
          </a:p>
          <a:p>
            <a:pPr algn="l"/>
            <a:r>
              <a:rPr lang="zh-CN" altLang="en-US" sz="2800" b="1" dirty="0"/>
              <a:t>场外交易市场</a:t>
            </a:r>
            <a:r>
              <a:rPr lang="en-US" altLang="zh-CN" sz="2800" dirty="0"/>
              <a:t>:</a:t>
            </a:r>
            <a:r>
              <a:rPr lang="zh-CN" altLang="en-US" sz="2800" dirty="0"/>
              <a:t>①分散的无形市场②大多采取做市商制度③一般交易的是未上市证券④监管较为宽松</a:t>
            </a:r>
          </a:p>
        </p:txBody>
      </p:sp>
      <p:sp>
        <p:nvSpPr>
          <p:cNvPr id="2" name="文本框 1">
            <a:extLst>
              <a:ext uri="{FF2B5EF4-FFF2-40B4-BE49-F238E27FC236}">
                <a16:creationId xmlns:a16="http://schemas.microsoft.com/office/drawing/2014/main" id="{292847EF-F599-479D-B504-F0F4791A192A}"/>
              </a:ext>
            </a:extLst>
          </p:cNvPr>
          <p:cNvSpPr txBox="1"/>
          <p:nvPr/>
        </p:nvSpPr>
        <p:spPr>
          <a:xfrm>
            <a:off x="0" y="3429000"/>
            <a:ext cx="1620957" cy="523220"/>
          </a:xfrm>
          <a:prstGeom prst="rect">
            <a:avLst/>
          </a:prstGeom>
          <a:noFill/>
        </p:spPr>
        <p:txBody>
          <a:bodyPr wrap="none" rtlCol="0">
            <a:spAutoFit/>
          </a:bodyPr>
          <a:lstStyle/>
          <a:p>
            <a:pPr algn="l"/>
            <a:r>
              <a:rPr lang="zh-CN" altLang="en-US" sz="2800" dirty="0"/>
              <a:t>股票市场</a:t>
            </a:r>
          </a:p>
        </p:txBody>
      </p:sp>
      <p:sp>
        <p:nvSpPr>
          <p:cNvPr id="3" name="左大括号 2">
            <a:extLst>
              <a:ext uri="{FF2B5EF4-FFF2-40B4-BE49-F238E27FC236}">
                <a16:creationId xmlns:a16="http://schemas.microsoft.com/office/drawing/2014/main" id="{86FC7B45-85E6-4EB1-93A2-21C792700E01}"/>
              </a:ext>
            </a:extLst>
          </p:cNvPr>
          <p:cNvSpPr/>
          <p:nvPr/>
        </p:nvSpPr>
        <p:spPr>
          <a:xfrm>
            <a:off x="1523171" y="1639933"/>
            <a:ext cx="377347" cy="41013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373EA91-C70A-4B5C-BDEC-6322A4D0FFE2}"/>
              </a:ext>
            </a:extLst>
          </p:cNvPr>
          <p:cNvSpPr txBox="1"/>
          <p:nvPr/>
        </p:nvSpPr>
        <p:spPr>
          <a:xfrm>
            <a:off x="1900518" y="2351781"/>
            <a:ext cx="10104052" cy="3108543"/>
          </a:xfrm>
          <a:prstGeom prst="rect">
            <a:avLst/>
          </a:prstGeom>
          <a:noFill/>
        </p:spPr>
        <p:txBody>
          <a:bodyPr wrap="square" rtlCol="0">
            <a:spAutoFit/>
          </a:bodyPr>
          <a:lstStyle/>
          <a:p>
            <a:pPr algn="l"/>
            <a:r>
              <a:rPr lang="zh-CN" altLang="en-US" sz="2800" b="1" dirty="0"/>
              <a:t>股票：证明股东权利的所有权凭证</a:t>
            </a:r>
            <a:endParaRPr lang="en-US" altLang="zh-CN" sz="2800" b="1" dirty="0"/>
          </a:p>
          <a:p>
            <a:pPr algn="l"/>
            <a:r>
              <a:rPr lang="zh-CN" altLang="en-US" sz="2800" dirty="0"/>
              <a:t>（</a:t>
            </a:r>
            <a:r>
              <a:rPr lang="en-US" altLang="zh-CN" sz="2800" dirty="0"/>
              <a:t>1</a:t>
            </a:r>
            <a:r>
              <a:rPr lang="zh-CN" altLang="en-US" sz="2800" dirty="0"/>
              <a:t>）普通股：</a:t>
            </a:r>
            <a:r>
              <a:rPr lang="zh-CN" altLang="en-US" sz="2800" b="0" i="0" dirty="0">
                <a:solidFill>
                  <a:srgbClr val="333333"/>
                </a:solidFill>
                <a:effectLst/>
                <a:latin typeface="PingFang SC"/>
              </a:rPr>
              <a:t>经营参与权，利润分配权，处置股份权，剩余财产分配权；</a:t>
            </a:r>
            <a:endParaRPr lang="en-US" altLang="zh-CN" sz="2800" b="0" i="0" dirty="0">
              <a:solidFill>
                <a:srgbClr val="333333"/>
              </a:solidFill>
              <a:effectLst/>
              <a:latin typeface="PingFang SC"/>
            </a:endParaRPr>
          </a:p>
          <a:p>
            <a:pPr algn="l"/>
            <a:r>
              <a:rPr lang="zh-CN" altLang="en-US" sz="2800" dirty="0"/>
              <a:t>优先股：优先分配权，优先求偿权，但是一般没有经营参与权；</a:t>
            </a:r>
            <a:endParaRPr lang="en-US" altLang="zh-CN" sz="2800" dirty="0"/>
          </a:p>
          <a:p>
            <a:pPr algn="l"/>
            <a:r>
              <a:rPr lang="zh-CN" altLang="en-US" sz="2800" dirty="0"/>
              <a:t>（</a:t>
            </a:r>
            <a:r>
              <a:rPr lang="en-US" altLang="zh-CN" sz="2800" dirty="0"/>
              <a:t>2</a:t>
            </a:r>
            <a:r>
              <a:rPr lang="zh-CN" altLang="en-US" sz="2800" dirty="0"/>
              <a:t>）记名股票（我国上市交易的所有股票），不记名股票</a:t>
            </a:r>
            <a:endParaRPr lang="en-US" altLang="zh-CN" sz="2800" dirty="0"/>
          </a:p>
          <a:p>
            <a:pPr algn="l"/>
            <a:r>
              <a:rPr lang="zh-CN" altLang="en-US" sz="2800" dirty="0"/>
              <a:t>（</a:t>
            </a:r>
            <a:r>
              <a:rPr lang="en-US" altLang="zh-CN" sz="2800" dirty="0"/>
              <a:t>3</a:t>
            </a:r>
            <a:r>
              <a:rPr lang="zh-CN" altLang="en-US" sz="2800" dirty="0"/>
              <a:t>）有面额股票、无面额股票（方便股票分割）</a:t>
            </a:r>
            <a:endParaRPr lang="en-US" altLang="zh-CN" sz="2800" dirty="0"/>
          </a:p>
          <a:p>
            <a:pPr algn="l"/>
            <a:r>
              <a:rPr lang="zh-CN" altLang="en-US" sz="2800" dirty="0"/>
              <a:t>（</a:t>
            </a:r>
            <a:r>
              <a:rPr lang="en-US" altLang="zh-CN" sz="2800" dirty="0"/>
              <a:t>4</a:t>
            </a:r>
            <a:r>
              <a:rPr lang="zh-CN" altLang="en-US" sz="2800" dirty="0"/>
              <a:t>）上市交易股票和不可上市交易股票</a:t>
            </a:r>
            <a:endParaRPr lang="en-US" altLang="zh-CN" sz="2800" dirty="0"/>
          </a:p>
        </p:txBody>
      </p:sp>
      <p:sp>
        <p:nvSpPr>
          <p:cNvPr id="7" name="文本框 6">
            <a:extLst>
              <a:ext uri="{FF2B5EF4-FFF2-40B4-BE49-F238E27FC236}">
                <a16:creationId xmlns:a16="http://schemas.microsoft.com/office/drawing/2014/main" id="{0DE62A68-9310-46C9-A06E-D78B33880AC4}"/>
              </a:ext>
            </a:extLst>
          </p:cNvPr>
          <p:cNvSpPr txBox="1"/>
          <p:nvPr/>
        </p:nvSpPr>
        <p:spPr>
          <a:xfrm>
            <a:off x="1900518" y="5479676"/>
            <a:ext cx="10315644" cy="523220"/>
          </a:xfrm>
          <a:prstGeom prst="rect">
            <a:avLst/>
          </a:prstGeom>
          <a:noFill/>
        </p:spPr>
        <p:txBody>
          <a:bodyPr wrap="none" rtlCol="0">
            <a:spAutoFit/>
          </a:bodyPr>
          <a:lstStyle/>
          <a:p>
            <a:pPr algn="l"/>
            <a:r>
              <a:rPr lang="zh-CN" altLang="en-US" sz="2800" dirty="0"/>
              <a:t>股票指数计算方法：</a:t>
            </a:r>
            <a:r>
              <a:rPr lang="en-US" altLang="zh-CN" sz="2800" dirty="0"/>
              <a:t>P201-202</a:t>
            </a:r>
            <a:r>
              <a:rPr lang="zh-CN" altLang="en-US" sz="2800" dirty="0"/>
              <a:t>，记住前两个后两个就自然记住了</a:t>
            </a:r>
          </a:p>
        </p:txBody>
      </p:sp>
    </p:spTree>
    <p:extLst>
      <p:ext uri="{BB962C8B-B14F-4D97-AF65-F5344CB8AC3E}">
        <p14:creationId xmlns:p14="http://schemas.microsoft.com/office/powerpoint/2010/main" val="473932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91"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资本市场、工具</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F1B32702-C605-479A-98DE-DCAD9F135511}"/>
              </a:ext>
            </a:extLst>
          </p:cNvPr>
          <p:cNvSpPr txBox="1"/>
          <p:nvPr/>
        </p:nvSpPr>
        <p:spPr>
          <a:xfrm>
            <a:off x="129503" y="3167390"/>
            <a:ext cx="1980029" cy="523220"/>
          </a:xfrm>
          <a:prstGeom prst="rect">
            <a:avLst/>
          </a:prstGeom>
          <a:noFill/>
        </p:spPr>
        <p:txBody>
          <a:bodyPr wrap="none" rtlCol="0">
            <a:spAutoFit/>
          </a:bodyPr>
          <a:lstStyle/>
          <a:p>
            <a:pPr algn="l"/>
            <a:r>
              <a:rPr lang="zh-CN" altLang="en-US" sz="2800" dirty="0"/>
              <a:t>中长期债券</a:t>
            </a:r>
          </a:p>
        </p:txBody>
      </p:sp>
      <p:sp>
        <p:nvSpPr>
          <p:cNvPr id="3" name="左大括号 2">
            <a:extLst>
              <a:ext uri="{FF2B5EF4-FFF2-40B4-BE49-F238E27FC236}">
                <a16:creationId xmlns:a16="http://schemas.microsoft.com/office/drawing/2014/main" id="{C828D1E6-91A4-44DD-B4EB-9AD336A37EF7}"/>
              </a:ext>
            </a:extLst>
          </p:cNvPr>
          <p:cNvSpPr/>
          <p:nvPr/>
        </p:nvSpPr>
        <p:spPr>
          <a:xfrm>
            <a:off x="2109532" y="1905135"/>
            <a:ext cx="490235" cy="30477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D47E0DE-F551-4E07-BF3E-BFD538E6FDCC}"/>
              </a:ext>
            </a:extLst>
          </p:cNvPr>
          <p:cNvSpPr txBox="1"/>
          <p:nvPr/>
        </p:nvSpPr>
        <p:spPr>
          <a:xfrm>
            <a:off x="2599767" y="1430999"/>
            <a:ext cx="9296398" cy="954107"/>
          </a:xfrm>
          <a:prstGeom prst="rect">
            <a:avLst/>
          </a:prstGeom>
          <a:noFill/>
        </p:spPr>
        <p:txBody>
          <a:bodyPr wrap="square" rtlCol="0">
            <a:spAutoFit/>
          </a:bodyPr>
          <a:lstStyle/>
          <a:p>
            <a:pPr algn="l"/>
            <a:r>
              <a:rPr lang="zh-CN" altLang="en-US" sz="2800" dirty="0"/>
              <a:t>长期国债、长期地方政府债券、长期政府机构债券、长期公司债券、长期金融债券</a:t>
            </a:r>
          </a:p>
        </p:txBody>
      </p:sp>
      <p:sp>
        <p:nvSpPr>
          <p:cNvPr id="5" name="文本框 4">
            <a:extLst>
              <a:ext uri="{FF2B5EF4-FFF2-40B4-BE49-F238E27FC236}">
                <a16:creationId xmlns:a16="http://schemas.microsoft.com/office/drawing/2014/main" id="{A36A040B-8B77-4EAE-8801-9CD2FB70695C}"/>
              </a:ext>
            </a:extLst>
          </p:cNvPr>
          <p:cNvSpPr txBox="1"/>
          <p:nvPr/>
        </p:nvSpPr>
        <p:spPr>
          <a:xfrm>
            <a:off x="2599767" y="3829479"/>
            <a:ext cx="9457150" cy="2246769"/>
          </a:xfrm>
          <a:prstGeom prst="rect">
            <a:avLst/>
          </a:prstGeom>
          <a:noFill/>
        </p:spPr>
        <p:txBody>
          <a:bodyPr wrap="square" rtlCol="0">
            <a:spAutoFit/>
          </a:bodyPr>
          <a:lstStyle/>
          <a:p>
            <a:pPr algn="l"/>
            <a:r>
              <a:rPr lang="zh-CN" altLang="en-US" sz="2800" dirty="0"/>
              <a:t>短期债券：一般不附息票，折价发行，一般用年收益率报价</a:t>
            </a:r>
            <a:endParaRPr lang="en-US" altLang="zh-CN" sz="2800" dirty="0"/>
          </a:p>
          <a:p>
            <a:pPr algn="l"/>
            <a:r>
              <a:rPr lang="zh-CN" altLang="en-US" sz="2800" dirty="0"/>
              <a:t>长期债券：附息票，一般半年或一年付一次息，一般采用债券价格报价；</a:t>
            </a:r>
            <a:endParaRPr lang="en-US" altLang="zh-CN" sz="2800" dirty="0"/>
          </a:p>
          <a:p>
            <a:pPr algn="l"/>
            <a:r>
              <a:rPr lang="zh-CN" altLang="en-US" sz="2800" dirty="0"/>
              <a:t>（</a:t>
            </a:r>
            <a:r>
              <a:rPr lang="zh-CN" altLang="en-US" sz="2800" dirty="0">
                <a:solidFill>
                  <a:srgbClr val="FF0000"/>
                </a:solidFill>
              </a:rPr>
              <a:t>☆ ☆ ☆ </a:t>
            </a:r>
            <a:r>
              <a:rPr lang="zh-CN" altLang="en-US" sz="2800" dirty="0"/>
              <a:t>）</a:t>
            </a:r>
            <a:r>
              <a:rPr lang="zh-CN" altLang="en-US" sz="2800" dirty="0">
                <a:solidFill>
                  <a:srgbClr val="FF0000"/>
                </a:solidFill>
              </a:rPr>
              <a:t>净价交易，全价结算；全价</a:t>
            </a:r>
            <a:r>
              <a:rPr lang="en-US" altLang="zh-CN" sz="2800" dirty="0">
                <a:solidFill>
                  <a:srgbClr val="FF0000"/>
                </a:solidFill>
              </a:rPr>
              <a:t>=</a:t>
            </a:r>
            <a:r>
              <a:rPr lang="zh-CN" altLang="en-US" sz="2800" dirty="0">
                <a:solidFill>
                  <a:srgbClr val="FF0000"/>
                </a:solidFill>
              </a:rPr>
              <a:t>净价</a:t>
            </a:r>
            <a:r>
              <a:rPr lang="en-US" altLang="zh-CN" sz="2800" dirty="0">
                <a:solidFill>
                  <a:srgbClr val="FF0000"/>
                </a:solidFill>
              </a:rPr>
              <a:t>+</a:t>
            </a:r>
            <a:r>
              <a:rPr lang="zh-CN" altLang="en-US" sz="2800" dirty="0">
                <a:solidFill>
                  <a:srgbClr val="FF0000"/>
                </a:solidFill>
              </a:rPr>
              <a:t>应计利息</a:t>
            </a:r>
            <a:endParaRPr lang="en-US" altLang="zh-CN" sz="2800" dirty="0">
              <a:solidFill>
                <a:srgbClr val="FF0000"/>
              </a:solidFill>
            </a:endParaRPr>
          </a:p>
          <a:p>
            <a:pPr algn="l"/>
            <a:r>
              <a:rPr lang="en-US" altLang="zh-CN" sz="2800" dirty="0"/>
              <a:t>						         </a:t>
            </a:r>
            <a:r>
              <a:rPr lang="zh-CN" altLang="en-US" sz="2400" dirty="0"/>
              <a:t>上财</a:t>
            </a:r>
            <a:r>
              <a:rPr lang="en-US" altLang="zh-CN" sz="2400" dirty="0"/>
              <a:t>2021</a:t>
            </a:r>
            <a:r>
              <a:rPr lang="zh-CN" altLang="en-US" sz="2400" dirty="0"/>
              <a:t>年真题考点</a:t>
            </a:r>
            <a:endParaRPr lang="zh-CN" altLang="en-US" sz="2800" dirty="0"/>
          </a:p>
        </p:txBody>
      </p:sp>
    </p:spTree>
    <p:extLst>
      <p:ext uri="{BB962C8B-B14F-4D97-AF65-F5344CB8AC3E}">
        <p14:creationId xmlns:p14="http://schemas.microsoft.com/office/powerpoint/2010/main" val="2766236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794381"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其他金融市场</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pSp>
        <p:nvGrpSpPr>
          <p:cNvPr id="19" name="组合 18">
            <a:extLst>
              <a:ext uri="{FF2B5EF4-FFF2-40B4-BE49-F238E27FC236}">
                <a16:creationId xmlns:a16="http://schemas.microsoft.com/office/drawing/2014/main" id="{F65EF3AE-A148-4936-819F-8C7A2176EBC1}"/>
              </a:ext>
            </a:extLst>
          </p:cNvPr>
          <p:cNvGrpSpPr/>
          <p:nvPr/>
        </p:nvGrpSpPr>
        <p:grpSpPr>
          <a:xfrm>
            <a:off x="242047" y="1024113"/>
            <a:ext cx="12192038" cy="4809775"/>
            <a:chOff x="242047" y="764492"/>
            <a:chExt cx="12192038" cy="4809775"/>
          </a:xfrm>
        </p:grpSpPr>
        <p:sp>
          <p:nvSpPr>
            <p:cNvPr id="6" name="文本框 5">
              <a:extLst>
                <a:ext uri="{FF2B5EF4-FFF2-40B4-BE49-F238E27FC236}">
                  <a16:creationId xmlns:a16="http://schemas.microsoft.com/office/drawing/2014/main" id="{D3F300CA-B20D-4763-8453-A436CAC77F0C}"/>
                </a:ext>
              </a:extLst>
            </p:cNvPr>
            <p:cNvSpPr txBox="1"/>
            <p:nvPr/>
          </p:nvSpPr>
          <p:spPr>
            <a:xfrm>
              <a:off x="242047" y="3167390"/>
              <a:ext cx="2339102" cy="523220"/>
            </a:xfrm>
            <a:prstGeom prst="rect">
              <a:avLst/>
            </a:prstGeom>
            <a:noFill/>
          </p:spPr>
          <p:txBody>
            <a:bodyPr wrap="none" rtlCol="0">
              <a:spAutoFit/>
            </a:bodyPr>
            <a:lstStyle/>
            <a:p>
              <a:pPr algn="l"/>
              <a:r>
                <a:rPr lang="zh-CN" altLang="en-US" sz="2800" dirty="0"/>
                <a:t>其他金融市场</a:t>
              </a:r>
            </a:p>
          </p:txBody>
        </p:sp>
        <p:sp>
          <p:nvSpPr>
            <p:cNvPr id="7" name="左大括号 6">
              <a:extLst>
                <a:ext uri="{FF2B5EF4-FFF2-40B4-BE49-F238E27FC236}">
                  <a16:creationId xmlns:a16="http://schemas.microsoft.com/office/drawing/2014/main" id="{5133DE05-10E3-4108-B9D0-A9AD19269CA6}"/>
                </a:ext>
              </a:extLst>
            </p:cNvPr>
            <p:cNvSpPr/>
            <p:nvPr/>
          </p:nvSpPr>
          <p:spPr>
            <a:xfrm>
              <a:off x="2500811" y="1541217"/>
              <a:ext cx="412719" cy="3775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5F386915-80EA-47BB-BC44-3B3CDE3AB6D2}"/>
                </a:ext>
              </a:extLst>
            </p:cNvPr>
            <p:cNvGrpSpPr/>
            <p:nvPr/>
          </p:nvGrpSpPr>
          <p:grpSpPr>
            <a:xfrm>
              <a:off x="2913530" y="764492"/>
              <a:ext cx="6745436" cy="1553448"/>
              <a:chOff x="2913530" y="764492"/>
              <a:chExt cx="6745436" cy="1553448"/>
            </a:xfrm>
          </p:grpSpPr>
          <p:sp>
            <p:nvSpPr>
              <p:cNvPr id="8" name="文本框 7">
                <a:extLst>
                  <a:ext uri="{FF2B5EF4-FFF2-40B4-BE49-F238E27FC236}">
                    <a16:creationId xmlns:a16="http://schemas.microsoft.com/office/drawing/2014/main" id="{EC60CD57-2CB2-49E8-93E7-457B0CB8D590}"/>
                  </a:ext>
                </a:extLst>
              </p:cNvPr>
              <p:cNvSpPr txBox="1"/>
              <p:nvPr/>
            </p:nvSpPr>
            <p:spPr>
              <a:xfrm>
                <a:off x="2913530" y="1279607"/>
                <a:ext cx="1620957" cy="523220"/>
              </a:xfrm>
              <a:prstGeom prst="rect">
                <a:avLst/>
              </a:prstGeom>
              <a:noFill/>
            </p:spPr>
            <p:txBody>
              <a:bodyPr wrap="none" rtlCol="0">
                <a:spAutoFit/>
              </a:bodyPr>
              <a:lstStyle/>
              <a:p>
                <a:pPr algn="l"/>
                <a:r>
                  <a:rPr lang="zh-CN" altLang="en-US" sz="2800" dirty="0"/>
                  <a:t>外汇市场</a:t>
                </a:r>
              </a:p>
            </p:txBody>
          </p:sp>
          <p:sp>
            <p:nvSpPr>
              <p:cNvPr id="9" name="左大括号 8">
                <a:extLst>
                  <a:ext uri="{FF2B5EF4-FFF2-40B4-BE49-F238E27FC236}">
                    <a16:creationId xmlns:a16="http://schemas.microsoft.com/office/drawing/2014/main" id="{6B419667-DDBE-443B-B5B6-16F5ABA051E9}"/>
                  </a:ext>
                </a:extLst>
              </p:cNvPr>
              <p:cNvSpPr/>
              <p:nvPr/>
            </p:nvSpPr>
            <p:spPr>
              <a:xfrm>
                <a:off x="4534487" y="1026102"/>
                <a:ext cx="198878" cy="10302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6E19776-61FF-4EE1-B703-9F707BC99D18}"/>
                  </a:ext>
                </a:extLst>
              </p:cNvPr>
              <p:cNvSpPr txBox="1"/>
              <p:nvPr/>
            </p:nvSpPr>
            <p:spPr>
              <a:xfrm>
                <a:off x="4806356" y="764492"/>
                <a:ext cx="2698175" cy="523220"/>
              </a:xfrm>
              <a:prstGeom prst="rect">
                <a:avLst/>
              </a:prstGeom>
              <a:noFill/>
            </p:spPr>
            <p:txBody>
              <a:bodyPr wrap="none" rtlCol="0">
                <a:spAutoFit/>
              </a:bodyPr>
              <a:lstStyle/>
              <a:p>
                <a:pPr algn="l"/>
                <a:r>
                  <a:rPr lang="zh-CN" altLang="en-US" sz="2800" dirty="0"/>
                  <a:t>企业结售汇市场</a:t>
                </a:r>
              </a:p>
            </p:txBody>
          </p:sp>
          <p:sp>
            <p:nvSpPr>
              <p:cNvPr id="11" name="文本框 10">
                <a:extLst>
                  <a:ext uri="{FF2B5EF4-FFF2-40B4-BE49-F238E27FC236}">
                    <a16:creationId xmlns:a16="http://schemas.microsoft.com/office/drawing/2014/main" id="{FD7DCE5C-432E-4657-A7F4-E31F4E88B69E}"/>
                  </a:ext>
                </a:extLst>
              </p:cNvPr>
              <p:cNvSpPr txBox="1"/>
              <p:nvPr/>
            </p:nvSpPr>
            <p:spPr>
              <a:xfrm>
                <a:off x="4806356" y="1279606"/>
                <a:ext cx="2698175" cy="523220"/>
              </a:xfrm>
              <a:prstGeom prst="rect">
                <a:avLst/>
              </a:prstGeom>
              <a:noFill/>
            </p:spPr>
            <p:txBody>
              <a:bodyPr wrap="none" rtlCol="0">
                <a:spAutoFit/>
              </a:bodyPr>
              <a:lstStyle/>
              <a:p>
                <a:pPr algn="l"/>
                <a:r>
                  <a:rPr lang="zh-CN" altLang="en-US" sz="2800" dirty="0"/>
                  <a:t>银行间外汇市场</a:t>
                </a:r>
              </a:p>
            </p:txBody>
          </p:sp>
          <p:sp>
            <p:nvSpPr>
              <p:cNvPr id="12" name="文本框 11">
                <a:extLst>
                  <a:ext uri="{FF2B5EF4-FFF2-40B4-BE49-F238E27FC236}">
                    <a16:creationId xmlns:a16="http://schemas.microsoft.com/office/drawing/2014/main" id="{FEF5D461-4150-40D6-8DA1-0DF11F8B76C2}"/>
                  </a:ext>
                </a:extLst>
              </p:cNvPr>
              <p:cNvSpPr txBox="1"/>
              <p:nvPr/>
            </p:nvSpPr>
            <p:spPr>
              <a:xfrm>
                <a:off x="4806356" y="1794720"/>
                <a:ext cx="4852610" cy="523220"/>
              </a:xfrm>
              <a:prstGeom prst="rect">
                <a:avLst/>
              </a:prstGeom>
              <a:noFill/>
            </p:spPr>
            <p:txBody>
              <a:bodyPr wrap="none" rtlCol="0">
                <a:spAutoFit/>
              </a:bodyPr>
              <a:lstStyle/>
              <a:p>
                <a:pPr algn="l"/>
                <a:r>
                  <a:rPr lang="zh-CN" altLang="en-US" sz="2800" dirty="0"/>
                  <a:t>居民个人交易市场：外汇宝等</a:t>
                </a:r>
              </a:p>
            </p:txBody>
          </p:sp>
        </p:grpSp>
        <p:sp>
          <p:nvSpPr>
            <p:cNvPr id="13" name="文本框 12">
              <a:extLst>
                <a:ext uri="{FF2B5EF4-FFF2-40B4-BE49-F238E27FC236}">
                  <a16:creationId xmlns:a16="http://schemas.microsoft.com/office/drawing/2014/main" id="{2783F308-CC38-4A7F-A992-C14BE7D2995D}"/>
                </a:ext>
              </a:extLst>
            </p:cNvPr>
            <p:cNvSpPr txBox="1"/>
            <p:nvPr/>
          </p:nvSpPr>
          <p:spPr>
            <a:xfrm>
              <a:off x="2913530" y="2501080"/>
              <a:ext cx="9520555" cy="523220"/>
            </a:xfrm>
            <a:prstGeom prst="rect">
              <a:avLst/>
            </a:prstGeom>
            <a:noFill/>
          </p:spPr>
          <p:txBody>
            <a:bodyPr wrap="none" rtlCol="0">
              <a:spAutoFit/>
            </a:bodyPr>
            <a:lstStyle/>
            <a:p>
              <a:pPr algn="l"/>
              <a:r>
                <a:rPr lang="zh-CN" altLang="en-US" sz="2800" dirty="0"/>
                <a:t>黄金市场：上海黄金交易所（最大的黄金现货场内交易所）</a:t>
              </a:r>
            </a:p>
          </p:txBody>
        </p:sp>
        <p:sp>
          <p:nvSpPr>
            <p:cNvPr id="14" name="文本框 13">
              <a:extLst>
                <a:ext uri="{FF2B5EF4-FFF2-40B4-BE49-F238E27FC236}">
                  <a16:creationId xmlns:a16="http://schemas.microsoft.com/office/drawing/2014/main" id="{41193EB2-4E07-447E-AEE5-3686EBD0D0E6}"/>
                </a:ext>
              </a:extLst>
            </p:cNvPr>
            <p:cNvSpPr txBox="1"/>
            <p:nvPr/>
          </p:nvSpPr>
          <p:spPr>
            <a:xfrm>
              <a:off x="2913530" y="3207440"/>
              <a:ext cx="9206753" cy="954107"/>
            </a:xfrm>
            <a:prstGeom prst="rect">
              <a:avLst/>
            </a:prstGeom>
            <a:noFill/>
          </p:spPr>
          <p:txBody>
            <a:bodyPr wrap="square" rtlCol="0">
              <a:spAutoFit/>
            </a:bodyPr>
            <a:lstStyle/>
            <a:p>
              <a:pPr algn="l"/>
              <a:r>
                <a:rPr lang="zh-CN" altLang="en-US" sz="2800" dirty="0"/>
                <a:t>保险市场：衡量保险市场发展程度，保险密度（人均保费支出）、保险深度（保费收入</a:t>
              </a:r>
              <a:r>
                <a:rPr lang="en-US" altLang="zh-CN" sz="2800" dirty="0"/>
                <a:t>/GDP</a:t>
              </a:r>
              <a:r>
                <a:rPr lang="zh-CN" altLang="en-US" sz="2800" dirty="0"/>
                <a:t>）</a:t>
              </a:r>
            </a:p>
          </p:txBody>
        </p:sp>
        <p:sp>
          <p:nvSpPr>
            <p:cNvPr id="15" name="文本框 14">
              <a:extLst>
                <a:ext uri="{FF2B5EF4-FFF2-40B4-BE49-F238E27FC236}">
                  <a16:creationId xmlns:a16="http://schemas.microsoft.com/office/drawing/2014/main" id="{8FCFEC19-C7F6-4DE6-8F63-B07335436C3A}"/>
                </a:ext>
              </a:extLst>
            </p:cNvPr>
            <p:cNvSpPr txBox="1"/>
            <p:nvPr/>
          </p:nvSpPr>
          <p:spPr>
            <a:xfrm>
              <a:off x="2913530" y="4344687"/>
              <a:ext cx="7797327" cy="523220"/>
            </a:xfrm>
            <a:prstGeom prst="rect">
              <a:avLst/>
            </a:prstGeom>
            <a:noFill/>
          </p:spPr>
          <p:txBody>
            <a:bodyPr wrap="none" rtlCol="0">
              <a:spAutoFit/>
            </a:bodyPr>
            <a:lstStyle/>
            <a:p>
              <a:pPr algn="l"/>
              <a:r>
                <a:rPr lang="zh-CN" altLang="en-US" sz="2800" dirty="0"/>
                <a:t>证券投资基金：开放式，封闭式，</a:t>
              </a:r>
              <a:r>
                <a:rPr lang="en-US" altLang="zh-CN" sz="2800" dirty="0"/>
                <a:t>ETF</a:t>
              </a:r>
              <a:r>
                <a:rPr lang="zh-CN" altLang="en-US" sz="2800" dirty="0"/>
                <a:t>，</a:t>
              </a:r>
              <a:r>
                <a:rPr lang="en-US" altLang="zh-CN" sz="2800" dirty="0"/>
                <a:t>LOF</a:t>
              </a:r>
              <a:r>
                <a:rPr lang="zh-CN" altLang="en-US" sz="2800" dirty="0"/>
                <a:t>辨析</a:t>
              </a:r>
            </a:p>
          </p:txBody>
        </p:sp>
        <p:sp>
          <p:nvSpPr>
            <p:cNvPr id="17" name="文本框 16">
              <a:extLst>
                <a:ext uri="{FF2B5EF4-FFF2-40B4-BE49-F238E27FC236}">
                  <a16:creationId xmlns:a16="http://schemas.microsoft.com/office/drawing/2014/main" id="{0EBF7D26-C0E1-4075-B030-49E102F3409D}"/>
                </a:ext>
              </a:extLst>
            </p:cNvPr>
            <p:cNvSpPr txBox="1"/>
            <p:nvPr/>
          </p:nvSpPr>
          <p:spPr>
            <a:xfrm>
              <a:off x="2913530" y="5051047"/>
              <a:ext cx="6288901" cy="523220"/>
            </a:xfrm>
            <a:prstGeom prst="rect">
              <a:avLst/>
            </a:prstGeom>
            <a:noFill/>
          </p:spPr>
          <p:txBody>
            <a:bodyPr wrap="none" rtlCol="0">
              <a:spAutoFit/>
            </a:bodyPr>
            <a:lstStyle/>
            <a:p>
              <a:pPr algn="l"/>
              <a:r>
                <a:rPr lang="zh-CN" altLang="en-US" sz="2800" dirty="0"/>
                <a:t>衍生品市场：期货，期权，互换，远期</a:t>
              </a:r>
            </a:p>
          </p:txBody>
        </p:sp>
      </p:grpSp>
    </p:spTree>
    <p:extLst>
      <p:ext uri="{BB962C8B-B14F-4D97-AF65-F5344CB8AC3E}">
        <p14:creationId xmlns:p14="http://schemas.microsoft.com/office/powerpoint/2010/main" val="24718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3</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710365" y="3930223"/>
            <a:ext cx="2771271"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金融创新</a:t>
            </a:r>
          </a:p>
        </p:txBody>
      </p:sp>
    </p:spTree>
    <p:extLst>
      <p:ext uri="{BB962C8B-B14F-4D97-AF65-F5344CB8AC3E}">
        <p14:creationId xmlns:p14="http://schemas.microsoft.com/office/powerpoint/2010/main" val="805043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1102160"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金融创新</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6F0920C2-24C9-4262-8477-1A7D8CEC8442}"/>
              </a:ext>
            </a:extLst>
          </p:cNvPr>
          <p:cNvSpPr txBox="1"/>
          <p:nvPr/>
        </p:nvSpPr>
        <p:spPr>
          <a:xfrm>
            <a:off x="887506" y="1559859"/>
            <a:ext cx="9879628" cy="3970318"/>
          </a:xfrm>
          <a:prstGeom prst="rect">
            <a:avLst/>
          </a:prstGeom>
          <a:noFill/>
        </p:spPr>
        <p:txBody>
          <a:bodyPr wrap="none" rtlCol="0">
            <a:spAutoFit/>
          </a:bodyPr>
          <a:lstStyle/>
          <a:p>
            <a:pPr algn="l"/>
            <a:r>
              <a:rPr lang="zh-CN" altLang="en-US" sz="2800" dirty="0"/>
              <a:t>金融创新：引进新的金融要素或者重新组合已有的金融要素。</a:t>
            </a:r>
            <a:endParaRPr lang="en-US" altLang="zh-CN" sz="2800" dirty="0"/>
          </a:p>
          <a:p>
            <a:pPr algn="l"/>
            <a:endParaRPr lang="en-US" altLang="zh-CN" sz="2800" dirty="0"/>
          </a:p>
          <a:p>
            <a:pPr algn="l"/>
            <a:r>
              <a:rPr lang="zh-CN" altLang="en-US" sz="2800" dirty="0"/>
              <a:t>原因：</a:t>
            </a:r>
            <a:endParaRPr lang="en-US" altLang="zh-CN" sz="2800" dirty="0"/>
          </a:p>
          <a:p>
            <a:pPr algn="l"/>
            <a:r>
              <a:rPr lang="zh-CN" altLang="en-US" sz="2800" dirty="0"/>
              <a:t>（</a:t>
            </a:r>
            <a:r>
              <a:rPr lang="en-US" altLang="zh-CN" sz="2800" dirty="0"/>
              <a:t>1</a:t>
            </a:r>
            <a:r>
              <a:rPr lang="zh-CN" altLang="en-US" sz="2800" dirty="0"/>
              <a:t>）技术进步论</a:t>
            </a:r>
            <a:endParaRPr lang="en-US" altLang="zh-CN" sz="2800" dirty="0"/>
          </a:p>
          <a:p>
            <a:pPr algn="l"/>
            <a:r>
              <a:rPr lang="zh-CN" altLang="en-US" sz="2800" dirty="0"/>
              <a:t>（</a:t>
            </a:r>
            <a:r>
              <a:rPr lang="en-US" altLang="zh-CN" sz="2800" dirty="0"/>
              <a:t>2</a:t>
            </a:r>
            <a:r>
              <a:rPr lang="zh-CN" altLang="en-US" sz="2800" dirty="0"/>
              <a:t>）管理辩证过程</a:t>
            </a:r>
            <a:endParaRPr lang="en-US" altLang="zh-CN" sz="2800" dirty="0"/>
          </a:p>
          <a:p>
            <a:pPr algn="l"/>
            <a:r>
              <a:rPr lang="zh-CN" altLang="en-US" sz="2800" dirty="0"/>
              <a:t>（</a:t>
            </a:r>
            <a:r>
              <a:rPr lang="en-US" altLang="zh-CN" sz="2800" dirty="0"/>
              <a:t>3</a:t>
            </a:r>
            <a:r>
              <a:rPr lang="zh-CN" altLang="en-US" sz="2800" dirty="0"/>
              <a:t>）风险规避论</a:t>
            </a:r>
            <a:endParaRPr lang="en-US" altLang="zh-CN" sz="2800" dirty="0"/>
          </a:p>
          <a:p>
            <a:pPr algn="l"/>
            <a:r>
              <a:rPr lang="zh-CN" altLang="en-US" sz="2800" dirty="0"/>
              <a:t>（</a:t>
            </a:r>
            <a:r>
              <a:rPr lang="en-US" altLang="zh-CN" sz="2800" dirty="0"/>
              <a:t>4</a:t>
            </a:r>
            <a:r>
              <a:rPr lang="zh-CN" altLang="en-US" sz="2800" dirty="0"/>
              <a:t>）竞争趋同论</a:t>
            </a:r>
            <a:endParaRPr lang="en-US" altLang="zh-CN" sz="2800" dirty="0"/>
          </a:p>
          <a:p>
            <a:pPr algn="l"/>
            <a:endParaRPr lang="en-US" altLang="zh-CN" sz="2800" dirty="0"/>
          </a:p>
          <a:p>
            <a:pPr algn="l"/>
            <a:r>
              <a:rPr lang="zh-CN" altLang="en-US" sz="2800" dirty="0"/>
              <a:t>商业银行的业务创新，了解，见课本</a:t>
            </a:r>
            <a:r>
              <a:rPr lang="en-US" altLang="zh-CN" sz="2800" dirty="0"/>
              <a:t>P215</a:t>
            </a:r>
            <a:endParaRPr lang="zh-CN" altLang="en-US" sz="2800" dirty="0"/>
          </a:p>
        </p:txBody>
      </p:sp>
    </p:spTree>
    <p:extLst>
      <p:ext uri="{BB962C8B-B14F-4D97-AF65-F5344CB8AC3E}">
        <p14:creationId xmlns:p14="http://schemas.microsoft.com/office/powerpoint/2010/main" val="299825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68"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远期、期货</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BF083C6C-BCD4-4977-9558-F294AEF97D20}"/>
              </a:ext>
            </a:extLst>
          </p:cNvPr>
          <p:cNvSpPr txBox="1"/>
          <p:nvPr/>
        </p:nvSpPr>
        <p:spPr>
          <a:xfrm>
            <a:off x="867337" y="1776407"/>
            <a:ext cx="5813611" cy="2677656"/>
          </a:xfrm>
          <a:prstGeom prst="rect">
            <a:avLst/>
          </a:prstGeom>
          <a:noFill/>
        </p:spPr>
        <p:txBody>
          <a:bodyPr wrap="square" rtlCol="0">
            <a:spAutoFit/>
          </a:bodyPr>
          <a:lstStyle/>
          <a:p>
            <a:pPr algn="l"/>
            <a:r>
              <a:rPr lang="en-US" altLang="zh-CN" sz="2800" dirty="0"/>
              <a:t>QUESTION:</a:t>
            </a:r>
          </a:p>
          <a:p>
            <a:pPr algn="l"/>
            <a:r>
              <a:rPr lang="zh-CN" altLang="en-US" sz="2800" dirty="0"/>
              <a:t>远期、期货区别？</a:t>
            </a:r>
            <a:endParaRPr lang="en-US" altLang="zh-CN" sz="2800" dirty="0"/>
          </a:p>
          <a:p>
            <a:pPr algn="l"/>
            <a:r>
              <a:rPr lang="zh-CN" altLang="en-US" sz="2800" i="0" dirty="0">
                <a:solidFill>
                  <a:srgbClr val="121212"/>
                </a:solidFill>
                <a:effectLst/>
                <a:latin typeface="-apple-system"/>
              </a:rPr>
              <a:t>（</a:t>
            </a:r>
            <a:r>
              <a:rPr lang="en-US" altLang="zh-CN" sz="2800" i="0" dirty="0">
                <a:solidFill>
                  <a:srgbClr val="121212"/>
                </a:solidFill>
                <a:effectLst/>
                <a:latin typeface="-apple-system"/>
              </a:rPr>
              <a:t>1</a:t>
            </a:r>
            <a:r>
              <a:rPr lang="zh-CN" altLang="en-US" sz="2800" i="0" dirty="0">
                <a:solidFill>
                  <a:srgbClr val="121212"/>
                </a:solidFill>
                <a:effectLst/>
                <a:latin typeface="-apple-system"/>
              </a:rPr>
              <a:t>）有无固定交易场所</a:t>
            </a:r>
            <a:endParaRPr lang="en-US" altLang="zh-CN" sz="2800" i="0" dirty="0">
              <a:solidFill>
                <a:srgbClr val="121212"/>
              </a:solidFill>
              <a:effectLst/>
              <a:latin typeface="-apple-system"/>
            </a:endParaRPr>
          </a:p>
          <a:p>
            <a:pPr algn="l"/>
            <a:r>
              <a:rPr lang="zh-CN" altLang="en-US" sz="2800" dirty="0"/>
              <a:t>（</a:t>
            </a:r>
            <a:r>
              <a:rPr lang="en-US" altLang="zh-CN" sz="2800" dirty="0"/>
              <a:t>2</a:t>
            </a:r>
            <a:r>
              <a:rPr lang="zh-CN" altLang="en-US" sz="2800" dirty="0"/>
              <a:t>）是否为“标准化”的合约</a:t>
            </a:r>
            <a:br>
              <a:rPr lang="en-US" altLang="zh-CN" sz="2800" dirty="0"/>
            </a:br>
            <a:r>
              <a:rPr lang="zh-CN" altLang="en-US" sz="2800" dirty="0"/>
              <a:t>（</a:t>
            </a:r>
            <a:r>
              <a:rPr lang="en-US" altLang="zh-CN" sz="2800" dirty="0"/>
              <a:t>3</a:t>
            </a:r>
            <a:r>
              <a:rPr lang="zh-CN" altLang="en-US" sz="2800" dirty="0"/>
              <a:t>）是否存在信用风险</a:t>
            </a:r>
            <a:endParaRPr lang="en-US" altLang="zh-CN" sz="2800" dirty="0"/>
          </a:p>
          <a:p>
            <a:pPr algn="l"/>
            <a:r>
              <a:rPr lang="zh-CN" altLang="en-US" sz="2800" dirty="0"/>
              <a:t>（</a:t>
            </a:r>
            <a:r>
              <a:rPr lang="en-US" altLang="zh-CN" sz="2800" dirty="0"/>
              <a:t>4</a:t>
            </a:r>
            <a:r>
              <a:rPr lang="zh-CN" altLang="en-US" sz="2800" dirty="0"/>
              <a:t>）能否在到期前平仓</a:t>
            </a:r>
          </a:p>
        </p:txBody>
      </p:sp>
      <p:sp>
        <p:nvSpPr>
          <p:cNvPr id="5" name="文本框 4">
            <a:extLst>
              <a:ext uri="{FF2B5EF4-FFF2-40B4-BE49-F238E27FC236}">
                <a16:creationId xmlns:a16="http://schemas.microsoft.com/office/drawing/2014/main" id="{E6D805FA-9A16-467A-A9B5-281FB72E02E2}"/>
              </a:ext>
            </a:extLst>
          </p:cNvPr>
          <p:cNvSpPr txBox="1"/>
          <p:nvPr/>
        </p:nvSpPr>
        <p:spPr>
          <a:xfrm>
            <a:off x="6535271" y="1776407"/>
            <a:ext cx="4231341" cy="1815882"/>
          </a:xfrm>
          <a:prstGeom prst="rect">
            <a:avLst/>
          </a:prstGeom>
          <a:noFill/>
        </p:spPr>
        <p:txBody>
          <a:bodyPr wrap="square" rtlCol="0">
            <a:spAutoFit/>
          </a:bodyPr>
          <a:lstStyle/>
          <a:p>
            <a:pPr algn="l"/>
            <a:r>
              <a:rPr lang="zh-CN" altLang="en-US" sz="2800" dirty="0"/>
              <a:t>期货交易机制：</a:t>
            </a:r>
            <a:endParaRPr lang="en-US" altLang="zh-CN" sz="2800" dirty="0"/>
          </a:p>
          <a:p>
            <a:pPr algn="l"/>
            <a:r>
              <a:rPr lang="zh-CN" altLang="en-US" sz="2800" dirty="0"/>
              <a:t>（</a:t>
            </a:r>
            <a:r>
              <a:rPr lang="en-US" altLang="zh-CN" sz="2800" dirty="0"/>
              <a:t>1</a:t>
            </a:r>
            <a:r>
              <a:rPr lang="zh-CN" altLang="en-US" sz="2800" dirty="0"/>
              <a:t>）保证金制度</a:t>
            </a:r>
            <a:endParaRPr lang="en-US" altLang="zh-CN" sz="2800" dirty="0"/>
          </a:p>
          <a:p>
            <a:pPr algn="l"/>
            <a:r>
              <a:rPr lang="zh-CN" altLang="en-US" sz="2800" dirty="0"/>
              <a:t>（</a:t>
            </a:r>
            <a:r>
              <a:rPr lang="en-US" altLang="zh-CN" sz="2800" dirty="0"/>
              <a:t>2</a:t>
            </a:r>
            <a:r>
              <a:rPr lang="zh-CN" altLang="en-US" sz="2800" dirty="0"/>
              <a:t>）对冲机制</a:t>
            </a:r>
            <a:endParaRPr lang="en-US" altLang="zh-CN" sz="2800" dirty="0"/>
          </a:p>
          <a:p>
            <a:pPr algn="l"/>
            <a:r>
              <a:rPr lang="zh-CN" altLang="en-US" sz="2800" dirty="0"/>
              <a:t>（</a:t>
            </a:r>
            <a:r>
              <a:rPr lang="en-US" altLang="zh-CN" sz="2800" dirty="0"/>
              <a:t>3</a:t>
            </a:r>
            <a:r>
              <a:rPr lang="zh-CN" altLang="en-US" sz="2800" dirty="0"/>
              <a:t>）统一结算</a:t>
            </a:r>
          </a:p>
        </p:txBody>
      </p:sp>
    </p:spTree>
    <p:extLst>
      <p:ext uri="{BB962C8B-B14F-4D97-AF65-F5344CB8AC3E}">
        <p14:creationId xmlns:p14="http://schemas.microsoft.com/office/powerpoint/2010/main" val="2808729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486607" y="250621"/>
            <a:ext cx="2646878"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金融期货价格计算</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4" name="图片 3">
            <a:extLst>
              <a:ext uri="{FF2B5EF4-FFF2-40B4-BE49-F238E27FC236}">
                <a16:creationId xmlns:a16="http://schemas.microsoft.com/office/drawing/2014/main" id="{EFACCE64-D37E-4548-8AE4-3525D2D9E5BE}"/>
              </a:ext>
            </a:extLst>
          </p:cNvPr>
          <p:cNvPicPr>
            <a:picLocks noChangeAspect="1"/>
          </p:cNvPicPr>
          <p:nvPr/>
        </p:nvPicPr>
        <p:blipFill>
          <a:blip r:embed="rId4"/>
          <a:stretch>
            <a:fillRect/>
          </a:stretch>
        </p:blipFill>
        <p:spPr>
          <a:xfrm>
            <a:off x="2481261" y="2255744"/>
            <a:ext cx="6518181" cy="2316256"/>
          </a:xfrm>
          <a:prstGeom prst="rect">
            <a:avLst/>
          </a:prstGeom>
        </p:spPr>
      </p:pic>
      <p:sp>
        <p:nvSpPr>
          <p:cNvPr id="6" name="文本框 5">
            <a:extLst>
              <a:ext uri="{FF2B5EF4-FFF2-40B4-BE49-F238E27FC236}">
                <a16:creationId xmlns:a16="http://schemas.microsoft.com/office/drawing/2014/main" id="{60324A51-9ADB-40B8-827F-D7B78F35A74B}"/>
              </a:ext>
            </a:extLst>
          </p:cNvPr>
          <p:cNvSpPr txBox="1"/>
          <p:nvPr/>
        </p:nvSpPr>
        <p:spPr>
          <a:xfrm>
            <a:off x="9086663" y="6133387"/>
            <a:ext cx="3105337" cy="523220"/>
          </a:xfrm>
          <a:prstGeom prst="rect">
            <a:avLst/>
          </a:prstGeom>
          <a:noFill/>
        </p:spPr>
        <p:txBody>
          <a:bodyPr wrap="none" rtlCol="0">
            <a:spAutoFit/>
          </a:bodyPr>
          <a:lstStyle/>
          <a:p>
            <a:pPr algn="l"/>
            <a:r>
              <a:rPr lang="en-US" altLang="zh-CN" sz="2800" dirty="0"/>
              <a:t>《</a:t>
            </a:r>
            <a:r>
              <a:rPr lang="zh-CN" altLang="en-US" sz="2800" dirty="0"/>
              <a:t>货金</a:t>
            </a:r>
            <a:r>
              <a:rPr lang="en-US" altLang="zh-CN" sz="2800" dirty="0"/>
              <a:t>》</a:t>
            </a:r>
            <a:r>
              <a:rPr lang="zh-CN" altLang="en-US" sz="2800" dirty="0"/>
              <a:t>课本</a:t>
            </a:r>
            <a:r>
              <a:rPr lang="en-US" altLang="zh-CN" sz="2800" dirty="0"/>
              <a:t>P218</a:t>
            </a:r>
            <a:endParaRPr lang="zh-CN" altLang="en-US" sz="2800" dirty="0"/>
          </a:p>
        </p:txBody>
      </p:sp>
    </p:spTree>
    <p:extLst>
      <p:ext uri="{BB962C8B-B14F-4D97-AF65-F5344CB8AC3E}">
        <p14:creationId xmlns:p14="http://schemas.microsoft.com/office/powerpoint/2010/main" val="388676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6"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金融期权</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D1C8AF58-362C-4F75-9164-D7D47106DFF5}"/>
              </a:ext>
            </a:extLst>
          </p:cNvPr>
          <p:cNvSpPr txBox="1"/>
          <p:nvPr/>
        </p:nvSpPr>
        <p:spPr>
          <a:xfrm>
            <a:off x="2412941" y="1874729"/>
            <a:ext cx="7366119" cy="3108543"/>
          </a:xfrm>
          <a:prstGeom prst="rect">
            <a:avLst/>
          </a:prstGeom>
          <a:noFill/>
        </p:spPr>
        <p:txBody>
          <a:bodyPr wrap="none" rtlCol="0">
            <a:spAutoFit/>
          </a:bodyPr>
          <a:lstStyle/>
          <a:p>
            <a:pPr algn="l"/>
            <a:r>
              <a:rPr lang="zh-CN" altLang="en-US" sz="2800" dirty="0"/>
              <a:t>买方：代表权利；卖方：代表义务</a:t>
            </a:r>
            <a:endParaRPr lang="en-US" altLang="zh-CN" sz="2800" dirty="0"/>
          </a:p>
          <a:p>
            <a:pPr algn="l"/>
            <a:r>
              <a:rPr lang="zh-CN" altLang="en-US" sz="2800" dirty="0"/>
              <a:t>看涨买方：买入基础资产的权利</a:t>
            </a:r>
            <a:endParaRPr lang="en-US" altLang="zh-CN" sz="2800" dirty="0"/>
          </a:p>
          <a:p>
            <a:pPr algn="l"/>
            <a:r>
              <a:rPr lang="zh-CN" altLang="en-US" sz="2800" dirty="0"/>
              <a:t>看跌买方：卖出基础资产的权利</a:t>
            </a:r>
            <a:endParaRPr lang="en-US" altLang="zh-CN" sz="2800" dirty="0"/>
          </a:p>
          <a:p>
            <a:pPr algn="l"/>
            <a:endParaRPr lang="en-US" altLang="zh-CN" sz="2800" dirty="0"/>
          </a:p>
          <a:p>
            <a:pPr algn="l"/>
            <a:r>
              <a:rPr lang="zh-CN" altLang="en-US" sz="2800" dirty="0"/>
              <a:t>欧式期权，美式期权，奇异期权有什么区别？</a:t>
            </a:r>
            <a:endParaRPr lang="en-US" altLang="zh-CN" sz="2800" dirty="0"/>
          </a:p>
          <a:p>
            <a:pPr algn="l"/>
            <a:endParaRPr lang="en-US" altLang="zh-CN" sz="2800" dirty="0"/>
          </a:p>
          <a:p>
            <a:pPr algn="l"/>
            <a:r>
              <a:rPr lang="zh-CN" altLang="en-US" sz="2800" dirty="0"/>
              <a:t>期权可以在交易所交易也可以在场外交易。</a:t>
            </a:r>
          </a:p>
        </p:txBody>
      </p:sp>
    </p:spTree>
    <p:extLst>
      <p:ext uri="{BB962C8B-B14F-4D97-AF65-F5344CB8AC3E}">
        <p14:creationId xmlns:p14="http://schemas.microsoft.com/office/powerpoint/2010/main" val="3165649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1"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互换</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724FB009-3D3D-40E2-8C9C-0E58C7961430}"/>
              </a:ext>
            </a:extLst>
          </p:cNvPr>
          <p:cNvSpPr txBox="1"/>
          <p:nvPr/>
        </p:nvSpPr>
        <p:spPr>
          <a:xfrm>
            <a:off x="376518" y="1047861"/>
            <a:ext cx="6582251" cy="523220"/>
          </a:xfrm>
          <a:prstGeom prst="rect">
            <a:avLst/>
          </a:prstGeom>
          <a:noFill/>
        </p:spPr>
        <p:txBody>
          <a:bodyPr wrap="none" rtlCol="0">
            <a:spAutoFit/>
          </a:bodyPr>
          <a:lstStyle/>
          <a:p>
            <a:pPr algn="l"/>
            <a:r>
              <a:rPr lang="zh-CN" altLang="en-US" sz="2800" dirty="0"/>
              <a:t>互换（</a:t>
            </a:r>
            <a:r>
              <a:rPr lang="zh-CN" altLang="en-US" sz="2800" dirty="0">
                <a:solidFill>
                  <a:srgbClr val="FF0000"/>
                </a:solidFill>
              </a:rPr>
              <a:t>★ ★ ★ </a:t>
            </a:r>
            <a:r>
              <a:rPr lang="zh-CN" altLang="en-US" sz="2800" dirty="0"/>
              <a:t>）：主要通过场外进行；</a:t>
            </a:r>
            <a:endParaRPr lang="en-US" altLang="zh-CN" sz="2800" dirty="0"/>
          </a:p>
        </p:txBody>
      </p:sp>
      <p:graphicFrame>
        <p:nvGraphicFramePr>
          <p:cNvPr id="3" name="表格 3">
            <a:extLst>
              <a:ext uri="{FF2B5EF4-FFF2-40B4-BE49-F238E27FC236}">
                <a16:creationId xmlns:a16="http://schemas.microsoft.com/office/drawing/2014/main" id="{BA8DC2AF-A823-498E-9A63-1C99BB68B3CF}"/>
              </a:ext>
            </a:extLst>
          </p:cNvPr>
          <p:cNvGraphicFramePr>
            <a:graphicFrameLocks noGrp="1"/>
          </p:cNvGraphicFramePr>
          <p:nvPr>
            <p:extLst>
              <p:ext uri="{D42A27DB-BD31-4B8C-83A1-F6EECF244321}">
                <p14:modId xmlns:p14="http://schemas.microsoft.com/office/powerpoint/2010/main" val="1995869521"/>
              </p:ext>
            </p:extLst>
          </p:nvPr>
        </p:nvGraphicFramePr>
        <p:xfrm>
          <a:off x="493060" y="3429000"/>
          <a:ext cx="9341223" cy="1790451"/>
        </p:xfrm>
        <a:graphic>
          <a:graphicData uri="http://schemas.openxmlformats.org/drawingml/2006/table">
            <a:tbl>
              <a:tblPr firstRow="1" bandRow="1">
                <a:tableStyleId>{5C22544A-7EE6-4342-B048-85BDC9FD1C3A}</a:tableStyleId>
              </a:tblPr>
              <a:tblGrid>
                <a:gridCol w="3113741">
                  <a:extLst>
                    <a:ext uri="{9D8B030D-6E8A-4147-A177-3AD203B41FA5}">
                      <a16:colId xmlns:a16="http://schemas.microsoft.com/office/drawing/2014/main" val="2917718123"/>
                    </a:ext>
                  </a:extLst>
                </a:gridCol>
                <a:gridCol w="3113741">
                  <a:extLst>
                    <a:ext uri="{9D8B030D-6E8A-4147-A177-3AD203B41FA5}">
                      <a16:colId xmlns:a16="http://schemas.microsoft.com/office/drawing/2014/main" val="2710125253"/>
                    </a:ext>
                  </a:extLst>
                </a:gridCol>
                <a:gridCol w="3113741">
                  <a:extLst>
                    <a:ext uri="{9D8B030D-6E8A-4147-A177-3AD203B41FA5}">
                      <a16:colId xmlns:a16="http://schemas.microsoft.com/office/drawing/2014/main" val="3861675019"/>
                    </a:ext>
                  </a:extLst>
                </a:gridCol>
              </a:tblGrid>
              <a:tr h="596817">
                <a:tc>
                  <a:txBody>
                    <a:bodyPr/>
                    <a:lstStyle/>
                    <a:p>
                      <a:pPr algn="ctr"/>
                      <a:r>
                        <a:rPr lang="zh-CN" altLang="en-US" sz="3200" b="0" dirty="0">
                          <a:solidFill>
                            <a:schemeClr val="tx1"/>
                          </a:solidFill>
                        </a:rPr>
                        <a:t>公司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3200" b="0" dirty="0">
                          <a:solidFill>
                            <a:schemeClr val="tx1"/>
                          </a:solidFill>
                        </a:rPr>
                        <a:t>固定利率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3200" b="0" dirty="0">
                          <a:solidFill>
                            <a:schemeClr val="tx1"/>
                          </a:solidFill>
                        </a:rPr>
                        <a:t>浮动利率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2712414"/>
                  </a:ext>
                </a:extLst>
              </a:tr>
              <a:tr h="596817">
                <a:tc>
                  <a:txBody>
                    <a:bodyPr/>
                    <a:lstStyle/>
                    <a:p>
                      <a:pPr algn="ctr"/>
                      <a:r>
                        <a:rPr lang="en-US" altLang="zh-CN" sz="3200" b="0" dirty="0">
                          <a:solidFill>
                            <a:schemeClr val="tx1"/>
                          </a:solidFill>
                        </a:rPr>
                        <a:t>A</a:t>
                      </a:r>
                      <a:endParaRPr lang="zh-CN" altLang="en-US" sz="3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b="0" dirty="0">
                          <a:solidFill>
                            <a:schemeClr val="tx1"/>
                          </a:solidFill>
                        </a:rPr>
                        <a:t>10%</a:t>
                      </a:r>
                      <a:endParaRPr lang="zh-CN" altLang="en-US" sz="3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b="0" dirty="0">
                          <a:solidFill>
                            <a:schemeClr val="tx1"/>
                          </a:solidFill>
                        </a:rPr>
                        <a:t>LIBOR</a:t>
                      </a:r>
                      <a:endParaRPr lang="zh-CN" altLang="en-US" sz="3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9969802"/>
                  </a:ext>
                </a:extLst>
              </a:tr>
              <a:tr h="596817">
                <a:tc>
                  <a:txBody>
                    <a:bodyPr/>
                    <a:lstStyle/>
                    <a:p>
                      <a:pPr algn="ctr"/>
                      <a:r>
                        <a:rPr lang="en-US" altLang="zh-CN" sz="3200" b="0" dirty="0">
                          <a:solidFill>
                            <a:schemeClr val="tx1"/>
                          </a:solidFill>
                        </a:rPr>
                        <a:t>B</a:t>
                      </a:r>
                      <a:endParaRPr lang="zh-CN" altLang="en-US" sz="3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b="0" dirty="0">
                          <a:solidFill>
                            <a:schemeClr val="tx1"/>
                          </a:solidFill>
                        </a:rPr>
                        <a:t>11%</a:t>
                      </a:r>
                      <a:endParaRPr lang="zh-CN" altLang="en-US" sz="3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b="0" dirty="0">
                          <a:solidFill>
                            <a:schemeClr val="tx1"/>
                          </a:solidFill>
                        </a:rPr>
                        <a:t>LIBOR+1.2%</a:t>
                      </a:r>
                      <a:endParaRPr lang="zh-CN" altLang="en-US" sz="3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485496"/>
                  </a:ext>
                </a:extLst>
              </a:tr>
            </a:tbl>
          </a:graphicData>
        </a:graphic>
      </p:graphicFrame>
      <p:sp>
        <p:nvSpPr>
          <p:cNvPr id="4" name="文本框 3">
            <a:extLst>
              <a:ext uri="{FF2B5EF4-FFF2-40B4-BE49-F238E27FC236}">
                <a16:creationId xmlns:a16="http://schemas.microsoft.com/office/drawing/2014/main" id="{13102AD7-21FC-4AE3-8525-5B45F9C6643E}"/>
              </a:ext>
            </a:extLst>
          </p:cNvPr>
          <p:cNvSpPr txBox="1"/>
          <p:nvPr/>
        </p:nvSpPr>
        <p:spPr>
          <a:xfrm>
            <a:off x="376518" y="1877707"/>
            <a:ext cx="11716870" cy="1384995"/>
          </a:xfrm>
          <a:prstGeom prst="rect">
            <a:avLst/>
          </a:prstGeom>
          <a:noFill/>
        </p:spPr>
        <p:txBody>
          <a:bodyPr wrap="square" rtlCol="0">
            <a:spAutoFit/>
          </a:bodyPr>
          <a:lstStyle/>
          <a:p>
            <a:pPr algn="l"/>
            <a:r>
              <a:rPr lang="zh-CN" altLang="en-US" sz="2800" b="1" dirty="0"/>
              <a:t>利率互换例题</a:t>
            </a:r>
            <a:r>
              <a:rPr lang="en-US" altLang="zh-CN" sz="2800" b="1" dirty="0"/>
              <a:t>1</a:t>
            </a:r>
            <a:r>
              <a:rPr lang="zh-CN" altLang="en-US" sz="2800" dirty="0"/>
              <a:t>：</a:t>
            </a:r>
            <a:r>
              <a:rPr lang="en-US" altLang="zh-CN" sz="2800" dirty="0"/>
              <a:t>A</a:t>
            </a:r>
            <a:r>
              <a:rPr lang="zh-CN" altLang="en-US" sz="2800" dirty="0"/>
              <a:t>、</a:t>
            </a:r>
            <a:r>
              <a:rPr lang="en-US" altLang="zh-CN" sz="2800" dirty="0"/>
              <a:t>B</a:t>
            </a:r>
            <a:r>
              <a:rPr lang="zh-CN" altLang="en-US" sz="2800" dirty="0"/>
              <a:t>公司均希望借入</a:t>
            </a:r>
            <a:r>
              <a:rPr lang="en-US" altLang="zh-CN" sz="2800" dirty="0"/>
              <a:t>1000</a:t>
            </a:r>
            <a:r>
              <a:rPr lang="zh-CN" altLang="en-US" sz="2800" dirty="0"/>
              <a:t>万</a:t>
            </a:r>
            <a:r>
              <a:rPr lang="en-US" altLang="zh-CN" sz="2800" dirty="0"/>
              <a:t>$</a:t>
            </a:r>
            <a:r>
              <a:rPr lang="zh-CN" altLang="en-US" sz="2800" dirty="0"/>
              <a:t>，期限为一年，其中</a:t>
            </a:r>
            <a:r>
              <a:rPr lang="en-US" altLang="zh-CN" sz="2800" dirty="0"/>
              <a:t>A</a:t>
            </a:r>
            <a:r>
              <a:rPr lang="zh-CN" altLang="en-US" sz="2800" dirty="0"/>
              <a:t>希望借入固定利率贷款，</a:t>
            </a:r>
            <a:r>
              <a:rPr lang="en-US" altLang="zh-CN" sz="2800" dirty="0"/>
              <a:t>B</a:t>
            </a:r>
            <a:r>
              <a:rPr lang="zh-CN" altLang="en-US" sz="2800" dirty="0"/>
              <a:t>希望借入浮动利率贷款，请问如何安排利率互换？（假设互换收益由</a:t>
            </a:r>
            <a:r>
              <a:rPr lang="en-US" altLang="zh-CN" sz="2800" dirty="0"/>
              <a:t>A</a:t>
            </a:r>
            <a:r>
              <a:rPr lang="zh-CN" altLang="en-US" sz="2800" dirty="0"/>
              <a:t>、</a:t>
            </a:r>
            <a:r>
              <a:rPr lang="en-US" altLang="zh-CN" sz="2800" dirty="0"/>
              <a:t>B</a:t>
            </a:r>
            <a:r>
              <a:rPr lang="zh-CN" altLang="en-US" sz="2800" dirty="0"/>
              <a:t>公司平分）</a:t>
            </a:r>
          </a:p>
        </p:txBody>
      </p:sp>
      <p:sp>
        <p:nvSpPr>
          <p:cNvPr id="7" name="文本框 6">
            <a:extLst>
              <a:ext uri="{FF2B5EF4-FFF2-40B4-BE49-F238E27FC236}">
                <a16:creationId xmlns:a16="http://schemas.microsoft.com/office/drawing/2014/main" id="{7588AB88-5DCA-40A0-AC56-45ECA7569BC3}"/>
              </a:ext>
            </a:extLst>
          </p:cNvPr>
          <p:cNvSpPr txBox="1"/>
          <p:nvPr/>
        </p:nvSpPr>
        <p:spPr>
          <a:xfrm>
            <a:off x="237564" y="5385749"/>
            <a:ext cx="11855823" cy="954107"/>
          </a:xfrm>
          <a:prstGeom prst="rect">
            <a:avLst/>
          </a:prstGeom>
          <a:noFill/>
        </p:spPr>
        <p:txBody>
          <a:bodyPr wrap="square" rtlCol="0">
            <a:spAutoFit/>
          </a:bodyPr>
          <a:lstStyle/>
          <a:p>
            <a:pPr algn="l"/>
            <a:r>
              <a:rPr lang="zh-CN" altLang="en-US" sz="2800" b="1" dirty="0"/>
              <a:t>利率互换例题</a:t>
            </a:r>
            <a:r>
              <a:rPr lang="en-US" altLang="zh-CN" sz="2800" b="1" dirty="0"/>
              <a:t>2</a:t>
            </a:r>
            <a:r>
              <a:rPr lang="zh-CN" altLang="en-US" sz="2800" dirty="0"/>
              <a:t>：如果由商业银行充当交易中介，并收取并收取</a:t>
            </a:r>
            <a:r>
              <a:rPr lang="en-US" altLang="zh-CN" sz="2800" dirty="0"/>
              <a:t>0.04%</a:t>
            </a:r>
            <a:r>
              <a:rPr lang="zh-CN" altLang="en-US" sz="2800" dirty="0"/>
              <a:t>手续费，请问如何安排利率互换？（假设互换收益由</a:t>
            </a:r>
            <a:r>
              <a:rPr lang="en-US" altLang="zh-CN" sz="2800" dirty="0"/>
              <a:t>A</a:t>
            </a:r>
            <a:r>
              <a:rPr lang="zh-CN" altLang="en-US" sz="2800" dirty="0"/>
              <a:t>、</a:t>
            </a:r>
            <a:r>
              <a:rPr lang="en-US" altLang="zh-CN" sz="2800" dirty="0"/>
              <a:t>B</a:t>
            </a:r>
            <a:r>
              <a:rPr lang="zh-CN" altLang="en-US" sz="2800" dirty="0"/>
              <a:t>公司平分）</a:t>
            </a:r>
          </a:p>
        </p:txBody>
      </p:sp>
    </p:spTree>
    <p:extLst>
      <p:ext uri="{BB962C8B-B14F-4D97-AF65-F5344CB8AC3E}">
        <p14:creationId xmlns:p14="http://schemas.microsoft.com/office/powerpoint/2010/main" val="117223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989646" y="1869363"/>
              <a:ext cx="267335"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1</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61573" y="3930223"/>
            <a:ext cx="3868855"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预习内容检测</a:t>
            </a:r>
          </a:p>
        </p:txBody>
      </p:sp>
    </p:spTree>
    <p:extLst>
      <p:ext uri="{BB962C8B-B14F-4D97-AF65-F5344CB8AC3E}">
        <p14:creationId xmlns:p14="http://schemas.microsoft.com/office/powerpoint/2010/main" val="69749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68"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结构化产品</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674EC44F-B421-4E6F-BCAE-D29C3C21FF09}"/>
              </a:ext>
            </a:extLst>
          </p:cNvPr>
          <p:cNvSpPr txBox="1"/>
          <p:nvPr/>
        </p:nvSpPr>
        <p:spPr>
          <a:xfrm>
            <a:off x="1604682" y="1855694"/>
            <a:ext cx="3134191" cy="1815882"/>
          </a:xfrm>
          <a:prstGeom prst="rect">
            <a:avLst/>
          </a:prstGeom>
          <a:noFill/>
        </p:spPr>
        <p:txBody>
          <a:bodyPr wrap="none" rtlCol="0">
            <a:spAutoFit/>
          </a:bodyPr>
          <a:lstStyle/>
          <a:p>
            <a:pPr algn="l"/>
            <a:r>
              <a:rPr lang="zh-CN" altLang="en-US" sz="2800" dirty="0"/>
              <a:t>自行了解</a:t>
            </a:r>
            <a:r>
              <a:rPr lang="en-US" altLang="zh-CN" sz="2800" dirty="0"/>
              <a:t>P223-224</a:t>
            </a:r>
          </a:p>
          <a:p>
            <a:pPr algn="l"/>
            <a:endParaRPr lang="en-US" altLang="zh-CN" sz="2800" dirty="0"/>
          </a:p>
          <a:p>
            <a:pPr algn="l"/>
            <a:r>
              <a:rPr lang="zh-CN" altLang="en-US" sz="2800" dirty="0"/>
              <a:t>期权平价公式：</a:t>
            </a:r>
            <a:endParaRPr lang="en-US" altLang="zh-CN" sz="2800" dirty="0"/>
          </a:p>
          <a:p>
            <a:pPr algn="l"/>
            <a:endParaRPr lang="zh-CN" altLang="en-US" sz="28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75F7CF1-9869-47F9-B17E-FF2037FD202B}"/>
                  </a:ext>
                </a:extLst>
              </p:cNvPr>
              <p:cNvSpPr txBox="1"/>
              <p:nvPr/>
            </p:nvSpPr>
            <p:spPr>
              <a:xfrm>
                <a:off x="5637776" y="2634862"/>
                <a:ext cx="363070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𝐶</m:t>
                      </m:r>
                      <m:r>
                        <a:rPr lang="zh-CN" altLang="en-US" sz="2800" i="0">
                          <a:latin typeface="Cambria Math" panose="02040503050406030204" pitchFamily="18" charset="0"/>
                        </a:rPr>
                        <m:t>+</m:t>
                      </m:r>
                      <m:r>
                        <a:rPr lang="zh-CN" altLang="en-US" sz="2800" i="1">
                          <a:latin typeface="Cambria Math" panose="02040503050406030204" pitchFamily="18" charset="0"/>
                        </a:rPr>
                        <m:t>𝐾</m:t>
                      </m:r>
                      <m:sSup>
                        <m:sSupPr>
                          <m:ctrlPr>
                            <a:rPr lang="zh-CN" altLang="en-US" sz="2800" i="1">
                              <a:solidFill>
                                <a:srgbClr val="836967"/>
                              </a:solidFill>
                              <a:latin typeface="Cambria Math" panose="02040503050406030204" pitchFamily="18" charset="0"/>
                            </a:rPr>
                          </m:ctrlPr>
                        </m:sSupPr>
                        <m:e>
                          <m:r>
                            <a:rPr lang="zh-CN" altLang="en-US" sz="2800" i="1">
                              <a:latin typeface="Cambria Math" panose="02040503050406030204" pitchFamily="18" charset="0"/>
                            </a:rPr>
                            <m:t>𝑒</m:t>
                          </m:r>
                        </m:e>
                        <m:sup>
                          <m:r>
                            <a:rPr lang="zh-CN" altLang="en-US" sz="2800" i="0">
                              <a:latin typeface="Cambria Math" panose="02040503050406030204" pitchFamily="18" charset="0"/>
                            </a:rPr>
                            <m:t>−</m:t>
                          </m:r>
                          <m:r>
                            <a:rPr lang="zh-CN" altLang="en-US" sz="2800" i="1">
                              <a:latin typeface="Cambria Math" panose="02040503050406030204" pitchFamily="18" charset="0"/>
                            </a:rPr>
                            <m:t>𝑟𝑇</m:t>
                          </m:r>
                        </m:sup>
                      </m:sSup>
                      <m:r>
                        <a:rPr lang="zh-CN" altLang="en-US" sz="2800" i="0">
                          <a:latin typeface="Cambria Math" panose="02040503050406030204" pitchFamily="18" charset="0"/>
                        </a:rPr>
                        <m:t>=</m:t>
                      </m:r>
                      <m:r>
                        <a:rPr lang="zh-CN" altLang="en-US" sz="2800" i="1">
                          <a:latin typeface="Cambria Math" panose="02040503050406030204" pitchFamily="18" charset="0"/>
                        </a:rPr>
                        <m:t>𝑃</m:t>
                      </m:r>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𝑆</m:t>
                          </m:r>
                        </m:e>
                        <m:sub>
                          <m:r>
                            <a:rPr lang="zh-CN" altLang="en-US" sz="2800" i="0">
                              <a:latin typeface="Cambria Math" panose="02040503050406030204" pitchFamily="18" charset="0"/>
                            </a:rPr>
                            <m:t>0</m:t>
                          </m:r>
                        </m:sub>
                      </m:sSub>
                    </m:oMath>
                  </m:oMathPara>
                </a14:m>
                <a:endParaRPr lang="zh-CN" altLang="en-US" sz="2800" dirty="0"/>
              </a:p>
            </p:txBody>
          </p:sp>
        </mc:Choice>
        <mc:Fallback xmlns="">
          <p:sp>
            <p:nvSpPr>
              <p:cNvPr id="6" name="文本框 5">
                <a:extLst>
                  <a:ext uri="{FF2B5EF4-FFF2-40B4-BE49-F238E27FC236}">
                    <a16:creationId xmlns:a16="http://schemas.microsoft.com/office/drawing/2014/main" id="{875F7CF1-9869-47F9-B17E-FF2037FD202B}"/>
                  </a:ext>
                </a:extLst>
              </p:cNvPr>
              <p:cNvSpPr txBox="1">
                <a:spLocks noRot="1" noChangeAspect="1" noMove="1" noResize="1" noEditPoints="1" noAdjustHandles="1" noChangeArrowheads="1" noChangeShapeType="1" noTextEdit="1"/>
              </p:cNvSpPr>
              <p:nvPr/>
            </p:nvSpPr>
            <p:spPr>
              <a:xfrm>
                <a:off x="5637776" y="2634862"/>
                <a:ext cx="3630706" cy="523220"/>
              </a:xfrm>
              <a:prstGeom prst="rect">
                <a:avLst/>
              </a:prstGeom>
              <a:blipFill>
                <a:blip r:embed="rId4"/>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80BE341-C7BF-4903-B84E-A36A55A9775F}"/>
              </a:ext>
            </a:extLst>
          </p:cNvPr>
          <p:cNvSpPr txBox="1"/>
          <p:nvPr/>
        </p:nvSpPr>
        <p:spPr>
          <a:xfrm>
            <a:off x="1604682" y="3756212"/>
            <a:ext cx="8382423" cy="523220"/>
          </a:xfrm>
          <a:prstGeom prst="rect">
            <a:avLst/>
          </a:prstGeom>
          <a:noFill/>
        </p:spPr>
        <p:txBody>
          <a:bodyPr wrap="none" rtlCol="0">
            <a:spAutoFit/>
          </a:bodyPr>
          <a:lstStyle/>
          <a:p>
            <a:pPr algn="l"/>
            <a:r>
              <a:rPr lang="zh-CN" altLang="en-US" sz="2800" dirty="0"/>
              <a:t>移项后：股票</a:t>
            </a:r>
            <a:r>
              <a:rPr lang="en-US" altLang="zh-CN" sz="2800" dirty="0"/>
              <a:t>=</a:t>
            </a:r>
            <a:r>
              <a:rPr lang="zh-CN" altLang="en-US" sz="2800" dirty="0"/>
              <a:t>看涨期权</a:t>
            </a:r>
            <a:r>
              <a:rPr lang="en-US" altLang="zh-CN" sz="2800" dirty="0"/>
              <a:t>+</a:t>
            </a:r>
            <a:r>
              <a:rPr lang="zh-CN" altLang="en-US" sz="2800" dirty="0"/>
              <a:t>执行价格折现值</a:t>
            </a:r>
            <a:r>
              <a:rPr lang="en-US" altLang="zh-CN" sz="2800" dirty="0"/>
              <a:t>-</a:t>
            </a:r>
            <a:r>
              <a:rPr lang="zh-CN" altLang="en-US" sz="2800" dirty="0"/>
              <a:t>看跌期权</a:t>
            </a:r>
          </a:p>
        </p:txBody>
      </p:sp>
    </p:spTree>
    <p:extLst>
      <p:ext uri="{BB962C8B-B14F-4D97-AF65-F5344CB8AC3E}">
        <p14:creationId xmlns:p14="http://schemas.microsoft.com/office/powerpoint/2010/main" val="1931640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金融创新</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5FC3B46C-9015-4FD3-AD39-FECEFE9D27EA}"/>
              </a:ext>
            </a:extLst>
          </p:cNvPr>
          <p:cNvSpPr txBox="1"/>
          <p:nvPr/>
        </p:nvSpPr>
        <p:spPr>
          <a:xfrm>
            <a:off x="2088776" y="2438400"/>
            <a:ext cx="8568371" cy="954107"/>
          </a:xfrm>
          <a:prstGeom prst="rect">
            <a:avLst/>
          </a:prstGeom>
          <a:noFill/>
        </p:spPr>
        <p:txBody>
          <a:bodyPr wrap="none" rtlCol="0">
            <a:spAutoFit/>
          </a:bodyPr>
          <a:lstStyle/>
          <a:p>
            <a:pPr algn="l"/>
            <a:r>
              <a:rPr lang="zh-CN" altLang="en-US" sz="2800" dirty="0"/>
              <a:t>自行阅读</a:t>
            </a:r>
            <a:r>
              <a:rPr lang="en-US" altLang="zh-CN" sz="2800" dirty="0"/>
              <a:t>P224-234</a:t>
            </a:r>
            <a:r>
              <a:rPr lang="zh-CN" altLang="en-US" sz="2800" dirty="0"/>
              <a:t>，注意</a:t>
            </a:r>
            <a:r>
              <a:rPr lang="en-US" altLang="zh-CN" sz="2800" dirty="0"/>
              <a:t>P225</a:t>
            </a:r>
            <a:r>
              <a:rPr lang="zh-CN" altLang="en-US" sz="2800" dirty="0"/>
              <a:t>的</a:t>
            </a:r>
            <a:r>
              <a:rPr lang="zh-CN" altLang="en-US" sz="2800" dirty="0">
                <a:solidFill>
                  <a:srgbClr val="FF0000"/>
                </a:solidFill>
              </a:rPr>
              <a:t>对冲基金</a:t>
            </a:r>
            <a:r>
              <a:rPr lang="zh-CN" altLang="en-US" sz="2800" dirty="0"/>
              <a:t>，上财考过</a:t>
            </a:r>
            <a:endParaRPr lang="en-US" altLang="zh-CN" sz="2800" dirty="0"/>
          </a:p>
          <a:p>
            <a:pPr algn="l"/>
            <a:r>
              <a:rPr lang="zh-CN" altLang="en-US" sz="2800" b="0" i="0" dirty="0">
                <a:solidFill>
                  <a:srgbClr val="121212"/>
                </a:solidFill>
                <a:effectLst/>
                <a:latin typeface="-apple-system"/>
              </a:rPr>
              <a:t>了解</a:t>
            </a:r>
            <a:r>
              <a:rPr lang="en-US" altLang="zh-CN" sz="2800" b="0" i="0" dirty="0">
                <a:solidFill>
                  <a:srgbClr val="121212"/>
                </a:solidFill>
                <a:effectLst/>
                <a:latin typeface="-apple-system"/>
              </a:rPr>
              <a:t>CNAPS-2</a:t>
            </a:r>
            <a:r>
              <a:rPr lang="zh-CN" altLang="en-US" sz="2800" b="0" i="0" dirty="0">
                <a:solidFill>
                  <a:srgbClr val="121212"/>
                </a:solidFill>
                <a:effectLst/>
                <a:latin typeface="-apple-system"/>
              </a:rPr>
              <a:t>代和</a:t>
            </a:r>
            <a:r>
              <a:rPr lang="en-US" altLang="zh-CN" sz="2800" b="0" i="0" dirty="0">
                <a:solidFill>
                  <a:srgbClr val="121212"/>
                </a:solidFill>
                <a:effectLst/>
                <a:latin typeface="-apple-system"/>
              </a:rPr>
              <a:t>CIPS</a:t>
            </a:r>
            <a:endParaRPr lang="zh-CN" altLang="en-US" sz="2800" dirty="0"/>
          </a:p>
        </p:txBody>
      </p:sp>
    </p:spTree>
    <p:extLst>
      <p:ext uri="{BB962C8B-B14F-4D97-AF65-F5344CB8AC3E}">
        <p14:creationId xmlns:p14="http://schemas.microsoft.com/office/powerpoint/2010/main" val="4031582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5319868" y="2492701"/>
            <a:ext cx="2380129" cy="1200329"/>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7200" dirty="0"/>
              <a:t>End</a:t>
            </a:r>
            <a:r>
              <a:rPr lang="zh-CN" altLang="en-US" sz="7200" dirty="0"/>
              <a:t>！</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657689" y="4365299"/>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3"/>
            </p:custDataLst>
          </p:nvPr>
        </p:nvSpPr>
        <p:spPr>
          <a:xfrm>
            <a:off x="3437866"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4"/>
            </p:custDataLst>
          </p:nvPr>
        </p:nvSpPr>
        <p:spPr>
          <a:xfrm>
            <a:off x="7745694"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Tree>
    <p:extLst>
      <p:ext uri="{BB962C8B-B14F-4D97-AF65-F5344CB8AC3E}">
        <p14:creationId xmlns:p14="http://schemas.microsoft.com/office/powerpoint/2010/main" val="195356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83A35C0D-B44E-484D-9732-9400FF8AF0D8}"/>
              </a:ext>
            </a:extLst>
          </p:cNvPr>
          <p:cNvSpPr txBox="1"/>
          <p:nvPr/>
        </p:nvSpPr>
        <p:spPr>
          <a:xfrm>
            <a:off x="794379" y="1398510"/>
            <a:ext cx="8328212" cy="2893100"/>
          </a:xfrm>
          <a:prstGeom prst="rect">
            <a:avLst/>
          </a:prstGeom>
          <a:noFill/>
        </p:spPr>
        <p:txBody>
          <a:bodyPr wrap="square">
            <a:spAutoFit/>
          </a:bodyPr>
          <a:lstStyle/>
          <a:p>
            <a:r>
              <a:rPr lang="zh-CN" altLang="en-US" sz="2800" dirty="0"/>
              <a:t>例题：</a:t>
            </a:r>
            <a:r>
              <a:rPr lang="en-US" altLang="zh-CN" sz="2800" dirty="0"/>
              <a:t>2015</a:t>
            </a:r>
            <a:r>
              <a:rPr lang="zh-CN" altLang="en-US" sz="2800" dirty="0"/>
              <a:t>年上财真题</a:t>
            </a:r>
            <a:endParaRPr lang="en-US" altLang="zh-CN" sz="2800" dirty="0"/>
          </a:p>
          <a:p>
            <a:endParaRPr lang="en-US" altLang="zh-CN" sz="1400" dirty="0"/>
          </a:p>
          <a:p>
            <a:r>
              <a:rPr lang="zh-CN" altLang="en-US" sz="2800" dirty="0"/>
              <a:t>关于上海银行间同业拆放利率，不正确的表述是？ A.是一种算术平均利率 </a:t>
            </a:r>
            <a:endParaRPr lang="en-US" altLang="zh-CN" sz="2800" dirty="0"/>
          </a:p>
          <a:p>
            <a:r>
              <a:rPr lang="zh-CN" altLang="en-US" sz="2800" dirty="0"/>
              <a:t>B.由公开市场一级交易商之间通过交易形成 </a:t>
            </a:r>
            <a:endParaRPr lang="en-US" altLang="zh-CN" sz="2800" dirty="0"/>
          </a:p>
          <a:p>
            <a:r>
              <a:rPr lang="zh-CN" altLang="en-US" sz="2800" dirty="0"/>
              <a:t>C.由报价行提供报价 </a:t>
            </a:r>
            <a:endParaRPr lang="en-US" altLang="zh-CN" sz="2800" dirty="0"/>
          </a:p>
          <a:p>
            <a:r>
              <a:rPr lang="zh-CN" altLang="en-US" sz="2800" dirty="0"/>
              <a:t>D.是一种批发性利率</a:t>
            </a:r>
          </a:p>
        </p:txBody>
      </p:sp>
      <p:sp>
        <p:nvSpPr>
          <p:cNvPr id="7" name="文本框 6">
            <a:extLst>
              <a:ext uri="{FF2B5EF4-FFF2-40B4-BE49-F238E27FC236}">
                <a16:creationId xmlns:a16="http://schemas.microsoft.com/office/drawing/2014/main" id="{2CB442CD-D1B9-4A35-B8F7-7963F38D8153}"/>
              </a:ext>
            </a:extLst>
          </p:cNvPr>
          <p:cNvSpPr txBox="1"/>
          <p:nvPr/>
        </p:nvSpPr>
        <p:spPr>
          <a:xfrm>
            <a:off x="794379" y="4407531"/>
            <a:ext cx="11047998" cy="1815882"/>
          </a:xfrm>
          <a:prstGeom prst="rect">
            <a:avLst/>
          </a:prstGeom>
          <a:noFill/>
        </p:spPr>
        <p:txBody>
          <a:bodyPr wrap="square">
            <a:spAutoFit/>
          </a:bodyPr>
          <a:lstStyle/>
          <a:p>
            <a:r>
              <a:rPr lang="zh-CN" altLang="en-US" sz="2800" dirty="0"/>
              <a:t>答案：上海银行间同业拆放利率（Shibor）是由信用等级较高的银行自主报出的人民币同业拆出利率计算确定的</a:t>
            </a:r>
            <a:r>
              <a:rPr lang="zh-CN" altLang="en-US" sz="2800" dirty="0">
                <a:solidFill>
                  <a:srgbClr val="FF0000"/>
                </a:solidFill>
              </a:rPr>
              <a:t>算术平均利率</a:t>
            </a:r>
            <a:r>
              <a:rPr lang="zh-CN" altLang="en-US" sz="2800" dirty="0"/>
              <a:t>，是</a:t>
            </a:r>
            <a:r>
              <a:rPr lang="zh-CN" altLang="en-US" sz="2800" dirty="0">
                <a:solidFill>
                  <a:srgbClr val="FF0000"/>
                </a:solidFill>
              </a:rPr>
              <a:t>单利</a:t>
            </a:r>
            <a:r>
              <a:rPr lang="zh-CN" altLang="en-US" sz="2800" dirty="0"/>
              <a:t>、</a:t>
            </a:r>
            <a:r>
              <a:rPr lang="zh-CN" altLang="en-US" sz="2800" dirty="0">
                <a:solidFill>
                  <a:srgbClr val="FF0000"/>
                </a:solidFill>
              </a:rPr>
              <a:t>无担保</a:t>
            </a:r>
            <a:r>
              <a:rPr lang="zh-CN" altLang="en-US" sz="2800" dirty="0"/>
              <a:t>、</a:t>
            </a:r>
            <a:r>
              <a:rPr lang="zh-CN" altLang="en-US" sz="2800" dirty="0">
                <a:solidFill>
                  <a:srgbClr val="FF0000"/>
                </a:solidFill>
              </a:rPr>
              <a:t>批发性利率</a:t>
            </a:r>
            <a:r>
              <a:rPr lang="zh-CN" altLang="en-US" sz="2800" dirty="0"/>
              <a:t>。目前，对社会公布的 Shibor 品种包括隔夜、1 周、2 周、1 个月、3 个月、 6 个月、9 个月及 1 年，故此选</a:t>
            </a:r>
            <a:r>
              <a:rPr lang="en-US" altLang="zh-CN" sz="2800" dirty="0">
                <a:solidFill>
                  <a:srgbClr val="FF0000"/>
                </a:solidFill>
              </a:rPr>
              <a:t>B</a:t>
            </a:r>
            <a:endParaRPr lang="zh-CN" altLang="en-US" sz="2800" dirty="0">
              <a:solidFill>
                <a:srgbClr val="FF0000"/>
              </a:solidFill>
            </a:endParaRPr>
          </a:p>
        </p:txBody>
      </p:sp>
    </p:spTree>
    <p:extLst>
      <p:ext uri="{BB962C8B-B14F-4D97-AF65-F5344CB8AC3E}">
        <p14:creationId xmlns:p14="http://schemas.microsoft.com/office/powerpoint/2010/main" val="350184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4" name="图片 3">
            <a:extLst>
              <a:ext uri="{FF2B5EF4-FFF2-40B4-BE49-F238E27FC236}">
                <a16:creationId xmlns:a16="http://schemas.microsoft.com/office/drawing/2014/main" id="{6D79092D-590C-4879-88A1-54E7D8296EFC}"/>
              </a:ext>
            </a:extLst>
          </p:cNvPr>
          <p:cNvPicPr>
            <a:picLocks noChangeAspect="1"/>
          </p:cNvPicPr>
          <p:nvPr/>
        </p:nvPicPr>
        <p:blipFill>
          <a:blip r:embed="rId4"/>
          <a:stretch>
            <a:fillRect/>
          </a:stretch>
        </p:blipFill>
        <p:spPr>
          <a:xfrm>
            <a:off x="976201" y="1288440"/>
            <a:ext cx="10239597" cy="4281120"/>
          </a:xfrm>
          <a:prstGeom prst="rect">
            <a:avLst/>
          </a:prstGeom>
        </p:spPr>
      </p:pic>
    </p:spTree>
    <p:extLst>
      <p:ext uri="{BB962C8B-B14F-4D97-AF65-F5344CB8AC3E}">
        <p14:creationId xmlns:p14="http://schemas.microsoft.com/office/powerpoint/2010/main" val="370650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75C07D2E-16B2-4855-9A6E-2F2E0E41F433}"/>
              </a:ext>
            </a:extLst>
          </p:cNvPr>
          <p:cNvSpPr txBox="1"/>
          <p:nvPr/>
        </p:nvSpPr>
        <p:spPr>
          <a:xfrm>
            <a:off x="794379" y="1618600"/>
            <a:ext cx="9708775" cy="2985433"/>
          </a:xfrm>
          <a:prstGeom prst="rect">
            <a:avLst/>
          </a:prstGeom>
          <a:noFill/>
        </p:spPr>
        <p:txBody>
          <a:bodyPr wrap="square">
            <a:spAutoFit/>
          </a:bodyPr>
          <a:lstStyle/>
          <a:p>
            <a:r>
              <a:rPr lang="zh-CN" altLang="en-US" sz="2800" dirty="0"/>
              <a:t>例题：</a:t>
            </a:r>
            <a:r>
              <a:rPr lang="en-US" altLang="zh-CN" sz="2800" dirty="0"/>
              <a:t>2020</a:t>
            </a:r>
            <a:r>
              <a:rPr lang="zh-CN" altLang="en-US" sz="2800" dirty="0"/>
              <a:t>上财真题</a:t>
            </a:r>
            <a:endParaRPr lang="en-US" altLang="zh-CN" sz="2800" dirty="0"/>
          </a:p>
          <a:p>
            <a:endParaRPr lang="en-US" altLang="zh-CN" sz="1400" dirty="0"/>
          </a:p>
          <a:p>
            <a:r>
              <a:rPr lang="zh-CN" altLang="en-US" sz="2800" dirty="0"/>
              <a:t>关于私募股权投资基金的有限合伙人，下列表述错误的是（） A.一般不参与日常的投资管理 </a:t>
            </a:r>
            <a:endParaRPr lang="en-US" altLang="zh-CN" sz="2800" dirty="0"/>
          </a:p>
          <a:p>
            <a:r>
              <a:rPr lang="zh-CN" altLang="en-US" sz="2800" dirty="0"/>
              <a:t>B.承诺出资额并按时段出资到位 </a:t>
            </a:r>
            <a:endParaRPr lang="en-US" altLang="zh-CN" sz="2800" dirty="0"/>
          </a:p>
          <a:p>
            <a:r>
              <a:rPr lang="zh-CN" altLang="en-US" sz="2800" dirty="0"/>
              <a:t>C.如资金紧张可撤资 </a:t>
            </a:r>
            <a:endParaRPr lang="en-US" altLang="zh-CN" sz="2800" dirty="0"/>
          </a:p>
          <a:p>
            <a:r>
              <a:rPr lang="zh-CN" altLang="en-US" sz="2800" dirty="0"/>
              <a:t>D.需让渡一部分投资收益给普通合伙人</a:t>
            </a:r>
          </a:p>
        </p:txBody>
      </p:sp>
      <p:sp>
        <p:nvSpPr>
          <p:cNvPr id="4" name="文本框 3">
            <a:extLst>
              <a:ext uri="{FF2B5EF4-FFF2-40B4-BE49-F238E27FC236}">
                <a16:creationId xmlns:a16="http://schemas.microsoft.com/office/drawing/2014/main" id="{4D765B6A-96EF-4675-BCAA-1A07A3A0E62E}"/>
              </a:ext>
            </a:extLst>
          </p:cNvPr>
          <p:cNvSpPr txBox="1"/>
          <p:nvPr/>
        </p:nvSpPr>
        <p:spPr>
          <a:xfrm>
            <a:off x="794379" y="4987127"/>
            <a:ext cx="3328155" cy="523220"/>
          </a:xfrm>
          <a:prstGeom prst="rect">
            <a:avLst/>
          </a:prstGeom>
          <a:noFill/>
        </p:spPr>
        <p:txBody>
          <a:bodyPr wrap="none" rtlCol="0">
            <a:spAutoFit/>
          </a:bodyPr>
          <a:lstStyle/>
          <a:p>
            <a:pPr algn="l"/>
            <a:r>
              <a:rPr lang="zh-CN" altLang="en-US" sz="2800" dirty="0"/>
              <a:t>答案：</a:t>
            </a:r>
            <a:r>
              <a:rPr lang="en-US" altLang="zh-CN" sz="2800" dirty="0">
                <a:solidFill>
                  <a:srgbClr val="FF0000"/>
                </a:solidFill>
              </a:rPr>
              <a:t>C</a:t>
            </a:r>
            <a:r>
              <a:rPr lang="zh-CN" altLang="en-US" sz="2800" dirty="0"/>
              <a:t>，课本</a:t>
            </a:r>
            <a:r>
              <a:rPr lang="en-US" altLang="zh-CN" sz="2800" dirty="0"/>
              <a:t>P225</a:t>
            </a:r>
            <a:endParaRPr lang="zh-CN" altLang="en-US" sz="2800" dirty="0"/>
          </a:p>
        </p:txBody>
      </p:sp>
    </p:spTree>
    <p:extLst>
      <p:ext uri="{BB962C8B-B14F-4D97-AF65-F5344CB8AC3E}">
        <p14:creationId xmlns:p14="http://schemas.microsoft.com/office/powerpoint/2010/main" val="202889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2</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3195918" y="3930223"/>
            <a:ext cx="5800164"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金融市场与金融工具</a:t>
            </a:r>
          </a:p>
        </p:txBody>
      </p:sp>
    </p:spTree>
    <p:extLst>
      <p:ext uri="{BB962C8B-B14F-4D97-AF65-F5344CB8AC3E}">
        <p14:creationId xmlns:p14="http://schemas.microsoft.com/office/powerpoint/2010/main" val="60422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794378"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金融市场功能</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左大括号 1">
            <a:extLst>
              <a:ext uri="{FF2B5EF4-FFF2-40B4-BE49-F238E27FC236}">
                <a16:creationId xmlns:a16="http://schemas.microsoft.com/office/drawing/2014/main" id="{D805A312-B278-41F4-B36C-644A0CC525CF}"/>
              </a:ext>
            </a:extLst>
          </p:cNvPr>
          <p:cNvSpPr/>
          <p:nvPr/>
        </p:nvSpPr>
        <p:spPr>
          <a:xfrm>
            <a:off x="3164319" y="2043952"/>
            <a:ext cx="242269" cy="35500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748F43-3FA3-4539-AAB1-D0DA52E588EF}"/>
              </a:ext>
            </a:extLst>
          </p:cNvPr>
          <p:cNvSpPr txBox="1"/>
          <p:nvPr/>
        </p:nvSpPr>
        <p:spPr>
          <a:xfrm>
            <a:off x="466144" y="3557354"/>
            <a:ext cx="2698175" cy="523220"/>
          </a:xfrm>
          <a:prstGeom prst="rect">
            <a:avLst/>
          </a:prstGeom>
          <a:noFill/>
        </p:spPr>
        <p:txBody>
          <a:bodyPr wrap="none" rtlCol="0">
            <a:spAutoFit/>
          </a:bodyPr>
          <a:lstStyle/>
          <a:p>
            <a:r>
              <a:rPr lang="zh-CN" altLang="en-US" sz="2800" dirty="0"/>
              <a:t>金融市场的功能</a:t>
            </a:r>
          </a:p>
        </p:txBody>
      </p:sp>
      <p:sp>
        <p:nvSpPr>
          <p:cNvPr id="5" name="文本框 4">
            <a:extLst>
              <a:ext uri="{FF2B5EF4-FFF2-40B4-BE49-F238E27FC236}">
                <a16:creationId xmlns:a16="http://schemas.microsoft.com/office/drawing/2014/main" id="{34561128-3870-473F-B0E1-33424839EBF4}"/>
              </a:ext>
            </a:extLst>
          </p:cNvPr>
          <p:cNvSpPr txBox="1"/>
          <p:nvPr/>
        </p:nvSpPr>
        <p:spPr>
          <a:xfrm>
            <a:off x="3432479" y="1782340"/>
            <a:ext cx="1620957" cy="523220"/>
          </a:xfrm>
          <a:prstGeom prst="rect">
            <a:avLst/>
          </a:prstGeom>
          <a:noFill/>
        </p:spPr>
        <p:txBody>
          <a:bodyPr wrap="none" rtlCol="0">
            <a:spAutoFit/>
          </a:bodyPr>
          <a:lstStyle/>
          <a:p>
            <a:pPr algn="l"/>
            <a:r>
              <a:rPr lang="zh-CN" altLang="en-US" sz="2800" dirty="0"/>
              <a:t>微观层面</a:t>
            </a:r>
          </a:p>
        </p:txBody>
      </p:sp>
      <p:sp>
        <p:nvSpPr>
          <p:cNvPr id="6" name="左大括号 5">
            <a:extLst>
              <a:ext uri="{FF2B5EF4-FFF2-40B4-BE49-F238E27FC236}">
                <a16:creationId xmlns:a16="http://schemas.microsoft.com/office/drawing/2014/main" id="{69E368CA-F0A2-419D-B608-53A1284DA4EB}"/>
              </a:ext>
            </a:extLst>
          </p:cNvPr>
          <p:cNvSpPr/>
          <p:nvPr/>
        </p:nvSpPr>
        <p:spPr>
          <a:xfrm>
            <a:off x="5053436" y="923362"/>
            <a:ext cx="242269" cy="22411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942C53F-FF4D-4C34-AC22-95CDEFB0A0DC}"/>
              </a:ext>
            </a:extLst>
          </p:cNvPr>
          <p:cNvSpPr txBox="1"/>
          <p:nvPr/>
        </p:nvSpPr>
        <p:spPr>
          <a:xfrm>
            <a:off x="5329355" y="661752"/>
            <a:ext cx="3775393" cy="523220"/>
          </a:xfrm>
          <a:prstGeom prst="rect">
            <a:avLst/>
          </a:prstGeom>
          <a:noFill/>
        </p:spPr>
        <p:txBody>
          <a:bodyPr wrap="none" rtlCol="0">
            <a:spAutoFit/>
          </a:bodyPr>
          <a:lstStyle/>
          <a:p>
            <a:pPr algn="l"/>
            <a:r>
              <a:rPr lang="zh-CN" altLang="en-US" sz="2800" dirty="0">
                <a:solidFill>
                  <a:srgbClr val="FF0000"/>
                </a:solidFill>
              </a:rPr>
              <a:t>融通资金</a:t>
            </a:r>
            <a:r>
              <a:rPr lang="zh-CN" altLang="en-US" sz="2800" dirty="0"/>
              <a:t>（基本功能）</a:t>
            </a:r>
          </a:p>
        </p:txBody>
      </p:sp>
      <p:sp>
        <p:nvSpPr>
          <p:cNvPr id="8" name="文本框 7">
            <a:extLst>
              <a:ext uri="{FF2B5EF4-FFF2-40B4-BE49-F238E27FC236}">
                <a16:creationId xmlns:a16="http://schemas.microsoft.com/office/drawing/2014/main" id="{6F41783E-EB46-41DE-82F6-93F49C1E2CCD}"/>
              </a:ext>
            </a:extLst>
          </p:cNvPr>
          <p:cNvSpPr txBox="1"/>
          <p:nvPr/>
        </p:nvSpPr>
        <p:spPr>
          <a:xfrm>
            <a:off x="5329355" y="1408811"/>
            <a:ext cx="5929828" cy="523220"/>
          </a:xfrm>
          <a:prstGeom prst="rect">
            <a:avLst/>
          </a:prstGeom>
          <a:noFill/>
        </p:spPr>
        <p:txBody>
          <a:bodyPr wrap="none" rtlCol="0">
            <a:spAutoFit/>
          </a:bodyPr>
          <a:lstStyle/>
          <a:p>
            <a:pPr algn="l"/>
            <a:r>
              <a:rPr lang="zh-CN" altLang="en-US" sz="2800" dirty="0"/>
              <a:t>价格发现（受限于金融市场的效率）</a:t>
            </a:r>
          </a:p>
        </p:txBody>
      </p:sp>
      <p:sp>
        <p:nvSpPr>
          <p:cNvPr id="10" name="文本框 9">
            <a:extLst>
              <a:ext uri="{FF2B5EF4-FFF2-40B4-BE49-F238E27FC236}">
                <a16:creationId xmlns:a16="http://schemas.microsoft.com/office/drawing/2014/main" id="{9B803DEA-C064-49C7-B2BA-240CFDB3F484}"/>
              </a:ext>
            </a:extLst>
          </p:cNvPr>
          <p:cNvSpPr txBox="1"/>
          <p:nvPr/>
        </p:nvSpPr>
        <p:spPr>
          <a:xfrm>
            <a:off x="5329355" y="2155870"/>
            <a:ext cx="1980029" cy="523220"/>
          </a:xfrm>
          <a:prstGeom prst="rect">
            <a:avLst/>
          </a:prstGeom>
          <a:noFill/>
        </p:spPr>
        <p:txBody>
          <a:bodyPr wrap="none" rtlCol="0">
            <a:spAutoFit/>
          </a:bodyPr>
          <a:lstStyle/>
          <a:p>
            <a:pPr algn="l"/>
            <a:r>
              <a:rPr lang="zh-CN" altLang="en-US" sz="2800" dirty="0"/>
              <a:t>提供流动性</a:t>
            </a:r>
          </a:p>
        </p:txBody>
      </p:sp>
      <p:sp>
        <p:nvSpPr>
          <p:cNvPr id="11" name="文本框 10">
            <a:extLst>
              <a:ext uri="{FF2B5EF4-FFF2-40B4-BE49-F238E27FC236}">
                <a16:creationId xmlns:a16="http://schemas.microsoft.com/office/drawing/2014/main" id="{616472B8-C18C-45F2-82B5-3CB6B13AA738}"/>
              </a:ext>
            </a:extLst>
          </p:cNvPr>
          <p:cNvSpPr txBox="1"/>
          <p:nvPr/>
        </p:nvSpPr>
        <p:spPr>
          <a:xfrm>
            <a:off x="5329355" y="2902929"/>
            <a:ext cx="4134465" cy="523220"/>
          </a:xfrm>
          <a:prstGeom prst="rect">
            <a:avLst/>
          </a:prstGeom>
          <a:noFill/>
        </p:spPr>
        <p:txBody>
          <a:bodyPr wrap="none" rtlCol="0">
            <a:spAutoFit/>
          </a:bodyPr>
          <a:lstStyle/>
          <a:p>
            <a:pPr algn="l"/>
            <a:r>
              <a:rPr lang="zh-CN" altLang="en-US" sz="2800" dirty="0"/>
              <a:t>减少搜寻成本和信息成本</a:t>
            </a:r>
          </a:p>
        </p:txBody>
      </p:sp>
      <p:sp>
        <p:nvSpPr>
          <p:cNvPr id="13" name="文本框 12">
            <a:extLst>
              <a:ext uri="{FF2B5EF4-FFF2-40B4-BE49-F238E27FC236}">
                <a16:creationId xmlns:a16="http://schemas.microsoft.com/office/drawing/2014/main" id="{A1C70CAC-E7D2-4DC3-952E-CA73D7C38D15}"/>
              </a:ext>
            </a:extLst>
          </p:cNvPr>
          <p:cNvSpPr txBox="1"/>
          <p:nvPr/>
        </p:nvSpPr>
        <p:spPr>
          <a:xfrm>
            <a:off x="3406588" y="5332367"/>
            <a:ext cx="1620957" cy="523220"/>
          </a:xfrm>
          <a:prstGeom prst="rect">
            <a:avLst/>
          </a:prstGeom>
          <a:noFill/>
        </p:spPr>
        <p:txBody>
          <a:bodyPr wrap="none" rtlCol="0">
            <a:spAutoFit/>
          </a:bodyPr>
          <a:lstStyle/>
          <a:p>
            <a:pPr algn="l"/>
            <a:r>
              <a:rPr lang="zh-CN" altLang="en-US" sz="2800" dirty="0"/>
              <a:t>宏观层面</a:t>
            </a:r>
          </a:p>
        </p:txBody>
      </p:sp>
      <p:sp>
        <p:nvSpPr>
          <p:cNvPr id="14" name="左大括号 13">
            <a:extLst>
              <a:ext uri="{FF2B5EF4-FFF2-40B4-BE49-F238E27FC236}">
                <a16:creationId xmlns:a16="http://schemas.microsoft.com/office/drawing/2014/main" id="{AD494CD6-CAC3-4DAC-BBA9-E70C2F2CC820}"/>
              </a:ext>
            </a:extLst>
          </p:cNvPr>
          <p:cNvSpPr/>
          <p:nvPr/>
        </p:nvSpPr>
        <p:spPr>
          <a:xfrm>
            <a:off x="5053436" y="4647793"/>
            <a:ext cx="242270" cy="18923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7B51A72-8350-4A56-929B-EF46561661C5}"/>
              </a:ext>
            </a:extLst>
          </p:cNvPr>
          <p:cNvSpPr txBox="1"/>
          <p:nvPr/>
        </p:nvSpPr>
        <p:spPr>
          <a:xfrm>
            <a:off x="5329355" y="4397047"/>
            <a:ext cx="2518638" cy="523220"/>
          </a:xfrm>
          <a:prstGeom prst="rect">
            <a:avLst/>
          </a:prstGeom>
          <a:noFill/>
        </p:spPr>
        <p:txBody>
          <a:bodyPr wrap="none" rtlCol="0">
            <a:spAutoFit/>
          </a:bodyPr>
          <a:lstStyle/>
          <a:p>
            <a:pPr algn="l"/>
            <a:r>
              <a:rPr lang="zh-CN" altLang="en-US" sz="2800" dirty="0"/>
              <a:t>储蓄</a:t>
            </a:r>
            <a:r>
              <a:rPr lang="en-US" altLang="zh-CN" sz="2800" dirty="0"/>
              <a:t>-</a:t>
            </a:r>
            <a:r>
              <a:rPr lang="zh-CN" altLang="en-US" sz="2800" dirty="0"/>
              <a:t>投资转换</a:t>
            </a:r>
          </a:p>
        </p:txBody>
      </p:sp>
      <p:sp>
        <p:nvSpPr>
          <p:cNvPr id="18" name="文本框 17">
            <a:extLst>
              <a:ext uri="{FF2B5EF4-FFF2-40B4-BE49-F238E27FC236}">
                <a16:creationId xmlns:a16="http://schemas.microsoft.com/office/drawing/2014/main" id="{E3AB44B4-2C2F-404E-89F6-A4910D39B4B4}"/>
              </a:ext>
            </a:extLst>
          </p:cNvPr>
          <p:cNvSpPr txBox="1"/>
          <p:nvPr/>
        </p:nvSpPr>
        <p:spPr>
          <a:xfrm>
            <a:off x="5329355" y="5337799"/>
            <a:ext cx="1620957" cy="523220"/>
          </a:xfrm>
          <a:prstGeom prst="rect">
            <a:avLst/>
          </a:prstGeom>
          <a:noFill/>
        </p:spPr>
        <p:txBody>
          <a:bodyPr wrap="none" rtlCol="0">
            <a:spAutoFit/>
          </a:bodyPr>
          <a:lstStyle/>
          <a:p>
            <a:pPr algn="l"/>
            <a:r>
              <a:rPr lang="zh-CN" altLang="en-US" sz="2800" dirty="0"/>
              <a:t>资源配置</a:t>
            </a:r>
          </a:p>
        </p:txBody>
      </p:sp>
      <p:sp>
        <p:nvSpPr>
          <p:cNvPr id="20" name="文本框 19">
            <a:extLst>
              <a:ext uri="{FF2B5EF4-FFF2-40B4-BE49-F238E27FC236}">
                <a16:creationId xmlns:a16="http://schemas.microsoft.com/office/drawing/2014/main" id="{3DD87627-AAE1-434D-B485-514D880683CD}"/>
              </a:ext>
            </a:extLst>
          </p:cNvPr>
          <p:cNvSpPr txBox="1"/>
          <p:nvPr/>
        </p:nvSpPr>
        <p:spPr>
          <a:xfrm>
            <a:off x="5329355" y="6278550"/>
            <a:ext cx="1620957" cy="523220"/>
          </a:xfrm>
          <a:prstGeom prst="rect">
            <a:avLst/>
          </a:prstGeom>
          <a:noFill/>
        </p:spPr>
        <p:txBody>
          <a:bodyPr wrap="none" rtlCol="0">
            <a:spAutoFit/>
          </a:bodyPr>
          <a:lstStyle/>
          <a:p>
            <a:pPr algn="l"/>
            <a:r>
              <a:rPr lang="zh-CN" altLang="en-US" sz="2800" dirty="0"/>
              <a:t>宏观调控</a:t>
            </a:r>
          </a:p>
        </p:txBody>
      </p:sp>
      <p:sp>
        <p:nvSpPr>
          <p:cNvPr id="21" name="文本框 20">
            <a:extLst>
              <a:ext uri="{FF2B5EF4-FFF2-40B4-BE49-F238E27FC236}">
                <a16:creationId xmlns:a16="http://schemas.microsoft.com/office/drawing/2014/main" id="{9A9F01E6-027E-4AAC-A5BA-2206E8042212}"/>
              </a:ext>
            </a:extLst>
          </p:cNvPr>
          <p:cNvSpPr txBox="1"/>
          <p:nvPr/>
        </p:nvSpPr>
        <p:spPr>
          <a:xfrm>
            <a:off x="1102154" y="3905062"/>
            <a:ext cx="1261884" cy="523220"/>
          </a:xfrm>
          <a:prstGeom prst="rect">
            <a:avLst/>
          </a:prstGeom>
          <a:noFill/>
        </p:spPr>
        <p:txBody>
          <a:bodyPr wrap="none" rtlCol="0">
            <a:spAutoFit/>
          </a:bodyPr>
          <a:lstStyle/>
          <a:p>
            <a:r>
              <a:rPr lang="zh-CN" altLang="en-US" sz="2800" dirty="0">
                <a:solidFill>
                  <a:srgbClr val="FF0000"/>
                </a:solidFill>
              </a:rPr>
              <a:t>☆☆☆</a:t>
            </a:r>
          </a:p>
        </p:txBody>
      </p:sp>
    </p:spTree>
    <p:extLst>
      <p:ext uri="{BB962C8B-B14F-4D97-AF65-F5344CB8AC3E}">
        <p14:creationId xmlns:p14="http://schemas.microsoft.com/office/powerpoint/2010/main" val="31442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794378"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金融市场功能</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43F82E80-F59B-49B7-B66F-ADB84298A708}"/>
              </a:ext>
            </a:extLst>
          </p:cNvPr>
          <p:cNvSpPr txBox="1"/>
          <p:nvPr/>
        </p:nvSpPr>
        <p:spPr>
          <a:xfrm>
            <a:off x="762000" y="2905780"/>
            <a:ext cx="11434540" cy="1169551"/>
          </a:xfrm>
          <a:prstGeom prst="rect">
            <a:avLst/>
          </a:prstGeom>
          <a:noFill/>
        </p:spPr>
        <p:txBody>
          <a:bodyPr wrap="none" rtlCol="0">
            <a:spAutoFit/>
          </a:bodyPr>
          <a:lstStyle/>
          <a:p>
            <a:pPr algn="l"/>
            <a:r>
              <a:rPr lang="en-US" altLang="zh-CN" sz="2800" b="1" dirty="0"/>
              <a:t>Question</a:t>
            </a:r>
            <a:r>
              <a:rPr lang="en-US" altLang="zh-CN" sz="2800" dirty="0"/>
              <a:t>:</a:t>
            </a:r>
            <a:r>
              <a:rPr lang="zh-CN" altLang="en-US" sz="2800" dirty="0"/>
              <a:t>金融机构通过发行金融债券融资属于间接融资还是直接融资？</a:t>
            </a:r>
            <a:endParaRPr lang="en-US" altLang="zh-CN" sz="2800" dirty="0"/>
          </a:p>
          <a:p>
            <a:pPr algn="l"/>
            <a:endParaRPr lang="en-US" altLang="zh-CN" sz="1400" dirty="0"/>
          </a:p>
          <a:p>
            <a:pPr algn="l"/>
            <a:r>
              <a:rPr lang="zh-CN" altLang="en-US" sz="2800" dirty="0"/>
              <a:t>答案：课本</a:t>
            </a:r>
            <a:r>
              <a:rPr lang="en-US" altLang="zh-CN" sz="2800" dirty="0"/>
              <a:t>P182</a:t>
            </a:r>
            <a:endParaRPr lang="zh-CN" altLang="en-US" sz="2800" dirty="0"/>
          </a:p>
        </p:txBody>
      </p:sp>
    </p:spTree>
    <p:extLst>
      <p:ext uri="{BB962C8B-B14F-4D97-AF65-F5344CB8AC3E}">
        <p14:creationId xmlns:p14="http://schemas.microsoft.com/office/powerpoint/2010/main" val="2088422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61c9884-2755-4b87-b35a-b60123a8fdf4&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8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1700</TotalTime>
  <Words>1830</Words>
  <Application>Microsoft Office PowerPoint</Application>
  <PresentationFormat>宽屏</PresentationFormat>
  <Paragraphs>216</Paragraphs>
  <Slides>32</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-apple-system</vt:lpstr>
      <vt:lpstr>PingFang SC</vt:lpstr>
      <vt:lpstr>等线</vt:lpstr>
      <vt:lpstr>等线 Light</vt:lpstr>
      <vt:lpstr>微软雅黑</vt:lpstr>
      <vt:lpstr>字魂35号-经典雅黑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Z CG</cp:lastModifiedBy>
  <cp:revision>25</cp:revision>
  <dcterms:created xsi:type="dcterms:W3CDTF">2019-02-22T08:29:03Z</dcterms:created>
  <dcterms:modified xsi:type="dcterms:W3CDTF">2022-06-08T13:32:04Z</dcterms:modified>
</cp:coreProperties>
</file>