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007577251" r:id="rId2"/>
    <p:sldId id="886" r:id="rId3"/>
    <p:sldId id="2007577296" r:id="rId4"/>
    <p:sldId id="2007577299" r:id="rId5"/>
    <p:sldId id="2007577311" r:id="rId6"/>
    <p:sldId id="2007577336" r:id="rId7"/>
    <p:sldId id="2007577337" r:id="rId8"/>
    <p:sldId id="2007577338" r:id="rId9"/>
    <p:sldId id="2007577297" r:id="rId10"/>
    <p:sldId id="2007577301" r:id="rId11"/>
    <p:sldId id="2007577318" r:id="rId12"/>
    <p:sldId id="2007577342" r:id="rId13"/>
    <p:sldId id="2007577339" r:id="rId14"/>
    <p:sldId id="2007577340" r:id="rId15"/>
    <p:sldId id="2007577343" r:id="rId16"/>
    <p:sldId id="2007577344" r:id="rId17"/>
    <p:sldId id="2007577345" r:id="rId18"/>
    <p:sldId id="2007577346" r:id="rId19"/>
    <p:sldId id="2007577347" r:id="rId20"/>
    <p:sldId id="2007577348" r:id="rId21"/>
    <p:sldId id="2007577349" r:id="rId22"/>
    <p:sldId id="2007577350" r:id="rId23"/>
    <p:sldId id="2007577274" r:id="rId24"/>
    <p:sldId id="2007577322" r:id="rId25"/>
    <p:sldId id="2007577326" r:id="rId26"/>
    <p:sldId id="2007577273" r:id="rId27"/>
    <p:sldId id="2007577335" r:id="rId28"/>
    <p:sldId id="2007577351" r:id="rId29"/>
    <p:sldId id="2007577298" r:id="rId30"/>
    <p:sldId id="2007577352" r:id="rId31"/>
    <p:sldId id="2007577353" r:id="rId32"/>
    <p:sldId id="2007577356" r:id="rId33"/>
    <p:sldId id="2007577357" r:id="rId34"/>
    <p:sldId id="2007577358" r:id="rId35"/>
    <p:sldId id="2007577359" r:id="rId36"/>
    <p:sldId id="2007577355" r:id="rId37"/>
    <p:sldId id="2007577360" r:id="rId38"/>
    <p:sldId id="2007577361" r:id="rId39"/>
    <p:sldId id="2007577362" r:id="rId40"/>
    <p:sldId id="2007577363" r:id="rId41"/>
    <p:sldId id="2007577310" r:id="rId42"/>
  </p:sldIdLst>
  <p:sldSz cx="12192000" cy="6858000"/>
  <p:notesSz cx="6858000" cy="9144000"/>
  <p:custDataLst>
    <p:tags r:id="rId4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5E67"/>
    <a:srgbClr val="C81623"/>
    <a:srgbClr val="6E6E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 autoAdjust="0"/>
    <p:restoredTop sz="88869" autoAdjust="0"/>
  </p:normalViewPr>
  <p:slideViewPr>
    <p:cSldViewPr snapToGrid="0" showGuides="1">
      <p:cViewPr varScale="1">
        <p:scale>
          <a:sx n="71" d="100"/>
          <a:sy n="71" d="100"/>
        </p:scale>
        <p:origin x="116" y="3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-1168"/>
    </p:cViewPr>
  </p:sorterViewPr>
  <p:notesViewPr>
    <p:cSldViewPr snapToGrid="0" showGuides="1">
      <p:cViewPr varScale="1">
        <p:scale>
          <a:sx n="98" d="100"/>
          <a:sy n="98" d="100"/>
        </p:scale>
        <p:origin x="3524" y="4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2580F8-1E1D-4BB3-B344-59280A90D589}" type="datetimeFigureOut">
              <a:rPr lang="zh-CN" altLang="en-US" smtClean="0"/>
              <a:t>2022/6/8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5E331-3811-4993-BAA3-C4421D73AF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49613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本节主要介绍</a:t>
            </a:r>
            <a:r>
              <a:rPr lang="en-US" altLang="zh-CN" dirty="0"/>
              <a:t>《</a:t>
            </a:r>
            <a:r>
              <a:rPr lang="zh-CN" altLang="en-US" dirty="0"/>
              <a:t>货币金融学</a:t>
            </a:r>
            <a:r>
              <a:rPr lang="en-US" altLang="zh-CN" dirty="0"/>
              <a:t>》</a:t>
            </a:r>
            <a:r>
              <a:rPr lang="zh-CN" altLang="en-US" dirty="0"/>
              <a:t>第</a:t>
            </a:r>
            <a:r>
              <a:rPr lang="en-US" altLang="zh-CN" dirty="0"/>
              <a:t>16-18</a:t>
            </a:r>
            <a:r>
              <a:rPr lang="zh-CN" altLang="en-US" dirty="0"/>
              <a:t>章</a:t>
            </a:r>
            <a:endParaRPr lang="en-US" altLang="zh-CN" dirty="0"/>
          </a:p>
          <a:p>
            <a:r>
              <a:rPr lang="zh-CN" altLang="en-US" sz="1200" dirty="0">
                <a:solidFill>
                  <a:srgbClr val="FF0000"/>
                </a:solidFill>
              </a:rPr>
              <a:t>以后的页码不特别强调均指戴国强</a:t>
            </a:r>
            <a:r>
              <a:rPr lang="en-US" altLang="zh-CN" sz="1200" dirty="0">
                <a:solidFill>
                  <a:srgbClr val="FF0000"/>
                </a:solidFill>
              </a:rPr>
              <a:t>《</a:t>
            </a:r>
            <a:r>
              <a:rPr lang="zh-CN" altLang="en-US" sz="1200" dirty="0">
                <a:solidFill>
                  <a:srgbClr val="FF0000"/>
                </a:solidFill>
              </a:rPr>
              <a:t>货币金融学</a:t>
            </a:r>
            <a:r>
              <a:rPr lang="en-US" altLang="zh-CN" sz="1200" dirty="0">
                <a:solidFill>
                  <a:srgbClr val="FF0000"/>
                </a:solidFill>
              </a:rPr>
              <a:t>》</a:t>
            </a:r>
            <a:r>
              <a:rPr lang="zh-CN" altLang="en-US" sz="1200" dirty="0">
                <a:solidFill>
                  <a:srgbClr val="FF0000"/>
                </a:solidFill>
              </a:rPr>
              <a:t>第四版</a:t>
            </a:r>
            <a:r>
              <a:rPr lang="en-US" altLang="zh-CN" sz="1200" dirty="0">
                <a:solidFill>
                  <a:srgbClr val="FF0000"/>
                </a:solidFill>
              </a:rPr>
              <a:t>,</a:t>
            </a:r>
            <a:r>
              <a:rPr lang="zh-CN" altLang="en-US" sz="1200" dirty="0">
                <a:solidFill>
                  <a:srgbClr val="FF0000"/>
                </a:solidFill>
              </a:rPr>
              <a:t>习题集均指配套习题集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D5E331-3811-4993-BAA3-C4421D73AF3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25433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D5E331-3811-4993-BAA3-C4421D73AF36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65035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28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49D3E0-124D-4DFF-AE99-4EA4CC201DB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宋体" panose="02010600030101010101" pitchFamily="2" charset="-122"/>
                <a:cs typeface="+mn-cs"/>
              </a:rPr>
              <a:pPr marL="0" marR="0" lvl="0" indent="0" algn="r" defTabSz="91428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585951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D5E331-3811-4993-BAA3-C4421D73AF36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55962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D5E331-3811-4993-BAA3-C4421D73AF36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43820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87F048-5C36-4F8B-9481-72CADE8E1AB7}" type="slidenum">
              <a:rPr lang="zh-CN" altLang="en-US" smtClean="0"/>
              <a:pPr/>
              <a:t>26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351456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87F048-5C36-4F8B-9481-72CADE8E1AB7}" type="slidenum">
              <a:rPr lang="zh-CN" altLang="en-US" smtClean="0"/>
              <a:pPr/>
              <a:t>27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07404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87F048-5C36-4F8B-9481-72CADE8E1AB7}" type="slidenum">
              <a:rPr lang="zh-CN" altLang="en-US" smtClean="0"/>
              <a:pPr/>
              <a:t>28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132472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28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49D3E0-124D-4DFF-AE99-4EA4CC201DB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宋体" panose="02010600030101010101" pitchFamily="2" charset="-122"/>
                <a:cs typeface="+mn-cs"/>
              </a:rPr>
              <a:pPr marL="0" marR="0" lvl="0" indent="0" algn="r" defTabSz="91428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219727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87F048-5C36-4F8B-9481-72CADE8E1AB7}" type="slidenum">
              <a:rPr lang="zh-CN" altLang="en-US" smtClean="0"/>
              <a:pPr/>
              <a:t>30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0079610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87F048-5C36-4F8B-9481-72CADE8E1AB7}" type="slidenum">
              <a:rPr lang="zh-CN" altLang="en-US" smtClean="0"/>
              <a:pPr/>
              <a:t>31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910437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28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036312-6A05-4643-B813-780AEBCA544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宋体" panose="02010600030101010101" pitchFamily="2" charset="-122"/>
                <a:cs typeface="+mn-cs"/>
              </a:rPr>
              <a:pPr marL="0" marR="0" lvl="0" indent="0" algn="r" defTabSz="91428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6481617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87F048-5C36-4F8B-9481-72CADE8E1AB7}" type="slidenum">
              <a:rPr lang="zh-CN" altLang="en-US" smtClean="0"/>
              <a:pPr/>
              <a:t>32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1758162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87F048-5C36-4F8B-9481-72CADE8E1AB7}" type="slidenum">
              <a:rPr lang="zh-CN" altLang="en-US" smtClean="0"/>
              <a:pPr/>
              <a:t>33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429957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87F048-5C36-4F8B-9481-72CADE8E1AB7}" type="slidenum">
              <a:rPr lang="zh-CN" altLang="en-US" smtClean="0"/>
              <a:pPr/>
              <a:t>34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5358186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87F048-5C36-4F8B-9481-72CADE8E1AB7}" type="slidenum">
              <a:rPr lang="zh-CN" altLang="en-US" smtClean="0"/>
              <a:pPr/>
              <a:t>35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54623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87F048-5C36-4F8B-9481-72CADE8E1AB7}" type="slidenum">
              <a:rPr lang="zh-CN" altLang="en-US" smtClean="0"/>
              <a:pPr/>
              <a:t>36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372360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87F048-5C36-4F8B-9481-72CADE8E1AB7}" type="slidenum">
              <a:rPr lang="zh-CN" altLang="en-US" smtClean="0"/>
              <a:pPr/>
              <a:t>37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0744080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87F048-5C36-4F8B-9481-72CADE8E1AB7}" type="slidenum">
              <a:rPr lang="zh-CN" altLang="en-US" smtClean="0"/>
              <a:pPr/>
              <a:t>38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38561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87F048-5C36-4F8B-9481-72CADE8E1AB7}" type="slidenum">
              <a:rPr lang="zh-CN" altLang="en-US" smtClean="0"/>
              <a:pPr/>
              <a:t>39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554203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87F048-5C36-4F8B-9481-72CADE8E1AB7}" type="slidenum">
              <a:rPr lang="zh-CN" altLang="en-US" smtClean="0"/>
              <a:pPr/>
              <a:t>40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16167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28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49D3E0-124D-4DFF-AE99-4EA4CC201DB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宋体" panose="02010600030101010101" pitchFamily="2" charset="-122"/>
                <a:cs typeface="+mn-cs"/>
              </a:rPr>
              <a:pPr marL="0" marR="0" lvl="0" indent="0" algn="r" defTabSz="91428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146526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87F048-5C36-4F8B-9481-72CADE8E1AB7}" type="slidenum">
              <a:rPr lang="zh-CN" altLang="en-US" smtClean="0"/>
              <a:pPr/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4964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87F048-5C36-4F8B-9481-72CADE8E1AB7}" type="slidenum">
              <a:rPr lang="zh-CN" altLang="en-US" smtClean="0"/>
              <a:pPr/>
              <a:t>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54070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87F048-5C36-4F8B-9481-72CADE8E1AB7}" type="slidenum">
              <a:rPr lang="zh-CN" altLang="en-US" smtClean="0"/>
              <a:pPr/>
              <a:t>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454320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87F048-5C36-4F8B-9481-72CADE8E1AB7}" type="slidenum">
              <a:rPr lang="zh-CN" altLang="en-US" smtClean="0"/>
              <a:pPr/>
              <a:t>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174721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87F048-5C36-4F8B-9481-72CADE8E1AB7}" type="slidenum">
              <a:rPr lang="zh-CN" altLang="en-US" smtClean="0"/>
              <a:pPr/>
              <a:t>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864857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28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49D3E0-124D-4DFF-AE99-4EA4CC201DB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宋体" panose="02010600030101010101" pitchFamily="2" charset="-122"/>
                <a:cs typeface="+mn-cs"/>
              </a:rPr>
              <a:pPr marL="0" marR="0" lvl="0" indent="0" algn="r" defTabSz="91428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969608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椭圆 4"/>
          <p:cNvSpPr/>
          <p:nvPr userDrawn="1"/>
        </p:nvSpPr>
        <p:spPr>
          <a:xfrm>
            <a:off x="348792" y="509047"/>
            <a:ext cx="650449" cy="64102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 userDrawn="1"/>
        </p:nvSpPr>
        <p:spPr>
          <a:xfrm>
            <a:off x="-341909" y="2184359"/>
            <a:ext cx="650449" cy="64102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 userDrawn="1"/>
        </p:nvSpPr>
        <p:spPr>
          <a:xfrm rot="17959446">
            <a:off x="23567" y="5770775"/>
            <a:ext cx="650449" cy="64102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 userDrawn="1"/>
        </p:nvSpPr>
        <p:spPr>
          <a:xfrm rot="17959446">
            <a:off x="372359" y="6091286"/>
            <a:ext cx="650449" cy="64102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0774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CEEFBF5D-C2EF-4284-82E2-641BE2BA6122}"/>
              </a:ext>
            </a:extLst>
          </p:cNvPr>
          <p:cNvSpPr/>
          <p:nvPr userDrawn="1"/>
        </p:nvSpPr>
        <p:spPr>
          <a:xfrm>
            <a:off x="3231930" y="201693"/>
            <a:ext cx="8958735" cy="566296"/>
          </a:xfrm>
          <a:prstGeom prst="rect">
            <a:avLst/>
          </a:prstGeom>
          <a:solidFill>
            <a:srgbClr val="C816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66943" fontAlgn="base">
              <a:spcBef>
                <a:spcPct val="0"/>
              </a:spcBef>
              <a:spcAft>
                <a:spcPct val="0"/>
              </a:spcAft>
            </a:pPr>
            <a:endParaRPr lang="zh-CN" altLang="en-US" sz="1898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35FAB91-3534-4106-8453-292A6B675D3F}"/>
              </a:ext>
            </a:extLst>
          </p:cNvPr>
          <p:cNvSpPr/>
          <p:nvPr userDrawn="1"/>
        </p:nvSpPr>
        <p:spPr>
          <a:xfrm>
            <a:off x="1340" y="201693"/>
            <a:ext cx="240922" cy="566296"/>
          </a:xfrm>
          <a:prstGeom prst="rect">
            <a:avLst/>
          </a:prstGeom>
          <a:solidFill>
            <a:srgbClr val="C816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66943" fontAlgn="base">
              <a:spcBef>
                <a:spcPct val="0"/>
              </a:spcBef>
              <a:spcAft>
                <a:spcPct val="0"/>
              </a:spcAft>
            </a:pPr>
            <a:endParaRPr lang="zh-CN" altLang="en-US" sz="1898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FB0B724-46A6-43A2-9FE6-FC41DA5DFC33}"/>
              </a:ext>
            </a:extLst>
          </p:cNvPr>
          <p:cNvSpPr/>
          <p:nvPr userDrawn="1"/>
        </p:nvSpPr>
        <p:spPr>
          <a:xfrm>
            <a:off x="273997" y="201693"/>
            <a:ext cx="64153" cy="566296"/>
          </a:xfrm>
          <a:prstGeom prst="rect">
            <a:avLst/>
          </a:prstGeom>
          <a:solidFill>
            <a:srgbClr val="C816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66943" fontAlgn="base">
              <a:spcBef>
                <a:spcPct val="0"/>
              </a:spcBef>
              <a:spcAft>
                <a:spcPct val="0"/>
              </a:spcAft>
            </a:pPr>
            <a:endParaRPr lang="zh-CN" altLang="en-US" sz="1898" dirty="0">
              <a:solidFill>
                <a:prstClr val="white">
                  <a:lumMod val="6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0846775-042F-4895-BC6E-BCDA79B8BB52}"/>
              </a:ext>
            </a:extLst>
          </p:cNvPr>
          <p:cNvSpPr/>
          <p:nvPr userDrawn="1"/>
        </p:nvSpPr>
        <p:spPr>
          <a:xfrm>
            <a:off x="1341" y="6635309"/>
            <a:ext cx="12189324" cy="85611"/>
          </a:xfrm>
          <a:prstGeom prst="rect">
            <a:avLst/>
          </a:prstGeom>
          <a:solidFill>
            <a:srgbClr val="C816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66943" fontAlgn="base">
              <a:spcBef>
                <a:spcPct val="0"/>
              </a:spcBef>
              <a:spcAft>
                <a:spcPct val="0"/>
              </a:spcAft>
            </a:pPr>
            <a:endParaRPr lang="zh-CN" altLang="en-US" sz="1898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DBE8C0F-AD2C-4DEA-A9ED-8C80BD4E4CF3}"/>
              </a:ext>
            </a:extLst>
          </p:cNvPr>
          <p:cNvSpPr txBox="1"/>
          <p:nvPr userDrawn="1"/>
        </p:nvSpPr>
        <p:spPr>
          <a:xfrm>
            <a:off x="0" y="6300000"/>
            <a:ext cx="805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D93BD7A0-17CC-45A2-A757-4FA7EE8F8598}" type="slidenum">
              <a:rPr lang="zh-CN" altLang="en-US" smtClean="0"/>
              <a:t>‹#›</a:t>
            </a:fld>
            <a:r>
              <a:rPr lang="en-US" altLang="zh-CN" dirty="0"/>
              <a:t>/41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89502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77592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B32875D-AA7C-4C9C-A7E7-084965237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0780DBB-A27D-4A9B-845F-33054D25B1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F90EAE-4AB9-45C2-9FB5-A64F15A76F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D75F09-D145-434E-B299-C4A92CBDE9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A965F6-280A-4657-8CD8-A235CD8C65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B4EEBD-51CA-4A69-9E63-2600BEB957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4177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78" r:id="rId2"/>
    <p:sldLayoutId id="2147483679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4.xml"/><Relationship Id="rId7" Type="http://schemas.openxmlformats.org/officeDocument/2006/relationships/notesSlide" Target="../notesSlides/notesSlide1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6.xml"/><Relationship Id="rId4" Type="http://schemas.openxmlformats.org/officeDocument/2006/relationships/tags" Target="../tags/tag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e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e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e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emf"/><Relationship Id="rId4" Type="http://schemas.openxmlformats.org/officeDocument/2006/relationships/image" Target="../media/image19.e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emf"/><Relationship Id="rId4" Type="http://schemas.openxmlformats.org/officeDocument/2006/relationships/image" Target="../media/image21.e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_文本框 24" descr="e7d195523061f1c07f83f732a5522b9b3ebe164d7250580aEF66DE1A1ABCD1416532D3433F8BE1C4DD26AF8C595CA3B8FBFFDC471B28313D41FC0B29AEB12651AEAC05881CD0265D4CB30185DEC2EB287A3DCBE2E99F13933C1E803DDF331C0150FEA0675F290631D1EDC3C927CD0AA74DD8F417A5B73495B4C9A5AA47CFEB588A1D25B820586C98">
            <a:extLst>
              <a:ext uri="{FF2B5EF4-FFF2-40B4-BE49-F238E27FC236}">
                <a16:creationId xmlns:a16="http://schemas.microsoft.com/office/drawing/2014/main" id="{EC714C0D-2C29-46A2-A557-81E496738A85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1577402" y="2606313"/>
            <a:ext cx="9263269" cy="156966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>
            <a:defPPr>
              <a:defRPr lang="zh-CN"/>
            </a:defPPr>
            <a:lvl1pPr algn="ctr">
              <a:defRPr sz="8000">
                <a:solidFill>
                  <a:schemeClr val="bg1"/>
                </a:solidFill>
                <a:latin typeface="字魂35号-经典雅黑" panose="02000000000000000000" pitchFamily="2" charset="-122"/>
                <a:ea typeface="字魂35号-经典雅黑" panose="02000000000000000000" pitchFamily="2" charset="-122"/>
              </a:defRPr>
            </a:lvl1pPr>
          </a:lstStyle>
          <a:p>
            <a:r>
              <a:rPr lang="en-US" altLang="zh-CN" sz="4800" dirty="0"/>
              <a:t>Course9</a:t>
            </a:r>
            <a:r>
              <a:rPr lang="zh-CN" altLang="en-US" sz="4800" dirty="0"/>
              <a:t>：货币经济学新发展与货币政策</a:t>
            </a:r>
          </a:p>
        </p:txBody>
      </p:sp>
      <p:sp>
        <p:nvSpPr>
          <p:cNvPr id="3" name="PA_文本框 27" descr="e7d195523061f1c07f83f732a5522b9b3ebe164d7250580aEF66DE1A1ABCD1416532D3433F8BE1C4DD26AF8C595CA3B8FBFFDC471B28313D41FC0B29AEB12651AEAC05881CD0265D4CB30185DEC2EB287A3DCBE2E99F13933C1E803DDF331C0150FEA0675F290631D1EDC3C927CD0AA74DD8F417A5B73495B4C9A5AA47CFEB588A1D25B820586C98">
            <a:extLst>
              <a:ext uri="{FF2B5EF4-FFF2-40B4-BE49-F238E27FC236}">
                <a16:creationId xmlns:a16="http://schemas.microsoft.com/office/drawing/2014/main" id="{632E8646-0086-47C9-986A-3F1B42B84C35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4478580" y="4563261"/>
            <a:ext cx="3042308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dist"/>
            <a:r>
              <a:rPr lang="zh-CN" altLang="en-US" dirty="0">
                <a:solidFill>
                  <a:schemeClr val="bg1"/>
                </a:solidFill>
                <a:latin typeface="字魂35号-经典雅黑" panose="02000000000000000000" pitchFamily="2" charset="-122"/>
                <a:ea typeface="字魂35号-经典雅黑" panose="02000000000000000000" pitchFamily="2" charset="-122"/>
              </a:rPr>
              <a:t>上海财经大学</a:t>
            </a:r>
          </a:p>
        </p:txBody>
      </p:sp>
      <p:sp>
        <p:nvSpPr>
          <p:cNvPr id="5" name="PA_文本框 29" descr="e7d195523061f1c07f83f732a5522b9b3ebe164d7250580aEF66DE1A1ABCD1416532D3433F8BE1C4DD26AF8C595CA3B8FBFFDC471B28313D41FC0B29AEB12651AEAC05881CD0265D4CB30185DEC2EB287A3DCBE2E99F13933C1E803DDF331C0150FEA0675F290631D1EDC3C927CD0AA74DD8F417A5B73495B4C9A5AA47CFEB588A1D25B820586C98">
            <a:extLst>
              <a:ext uri="{FF2B5EF4-FFF2-40B4-BE49-F238E27FC236}">
                <a16:creationId xmlns:a16="http://schemas.microsoft.com/office/drawing/2014/main" id="{E9A6C29D-06CC-4903-8ED1-E768C3E43D6C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5282641" y="5538207"/>
            <a:ext cx="1626718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字魂35号-经典雅黑" panose="02000000000000000000" pitchFamily="2" charset="-122"/>
                <a:ea typeface="字魂35号-经典雅黑" panose="02000000000000000000" pitchFamily="2" charset="-122"/>
              </a:rPr>
              <a:t>授课人 ：</a:t>
            </a:r>
            <a:r>
              <a:rPr lang="en-US" altLang="zh-CN" dirty="0">
                <a:solidFill>
                  <a:schemeClr val="bg1"/>
                </a:solidFill>
                <a:latin typeface="字魂35号-经典雅黑" panose="02000000000000000000" pitchFamily="2" charset="-122"/>
                <a:ea typeface="字魂35号-经典雅黑" panose="02000000000000000000" pitchFamily="2" charset="-122"/>
              </a:rPr>
              <a:t> Z</a:t>
            </a:r>
            <a:r>
              <a:rPr lang="zh-CN" altLang="en-US">
                <a:solidFill>
                  <a:schemeClr val="bg1"/>
                </a:solidFill>
                <a:latin typeface="字魂35号-经典雅黑" panose="02000000000000000000" pitchFamily="2" charset="-122"/>
                <a:ea typeface="字魂35号-经典雅黑" panose="02000000000000000000" pitchFamily="2" charset="-122"/>
              </a:rPr>
              <a:t>哥</a:t>
            </a:r>
            <a:endParaRPr lang="en-US" altLang="zh-CN" dirty="0">
              <a:solidFill>
                <a:schemeClr val="bg1"/>
              </a:solidFill>
              <a:latin typeface="字魂35号-经典雅黑" panose="02000000000000000000" pitchFamily="2" charset="-122"/>
              <a:ea typeface="字魂35号-经典雅黑" panose="02000000000000000000" pitchFamily="2" charset="-122"/>
            </a:endParaRPr>
          </a:p>
        </p:txBody>
      </p:sp>
      <p:sp>
        <p:nvSpPr>
          <p:cNvPr id="6" name="PA_任意多边形 30" descr="e7d195523061f1c07f83f732a5522b9b3ebe164d7250580aEF66DE1A1ABCD1416532D3433F8BE1C4DD26AF8C595CA3B8FBFFDC471B28313D41FC0B29AEB12651AEAC05881CD0265D4CB30185DEC2EB287A3DCBE2E99F13933C1E803DDF331C0150FEA0675F290631D1EDC3C927CD0AA74DD8F417A5B73495B4C9A5AA47CFEB588A1D25B820586C98">
            <a:extLst>
              <a:ext uri="{FF2B5EF4-FFF2-40B4-BE49-F238E27FC236}">
                <a16:creationId xmlns:a16="http://schemas.microsoft.com/office/drawing/2014/main" id="{B55E0BB2-BD44-4997-B24B-E03827B90675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3258757" y="4751582"/>
            <a:ext cx="1129553" cy="0"/>
          </a:xfrm>
          <a:custGeom>
            <a:avLst/>
            <a:gdLst>
              <a:gd name="connsiteX0" fmla="*/ 1129553 w 1129553"/>
              <a:gd name="connsiteY0" fmla="*/ 0 h 0"/>
              <a:gd name="connsiteX1" fmla="*/ 0 w 1129553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29553">
                <a:moveTo>
                  <a:pt x="1129553" y="0"/>
                </a:moveTo>
                <a:lnTo>
                  <a:pt x="0" y="0"/>
                </a:ln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字魂35号-经典雅黑" panose="02000000000000000000" pitchFamily="2" charset="-122"/>
              <a:ea typeface="字魂35号-经典雅黑" panose="02000000000000000000" pitchFamily="2" charset="-122"/>
            </a:endParaRPr>
          </a:p>
        </p:txBody>
      </p:sp>
      <p:sp>
        <p:nvSpPr>
          <p:cNvPr id="7" name="PA_任意多边形 31" descr="e7d195523061f1c07f83f732a5522b9b3ebe164d7250580aEF66DE1A1ABCD1416532D3433F8BE1C4DD26AF8C595CA3B8FBFFDC471B28313D41FC0B29AEB12651AEAC05881CD0265D4CB30185DEC2EB287A3DCBE2E99F13933C1E803DDF331C0150FEA0675F290631D1EDC3C927CD0AA74DD8F417A5B73495B4C9A5AA47CFEB588A1D25B820586C98">
            <a:extLst>
              <a:ext uri="{FF2B5EF4-FFF2-40B4-BE49-F238E27FC236}">
                <a16:creationId xmlns:a16="http://schemas.microsoft.com/office/drawing/2014/main" id="{298F288F-D806-40A0-9306-CE46194E4514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7566585" y="4751582"/>
            <a:ext cx="1129553" cy="0"/>
          </a:xfrm>
          <a:custGeom>
            <a:avLst/>
            <a:gdLst>
              <a:gd name="connsiteX0" fmla="*/ 1129553 w 1129553"/>
              <a:gd name="connsiteY0" fmla="*/ 0 h 0"/>
              <a:gd name="connsiteX1" fmla="*/ 0 w 1129553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29553">
                <a:moveTo>
                  <a:pt x="1129553" y="0"/>
                </a:moveTo>
                <a:lnTo>
                  <a:pt x="0" y="0"/>
                </a:ln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字魂35号-经典雅黑" panose="02000000000000000000" pitchFamily="2" charset="-122"/>
              <a:ea typeface="字魂35号-经典雅黑" panose="02000000000000000000" pitchFamily="2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7856" y="729608"/>
            <a:ext cx="4752930" cy="2160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9406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>
            <a:extLst>
              <a:ext uri="{FF2B5EF4-FFF2-40B4-BE49-F238E27FC236}">
                <a16:creationId xmlns:a16="http://schemas.microsoft.com/office/drawing/2014/main" id="{F1784207-F6BF-4A6F-8428-CBBFB0703DE7}"/>
              </a:ext>
            </a:extLst>
          </p:cNvPr>
          <p:cNvSpPr txBox="1"/>
          <p:nvPr/>
        </p:nvSpPr>
        <p:spPr>
          <a:xfrm>
            <a:off x="882542" y="250621"/>
            <a:ext cx="1854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866943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solidFill>
                  <a:srgbClr val="C81623"/>
                </a:solidFill>
                <a:latin typeface="字魂35号-经典雅黑" panose="02000000000000000000" pitchFamily="2" charset="-122"/>
                <a:ea typeface="字魂35号-经典雅黑" panose="02000000000000000000" pitchFamily="2" charset="-122"/>
                <a:cs typeface="+mn-ea"/>
                <a:sym typeface="Arial" panose="020B0604020202020204" pitchFamily="34" charset="0"/>
              </a:rPr>
              <a:t>中性</a:t>
            </a:r>
            <a:r>
              <a:rPr lang="en-US" altLang="zh-CN" sz="2400" dirty="0">
                <a:solidFill>
                  <a:srgbClr val="C81623"/>
                </a:solidFill>
                <a:latin typeface="字魂35号-经典雅黑" panose="02000000000000000000" pitchFamily="2" charset="-122"/>
                <a:ea typeface="字魂35号-经典雅黑" panose="02000000000000000000" pitchFamily="2" charset="-122"/>
                <a:cs typeface="+mn-ea"/>
                <a:sym typeface="Arial" panose="020B0604020202020204" pitchFamily="34" charset="0"/>
              </a:rPr>
              <a:t>/</a:t>
            </a:r>
            <a:r>
              <a:rPr lang="zh-CN" altLang="en-US" sz="2400" dirty="0">
                <a:solidFill>
                  <a:srgbClr val="C81623"/>
                </a:solidFill>
                <a:latin typeface="字魂35号-经典雅黑" panose="02000000000000000000" pitchFamily="2" charset="-122"/>
                <a:ea typeface="字魂35号-经典雅黑" panose="02000000000000000000" pitchFamily="2" charset="-122"/>
                <a:cs typeface="+mn-ea"/>
                <a:sym typeface="Arial" panose="020B0604020202020204" pitchFamily="34" charset="0"/>
              </a:rPr>
              <a:t>超中性</a:t>
            </a: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8091" y="-90377"/>
            <a:ext cx="2504121" cy="1138238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6D1C0F5A-ED68-438B-9025-8B57E1D6C3E0}"/>
              </a:ext>
            </a:extLst>
          </p:cNvPr>
          <p:cNvSpPr txBox="1"/>
          <p:nvPr/>
        </p:nvSpPr>
        <p:spPr>
          <a:xfrm>
            <a:off x="635880" y="2951947"/>
            <a:ext cx="1092024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</a:rPr>
              <a:t>货币中性</a:t>
            </a:r>
            <a:r>
              <a:rPr lang="zh-CN" altLang="en-US" sz="2800" dirty="0"/>
              <a:t>：名义货币存量变化不影响实际变量（消费、产出、投资）；</a:t>
            </a:r>
            <a:endParaRPr lang="en-US" altLang="zh-CN" sz="2800" dirty="0"/>
          </a:p>
          <a:p>
            <a:r>
              <a:rPr lang="zh-CN" altLang="en-US" sz="2800" dirty="0">
                <a:solidFill>
                  <a:srgbClr val="FF0000"/>
                </a:solidFill>
              </a:rPr>
              <a:t>货币超中性</a:t>
            </a:r>
            <a:r>
              <a:rPr lang="zh-CN" altLang="en-US" sz="2800" dirty="0"/>
              <a:t>：名义货币增长率变化不影响实际变量。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6FB3325-A883-4169-B2D0-59E8132305BE}"/>
              </a:ext>
            </a:extLst>
          </p:cNvPr>
          <p:cNvSpPr txBox="1"/>
          <p:nvPr/>
        </p:nvSpPr>
        <p:spPr>
          <a:xfrm>
            <a:off x="8314015" y="6176683"/>
            <a:ext cx="3877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400" dirty="0">
                <a:solidFill>
                  <a:srgbClr val="FF0000"/>
                </a:solidFill>
              </a:rPr>
              <a:t>本章内容基本都是了解内容</a:t>
            </a:r>
          </a:p>
        </p:txBody>
      </p:sp>
    </p:spTree>
    <p:extLst>
      <p:ext uri="{BB962C8B-B14F-4D97-AF65-F5344CB8AC3E}">
        <p14:creationId xmlns:p14="http://schemas.microsoft.com/office/powerpoint/2010/main" val="314423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>
            <a:extLst>
              <a:ext uri="{FF2B5EF4-FFF2-40B4-BE49-F238E27FC236}">
                <a16:creationId xmlns:a16="http://schemas.microsoft.com/office/drawing/2014/main" id="{F1784207-F6BF-4A6F-8428-CBBFB0703DE7}"/>
              </a:ext>
            </a:extLst>
          </p:cNvPr>
          <p:cNvSpPr txBox="1"/>
          <p:nvPr/>
        </p:nvSpPr>
        <p:spPr>
          <a:xfrm>
            <a:off x="332711" y="250621"/>
            <a:ext cx="29546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866943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solidFill>
                  <a:srgbClr val="C81623"/>
                </a:solidFill>
                <a:latin typeface="字魂35号-经典雅黑" panose="02000000000000000000" pitchFamily="2" charset="-122"/>
                <a:ea typeface="字魂35号-经典雅黑" panose="02000000000000000000" pitchFamily="2" charset="-122"/>
                <a:cs typeface="+mn-ea"/>
                <a:sym typeface="Arial" panose="020B0604020202020204" pitchFamily="34" charset="0"/>
              </a:rPr>
              <a:t>货币与长期经济增长</a:t>
            </a: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8091" y="-90377"/>
            <a:ext cx="2504121" cy="1138238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04280D8C-6812-41A4-B2A0-1985C3430C9F}"/>
              </a:ext>
            </a:extLst>
          </p:cNvPr>
          <p:cNvSpPr txBox="1"/>
          <p:nvPr/>
        </p:nvSpPr>
        <p:spPr>
          <a:xfrm>
            <a:off x="824753" y="3167390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dirty="0"/>
              <a:t>理论</a:t>
            </a:r>
          </a:p>
        </p:txBody>
      </p:sp>
      <p:sp>
        <p:nvSpPr>
          <p:cNvPr id="3" name="左大括号 2">
            <a:extLst>
              <a:ext uri="{FF2B5EF4-FFF2-40B4-BE49-F238E27FC236}">
                <a16:creationId xmlns:a16="http://schemas.microsoft.com/office/drawing/2014/main" id="{DEAE4055-6C74-44B0-8B00-B42E921EC220}"/>
              </a:ext>
            </a:extLst>
          </p:cNvPr>
          <p:cNvSpPr/>
          <p:nvPr/>
        </p:nvSpPr>
        <p:spPr>
          <a:xfrm>
            <a:off x="1727564" y="1132915"/>
            <a:ext cx="343282" cy="459217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94C2118-36DC-472A-A669-1CAB6092B092}"/>
              </a:ext>
            </a:extLst>
          </p:cNvPr>
          <p:cNvSpPr txBox="1"/>
          <p:nvPr/>
        </p:nvSpPr>
        <p:spPr>
          <a:xfrm>
            <a:off x="2070846" y="871305"/>
            <a:ext cx="84433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dirty="0"/>
              <a:t>托宾模型、詹森模型：货币增长率与长期产出</a:t>
            </a:r>
            <a:r>
              <a:rPr lang="zh-CN" altLang="en-US" sz="2800" dirty="0">
                <a:solidFill>
                  <a:srgbClr val="FF0000"/>
                </a:solidFill>
              </a:rPr>
              <a:t>正</a:t>
            </a:r>
            <a:r>
              <a:rPr lang="zh-CN" altLang="en-US" sz="2800" dirty="0"/>
              <a:t>相关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FC04B2B-53B1-417F-9418-E9C62AF8CAC9}"/>
              </a:ext>
            </a:extLst>
          </p:cNvPr>
          <p:cNvSpPr txBox="1"/>
          <p:nvPr/>
        </p:nvSpPr>
        <p:spPr>
          <a:xfrm>
            <a:off x="2070846" y="3059668"/>
            <a:ext cx="73661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dirty="0"/>
              <a:t>斯叨克曼模型：货币增长率与长期产出</a:t>
            </a:r>
            <a:r>
              <a:rPr lang="zh-CN" altLang="en-US" sz="2800" dirty="0">
                <a:solidFill>
                  <a:srgbClr val="FF0000"/>
                </a:solidFill>
              </a:rPr>
              <a:t>负</a:t>
            </a:r>
            <a:r>
              <a:rPr lang="zh-CN" altLang="en-US" sz="2800" dirty="0"/>
              <a:t>相关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CB7697B-1F6A-460F-AAA8-5C3E8F75305C}"/>
              </a:ext>
            </a:extLst>
          </p:cNvPr>
          <p:cNvSpPr txBox="1"/>
          <p:nvPr/>
        </p:nvSpPr>
        <p:spPr>
          <a:xfrm>
            <a:off x="2070846" y="5248031"/>
            <a:ext cx="93412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dirty="0"/>
              <a:t>购买</a:t>
            </a:r>
            <a:r>
              <a:rPr lang="en-US" altLang="zh-CN" sz="2800" dirty="0"/>
              <a:t>-</a:t>
            </a:r>
            <a:r>
              <a:rPr lang="zh-CN" altLang="en-US" sz="2800" dirty="0"/>
              <a:t>时间模型、斯德劳斯基模型：货币增长率与长期产出</a:t>
            </a:r>
            <a:r>
              <a:rPr lang="zh-CN" altLang="en-US" sz="2800" dirty="0">
                <a:solidFill>
                  <a:srgbClr val="FF0000"/>
                </a:solidFill>
              </a:rPr>
              <a:t>无关（超中性）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F9AF2B5-D0FA-4955-BF7B-3B0E97559E3A}"/>
              </a:ext>
            </a:extLst>
          </p:cNvPr>
          <p:cNvSpPr txBox="1"/>
          <p:nvPr/>
        </p:nvSpPr>
        <p:spPr>
          <a:xfrm>
            <a:off x="7671348" y="6202138"/>
            <a:ext cx="45608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dirty="0">
                <a:solidFill>
                  <a:srgbClr val="FF0000"/>
                </a:solidFill>
              </a:rPr>
              <a:t>P339-340 XXX</a:t>
            </a:r>
            <a:r>
              <a:rPr lang="zh-CN" altLang="en-US" sz="2400" dirty="0">
                <a:solidFill>
                  <a:srgbClr val="FF0000"/>
                </a:solidFill>
              </a:rPr>
              <a:t>的经验分析不用看</a:t>
            </a:r>
          </a:p>
        </p:txBody>
      </p:sp>
    </p:spTree>
    <p:extLst>
      <p:ext uri="{BB962C8B-B14F-4D97-AF65-F5344CB8AC3E}">
        <p14:creationId xmlns:p14="http://schemas.microsoft.com/office/powerpoint/2010/main" val="26214761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>
            <a:extLst>
              <a:ext uri="{FF2B5EF4-FFF2-40B4-BE49-F238E27FC236}">
                <a16:creationId xmlns:a16="http://schemas.microsoft.com/office/drawing/2014/main" id="{F1784207-F6BF-4A6F-8428-CBBFB0703DE7}"/>
              </a:ext>
            </a:extLst>
          </p:cNvPr>
          <p:cNvSpPr txBox="1"/>
          <p:nvPr/>
        </p:nvSpPr>
        <p:spPr>
          <a:xfrm>
            <a:off x="332711" y="250621"/>
            <a:ext cx="29546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866943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solidFill>
                  <a:srgbClr val="C81623"/>
                </a:solidFill>
                <a:latin typeface="字魂35号-经典雅黑" panose="02000000000000000000" pitchFamily="2" charset="-122"/>
                <a:ea typeface="字魂35号-经典雅黑" panose="02000000000000000000" pitchFamily="2" charset="-122"/>
                <a:cs typeface="+mn-ea"/>
                <a:sym typeface="Arial" panose="020B0604020202020204" pitchFamily="34" charset="0"/>
              </a:rPr>
              <a:t>货币与短期经济波动</a:t>
            </a: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8091" y="-90377"/>
            <a:ext cx="2504121" cy="1138238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28CD6CE7-9C48-48A3-818C-88C45847DE35}"/>
              </a:ext>
            </a:extLst>
          </p:cNvPr>
          <p:cNvSpPr txBox="1"/>
          <p:nvPr/>
        </p:nvSpPr>
        <p:spPr>
          <a:xfrm>
            <a:off x="466165" y="1201271"/>
            <a:ext cx="1165411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b="1" dirty="0"/>
              <a:t>古典理论</a:t>
            </a:r>
            <a:r>
              <a:rPr lang="zh-CN" altLang="en-US" sz="2800" dirty="0"/>
              <a:t>：</a:t>
            </a:r>
            <a:endParaRPr lang="en-US" altLang="zh-CN" sz="2800" dirty="0"/>
          </a:p>
          <a:p>
            <a:pPr algn="l"/>
            <a:r>
              <a:rPr lang="zh-CN" altLang="en-US" sz="2800" dirty="0"/>
              <a:t>假设：价格水平与名义工资</a:t>
            </a:r>
            <a:r>
              <a:rPr lang="zh-CN" altLang="en-US" sz="2800" dirty="0">
                <a:solidFill>
                  <a:srgbClr val="FF0000"/>
                </a:solidFill>
              </a:rPr>
              <a:t>完全弹性（可以迅速调整）</a:t>
            </a:r>
            <a:r>
              <a:rPr lang="zh-CN" altLang="en-US" sz="2800" dirty="0"/>
              <a:t>，名义工资可以迅速调整以保证劳动力市场出清（即</a:t>
            </a:r>
            <a:r>
              <a:rPr lang="zh-CN" altLang="en-US" sz="2800" dirty="0">
                <a:solidFill>
                  <a:srgbClr val="FF0000"/>
                </a:solidFill>
              </a:rPr>
              <a:t>不存在非自愿失业</a:t>
            </a:r>
            <a:r>
              <a:rPr lang="zh-CN" altLang="en-US" sz="2800" dirty="0"/>
              <a:t>）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4EEDDF92-8960-413C-82BD-8A9339263BDB}"/>
              </a:ext>
            </a:extLst>
          </p:cNvPr>
          <p:cNvGrpSpPr/>
          <p:nvPr/>
        </p:nvGrpSpPr>
        <p:grpSpPr>
          <a:xfrm>
            <a:off x="466165" y="2904922"/>
            <a:ext cx="4927600" cy="3532128"/>
            <a:chOff x="207683" y="3075251"/>
            <a:chExt cx="4927600" cy="3532128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481E31DC-B2CE-47DE-81C8-9EC54E11A7C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7683" y="3075251"/>
              <a:ext cx="4927600" cy="3263900"/>
            </a:xfrm>
            <a:prstGeom prst="rect">
              <a:avLst/>
            </a:prstGeom>
          </p:spPr>
        </p:pic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7CA00FC4-C156-4466-8133-3F056428BBC6}"/>
                </a:ext>
              </a:extLst>
            </p:cNvPr>
            <p:cNvSpPr txBox="1"/>
            <p:nvPr/>
          </p:nvSpPr>
          <p:spPr>
            <a:xfrm>
              <a:off x="1501932" y="6145714"/>
              <a:ext cx="23391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2400" dirty="0"/>
                <a:t>劳动力市场均衡</a:t>
              </a:r>
            </a:p>
          </p:txBody>
        </p:sp>
      </p:grpSp>
      <p:pic>
        <p:nvPicPr>
          <p:cNvPr id="10" name="图片 9">
            <a:extLst>
              <a:ext uri="{FF2B5EF4-FFF2-40B4-BE49-F238E27FC236}">
                <a16:creationId xmlns:a16="http://schemas.microsoft.com/office/drawing/2014/main" id="{3C7D2580-AC7B-47F5-96BC-CE75BEFBC7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1639" y="2949372"/>
            <a:ext cx="5149850" cy="3219450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3D52AC60-B12E-4CA7-AA8F-3E744F8DB6BE}"/>
              </a:ext>
            </a:extLst>
          </p:cNvPr>
          <p:cNvSpPr txBox="1"/>
          <p:nvPr/>
        </p:nvSpPr>
        <p:spPr>
          <a:xfrm>
            <a:off x="6798237" y="5975385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400" dirty="0"/>
              <a:t>产出市场均衡</a:t>
            </a:r>
          </a:p>
        </p:txBody>
      </p:sp>
    </p:spTree>
    <p:extLst>
      <p:ext uri="{BB962C8B-B14F-4D97-AF65-F5344CB8AC3E}">
        <p14:creationId xmlns:p14="http://schemas.microsoft.com/office/powerpoint/2010/main" val="14428071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>
            <a:extLst>
              <a:ext uri="{FF2B5EF4-FFF2-40B4-BE49-F238E27FC236}">
                <a16:creationId xmlns:a16="http://schemas.microsoft.com/office/drawing/2014/main" id="{F1784207-F6BF-4A6F-8428-CBBFB0703DE7}"/>
              </a:ext>
            </a:extLst>
          </p:cNvPr>
          <p:cNvSpPr txBox="1"/>
          <p:nvPr/>
        </p:nvSpPr>
        <p:spPr>
          <a:xfrm>
            <a:off x="332711" y="250621"/>
            <a:ext cx="29546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866943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solidFill>
                  <a:srgbClr val="C81623"/>
                </a:solidFill>
                <a:latin typeface="字魂35号-经典雅黑" panose="02000000000000000000" pitchFamily="2" charset="-122"/>
                <a:ea typeface="字魂35号-经典雅黑" panose="02000000000000000000" pitchFamily="2" charset="-122"/>
                <a:cs typeface="+mn-ea"/>
                <a:sym typeface="Arial" panose="020B0604020202020204" pitchFamily="34" charset="0"/>
              </a:rPr>
              <a:t>货币与短期经济波动</a:t>
            </a: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8091" y="-90377"/>
            <a:ext cx="2504121" cy="1138238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9F7D62CE-ADCA-48BE-B3E2-26152AE00029}"/>
              </a:ext>
            </a:extLst>
          </p:cNvPr>
          <p:cNvSpPr txBox="1"/>
          <p:nvPr/>
        </p:nvSpPr>
        <p:spPr>
          <a:xfrm>
            <a:off x="332711" y="911801"/>
            <a:ext cx="1106143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dirty="0"/>
              <a:t>货币供给增加→利率下降→</a:t>
            </a:r>
            <a:r>
              <a:rPr lang="en-US" altLang="zh-CN" sz="2800" dirty="0">
                <a:solidFill>
                  <a:srgbClr val="FF0000"/>
                </a:solidFill>
              </a:rPr>
              <a:t>LM</a:t>
            </a:r>
            <a:r>
              <a:rPr lang="zh-CN" altLang="en-US" sz="2800" dirty="0">
                <a:solidFill>
                  <a:srgbClr val="FF0000"/>
                </a:solidFill>
              </a:rPr>
              <a:t>右移</a:t>
            </a:r>
            <a:r>
              <a:rPr lang="zh-CN" altLang="en-US" sz="2800" dirty="0"/>
              <a:t>→总需求量上升→</a:t>
            </a:r>
            <a:r>
              <a:rPr lang="en-US" altLang="zh-CN" sz="2800" dirty="0">
                <a:solidFill>
                  <a:srgbClr val="FF0000"/>
                </a:solidFill>
              </a:rPr>
              <a:t>AD</a:t>
            </a:r>
            <a:r>
              <a:rPr lang="zh-CN" altLang="en-US" sz="2800" dirty="0">
                <a:solidFill>
                  <a:srgbClr val="FF0000"/>
                </a:solidFill>
              </a:rPr>
              <a:t>曲线右移</a:t>
            </a:r>
            <a:r>
              <a:rPr lang="zh-CN" altLang="en-US" sz="2800" dirty="0"/>
              <a:t>→</a:t>
            </a:r>
            <a:r>
              <a:rPr lang="zh-CN" altLang="en-US" sz="2800" dirty="0">
                <a:solidFill>
                  <a:srgbClr val="FF0000"/>
                </a:solidFill>
              </a:rPr>
              <a:t>物价上升，产出不变</a:t>
            </a:r>
            <a:endParaRPr lang="en-US" altLang="zh-CN" sz="2800" dirty="0">
              <a:solidFill>
                <a:srgbClr val="FF0000"/>
              </a:solidFill>
            </a:endParaRPr>
          </a:p>
          <a:p>
            <a:pPr algn="l"/>
            <a:r>
              <a:rPr lang="zh-CN" altLang="en-US" sz="2800" dirty="0"/>
              <a:t>货币供给仅能改变物价水平，对于产出、就业等实际变量无影响，即</a:t>
            </a:r>
            <a:r>
              <a:rPr lang="zh-CN" altLang="en-US" sz="2800" dirty="0">
                <a:solidFill>
                  <a:srgbClr val="FF0000"/>
                </a:solidFill>
              </a:rPr>
              <a:t>货币政策无效</a:t>
            </a: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B759FC19-F350-4D7C-B7A4-D94227C4A8A0}"/>
              </a:ext>
            </a:extLst>
          </p:cNvPr>
          <p:cNvGrpSpPr/>
          <p:nvPr/>
        </p:nvGrpSpPr>
        <p:grpSpPr>
          <a:xfrm>
            <a:off x="679076" y="2821641"/>
            <a:ext cx="4038600" cy="3542357"/>
            <a:chOff x="688041" y="2373406"/>
            <a:chExt cx="4038600" cy="3542357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3C307C43-2EF2-48D2-8B99-6BA8EE67FB3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8041" y="2373406"/>
              <a:ext cx="4038600" cy="3238500"/>
            </a:xfrm>
            <a:prstGeom prst="rect">
              <a:avLst/>
            </a:prstGeom>
          </p:spPr>
        </p:pic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7F41E104-4ABD-4347-A465-6FFB38742692}"/>
                </a:ext>
              </a:extLst>
            </p:cNvPr>
            <p:cNvSpPr txBox="1"/>
            <p:nvPr/>
          </p:nvSpPr>
          <p:spPr>
            <a:xfrm>
              <a:off x="1076125" y="5454098"/>
              <a:ext cx="32624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2400" dirty="0"/>
                <a:t>货币供给对总需求变化</a:t>
              </a: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68318865-75F2-48D0-9B47-35968731206F}"/>
              </a:ext>
            </a:extLst>
          </p:cNvPr>
          <p:cNvGrpSpPr/>
          <p:nvPr/>
        </p:nvGrpSpPr>
        <p:grpSpPr>
          <a:xfrm>
            <a:off x="5105760" y="2748617"/>
            <a:ext cx="4838700" cy="3615381"/>
            <a:chOff x="4958603" y="2300381"/>
            <a:chExt cx="4838700" cy="3615381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BD949CC3-3100-4626-B2D6-D94EB5DAF80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958603" y="2300381"/>
              <a:ext cx="4838700" cy="3384550"/>
            </a:xfrm>
            <a:prstGeom prst="rect">
              <a:avLst/>
            </a:prstGeom>
          </p:spPr>
        </p:pic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C6BE7080-30CD-4A70-A095-75309A6E86B6}"/>
                </a:ext>
              </a:extLst>
            </p:cNvPr>
            <p:cNvSpPr txBox="1"/>
            <p:nvPr/>
          </p:nvSpPr>
          <p:spPr>
            <a:xfrm>
              <a:off x="6157883" y="5454097"/>
              <a:ext cx="357020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2400" dirty="0"/>
                <a:t>货币供给对价格水平变化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871255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>
            <a:extLst>
              <a:ext uri="{FF2B5EF4-FFF2-40B4-BE49-F238E27FC236}">
                <a16:creationId xmlns:a16="http://schemas.microsoft.com/office/drawing/2014/main" id="{F1784207-F6BF-4A6F-8428-CBBFB0703DE7}"/>
              </a:ext>
            </a:extLst>
          </p:cNvPr>
          <p:cNvSpPr txBox="1"/>
          <p:nvPr/>
        </p:nvSpPr>
        <p:spPr>
          <a:xfrm>
            <a:off x="948261" y="250621"/>
            <a:ext cx="17235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866943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solidFill>
                  <a:srgbClr val="C81623"/>
                </a:solidFill>
                <a:latin typeface="字魂35号-经典雅黑" panose="02000000000000000000" pitchFamily="2" charset="-122"/>
                <a:ea typeface="字魂35号-经典雅黑" panose="02000000000000000000" pitchFamily="2" charset="-122"/>
                <a:cs typeface="+mn-ea"/>
                <a:sym typeface="Arial" panose="020B0604020202020204" pitchFamily="34" charset="0"/>
              </a:rPr>
              <a:t>凯恩斯理论</a:t>
            </a: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8091" y="-90377"/>
            <a:ext cx="2504121" cy="1138238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F4FB3B9F-D7DA-44E0-BBBB-89455C71A932}"/>
              </a:ext>
            </a:extLst>
          </p:cNvPr>
          <p:cNvSpPr txBox="1"/>
          <p:nvPr/>
        </p:nvSpPr>
        <p:spPr>
          <a:xfrm>
            <a:off x="423911" y="959224"/>
            <a:ext cx="1127535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dirty="0"/>
              <a:t>凯恩斯理论：</a:t>
            </a:r>
            <a:endParaRPr lang="en-US" altLang="zh-CN" sz="2800" dirty="0"/>
          </a:p>
          <a:p>
            <a:pPr algn="l"/>
            <a:r>
              <a:rPr lang="zh-CN" altLang="en-US" sz="2800" b="1" dirty="0"/>
              <a:t>假设</a:t>
            </a:r>
            <a:r>
              <a:rPr lang="zh-CN" altLang="en-US" sz="2800" dirty="0"/>
              <a:t>：名义工资和价格不能迅速调整，具有</a:t>
            </a:r>
            <a:r>
              <a:rPr lang="zh-CN" altLang="en-US" sz="2800" dirty="0">
                <a:solidFill>
                  <a:srgbClr val="FF0000"/>
                </a:solidFill>
              </a:rPr>
              <a:t>刚性</a:t>
            </a:r>
            <a:r>
              <a:rPr lang="zh-CN" altLang="en-US" sz="2800" dirty="0"/>
              <a:t>；劳动力市场不能自动出清，存在</a:t>
            </a:r>
            <a:r>
              <a:rPr lang="zh-CN" altLang="en-US" sz="2800" dirty="0">
                <a:solidFill>
                  <a:srgbClr val="FF0000"/>
                </a:solidFill>
              </a:rPr>
              <a:t>非自愿失业</a:t>
            </a:r>
            <a:r>
              <a:rPr lang="zh-CN" altLang="en-US" sz="2800" dirty="0"/>
              <a:t>情况；</a:t>
            </a:r>
            <a:endParaRPr lang="en-US" altLang="zh-CN" sz="2800" dirty="0"/>
          </a:p>
          <a:p>
            <a:pPr algn="l"/>
            <a:r>
              <a:rPr lang="zh-CN" altLang="en-US" sz="2800" b="1" dirty="0"/>
              <a:t>结论</a:t>
            </a:r>
            <a:r>
              <a:rPr lang="zh-CN" altLang="en-US" sz="2800" dirty="0"/>
              <a:t>：政府可以采取财政政策和货币政策抹平经济波动</a:t>
            </a: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8299FA87-5E51-4005-8F79-B4C2A9893D26}"/>
              </a:ext>
            </a:extLst>
          </p:cNvPr>
          <p:cNvGrpSpPr/>
          <p:nvPr/>
        </p:nvGrpSpPr>
        <p:grpSpPr>
          <a:xfrm>
            <a:off x="423911" y="2889083"/>
            <a:ext cx="4495800" cy="3522587"/>
            <a:chOff x="1176618" y="2860111"/>
            <a:chExt cx="4495800" cy="3522587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CDD33444-5AB6-4D77-94A9-8A45C5B7143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76618" y="2860111"/>
              <a:ext cx="4495800" cy="3206750"/>
            </a:xfrm>
            <a:prstGeom prst="rect">
              <a:avLst/>
            </a:prstGeom>
          </p:spPr>
        </p:pic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D2ED8AF7-812C-4A45-AD3B-BC9CB37C1E13}"/>
                </a:ext>
              </a:extLst>
            </p:cNvPr>
            <p:cNvSpPr txBox="1"/>
            <p:nvPr/>
          </p:nvSpPr>
          <p:spPr>
            <a:xfrm>
              <a:off x="2026024" y="5921033"/>
              <a:ext cx="26468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2400" dirty="0"/>
                <a:t>劳动力市场非均衡</a:t>
              </a: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1BF7E4CD-BCE9-45AB-A87F-33CCB99101B5}"/>
              </a:ext>
            </a:extLst>
          </p:cNvPr>
          <p:cNvGrpSpPr/>
          <p:nvPr/>
        </p:nvGrpSpPr>
        <p:grpSpPr>
          <a:xfrm>
            <a:off x="5946215" y="2860111"/>
            <a:ext cx="4889500" cy="3551559"/>
            <a:chOff x="4906309" y="2847411"/>
            <a:chExt cx="4889500" cy="3551559"/>
          </a:xfrm>
        </p:grpSpPr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9397F3F2-0AA4-4A73-97A2-646240B72E2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906309" y="2847411"/>
              <a:ext cx="4889500" cy="3219450"/>
            </a:xfrm>
            <a:prstGeom prst="rect">
              <a:avLst/>
            </a:prstGeom>
          </p:spPr>
        </p:pic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D149B66B-E42E-40B5-9BA3-18752CDFA79C}"/>
                </a:ext>
              </a:extLst>
            </p:cNvPr>
            <p:cNvSpPr txBox="1"/>
            <p:nvPr/>
          </p:nvSpPr>
          <p:spPr>
            <a:xfrm>
              <a:off x="6849036" y="5937305"/>
              <a:ext cx="203132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2400" dirty="0"/>
                <a:t>产出市场均衡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305519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>
            <a:extLst>
              <a:ext uri="{FF2B5EF4-FFF2-40B4-BE49-F238E27FC236}">
                <a16:creationId xmlns:a16="http://schemas.microsoft.com/office/drawing/2014/main" id="{F1784207-F6BF-4A6F-8428-CBBFB0703DE7}"/>
              </a:ext>
            </a:extLst>
          </p:cNvPr>
          <p:cNvSpPr txBox="1"/>
          <p:nvPr/>
        </p:nvSpPr>
        <p:spPr>
          <a:xfrm>
            <a:off x="332711" y="250621"/>
            <a:ext cx="29546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866943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solidFill>
                  <a:srgbClr val="C81623"/>
                </a:solidFill>
                <a:latin typeface="字魂35号-经典雅黑" panose="02000000000000000000" pitchFamily="2" charset="-122"/>
                <a:ea typeface="字魂35号-经典雅黑" panose="02000000000000000000" pitchFamily="2" charset="-122"/>
                <a:cs typeface="+mn-ea"/>
                <a:sym typeface="Arial" panose="020B0604020202020204" pitchFamily="34" charset="0"/>
              </a:rPr>
              <a:t>货币与短期经济波动</a:t>
            </a: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8091" y="-90377"/>
            <a:ext cx="2504121" cy="11382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265D3565-92EA-43A3-B6F2-015D0FD83E90}"/>
              </a:ext>
            </a:extLst>
          </p:cNvPr>
          <p:cNvSpPr txBox="1"/>
          <p:nvPr/>
        </p:nvSpPr>
        <p:spPr>
          <a:xfrm>
            <a:off x="332711" y="1201271"/>
            <a:ext cx="1108934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dirty="0"/>
              <a:t>货币供给增加→</a:t>
            </a:r>
            <a:r>
              <a:rPr lang="en-US" altLang="zh-CN" sz="2800" dirty="0">
                <a:solidFill>
                  <a:srgbClr val="FF0000"/>
                </a:solidFill>
              </a:rPr>
              <a:t>LM</a:t>
            </a:r>
            <a:r>
              <a:rPr lang="zh-CN" altLang="en-US" sz="2800" dirty="0">
                <a:solidFill>
                  <a:srgbClr val="FF0000"/>
                </a:solidFill>
              </a:rPr>
              <a:t>右移</a:t>
            </a:r>
            <a:r>
              <a:rPr lang="zh-CN" altLang="en-US" sz="2800" dirty="0"/>
              <a:t>→总需求量上升→ </a:t>
            </a:r>
            <a:r>
              <a:rPr lang="en-US" altLang="zh-CN" sz="2800" dirty="0">
                <a:solidFill>
                  <a:srgbClr val="FF0000"/>
                </a:solidFill>
              </a:rPr>
              <a:t>AD</a:t>
            </a:r>
            <a:r>
              <a:rPr lang="zh-CN" altLang="en-US" sz="2800" dirty="0">
                <a:solidFill>
                  <a:srgbClr val="FF0000"/>
                </a:solidFill>
              </a:rPr>
              <a:t>右移</a:t>
            </a:r>
            <a:r>
              <a:rPr lang="zh-CN" altLang="en-US" sz="2800" dirty="0"/>
              <a:t>→</a:t>
            </a:r>
            <a:r>
              <a:rPr lang="zh-CN" altLang="en-US" sz="2800" dirty="0">
                <a:solidFill>
                  <a:srgbClr val="FF0000"/>
                </a:solidFill>
              </a:rPr>
              <a:t>物价水平</a:t>
            </a:r>
            <a:r>
              <a:rPr lang="en-US" altLang="zh-CN" sz="2800" dirty="0">
                <a:solidFill>
                  <a:srgbClr val="FF0000"/>
                </a:solidFill>
              </a:rPr>
              <a:t>P</a:t>
            </a:r>
            <a:r>
              <a:rPr lang="zh-CN" altLang="en-US" sz="2800" dirty="0">
                <a:solidFill>
                  <a:srgbClr val="FF0000"/>
                </a:solidFill>
              </a:rPr>
              <a:t>上升，产出上升</a:t>
            </a:r>
            <a:r>
              <a:rPr lang="zh-CN" altLang="en-US" sz="2800" dirty="0"/>
              <a:t>→实际工资</a:t>
            </a:r>
            <a:r>
              <a:rPr lang="en-US" altLang="zh-CN" sz="2800" dirty="0"/>
              <a:t>w=W/P</a:t>
            </a:r>
            <a:r>
              <a:rPr lang="zh-CN" altLang="en-US" sz="2800" dirty="0"/>
              <a:t>下降→劳动需求增加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20D1669-DB52-4561-83DC-E829B6ACD0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8067" y="2418229"/>
            <a:ext cx="4038600" cy="32385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209592AB-223A-4DED-BC27-A56BA579E1D0}"/>
              </a:ext>
            </a:extLst>
          </p:cNvPr>
          <p:cNvSpPr txBox="1"/>
          <p:nvPr/>
        </p:nvSpPr>
        <p:spPr>
          <a:xfrm>
            <a:off x="1348374" y="5638799"/>
            <a:ext cx="3877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400" dirty="0"/>
              <a:t>货币供给变化对总需求影响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95B4053-BACB-4242-9F1A-9784EA514A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2440" y="2418229"/>
            <a:ext cx="4889500" cy="331470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5F397BBF-F387-4756-BA6A-EDCD03F25148}"/>
              </a:ext>
            </a:extLst>
          </p:cNvPr>
          <p:cNvSpPr txBox="1"/>
          <p:nvPr/>
        </p:nvSpPr>
        <p:spPr>
          <a:xfrm>
            <a:off x="6132440" y="5638798"/>
            <a:ext cx="48013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400" dirty="0"/>
              <a:t>货币供给变化对物价和产出的影响</a:t>
            </a:r>
          </a:p>
        </p:txBody>
      </p:sp>
    </p:spTree>
    <p:extLst>
      <p:ext uri="{BB962C8B-B14F-4D97-AF65-F5344CB8AC3E}">
        <p14:creationId xmlns:p14="http://schemas.microsoft.com/office/powerpoint/2010/main" val="36671735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>
            <a:extLst>
              <a:ext uri="{FF2B5EF4-FFF2-40B4-BE49-F238E27FC236}">
                <a16:creationId xmlns:a16="http://schemas.microsoft.com/office/drawing/2014/main" id="{F1784207-F6BF-4A6F-8428-CBBFB0703DE7}"/>
              </a:ext>
            </a:extLst>
          </p:cNvPr>
          <p:cNvSpPr txBox="1"/>
          <p:nvPr/>
        </p:nvSpPr>
        <p:spPr>
          <a:xfrm>
            <a:off x="794375" y="250621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866943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solidFill>
                  <a:srgbClr val="C81623"/>
                </a:solidFill>
                <a:latin typeface="字魂35号-经典雅黑" panose="02000000000000000000" pitchFamily="2" charset="-122"/>
                <a:ea typeface="字魂35号-经典雅黑" panose="02000000000000000000" pitchFamily="2" charset="-122"/>
                <a:cs typeface="+mn-ea"/>
                <a:sym typeface="Arial" panose="020B0604020202020204" pitchFamily="34" charset="0"/>
              </a:rPr>
              <a:t>菲利普斯曲线</a:t>
            </a: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8091" y="-90377"/>
            <a:ext cx="2504121" cy="1138238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46C455F1-3F55-4363-92F0-C19E0DE04C1B}"/>
              </a:ext>
            </a:extLst>
          </p:cNvPr>
          <p:cNvSpPr txBox="1"/>
          <p:nvPr/>
        </p:nvSpPr>
        <p:spPr>
          <a:xfrm>
            <a:off x="770471" y="2951947"/>
            <a:ext cx="1065105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dirty="0"/>
              <a:t>只需要记住：短期内，通货膨胀率与失业率负相关（或产出与通胀率正相关）</a:t>
            </a:r>
          </a:p>
        </p:txBody>
      </p:sp>
    </p:spTree>
    <p:extLst>
      <p:ext uri="{BB962C8B-B14F-4D97-AF65-F5344CB8AC3E}">
        <p14:creationId xmlns:p14="http://schemas.microsoft.com/office/powerpoint/2010/main" val="7547946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>
            <a:extLst>
              <a:ext uri="{FF2B5EF4-FFF2-40B4-BE49-F238E27FC236}">
                <a16:creationId xmlns:a16="http://schemas.microsoft.com/office/drawing/2014/main" id="{F1784207-F6BF-4A6F-8428-CBBFB0703DE7}"/>
              </a:ext>
            </a:extLst>
          </p:cNvPr>
          <p:cNvSpPr txBox="1"/>
          <p:nvPr/>
        </p:nvSpPr>
        <p:spPr>
          <a:xfrm>
            <a:off x="948261" y="250621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866943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solidFill>
                  <a:srgbClr val="C81623"/>
                </a:solidFill>
                <a:latin typeface="字魂35号-经典雅黑" panose="02000000000000000000" pitchFamily="2" charset="-122"/>
                <a:ea typeface="字魂35号-经典雅黑" panose="02000000000000000000" pitchFamily="2" charset="-122"/>
                <a:cs typeface="+mn-ea"/>
                <a:sym typeface="Arial" panose="020B0604020202020204" pitchFamily="34" charset="0"/>
              </a:rPr>
              <a:t>卢卡斯曲线</a:t>
            </a: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8091" y="-90377"/>
            <a:ext cx="2504121" cy="11382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9C48E7F6-3656-4025-A4B8-2BDDFDEB50A9}"/>
              </a:ext>
            </a:extLst>
          </p:cNvPr>
          <p:cNvSpPr txBox="1"/>
          <p:nvPr/>
        </p:nvSpPr>
        <p:spPr>
          <a:xfrm>
            <a:off x="891989" y="2090172"/>
            <a:ext cx="1040802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dirty="0"/>
              <a:t>卢卡斯：解释了货币短期非中性，长期中性。</a:t>
            </a:r>
            <a:endParaRPr lang="en-US" altLang="zh-CN" sz="2800" dirty="0"/>
          </a:p>
          <a:p>
            <a:pPr algn="l"/>
            <a:r>
              <a:rPr lang="zh-CN" altLang="en-US" sz="2800" dirty="0"/>
              <a:t>结论：</a:t>
            </a:r>
            <a:endParaRPr lang="en-US" altLang="zh-CN" sz="2800" dirty="0"/>
          </a:p>
          <a:p>
            <a:pPr algn="l"/>
            <a:r>
              <a:rPr lang="zh-CN" altLang="en-US" sz="2800" dirty="0"/>
              <a:t>（</a:t>
            </a:r>
            <a:r>
              <a:rPr lang="en-US" altLang="zh-CN" sz="2800" dirty="0"/>
              <a:t>1</a:t>
            </a:r>
            <a:r>
              <a:rPr lang="zh-CN" altLang="en-US" sz="2800" dirty="0"/>
              <a:t>）预期的通货膨胀的增加并不能导致产出的增加，只有非预期的通货膨胀率的增加才能提高产出；</a:t>
            </a:r>
            <a:endParaRPr lang="en-US" altLang="zh-CN" sz="2800" dirty="0"/>
          </a:p>
          <a:p>
            <a:pPr algn="l"/>
            <a:r>
              <a:rPr lang="zh-CN" altLang="en-US" sz="2800" dirty="0"/>
              <a:t>（</a:t>
            </a:r>
            <a:r>
              <a:rPr lang="en-US" altLang="zh-CN" sz="2800" dirty="0"/>
              <a:t>2</a:t>
            </a:r>
            <a:r>
              <a:rPr lang="zh-CN" altLang="en-US" sz="2800" dirty="0"/>
              <a:t>）理性个体会调整他们的通胀预期，因此只有当政府通货膨胀率的调整高于个体预期的调整时，才会导致产出增加。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D3C12C8-959B-4026-98CE-B5EE9186CD03}"/>
              </a:ext>
            </a:extLst>
          </p:cNvPr>
          <p:cNvSpPr txBox="1"/>
          <p:nvPr/>
        </p:nvSpPr>
        <p:spPr>
          <a:xfrm>
            <a:off x="9481001" y="6177499"/>
            <a:ext cx="27109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dirty="0">
                <a:solidFill>
                  <a:srgbClr val="FF0000"/>
                </a:solidFill>
              </a:rPr>
              <a:t>P345-349</a:t>
            </a:r>
            <a:r>
              <a:rPr lang="zh-CN" altLang="en-US" sz="2400" dirty="0">
                <a:solidFill>
                  <a:srgbClr val="FF0000"/>
                </a:solidFill>
              </a:rPr>
              <a:t>可以不看</a:t>
            </a:r>
          </a:p>
        </p:txBody>
      </p:sp>
    </p:spTree>
    <p:extLst>
      <p:ext uri="{BB962C8B-B14F-4D97-AF65-F5344CB8AC3E}">
        <p14:creationId xmlns:p14="http://schemas.microsoft.com/office/powerpoint/2010/main" val="10203435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>
            <a:extLst>
              <a:ext uri="{FF2B5EF4-FFF2-40B4-BE49-F238E27FC236}">
                <a16:creationId xmlns:a16="http://schemas.microsoft.com/office/drawing/2014/main" id="{F1784207-F6BF-4A6F-8428-CBBFB0703DE7}"/>
              </a:ext>
            </a:extLst>
          </p:cNvPr>
          <p:cNvSpPr txBox="1"/>
          <p:nvPr/>
        </p:nvSpPr>
        <p:spPr>
          <a:xfrm>
            <a:off x="332709" y="250621"/>
            <a:ext cx="29546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866943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solidFill>
                  <a:srgbClr val="C81623"/>
                </a:solidFill>
                <a:latin typeface="字魂35号-经典雅黑" panose="02000000000000000000" pitchFamily="2" charset="-122"/>
                <a:ea typeface="字魂35号-经典雅黑" panose="02000000000000000000" pitchFamily="2" charset="-122"/>
                <a:cs typeface="+mn-ea"/>
                <a:sym typeface="Arial" panose="020B0604020202020204" pitchFamily="34" charset="0"/>
              </a:rPr>
              <a:t>通货膨胀的福利成本</a:t>
            </a: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8091" y="-90377"/>
            <a:ext cx="2504121" cy="1138238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BE1F5C04-6E78-46DC-BF4A-34FDB4CF0405}"/>
              </a:ext>
            </a:extLst>
          </p:cNvPr>
          <p:cNvSpPr txBox="1"/>
          <p:nvPr/>
        </p:nvSpPr>
        <p:spPr>
          <a:xfrm>
            <a:off x="502023" y="3167390"/>
            <a:ext cx="3416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dirty="0"/>
              <a:t>通货膨胀的福利成本</a:t>
            </a:r>
          </a:p>
        </p:txBody>
      </p:sp>
      <p:sp>
        <p:nvSpPr>
          <p:cNvPr id="6" name="左大括号 5">
            <a:extLst>
              <a:ext uri="{FF2B5EF4-FFF2-40B4-BE49-F238E27FC236}">
                <a16:creationId xmlns:a16="http://schemas.microsoft.com/office/drawing/2014/main" id="{09620047-97A3-4AD8-A5DC-A29BAC0D42DE}"/>
              </a:ext>
            </a:extLst>
          </p:cNvPr>
          <p:cNvSpPr/>
          <p:nvPr/>
        </p:nvSpPr>
        <p:spPr>
          <a:xfrm>
            <a:off x="3810000" y="1290917"/>
            <a:ext cx="448235" cy="427616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F0DCEC1-EFF7-405F-80DE-A63BAD0A47E5}"/>
              </a:ext>
            </a:extLst>
          </p:cNvPr>
          <p:cNvSpPr txBox="1"/>
          <p:nvPr/>
        </p:nvSpPr>
        <p:spPr>
          <a:xfrm>
            <a:off x="4186516" y="1029307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dirty="0"/>
              <a:t>鞋底成本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F71ADBD-850D-4A53-99D8-39311A9ECB0C}"/>
              </a:ext>
            </a:extLst>
          </p:cNvPr>
          <p:cNvSpPr txBox="1"/>
          <p:nvPr/>
        </p:nvSpPr>
        <p:spPr>
          <a:xfrm>
            <a:off x="1420108" y="3595006"/>
            <a:ext cx="9797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dirty="0">
                <a:solidFill>
                  <a:srgbClr val="FF0000"/>
                </a:solidFill>
              </a:rPr>
              <a:t>(</a:t>
            </a:r>
            <a:r>
              <a:rPr lang="zh-CN" altLang="en-US" sz="2400" dirty="0">
                <a:solidFill>
                  <a:srgbClr val="FF0000"/>
                </a:solidFill>
              </a:rPr>
              <a:t>了解</a:t>
            </a:r>
            <a:r>
              <a:rPr lang="en-US" altLang="zh-CN" sz="2400" dirty="0">
                <a:solidFill>
                  <a:srgbClr val="FF0000"/>
                </a:solidFill>
              </a:rPr>
              <a:t>)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D0FB10C-AFD7-4078-B12F-2DF3834B9C0B}"/>
              </a:ext>
            </a:extLst>
          </p:cNvPr>
          <p:cNvSpPr txBox="1"/>
          <p:nvPr/>
        </p:nvSpPr>
        <p:spPr>
          <a:xfrm>
            <a:off x="4186516" y="188454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dirty="0"/>
              <a:t>菜单成本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62EAB59-122C-48EE-8A40-57D3DB369D02}"/>
              </a:ext>
            </a:extLst>
          </p:cNvPr>
          <p:cNvSpPr txBox="1"/>
          <p:nvPr/>
        </p:nvSpPr>
        <p:spPr>
          <a:xfrm>
            <a:off x="4186516" y="2739773"/>
            <a:ext cx="3416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dirty="0"/>
              <a:t>基于税收系统的扭曲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7AC3181-F6F2-4512-9AE9-09158F9B822C}"/>
              </a:ext>
            </a:extLst>
          </p:cNvPr>
          <p:cNvSpPr txBox="1"/>
          <p:nvPr/>
        </p:nvSpPr>
        <p:spPr>
          <a:xfrm>
            <a:off x="4186516" y="3595006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dirty="0"/>
              <a:t>工资和价格的粘性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EDFBDAF-4275-4E94-A045-72EE1010E6F3}"/>
              </a:ext>
            </a:extLst>
          </p:cNvPr>
          <p:cNvSpPr txBox="1"/>
          <p:nvPr/>
        </p:nvSpPr>
        <p:spPr>
          <a:xfrm>
            <a:off x="4186516" y="4450239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dirty="0"/>
              <a:t>记账困难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295172F-5EED-4CD0-9A67-0CB634DE1405}"/>
              </a:ext>
            </a:extLst>
          </p:cNvPr>
          <p:cNvSpPr txBox="1"/>
          <p:nvPr/>
        </p:nvSpPr>
        <p:spPr>
          <a:xfrm>
            <a:off x="4186516" y="5305472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dirty="0"/>
              <a:t>人民厌恶通货膨胀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544BCFC3-0627-4D43-8517-6C7BEBDC316D}"/>
              </a:ext>
            </a:extLst>
          </p:cNvPr>
          <p:cNvSpPr txBox="1"/>
          <p:nvPr/>
        </p:nvSpPr>
        <p:spPr>
          <a:xfrm>
            <a:off x="6744433" y="6160705"/>
            <a:ext cx="54475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dirty="0">
                <a:solidFill>
                  <a:srgbClr val="FF0000"/>
                </a:solidFill>
              </a:rPr>
              <a:t>P350</a:t>
            </a:r>
            <a:r>
              <a:rPr lang="zh-CN" altLang="en-US" sz="2400" dirty="0"/>
              <a:t>通货膨胀福利成本的定量估计</a:t>
            </a:r>
            <a:r>
              <a:rPr lang="zh-CN" altLang="en-US" sz="2400" dirty="0">
                <a:solidFill>
                  <a:srgbClr val="FF0000"/>
                </a:solidFill>
              </a:rPr>
              <a:t>不看</a:t>
            </a:r>
          </a:p>
        </p:txBody>
      </p:sp>
    </p:spTree>
    <p:extLst>
      <p:ext uri="{BB962C8B-B14F-4D97-AF65-F5344CB8AC3E}">
        <p14:creationId xmlns:p14="http://schemas.microsoft.com/office/powerpoint/2010/main" val="23345693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>
            <a:extLst>
              <a:ext uri="{FF2B5EF4-FFF2-40B4-BE49-F238E27FC236}">
                <a16:creationId xmlns:a16="http://schemas.microsoft.com/office/drawing/2014/main" id="{F1784207-F6BF-4A6F-8428-CBBFB0703DE7}"/>
              </a:ext>
            </a:extLst>
          </p:cNvPr>
          <p:cNvSpPr txBox="1"/>
          <p:nvPr/>
        </p:nvSpPr>
        <p:spPr>
          <a:xfrm>
            <a:off x="332712" y="250621"/>
            <a:ext cx="29546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866943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solidFill>
                  <a:srgbClr val="C81623"/>
                </a:solidFill>
                <a:latin typeface="字魂35号-经典雅黑" panose="02000000000000000000" pitchFamily="2" charset="-122"/>
                <a:ea typeface="字魂35号-经典雅黑" panose="02000000000000000000" pitchFamily="2" charset="-122"/>
                <a:cs typeface="+mn-ea"/>
                <a:sym typeface="Arial" panose="020B0604020202020204" pitchFamily="34" charset="0"/>
              </a:rPr>
              <a:t>相机抉择与固定规则</a:t>
            </a: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8091" y="-90377"/>
            <a:ext cx="2504121" cy="1138238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19924328-5FA2-4723-80BA-79B04CB3D492}"/>
              </a:ext>
            </a:extLst>
          </p:cNvPr>
          <p:cNvSpPr txBox="1"/>
          <p:nvPr/>
        </p:nvSpPr>
        <p:spPr>
          <a:xfrm>
            <a:off x="578224" y="1336120"/>
            <a:ext cx="11035552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b="1" dirty="0"/>
              <a:t>相机抉择型</a:t>
            </a:r>
            <a:r>
              <a:rPr lang="zh-CN" altLang="en-US" sz="2800" dirty="0"/>
              <a:t>：政府可以根据具体情况随时调整货币政策，政府在任何时间都可以做最优决策；</a:t>
            </a:r>
            <a:endParaRPr lang="en-US" altLang="zh-CN" sz="2800" dirty="0"/>
          </a:p>
          <a:p>
            <a:pPr algn="l"/>
            <a:r>
              <a:rPr lang="zh-CN" altLang="en-US" sz="2800" b="1" dirty="0"/>
              <a:t>固定规则型</a:t>
            </a:r>
            <a:r>
              <a:rPr lang="zh-CN" altLang="en-US" sz="2800" dirty="0"/>
              <a:t>：政府按照一个固定的规则自动调整其货币政策，政府只在最开始时选择一个最优决策规则。</a:t>
            </a:r>
            <a:endParaRPr lang="en-US" altLang="zh-CN" sz="2800" dirty="0"/>
          </a:p>
          <a:p>
            <a:pPr algn="l"/>
            <a:endParaRPr lang="en-US" altLang="zh-CN" sz="1400" dirty="0"/>
          </a:p>
          <a:p>
            <a:pPr algn="l"/>
            <a:r>
              <a:rPr lang="zh-CN" altLang="en-US" sz="2800" b="1" dirty="0"/>
              <a:t>货币政策的时间不一致性</a:t>
            </a:r>
            <a:r>
              <a:rPr lang="zh-CN" altLang="en-US" sz="2800" dirty="0"/>
              <a:t>：政府在</a:t>
            </a:r>
            <a:r>
              <a:rPr lang="en-US" altLang="zh-CN" sz="2800" dirty="0"/>
              <a:t>T</a:t>
            </a:r>
            <a:r>
              <a:rPr lang="zh-CN" altLang="en-US" sz="2800" dirty="0"/>
              <a:t>期为</a:t>
            </a:r>
            <a:r>
              <a:rPr lang="en-US" altLang="zh-CN" sz="2800" dirty="0"/>
              <a:t>T+1</a:t>
            </a:r>
            <a:r>
              <a:rPr lang="zh-CN" altLang="en-US" sz="2800" dirty="0"/>
              <a:t>期所承诺的最优货币政策，在公众形成预期之后就不再是最优的。</a:t>
            </a:r>
            <a:endParaRPr lang="en-US" altLang="zh-CN" sz="2800" dirty="0"/>
          </a:p>
          <a:p>
            <a:pPr algn="l"/>
            <a:endParaRPr lang="en-US" altLang="zh-CN" sz="2800" dirty="0"/>
          </a:p>
          <a:p>
            <a:pPr algn="l"/>
            <a:r>
              <a:rPr lang="zh-CN" altLang="en-US" sz="2800" b="1" dirty="0"/>
              <a:t>消除通货膨胀偏差</a:t>
            </a:r>
            <a:r>
              <a:rPr lang="zh-CN" altLang="en-US" sz="2800" dirty="0"/>
              <a:t>：（</a:t>
            </a:r>
            <a:r>
              <a:rPr lang="en-US" altLang="zh-CN" sz="2800" dirty="0"/>
              <a:t>1</a:t>
            </a:r>
            <a:r>
              <a:rPr lang="zh-CN" altLang="en-US" sz="2800" dirty="0"/>
              <a:t>）引入中央银行信誉；（</a:t>
            </a:r>
            <a:r>
              <a:rPr lang="en-US" altLang="zh-CN" sz="2800" dirty="0"/>
              <a:t>2</a:t>
            </a:r>
            <a:r>
              <a:rPr lang="zh-CN" altLang="en-US" sz="2800" dirty="0"/>
              <a:t>）允许中央银行偏好与公众不同；（</a:t>
            </a:r>
            <a:r>
              <a:rPr lang="en-US" altLang="zh-CN" sz="2800" dirty="0"/>
              <a:t>3</a:t>
            </a:r>
            <a:r>
              <a:rPr lang="zh-CN" altLang="en-US" sz="2800" dirty="0"/>
              <a:t>）目标法则：通货膨胀目标制、汇率目标制</a:t>
            </a:r>
          </a:p>
        </p:txBody>
      </p:sp>
    </p:spTree>
    <p:extLst>
      <p:ext uri="{BB962C8B-B14F-4D97-AF65-F5344CB8AC3E}">
        <p14:creationId xmlns:p14="http://schemas.microsoft.com/office/powerpoint/2010/main" val="1486100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7413D8F7-960A-4AC0-8E95-15FB87233B1B}"/>
              </a:ext>
            </a:extLst>
          </p:cNvPr>
          <p:cNvGrpSpPr/>
          <p:nvPr/>
        </p:nvGrpSpPr>
        <p:grpSpPr>
          <a:xfrm>
            <a:off x="541532" y="456537"/>
            <a:ext cx="2160513" cy="1360772"/>
            <a:chOff x="373605" y="283629"/>
            <a:chExt cx="2160513" cy="1360772"/>
          </a:xfrm>
        </p:grpSpPr>
        <p:sp>
          <p:nvSpPr>
            <p:cNvPr id="5" name="TextBox 4"/>
            <p:cNvSpPr txBox="1"/>
            <p:nvPr/>
          </p:nvSpPr>
          <p:spPr bwMode="auto">
            <a:xfrm>
              <a:off x="373605" y="283629"/>
              <a:ext cx="1563876" cy="943776"/>
            </a:xfrm>
            <a:prstGeom prst="rect">
              <a:avLst/>
            </a:prstGeom>
            <a:noFill/>
          </p:spPr>
          <p:txBody>
            <a:bodyPr wrap="none" lIns="121913" tIns="60956" rIns="121913" bIns="60956">
              <a:spAutoFit/>
            </a:bodyPr>
            <a:lstStyle/>
            <a:p>
              <a:pPr marL="0" marR="0" lvl="0" indent="0" algn="l" defTabSz="12190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5333" b="0" i="0" u="none" strike="noStrike" kern="0" cap="none" spc="-200" normalizeH="0" baseline="0" noProof="0" dirty="0">
                  <a:ln w="1905"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字魂35号-经典雅黑" panose="02000000000000000000" pitchFamily="2" charset="-122"/>
                  <a:ea typeface="字魂35号-经典雅黑" panose="02000000000000000000" pitchFamily="2" charset="-122"/>
                </a:rPr>
                <a:t>目录</a:t>
              </a:r>
            </a:p>
          </p:txBody>
        </p:sp>
        <p:sp>
          <p:nvSpPr>
            <p:cNvPr id="6" name="TextBox 5"/>
            <p:cNvSpPr txBox="1"/>
            <p:nvPr/>
          </p:nvSpPr>
          <p:spPr bwMode="auto">
            <a:xfrm>
              <a:off x="373605" y="1110865"/>
              <a:ext cx="2160513" cy="533536"/>
            </a:xfrm>
            <a:prstGeom prst="rect">
              <a:avLst/>
            </a:prstGeom>
            <a:noFill/>
          </p:spPr>
          <p:txBody>
            <a:bodyPr wrap="none" lIns="121913" tIns="60956" rIns="121913" bIns="60956">
              <a:spAutoFit/>
            </a:bodyPr>
            <a:lstStyle/>
            <a:p>
              <a:pPr marL="0" marR="0" lvl="0" indent="0" algn="ctr" defTabSz="12190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667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字魂35号-经典雅黑" panose="02000000000000000000" pitchFamily="2" charset="-122"/>
                  <a:ea typeface="字魂35号-经典雅黑" panose="02000000000000000000" pitchFamily="2" charset="-122"/>
                </a:rPr>
                <a:t>CONTENTS</a:t>
              </a:r>
              <a:endParaRPr kumimoji="0" lang="zh-CN" altLang="en-US" sz="2667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字魂35号-经典雅黑" panose="02000000000000000000" pitchFamily="2" charset="-122"/>
                <a:ea typeface="字魂35号-经典雅黑" panose="02000000000000000000" pitchFamily="2" charset="-122"/>
              </a:endParaRPr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59EB2A67-FD74-4134-96C9-17CE246D7E2D}"/>
              </a:ext>
            </a:extLst>
          </p:cNvPr>
          <p:cNvGrpSpPr/>
          <p:nvPr/>
        </p:nvGrpSpPr>
        <p:grpSpPr>
          <a:xfrm>
            <a:off x="3984059" y="1936024"/>
            <a:ext cx="3804218" cy="687948"/>
            <a:chOff x="3993858" y="1478759"/>
            <a:chExt cx="3804218" cy="687948"/>
          </a:xfrm>
        </p:grpSpPr>
        <p:sp>
          <p:nvSpPr>
            <p:cNvPr id="8" name="TextBox 7"/>
            <p:cNvSpPr txBox="1"/>
            <p:nvPr/>
          </p:nvSpPr>
          <p:spPr bwMode="auto">
            <a:xfrm>
              <a:off x="4781880" y="1478759"/>
              <a:ext cx="3016196" cy="677100"/>
            </a:xfrm>
            <a:prstGeom prst="rect">
              <a:avLst/>
            </a:prstGeom>
            <a:noFill/>
          </p:spPr>
          <p:txBody>
            <a:bodyPr wrap="none" lIns="121913" tIns="60956" rIns="121913" bIns="60956">
              <a:spAutoFit/>
            </a:bodyPr>
            <a:lstStyle/>
            <a:p>
              <a:pPr marL="0" marR="0" lvl="0" indent="0" algn="l" defTabSz="121910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360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字魂35号-经典雅黑" panose="02000000000000000000" pitchFamily="2" charset="-122"/>
                  <a:ea typeface="字魂35号-经典雅黑" panose="02000000000000000000" pitchFamily="2" charset="-122"/>
                </a:rPr>
                <a:t>预习内容检测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993858" y="1489607"/>
              <a:ext cx="788022" cy="677100"/>
            </a:xfrm>
            <a:prstGeom prst="rect">
              <a:avLst/>
            </a:prstGeom>
            <a:noFill/>
          </p:spPr>
          <p:txBody>
            <a:bodyPr wrap="none" lIns="121913" tIns="60956" rIns="121913" bIns="60956" rtlCol="0">
              <a:spAutoFit/>
            </a:bodyPr>
            <a:lstStyle/>
            <a:p>
              <a:pPr marL="0" marR="0" lvl="0" indent="0" algn="l" defTabSz="12190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6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字魂35号-经典雅黑" panose="02000000000000000000" pitchFamily="2" charset="-122"/>
                  <a:ea typeface="字魂35号-经典雅黑" panose="02000000000000000000" pitchFamily="2" charset="-122"/>
                </a:rPr>
                <a:t>01</a:t>
              </a:r>
              <a:endParaRPr kumimoji="0" lang="zh-CN" altLang="en-US" sz="3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字魂35号-经典雅黑" panose="02000000000000000000" pitchFamily="2" charset="-122"/>
                <a:ea typeface="字魂35号-经典雅黑" panose="02000000000000000000" pitchFamily="2" charset="-122"/>
              </a:endParaRP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B0993134-6BA1-4CAA-BE6F-9ED07F69EAE4}"/>
              </a:ext>
            </a:extLst>
          </p:cNvPr>
          <p:cNvGrpSpPr/>
          <p:nvPr/>
        </p:nvGrpSpPr>
        <p:grpSpPr>
          <a:xfrm>
            <a:off x="3984059" y="4641446"/>
            <a:ext cx="2880888" cy="687948"/>
            <a:chOff x="3993858" y="1478759"/>
            <a:chExt cx="2880888" cy="687948"/>
          </a:xfrm>
        </p:grpSpPr>
        <p:sp>
          <p:nvSpPr>
            <p:cNvPr id="10" name="TextBox 7">
              <a:extLst>
                <a:ext uri="{FF2B5EF4-FFF2-40B4-BE49-F238E27FC236}">
                  <a16:creationId xmlns:a16="http://schemas.microsoft.com/office/drawing/2014/main" id="{16D0D477-A10D-433A-B7A5-E7B2E1FC00E7}"/>
                </a:ext>
              </a:extLst>
            </p:cNvPr>
            <p:cNvSpPr txBox="1"/>
            <p:nvPr/>
          </p:nvSpPr>
          <p:spPr bwMode="auto">
            <a:xfrm>
              <a:off x="4781880" y="1478759"/>
              <a:ext cx="2092866" cy="677100"/>
            </a:xfrm>
            <a:prstGeom prst="rect">
              <a:avLst/>
            </a:prstGeom>
            <a:noFill/>
          </p:spPr>
          <p:txBody>
            <a:bodyPr wrap="none" lIns="121913" tIns="60956" rIns="121913" bIns="60956">
              <a:spAutoFit/>
            </a:bodyPr>
            <a:lstStyle/>
            <a:p>
              <a:pPr marL="0" marR="0" lvl="0" indent="0" algn="l" defTabSz="121910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360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字魂35号-经典雅黑" panose="02000000000000000000" pitchFamily="2" charset="-122"/>
                  <a:ea typeface="字魂35号-经典雅黑" panose="02000000000000000000" pitchFamily="2" charset="-122"/>
                </a:rPr>
                <a:t>货币制度</a:t>
              </a:r>
            </a:p>
          </p:txBody>
        </p:sp>
        <p:sp>
          <p:nvSpPr>
            <p:cNvPr id="11" name="TextBox 15">
              <a:extLst>
                <a:ext uri="{FF2B5EF4-FFF2-40B4-BE49-F238E27FC236}">
                  <a16:creationId xmlns:a16="http://schemas.microsoft.com/office/drawing/2014/main" id="{07F95305-64C8-49AD-933E-AAE07008E9C0}"/>
                </a:ext>
              </a:extLst>
            </p:cNvPr>
            <p:cNvSpPr txBox="1"/>
            <p:nvPr/>
          </p:nvSpPr>
          <p:spPr>
            <a:xfrm>
              <a:off x="3993858" y="1489607"/>
              <a:ext cx="788022" cy="677100"/>
            </a:xfrm>
            <a:prstGeom prst="rect">
              <a:avLst/>
            </a:prstGeom>
            <a:noFill/>
          </p:spPr>
          <p:txBody>
            <a:bodyPr wrap="none" lIns="121913" tIns="60956" rIns="121913" bIns="60956" rtlCol="0">
              <a:spAutoFit/>
            </a:bodyPr>
            <a:lstStyle/>
            <a:p>
              <a:pPr marL="0" marR="0" lvl="0" indent="0" algn="l" defTabSz="12190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6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字魂35号-经典雅黑" panose="02000000000000000000" pitchFamily="2" charset="-122"/>
                  <a:ea typeface="字魂35号-经典雅黑" panose="02000000000000000000" pitchFamily="2" charset="-122"/>
                </a:rPr>
                <a:t>04</a:t>
              </a:r>
              <a:endParaRPr kumimoji="0" lang="zh-CN" altLang="en-US" sz="3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字魂35号-经典雅黑" panose="02000000000000000000" pitchFamily="2" charset="-122"/>
                <a:ea typeface="字魂35号-经典雅黑" panose="02000000000000000000" pitchFamily="2" charset="-122"/>
              </a:endParaRP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C46034B8-7673-466E-8778-FD4D5DE3443F}"/>
              </a:ext>
            </a:extLst>
          </p:cNvPr>
          <p:cNvGrpSpPr/>
          <p:nvPr/>
        </p:nvGrpSpPr>
        <p:grpSpPr>
          <a:xfrm>
            <a:off x="3984059" y="3739638"/>
            <a:ext cx="5650878" cy="687948"/>
            <a:chOff x="3993858" y="1478759"/>
            <a:chExt cx="5650878" cy="687948"/>
          </a:xfrm>
        </p:grpSpPr>
        <p:sp>
          <p:nvSpPr>
            <p:cNvPr id="13" name="TextBox 7">
              <a:extLst>
                <a:ext uri="{FF2B5EF4-FFF2-40B4-BE49-F238E27FC236}">
                  <a16:creationId xmlns:a16="http://schemas.microsoft.com/office/drawing/2014/main" id="{7CC42332-8B64-4D97-AD3A-BE45A6D60B5D}"/>
                </a:ext>
              </a:extLst>
            </p:cNvPr>
            <p:cNvSpPr txBox="1"/>
            <p:nvPr/>
          </p:nvSpPr>
          <p:spPr bwMode="auto">
            <a:xfrm>
              <a:off x="4781880" y="1478759"/>
              <a:ext cx="4862856" cy="677100"/>
            </a:xfrm>
            <a:prstGeom prst="rect">
              <a:avLst/>
            </a:prstGeom>
            <a:noFill/>
          </p:spPr>
          <p:txBody>
            <a:bodyPr wrap="none" lIns="121913" tIns="60956" rIns="121913" bIns="60956">
              <a:spAutoFit/>
            </a:bodyPr>
            <a:lstStyle/>
            <a:p>
              <a:pPr marL="0" marR="0" lvl="0" indent="0" algn="l" defTabSz="121910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360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字魂35号-经典雅黑" panose="02000000000000000000" pitchFamily="2" charset="-122"/>
                  <a:ea typeface="字魂35号-经典雅黑" panose="02000000000000000000" pitchFamily="2" charset="-122"/>
                </a:rPr>
                <a:t>货币政策的目标与工具</a:t>
              </a:r>
            </a:p>
          </p:txBody>
        </p:sp>
        <p:sp>
          <p:nvSpPr>
            <p:cNvPr id="14" name="TextBox 15">
              <a:extLst>
                <a:ext uri="{FF2B5EF4-FFF2-40B4-BE49-F238E27FC236}">
                  <a16:creationId xmlns:a16="http://schemas.microsoft.com/office/drawing/2014/main" id="{41B904F7-B254-411A-8567-584F0C1C779D}"/>
                </a:ext>
              </a:extLst>
            </p:cNvPr>
            <p:cNvSpPr txBox="1"/>
            <p:nvPr/>
          </p:nvSpPr>
          <p:spPr>
            <a:xfrm>
              <a:off x="3993858" y="1489607"/>
              <a:ext cx="788022" cy="677100"/>
            </a:xfrm>
            <a:prstGeom prst="rect">
              <a:avLst/>
            </a:prstGeom>
            <a:noFill/>
          </p:spPr>
          <p:txBody>
            <a:bodyPr wrap="none" lIns="121913" tIns="60956" rIns="121913" bIns="60956" rtlCol="0">
              <a:spAutoFit/>
            </a:bodyPr>
            <a:lstStyle/>
            <a:p>
              <a:pPr marL="0" marR="0" lvl="0" indent="0" algn="l" defTabSz="12190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6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字魂35号-经典雅黑" panose="02000000000000000000" pitchFamily="2" charset="-122"/>
                  <a:ea typeface="字魂35号-经典雅黑" panose="02000000000000000000" pitchFamily="2" charset="-122"/>
                </a:rPr>
                <a:t>03</a:t>
              </a:r>
              <a:endParaRPr kumimoji="0" lang="zh-CN" altLang="en-US" sz="3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字魂35号-经典雅黑" panose="02000000000000000000" pitchFamily="2" charset="-122"/>
                <a:ea typeface="字魂35号-经典雅黑" panose="02000000000000000000" pitchFamily="2" charset="-122"/>
              </a:endParaRP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5B065390-BFB3-488F-A964-001B9F81E8F9}"/>
              </a:ext>
            </a:extLst>
          </p:cNvPr>
          <p:cNvGrpSpPr/>
          <p:nvPr/>
        </p:nvGrpSpPr>
        <p:grpSpPr>
          <a:xfrm>
            <a:off x="3984059" y="2837831"/>
            <a:ext cx="4727548" cy="687948"/>
            <a:chOff x="3993858" y="1478759"/>
            <a:chExt cx="4727548" cy="687948"/>
          </a:xfrm>
        </p:grpSpPr>
        <p:sp>
          <p:nvSpPr>
            <p:cNvPr id="17" name="TextBox 7">
              <a:extLst>
                <a:ext uri="{FF2B5EF4-FFF2-40B4-BE49-F238E27FC236}">
                  <a16:creationId xmlns:a16="http://schemas.microsoft.com/office/drawing/2014/main" id="{7F4CA2E9-F045-408D-A721-621A60E5D770}"/>
                </a:ext>
              </a:extLst>
            </p:cNvPr>
            <p:cNvSpPr txBox="1"/>
            <p:nvPr/>
          </p:nvSpPr>
          <p:spPr bwMode="auto">
            <a:xfrm>
              <a:off x="4781880" y="1478759"/>
              <a:ext cx="3939526" cy="677100"/>
            </a:xfrm>
            <a:prstGeom prst="rect">
              <a:avLst/>
            </a:prstGeom>
            <a:noFill/>
          </p:spPr>
          <p:txBody>
            <a:bodyPr wrap="none" lIns="121913" tIns="60956" rIns="121913" bIns="60956">
              <a:spAutoFit/>
            </a:bodyPr>
            <a:lstStyle/>
            <a:p>
              <a:pPr marL="0" marR="0" lvl="0" indent="0" algn="l" defTabSz="121910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360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字魂35号-经典雅黑" panose="02000000000000000000" pitchFamily="2" charset="-122"/>
                  <a:ea typeface="字魂35号-经典雅黑" panose="02000000000000000000" pitchFamily="2" charset="-122"/>
                </a:rPr>
                <a:t>货币经济学新发展</a:t>
              </a:r>
            </a:p>
          </p:txBody>
        </p:sp>
        <p:sp>
          <p:nvSpPr>
            <p:cNvPr id="18" name="TextBox 15">
              <a:extLst>
                <a:ext uri="{FF2B5EF4-FFF2-40B4-BE49-F238E27FC236}">
                  <a16:creationId xmlns:a16="http://schemas.microsoft.com/office/drawing/2014/main" id="{F83E54A8-CA77-4B59-ACF8-87E1D880BBCD}"/>
                </a:ext>
              </a:extLst>
            </p:cNvPr>
            <p:cNvSpPr txBox="1"/>
            <p:nvPr/>
          </p:nvSpPr>
          <p:spPr>
            <a:xfrm>
              <a:off x="3993858" y="1489607"/>
              <a:ext cx="788022" cy="677100"/>
            </a:xfrm>
            <a:prstGeom prst="rect">
              <a:avLst/>
            </a:prstGeom>
            <a:noFill/>
          </p:spPr>
          <p:txBody>
            <a:bodyPr wrap="none" lIns="121913" tIns="60956" rIns="121913" bIns="60956" rtlCol="0">
              <a:spAutoFit/>
            </a:bodyPr>
            <a:lstStyle/>
            <a:p>
              <a:pPr marL="0" marR="0" lvl="0" indent="0" algn="l" defTabSz="12190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6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字魂35号-经典雅黑" panose="02000000000000000000" pitchFamily="2" charset="-122"/>
                  <a:ea typeface="字魂35号-经典雅黑" panose="02000000000000000000" pitchFamily="2" charset="-122"/>
                </a:rPr>
                <a:t>02</a:t>
              </a:r>
              <a:endParaRPr kumimoji="0" lang="zh-CN" altLang="en-US" sz="3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字魂35号-经典雅黑" panose="02000000000000000000" pitchFamily="2" charset="-122"/>
                <a:ea typeface="字魂35号-经典雅黑" panose="02000000000000000000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106731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>
            <a:extLst>
              <a:ext uri="{FF2B5EF4-FFF2-40B4-BE49-F238E27FC236}">
                <a16:creationId xmlns:a16="http://schemas.microsoft.com/office/drawing/2014/main" id="{F1784207-F6BF-4A6F-8428-CBBFB0703DE7}"/>
              </a:ext>
            </a:extLst>
          </p:cNvPr>
          <p:cNvSpPr txBox="1"/>
          <p:nvPr/>
        </p:nvSpPr>
        <p:spPr>
          <a:xfrm>
            <a:off x="332714" y="250621"/>
            <a:ext cx="29546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866943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solidFill>
                  <a:srgbClr val="C81623"/>
                </a:solidFill>
                <a:latin typeface="字魂35号-经典雅黑" panose="02000000000000000000" pitchFamily="2" charset="-122"/>
                <a:ea typeface="字魂35号-经典雅黑" panose="02000000000000000000" pitchFamily="2" charset="-122"/>
                <a:cs typeface="+mn-ea"/>
                <a:sym typeface="Arial" panose="020B0604020202020204" pitchFamily="34" charset="0"/>
              </a:rPr>
              <a:t>工具法则与目标法则</a:t>
            </a: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8091" y="-90377"/>
            <a:ext cx="2504121" cy="1138238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F4C71B77-1B74-433F-9CDC-AC73D0451EBF}"/>
              </a:ext>
            </a:extLst>
          </p:cNvPr>
          <p:cNvSpPr txBox="1"/>
          <p:nvPr/>
        </p:nvSpPr>
        <p:spPr>
          <a:xfrm>
            <a:off x="3376039" y="1361002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dirty="0"/>
              <a:t>工具法则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443D59F-DCC7-42A4-A89D-E66305D8C33E}"/>
              </a:ext>
            </a:extLst>
          </p:cNvPr>
          <p:cNvSpPr txBox="1"/>
          <p:nvPr/>
        </p:nvSpPr>
        <p:spPr>
          <a:xfrm>
            <a:off x="510989" y="3167390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dirty="0"/>
              <a:t>货币政策法则</a:t>
            </a:r>
          </a:p>
        </p:txBody>
      </p:sp>
      <p:sp>
        <p:nvSpPr>
          <p:cNvPr id="4" name="左大括号 3">
            <a:extLst>
              <a:ext uri="{FF2B5EF4-FFF2-40B4-BE49-F238E27FC236}">
                <a16:creationId xmlns:a16="http://schemas.microsoft.com/office/drawing/2014/main" id="{52D50A69-D641-4E5B-8242-81FE9512CB86}"/>
              </a:ext>
            </a:extLst>
          </p:cNvPr>
          <p:cNvSpPr/>
          <p:nvPr/>
        </p:nvSpPr>
        <p:spPr>
          <a:xfrm>
            <a:off x="2850090" y="1622612"/>
            <a:ext cx="437279" cy="36576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9A073D2-FB3E-4AA2-B196-57CDEEC14289}"/>
              </a:ext>
            </a:extLst>
          </p:cNvPr>
          <p:cNvSpPr txBox="1"/>
          <p:nvPr/>
        </p:nvSpPr>
        <p:spPr>
          <a:xfrm>
            <a:off x="3376039" y="4973778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dirty="0"/>
              <a:t>目标法则</a:t>
            </a:r>
          </a:p>
        </p:txBody>
      </p:sp>
      <p:sp>
        <p:nvSpPr>
          <p:cNvPr id="5" name="左大括号 4">
            <a:extLst>
              <a:ext uri="{FF2B5EF4-FFF2-40B4-BE49-F238E27FC236}">
                <a16:creationId xmlns:a16="http://schemas.microsoft.com/office/drawing/2014/main" id="{93D2D6B7-8D62-45A5-B72F-BE171CCC03EC}"/>
              </a:ext>
            </a:extLst>
          </p:cNvPr>
          <p:cNvSpPr/>
          <p:nvPr/>
        </p:nvSpPr>
        <p:spPr>
          <a:xfrm>
            <a:off x="4970463" y="990095"/>
            <a:ext cx="230405" cy="126503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左大括号 8">
            <a:extLst>
              <a:ext uri="{FF2B5EF4-FFF2-40B4-BE49-F238E27FC236}">
                <a16:creationId xmlns:a16="http://schemas.microsoft.com/office/drawing/2014/main" id="{C65F84E0-7610-42DC-AF2A-D86656262FDB}"/>
              </a:ext>
            </a:extLst>
          </p:cNvPr>
          <p:cNvSpPr/>
          <p:nvPr/>
        </p:nvSpPr>
        <p:spPr>
          <a:xfrm>
            <a:off x="4964175" y="4516890"/>
            <a:ext cx="230405" cy="152664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98CE1BC-B581-4BDA-81C9-580AF798B994}"/>
              </a:ext>
            </a:extLst>
          </p:cNvPr>
          <p:cNvSpPr txBox="1"/>
          <p:nvPr/>
        </p:nvSpPr>
        <p:spPr>
          <a:xfrm>
            <a:off x="5263005" y="730215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dirty="0"/>
              <a:t>泰勒法则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5BC1E12-D1AB-4A75-A77E-98B365B013C9}"/>
              </a:ext>
            </a:extLst>
          </p:cNvPr>
          <p:cNvSpPr txBox="1"/>
          <p:nvPr/>
        </p:nvSpPr>
        <p:spPr>
          <a:xfrm>
            <a:off x="5263005" y="1993518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dirty="0"/>
              <a:t>麦卡勒姆法则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E4AF6B5-6800-41A8-BF4C-0D399C13A4D7}"/>
              </a:ext>
            </a:extLst>
          </p:cNvPr>
          <p:cNvSpPr txBox="1"/>
          <p:nvPr/>
        </p:nvSpPr>
        <p:spPr>
          <a:xfrm>
            <a:off x="5263005" y="4255280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dirty="0"/>
              <a:t>通货膨胀目标制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7A3C61C-9E15-4D10-9D7C-892AF699A33F}"/>
              </a:ext>
            </a:extLst>
          </p:cNvPr>
          <p:cNvSpPr txBox="1"/>
          <p:nvPr/>
        </p:nvSpPr>
        <p:spPr>
          <a:xfrm>
            <a:off x="5263005" y="5018601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dirty="0"/>
              <a:t>汇率目标制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1EE4097-67E2-4788-B224-C9380E34AC4D}"/>
              </a:ext>
            </a:extLst>
          </p:cNvPr>
          <p:cNvSpPr txBox="1"/>
          <p:nvPr/>
        </p:nvSpPr>
        <p:spPr>
          <a:xfrm>
            <a:off x="5263005" y="5781922"/>
            <a:ext cx="2669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dirty="0"/>
              <a:t>名义</a:t>
            </a:r>
            <a:r>
              <a:rPr lang="en-US" altLang="zh-CN" sz="2800" dirty="0"/>
              <a:t>GDP</a:t>
            </a:r>
            <a:r>
              <a:rPr lang="zh-CN" altLang="en-US" sz="2800" dirty="0"/>
              <a:t>目标制</a:t>
            </a:r>
          </a:p>
        </p:txBody>
      </p:sp>
    </p:spTree>
    <p:extLst>
      <p:ext uri="{BB962C8B-B14F-4D97-AF65-F5344CB8AC3E}">
        <p14:creationId xmlns:p14="http://schemas.microsoft.com/office/powerpoint/2010/main" val="37785277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>
            <a:extLst>
              <a:ext uri="{FF2B5EF4-FFF2-40B4-BE49-F238E27FC236}">
                <a16:creationId xmlns:a16="http://schemas.microsoft.com/office/drawing/2014/main" id="{F1784207-F6BF-4A6F-8428-CBBFB0703DE7}"/>
              </a:ext>
            </a:extLst>
          </p:cNvPr>
          <p:cNvSpPr txBox="1"/>
          <p:nvPr/>
        </p:nvSpPr>
        <p:spPr>
          <a:xfrm>
            <a:off x="1102154" y="250621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866943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solidFill>
                  <a:srgbClr val="C81623"/>
                </a:solidFill>
                <a:latin typeface="字魂35号-经典雅黑" panose="02000000000000000000" pitchFamily="2" charset="-122"/>
                <a:ea typeface="字魂35号-经典雅黑" panose="02000000000000000000" pitchFamily="2" charset="-122"/>
                <a:cs typeface="+mn-ea"/>
                <a:sym typeface="Arial" panose="020B0604020202020204" pitchFamily="34" charset="0"/>
              </a:rPr>
              <a:t>泰勒法则</a:t>
            </a: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8091" y="-90377"/>
            <a:ext cx="2504121" cy="113823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9141DB27-B586-48BF-B73E-E34065DFA977}"/>
              </a:ext>
            </a:extLst>
          </p:cNvPr>
          <p:cNvSpPr txBox="1"/>
          <p:nvPr/>
        </p:nvSpPr>
        <p:spPr>
          <a:xfrm>
            <a:off x="1378323" y="4338916"/>
            <a:ext cx="943535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dirty="0"/>
              <a:t>当</a:t>
            </a:r>
            <a:r>
              <a:rPr lang="zh-CN" altLang="en-US" sz="2800" dirty="0">
                <a:solidFill>
                  <a:srgbClr val="FF0000"/>
                </a:solidFill>
              </a:rPr>
              <a:t>通胀率高于目标通货膨胀率</a:t>
            </a:r>
            <a:r>
              <a:rPr lang="zh-CN" altLang="en-US" sz="2800" dirty="0"/>
              <a:t>或</a:t>
            </a:r>
            <a:r>
              <a:rPr lang="zh-CN" altLang="en-US" sz="2800" dirty="0">
                <a:solidFill>
                  <a:srgbClr val="FF0000"/>
                </a:solidFill>
              </a:rPr>
              <a:t>当期产出大于潜在产出</a:t>
            </a:r>
            <a:r>
              <a:rPr lang="zh-CN" altLang="en-US" sz="2800" dirty="0"/>
              <a:t>时，美联储会调高利率</a:t>
            </a:r>
          </a:p>
        </p:txBody>
      </p:sp>
      <p:pic>
        <p:nvPicPr>
          <p:cNvPr id="33" name="图片 32">
            <a:extLst>
              <a:ext uri="{FF2B5EF4-FFF2-40B4-BE49-F238E27FC236}">
                <a16:creationId xmlns:a16="http://schemas.microsoft.com/office/drawing/2014/main" id="{60DE52CB-4EF5-49C7-BEB3-CC5F5F6D6D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7821" y="2609017"/>
            <a:ext cx="7096359" cy="1639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7413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>
            <a:extLst>
              <a:ext uri="{FF2B5EF4-FFF2-40B4-BE49-F238E27FC236}">
                <a16:creationId xmlns:a16="http://schemas.microsoft.com/office/drawing/2014/main" id="{F1784207-F6BF-4A6F-8428-CBBFB0703DE7}"/>
              </a:ext>
            </a:extLst>
          </p:cNvPr>
          <p:cNvSpPr txBox="1"/>
          <p:nvPr/>
        </p:nvSpPr>
        <p:spPr>
          <a:xfrm>
            <a:off x="640488" y="250621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866943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solidFill>
                  <a:srgbClr val="C81623"/>
                </a:solidFill>
                <a:latin typeface="字魂35号-经典雅黑" panose="02000000000000000000" pitchFamily="2" charset="-122"/>
                <a:ea typeface="字魂35号-经典雅黑" panose="02000000000000000000" pitchFamily="2" charset="-122"/>
                <a:cs typeface="+mn-ea"/>
                <a:sym typeface="Arial" panose="020B0604020202020204" pitchFamily="34" charset="0"/>
              </a:rPr>
              <a:t>通货膨胀目标制</a:t>
            </a: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8091" y="-90377"/>
            <a:ext cx="2504121" cy="1138238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7342C1BD-F375-48EF-B58A-9E6EA27FE786}"/>
              </a:ext>
            </a:extLst>
          </p:cNvPr>
          <p:cNvSpPr txBox="1"/>
          <p:nvPr/>
        </p:nvSpPr>
        <p:spPr>
          <a:xfrm>
            <a:off x="663389" y="2413338"/>
            <a:ext cx="1086522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dirty="0"/>
              <a:t>通货膨胀目标制：中央银行明确提出一个通货膨胀目标区间，并以此制定货币政策。</a:t>
            </a:r>
            <a:endParaRPr lang="en-US" altLang="zh-CN" sz="2800" dirty="0"/>
          </a:p>
          <a:p>
            <a:pPr algn="l"/>
            <a:endParaRPr lang="en-US" altLang="zh-CN" sz="1400" dirty="0"/>
          </a:p>
          <a:p>
            <a:pPr algn="l"/>
            <a:r>
              <a:rPr lang="zh-CN" altLang="en-US" sz="2800" dirty="0"/>
              <a:t>严格通货膨胀目标制：政府仅关注稳定通货膨胀；</a:t>
            </a:r>
            <a:endParaRPr lang="en-US" altLang="zh-CN" sz="2800" dirty="0"/>
          </a:p>
          <a:p>
            <a:pPr algn="l"/>
            <a:r>
              <a:rPr lang="zh-CN" altLang="en-US" sz="2800" dirty="0"/>
              <a:t>弹性通货膨胀目标制：政府不仅关注稳定通货膨胀，还关注稳定产出。</a:t>
            </a:r>
          </a:p>
        </p:txBody>
      </p:sp>
    </p:spTree>
    <p:extLst>
      <p:ext uri="{BB962C8B-B14F-4D97-AF65-F5344CB8AC3E}">
        <p14:creationId xmlns:p14="http://schemas.microsoft.com/office/powerpoint/2010/main" val="17808435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24"/>
          <p:cNvGrpSpPr/>
          <p:nvPr/>
        </p:nvGrpSpPr>
        <p:grpSpPr>
          <a:xfrm>
            <a:off x="3630558" y="1537000"/>
            <a:ext cx="1447735" cy="1148889"/>
            <a:chOff x="3419345" y="385660"/>
            <a:chExt cx="1447546" cy="1149156"/>
          </a:xfrm>
          <a:solidFill>
            <a:schemeClr val="bg1"/>
          </a:solidFill>
          <a:effectLst/>
        </p:grpSpPr>
        <p:sp>
          <p:nvSpPr>
            <p:cNvPr id="26" name="椭圆 25"/>
            <p:cNvSpPr/>
            <p:nvPr/>
          </p:nvSpPr>
          <p:spPr>
            <a:xfrm flipV="1">
              <a:off x="3419345" y="946280"/>
              <a:ext cx="588536" cy="588536"/>
            </a:xfrm>
            <a:prstGeom prst="ellipse">
              <a:avLst/>
            </a:prstGeom>
            <a:solidFill>
              <a:schemeClr val="bg1">
                <a:alpha val="65000"/>
              </a:schemeClr>
            </a:solidFill>
            <a:ln w="4445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9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字魂35号-经典雅黑" panose="02000000000000000000" pitchFamily="2" charset="-122"/>
                <a:ea typeface="字魂35号-经典雅黑" panose="02000000000000000000" pitchFamily="2" charset="-122"/>
              </a:endParaRPr>
            </a:p>
          </p:txBody>
        </p:sp>
        <p:sp>
          <p:nvSpPr>
            <p:cNvPr id="27" name="椭圆 26"/>
            <p:cNvSpPr/>
            <p:nvPr/>
          </p:nvSpPr>
          <p:spPr>
            <a:xfrm flipV="1">
              <a:off x="4274117" y="1163083"/>
              <a:ext cx="299650" cy="299650"/>
            </a:xfrm>
            <a:prstGeom prst="ellipse">
              <a:avLst/>
            </a:prstGeom>
            <a:grpFill/>
            <a:ln w="4445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9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字魂35号-经典雅黑" panose="02000000000000000000" pitchFamily="2" charset="-122"/>
                <a:ea typeface="字魂35号-经典雅黑" panose="02000000000000000000" pitchFamily="2" charset="-122"/>
              </a:endParaRPr>
            </a:p>
          </p:txBody>
        </p:sp>
        <p:sp>
          <p:nvSpPr>
            <p:cNvPr id="28" name="椭圆 27"/>
            <p:cNvSpPr/>
            <p:nvPr/>
          </p:nvSpPr>
          <p:spPr>
            <a:xfrm flipV="1">
              <a:off x="4650079" y="385660"/>
              <a:ext cx="216812" cy="216812"/>
            </a:xfrm>
            <a:prstGeom prst="ellipse">
              <a:avLst/>
            </a:prstGeom>
            <a:solidFill>
              <a:schemeClr val="bg1">
                <a:alpha val="65000"/>
              </a:schemeClr>
            </a:solidFill>
            <a:ln w="4445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9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字魂35号-经典雅黑" panose="02000000000000000000" pitchFamily="2" charset="-122"/>
                <a:ea typeface="字魂35号-经典雅黑" panose="02000000000000000000" pitchFamily="2" charset="-122"/>
              </a:endParaRPr>
            </a:p>
          </p:txBody>
        </p:sp>
        <p:sp>
          <p:nvSpPr>
            <p:cNvPr id="29" name="椭圆 28"/>
            <p:cNvSpPr/>
            <p:nvPr/>
          </p:nvSpPr>
          <p:spPr>
            <a:xfrm flipV="1">
              <a:off x="4007881" y="550314"/>
              <a:ext cx="424390" cy="424390"/>
            </a:xfrm>
            <a:prstGeom prst="ellipse">
              <a:avLst/>
            </a:prstGeom>
            <a:grpFill/>
            <a:ln w="4445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9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字魂35号-经典雅黑" panose="02000000000000000000" pitchFamily="2" charset="-122"/>
                <a:ea typeface="字魂35号-经典雅黑" panose="02000000000000000000" pitchFamily="2" charset="-122"/>
              </a:endParaRPr>
            </a:p>
          </p:txBody>
        </p:sp>
      </p:grpSp>
      <p:grpSp>
        <p:nvGrpSpPr>
          <p:cNvPr id="13" name="组合 29"/>
          <p:cNvGrpSpPr/>
          <p:nvPr/>
        </p:nvGrpSpPr>
        <p:grpSpPr>
          <a:xfrm flipH="1" flipV="1">
            <a:off x="7110545" y="1979358"/>
            <a:ext cx="1447735" cy="1148889"/>
            <a:chOff x="3419345" y="385660"/>
            <a:chExt cx="1447546" cy="1149156"/>
          </a:xfrm>
          <a:solidFill>
            <a:schemeClr val="bg1"/>
          </a:solidFill>
          <a:effectLst/>
        </p:grpSpPr>
        <p:sp>
          <p:nvSpPr>
            <p:cNvPr id="31" name="椭圆 30"/>
            <p:cNvSpPr/>
            <p:nvPr/>
          </p:nvSpPr>
          <p:spPr>
            <a:xfrm flipV="1">
              <a:off x="3419345" y="946280"/>
              <a:ext cx="588536" cy="588536"/>
            </a:xfrm>
            <a:prstGeom prst="ellipse">
              <a:avLst/>
            </a:prstGeom>
            <a:solidFill>
              <a:schemeClr val="bg1">
                <a:alpha val="72000"/>
              </a:schemeClr>
            </a:solidFill>
            <a:ln w="4445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9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字魂35号-经典雅黑" panose="02000000000000000000" pitchFamily="2" charset="-122"/>
                <a:ea typeface="字魂35号-经典雅黑" panose="02000000000000000000" pitchFamily="2" charset="-122"/>
              </a:endParaRPr>
            </a:p>
          </p:txBody>
        </p:sp>
        <p:sp>
          <p:nvSpPr>
            <p:cNvPr id="32" name="椭圆 31"/>
            <p:cNvSpPr/>
            <p:nvPr/>
          </p:nvSpPr>
          <p:spPr>
            <a:xfrm flipV="1">
              <a:off x="4274117" y="1163083"/>
              <a:ext cx="299650" cy="299650"/>
            </a:xfrm>
            <a:prstGeom prst="ellipse">
              <a:avLst/>
            </a:prstGeom>
            <a:grpFill/>
            <a:ln w="4445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9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字魂35号-经典雅黑" panose="02000000000000000000" pitchFamily="2" charset="-122"/>
                <a:ea typeface="字魂35号-经典雅黑" panose="02000000000000000000" pitchFamily="2" charset="-122"/>
              </a:endParaRPr>
            </a:p>
          </p:txBody>
        </p:sp>
        <p:sp>
          <p:nvSpPr>
            <p:cNvPr id="33" name="椭圆 32"/>
            <p:cNvSpPr/>
            <p:nvPr/>
          </p:nvSpPr>
          <p:spPr>
            <a:xfrm flipV="1">
              <a:off x="4650079" y="385660"/>
              <a:ext cx="216812" cy="216812"/>
            </a:xfrm>
            <a:prstGeom prst="ellipse">
              <a:avLst/>
            </a:prstGeom>
            <a:solidFill>
              <a:schemeClr val="bg1">
                <a:alpha val="72000"/>
              </a:schemeClr>
            </a:solidFill>
            <a:ln w="4445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9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字魂35号-经典雅黑" panose="02000000000000000000" pitchFamily="2" charset="-122"/>
                <a:ea typeface="字魂35号-经典雅黑" panose="02000000000000000000" pitchFamily="2" charset="-122"/>
              </a:endParaRPr>
            </a:p>
          </p:txBody>
        </p:sp>
        <p:sp>
          <p:nvSpPr>
            <p:cNvPr id="34" name="椭圆 33"/>
            <p:cNvSpPr/>
            <p:nvPr/>
          </p:nvSpPr>
          <p:spPr>
            <a:xfrm flipV="1">
              <a:off x="4007881" y="550314"/>
              <a:ext cx="424390" cy="424390"/>
            </a:xfrm>
            <a:prstGeom prst="ellipse">
              <a:avLst/>
            </a:prstGeom>
            <a:grpFill/>
            <a:ln w="4445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9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字魂35号-经典雅黑" panose="02000000000000000000" pitchFamily="2" charset="-122"/>
                <a:ea typeface="字魂35号-经典雅黑" panose="02000000000000000000" pitchFamily="2" charset="-122"/>
              </a:endParaRPr>
            </a:p>
          </p:txBody>
        </p:sp>
      </p:grpSp>
      <p:grpSp>
        <p:nvGrpSpPr>
          <p:cNvPr id="14" name="组合 34"/>
          <p:cNvGrpSpPr/>
          <p:nvPr/>
        </p:nvGrpSpPr>
        <p:grpSpPr>
          <a:xfrm>
            <a:off x="5088117" y="1370775"/>
            <a:ext cx="1996835" cy="1996112"/>
            <a:chOff x="3606461" y="1664340"/>
            <a:chExt cx="1040024" cy="1040024"/>
          </a:xfrm>
          <a:solidFill>
            <a:srgbClr val="C81623"/>
          </a:solidFill>
          <a:effectLst/>
        </p:grpSpPr>
        <p:sp>
          <p:nvSpPr>
            <p:cNvPr id="36" name="椭圆 35"/>
            <p:cNvSpPr/>
            <p:nvPr/>
          </p:nvSpPr>
          <p:spPr>
            <a:xfrm>
              <a:off x="3606461" y="1664340"/>
              <a:ext cx="1040024" cy="1040024"/>
            </a:xfrm>
            <a:prstGeom prst="ellipse">
              <a:avLst/>
            </a:prstGeom>
            <a:grpFill/>
            <a:ln w="4445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9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字魂35号-经典雅黑" panose="02000000000000000000" pitchFamily="2" charset="-122"/>
                <a:ea typeface="字魂35号-经典雅黑" panose="02000000000000000000" pitchFamily="2" charset="-122"/>
              </a:endParaRPr>
            </a:p>
          </p:txBody>
        </p:sp>
        <p:sp>
          <p:nvSpPr>
            <p:cNvPr id="37" name="文本框 1"/>
            <p:cNvSpPr txBox="1"/>
            <p:nvPr/>
          </p:nvSpPr>
          <p:spPr>
            <a:xfrm>
              <a:off x="3868585" y="1869363"/>
              <a:ext cx="509458" cy="689545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wrap="none" rtlCol="0">
              <a:spAutoFit/>
            </a:bodyPr>
            <a:lstStyle/>
            <a:p>
              <a:pPr marL="0" marR="0" lvl="0" indent="0" algn="ctr" defTabSz="12190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800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字魂35号-经典雅黑" panose="02000000000000000000" pitchFamily="2" charset="-122"/>
                  <a:ea typeface="字魂35号-经典雅黑" panose="02000000000000000000" pitchFamily="2" charset="-122"/>
                </a:rPr>
                <a:t>3</a:t>
              </a:r>
              <a:endParaRPr kumimoji="0" lang="zh-CN" altLang="en-US" sz="80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字魂35号-经典雅黑" panose="02000000000000000000" pitchFamily="2" charset="-122"/>
                <a:ea typeface="字魂35号-经典雅黑" panose="02000000000000000000" pitchFamily="2" charset="-122"/>
              </a:endParaRPr>
            </a:p>
          </p:txBody>
        </p:sp>
      </p:grpSp>
      <p:sp>
        <p:nvSpPr>
          <p:cNvPr id="38" name="矩形 69"/>
          <p:cNvSpPr>
            <a:spLocks noChangeArrowheads="1"/>
          </p:cNvSpPr>
          <p:nvPr/>
        </p:nvSpPr>
        <p:spPr bwMode="auto">
          <a:xfrm>
            <a:off x="2926388" y="3930223"/>
            <a:ext cx="6339224" cy="8309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8" tIns="45713" rIns="91428" bIns="45713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0" marR="0" lvl="0" indent="0" algn="l" defTabSz="121910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8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字魂35号-经典雅黑" panose="02000000000000000000" pitchFamily="2" charset="-122"/>
                <a:ea typeface="字魂35号-经典雅黑" panose="02000000000000000000" pitchFamily="2" charset="-122"/>
              </a:rPr>
              <a:t>货币政策的目标与工具</a:t>
            </a:r>
          </a:p>
        </p:txBody>
      </p:sp>
    </p:spTree>
    <p:extLst>
      <p:ext uri="{BB962C8B-B14F-4D97-AF65-F5344CB8AC3E}">
        <p14:creationId xmlns:p14="http://schemas.microsoft.com/office/powerpoint/2010/main" val="8050430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 22">
            <a:extLst>
              <a:ext uri="{FF2B5EF4-FFF2-40B4-BE49-F238E27FC236}">
                <a16:creationId xmlns:a16="http://schemas.microsoft.com/office/drawing/2014/main" id="{C9DCD46B-6920-4A56-A1C7-4EF94907D2EB}"/>
              </a:ext>
            </a:extLst>
          </p:cNvPr>
          <p:cNvSpPr txBox="1"/>
          <p:nvPr/>
        </p:nvSpPr>
        <p:spPr>
          <a:xfrm>
            <a:off x="640493" y="250621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866943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solidFill>
                  <a:srgbClr val="C81623"/>
                </a:solidFill>
                <a:latin typeface="字魂35号-经典雅黑" panose="02000000000000000000" pitchFamily="2" charset="-122"/>
                <a:ea typeface="字魂35号-经典雅黑" panose="02000000000000000000" pitchFamily="2" charset="-122"/>
                <a:cs typeface="+mn-ea"/>
                <a:sym typeface="Arial" panose="020B0604020202020204" pitchFamily="34" charset="0"/>
              </a:rPr>
              <a:t>货币政策的目标</a:t>
            </a:r>
          </a:p>
        </p:txBody>
      </p:sp>
      <p:pic>
        <p:nvPicPr>
          <p:cNvPr id="36" name="图片 3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8091" y="-90377"/>
            <a:ext cx="2504121" cy="1138238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53747FC7-79CA-4736-9617-ADA8C306C011}"/>
              </a:ext>
            </a:extLst>
          </p:cNvPr>
          <p:cNvSpPr txBox="1"/>
          <p:nvPr/>
        </p:nvSpPr>
        <p:spPr>
          <a:xfrm>
            <a:off x="85266" y="3167390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dirty="0"/>
              <a:t>货币政策的目标</a:t>
            </a:r>
          </a:p>
        </p:txBody>
      </p:sp>
      <p:sp>
        <p:nvSpPr>
          <p:cNvPr id="3" name="左大括号 2">
            <a:extLst>
              <a:ext uri="{FF2B5EF4-FFF2-40B4-BE49-F238E27FC236}">
                <a16:creationId xmlns:a16="http://schemas.microsoft.com/office/drawing/2014/main" id="{AB801222-49F8-447E-AFD8-672177481E2D}"/>
              </a:ext>
            </a:extLst>
          </p:cNvPr>
          <p:cNvSpPr/>
          <p:nvPr/>
        </p:nvSpPr>
        <p:spPr>
          <a:xfrm>
            <a:off x="2783441" y="1658471"/>
            <a:ext cx="327312" cy="354105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CF4C420-BCBF-4E02-8DE8-C192D46B00D0}"/>
              </a:ext>
            </a:extLst>
          </p:cNvPr>
          <p:cNvSpPr txBox="1"/>
          <p:nvPr/>
        </p:nvSpPr>
        <p:spPr>
          <a:xfrm>
            <a:off x="3287370" y="1396861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dirty="0"/>
              <a:t>操作目标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05778F5-76A2-44C0-A35C-7F360D15A833}"/>
              </a:ext>
            </a:extLst>
          </p:cNvPr>
          <p:cNvSpPr txBox="1"/>
          <p:nvPr/>
        </p:nvSpPr>
        <p:spPr>
          <a:xfrm>
            <a:off x="3287371" y="3167391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dirty="0"/>
              <a:t>中介目标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274898E-C165-48B1-90E0-38814802D281}"/>
              </a:ext>
            </a:extLst>
          </p:cNvPr>
          <p:cNvSpPr txBox="1"/>
          <p:nvPr/>
        </p:nvSpPr>
        <p:spPr>
          <a:xfrm>
            <a:off x="3287370" y="493792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dirty="0"/>
              <a:t>最终目标</a:t>
            </a:r>
          </a:p>
        </p:txBody>
      </p:sp>
      <p:sp>
        <p:nvSpPr>
          <p:cNvPr id="5" name="箭头: 下 4">
            <a:extLst>
              <a:ext uri="{FF2B5EF4-FFF2-40B4-BE49-F238E27FC236}">
                <a16:creationId xmlns:a16="http://schemas.microsoft.com/office/drawing/2014/main" id="{F01A5CCD-81CF-4E64-8EDA-1B86EF438469}"/>
              </a:ext>
            </a:extLst>
          </p:cNvPr>
          <p:cNvSpPr/>
          <p:nvPr/>
        </p:nvSpPr>
        <p:spPr>
          <a:xfrm>
            <a:off x="3926541" y="2017059"/>
            <a:ext cx="215153" cy="1039906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箭头: 下 9">
            <a:extLst>
              <a:ext uri="{FF2B5EF4-FFF2-40B4-BE49-F238E27FC236}">
                <a16:creationId xmlns:a16="http://schemas.microsoft.com/office/drawing/2014/main" id="{F2D7C12D-879D-4CE2-AD8F-341B1608C1D3}"/>
              </a:ext>
            </a:extLst>
          </p:cNvPr>
          <p:cNvSpPr/>
          <p:nvPr/>
        </p:nvSpPr>
        <p:spPr>
          <a:xfrm>
            <a:off x="3926540" y="3801037"/>
            <a:ext cx="215153" cy="1039906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左大括号 5">
            <a:extLst>
              <a:ext uri="{FF2B5EF4-FFF2-40B4-BE49-F238E27FC236}">
                <a16:creationId xmlns:a16="http://schemas.microsoft.com/office/drawing/2014/main" id="{AA485C20-625E-4531-9F6E-ED9A673C61C8}"/>
              </a:ext>
            </a:extLst>
          </p:cNvPr>
          <p:cNvSpPr/>
          <p:nvPr/>
        </p:nvSpPr>
        <p:spPr>
          <a:xfrm>
            <a:off x="4932542" y="4182035"/>
            <a:ext cx="266985" cy="203498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8204F8A-D9C5-4F9A-BB32-58029862593B}"/>
              </a:ext>
            </a:extLst>
          </p:cNvPr>
          <p:cNvSpPr txBox="1"/>
          <p:nvPr/>
        </p:nvSpPr>
        <p:spPr>
          <a:xfrm>
            <a:off x="5285521" y="3920425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dirty="0">
                <a:solidFill>
                  <a:srgbClr val="FF0000"/>
                </a:solidFill>
              </a:rPr>
              <a:t>稳定物价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418181A-6D1D-4D9E-834E-2A6675C3AF3A}"/>
              </a:ext>
            </a:extLst>
          </p:cNvPr>
          <p:cNvSpPr txBox="1"/>
          <p:nvPr/>
        </p:nvSpPr>
        <p:spPr>
          <a:xfrm>
            <a:off x="5285521" y="4455125"/>
            <a:ext cx="45720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dirty="0">
                <a:solidFill>
                  <a:srgbClr val="FF0000"/>
                </a:solidFill>
              </a:rPr>
              <a:t>充分就业</a:t>
            </a:r>
            <a:r>
              <a:rPr lang="en-US" altLang="zh-CN" sz="2800" dirty="0"/>
              <a:t>:</a:t>
            </a:r>
            <a:r>
              <a:rPr lang="zh-CN" altLang="en-US" sz="2800" dirty="0"/>
              <a:t>指消除非自愿失业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96B04CF-C005-4FE0-84E7-509F7CF033FB}"/>
              </a:ext>
            </a:extLst>
          </p:cNvPr>
          <p:cNvSpPr txBox="1"/>
          <p:nvPr/>
        </p:nvSpPr>
        <p:spPr>
          <a:xfrm>
            <a:off x="5285521" y="5955413"/>
            <a:ext cx="59298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dirty="0">
                <a:solidFill>
                  <a:srgbClr val="FF0000"/>
                </a:solidFill>
              </a:rPr>
              <a:t>国际收支平衡</a:t>
            </a:r>
            <a:r>
              <a:rPr lang="zh-CN" altLang="en-US" sz="2800" dirty="0"/>
              <a:t>：静态的国际收支平衡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73CD3F1-A7CA-459E-83CA-783378674AC6}"/>
              </a:ext>
            </a:extLst>
          </p:cNvPr>
          <p:cNvSpPr txBox="1"/>
          <p:nvPr/>
        </p:nvSpPr>
        <p:spPr>
          <a:xfrm>
            <a:off x="5285521" y="4989825"/>
            <a:ext cx="677200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dirty="0">
                <a:solidFill>
                  <a:srgbClr val="FF0000"/>
                </a:solidFill>
              </a:rPr>
              <a:t>经济增长</a:t>
            </a:r>
            <a:r>
              <a:rPr lang="zh-CN" altLang="en-US" sz="2800" dirty="0"/>
              <a:t>：人均实际国民生产总值增长率</a:t>
            </a:r>
            <a:r>
              <a:rPr lang="en-US" altLang="zh-CN" sz="2800" dirty="0"/>
              <a:t>/</a:t>
            </a:r>
            <a:r>
              <a:rPr lang="zh-CN" altLang="en-US" sz="2800" dirty="0"/>
              <a:t>人均实际国民收入增长率</a:t>
            </a:r>
          </a:p>
        </p:txBody>
      </p:sp>
    </p:spTree>
    <p:extLst>
      <p:ext uri="{BB962C8B-B14F-4D97-AF65-F5344CB8AC3E}">
        <p14:creationId xmlns:p14="http://schemas.microsoft.com/office/powerpoint/2010/main" val="29982501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 22">
            <a:extLst>
              <a:ext uri="{FF2B5EF4-FFF2-40B4-BE49-F238E27FC236}">
                <a16:creationId xmlns:a16="http://schemas.microsoft.com/office/drawing/2014/main" id="{C9DCD46B-6920-4A56-A1C7-4EF94907D2EB}"/>
              </a:ext>
            </a:extLst>
          </p:cNvPr>
          <p:cNvSpPr txBox="1"/>
          <p:nvPr/>
        </p:nvSpPr>
        <p:spPr>
          <a:xfrm>
            <a:off x="332718" y="250621"/>
            <a:ext cx="29546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866943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solidFill>
                  <a:srgbClr val="C81623"/>
                </a:solidFill>
                <a:latin typeface="字魂35号-经典雅黑" panose="02000000000000000000" pitchFamily="2" charset="-122"/>
                <a:ea typeface="字魂35号-经典雅黑" panose="02000000000000000000" pitchFamily="2" charset="-122"/>
                <a:cs typeface="+mn-ea"/>
                <a:sym typeface="Arial" panose="020B0604020202020204" pitchFamily="34" charset="0"/>
              </a:rPr>
              <a:t>货币政策目标的矛盾</a:t>
            </a:r>
          </a:p>
        </p:txBody>
      </p:sp>
      <p:pic>
        <p:nvPicPr>
          <p:cNvPr id="36" name="图片 3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8091" y="-90377"/>
            <a:ext cx="2504121" cy="1138238"/>
          </a:xfrm>
          <a:prstGeom prst="rect">
            <a:avLst/>
          </a:prstGeom>
        </p:spPr>
      </p:pic>
      <p:grpSp>
        <p:nvGrpSpPr>
          <p:cNvPr id="7" name="组合 6">
            <a:extLst>
              <a:ext uri="{FF2B5EF4-FFF2-40B4-BE49-F238E27FC236}">
                <a16:creationId xmlns:a16="http://schemas.microsoft.com/office/drawing/2014/main" id="{8090A09F-B273-4DDB-9F7A-D0092CE20E0A}"/>
              </a:ext>
            </a:extLst>
          </p:cNvPr>
          <p:cNvGrpSpPr/>
          <p:nvPr/>
        </p:nvGrpSpPr>
        <p:grpSpPr>
          <a:xfrm>
            <a:off x="0" y="1493231"/>
            <a:ext cx="7067322" cy="3871538"/>
            <a:chOff x="332718" y="1490990"/>
            <a:chExt cx="7067322" cy="3871538"/>
          </a:xfrm>
        </p:grpSpPr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2BCBF755-CE6A-4283-AD91-23DA07379637}"/>
                </a:ext>
              </a:extLst>
            </p:cNvPr>
            <p:cNvSpPr txBox="1"/>
            <p:nvPr/>
          </p:nvSpPr>
          <p:spPr>
            <a:xfrm>
              <a:off x="332718" y="3167390"/>
              <a:ext cx="9028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2800" b="1" dirty="0"/>
                <a:t>矛盾</a:t>
              </a:r>
            </a:p>
          </p:txBody>
        </p:sp>
        <p:sp>
          <p:nvSpPr>
            <p:cNvPr id="3" name="左大括号 2">
              <a:extLst>
                <a:ext uri="{FF2B5EF4-FFF2-40B4-BE49-F238E27FC236}">
                  <a16:creationId xmlns:a16="http://schemas.microsoft.com/office/drawing/2014/main" id="{33DD5D38-A698-41C9-8C65-004996B1DD69}"/>
                </a:ext>
              </a:extLst>
            </p:cNvPr>
            <p:cNvSpPr/>
            <p:nvPr/>
          </p:nvSpPr>
          <p:spPr>
            <a:xfrm>
              <a:off x="1194930" y="1752600"/>
              <a:ext cx="275282" cy="3352800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EAEDABF7-0E19-4E40-BB4C-B7868D7D63DF}"/>
                </a:ext>
              </a:extLst>
            </p:cNvPr>
            <p:cNvSpPr txBox="1"/>
            <p:nvPr/>
          </p:nvSpPr>
          <p:spPr>
            <a:xfrm>
              <a:off x="1470212" y="1490990"/>
              <a:ext cx="521168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2800" dirty="0"/>
                <a:t>稳定物价与充分就业之间的矛盾</a:t>
              </a: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53C42649-125F-4B8A-938F-938DED866993}"/>
                </a:ext>
              </a:extLst>
            </p:cNvPr>
            <p:cNvSpPr txBox="1"/>
            <p:nvPr/>
          </p:nvSpPr>
          <p:spPr>
            <a:xfrm>
              <a:off x="1470212" y="3167390"/>
              <a:ext cx="521168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2800" dirty="0"/>
                <a:t>稳定物价与经济增长之间的矛盾</a:t>
              </a: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D4C81DB3-9308-4858-B7A5-6778547E8962}"/>
                </a:ext>
              </a:extLst>
            </p:cNvPr>
            <p:cNvSpPr txBox="1"/>
            <p:nvPr/>
          </p:nvSpPr>
          <p:spPr>
            <a:xfrm>
              <a:off x="1470212" y="4839308"/>
              <a:ext cx="592982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2800" dirty="0"/>
                <a:t>经济增长与国际收支平衡之间的矛盾</a:t>
              </a:r>
            </a:p>
          </p:txBody>
        </p:sp>
      </p:grpSp>
      <p:sp>
        <p:nvSpPr>
          <p:cNvPr id="8" name="箭头: 右 7">
            <a:extLst>
              <a:ext uri="{FF2B5EF4-FFF2-40B4-BE49-F238E27FC236}">
                <a16:creationId xmlns:a16="http://schemas.microsoft.com/office/drawing/2014/main" id="{1D32D9E5-6DD6-4FB9-A1EC-01327AB7FD73}"/>
              </a:ext>
            </a:extLst>
          </p:cNvPr>
          <p:cNvSpPr/>
          <p:nvPr/>
        </p:nvSpPr>
        <p:spPr>
          <a:xfrm>
            <a:off x="6349177" y="3240741"/>
            <a:ext cx="1030941" cy="32273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16C9D5F-C248-4C04-A000-45C208D70BD8}"/>
              </a:ext>
            </a:extLst>
          </p:cNvPr>
          <p:cNvSpPr txBox="1"/>
          <p:nvPr/>
        </p:nvSpPr>
        <p:spPr>
          <a:xfrm>
            <a:off x="7220942" y="2305616"/>
            <a:ext cx="475129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dirty="0"/>
              <a:t>  解决方法：</a:t>
            </a:r>
            <a:endParaRPr lang="en-US" altLang="zh-CN" sz="2800" dirty="0"/>
          </a:p>
          <a:p>
            <a:pPr algn="l"/>
            <a:r>
              <a:rPr lang="zh-CN" altLang="en-US" sz="2800" dirty="0"/>
              <a:t>（</a:t>
            </a:r>
            <a:r>
              <a:rPr lang="en-US" altLang="zh-CN" sz="2800" dirty="0"/>
              <a:t>1</a:t>
            </a:r>
            <a:r>
              <a:rPr lang="zh-CN" altLang="en-US" sz="2800" dirty="0"/>
              <a:t>）单一目标制</a:t>
            </a:r>
            <a:endParaRPr lang="en-US" altLang="zh-CN" sz="2800" dirty="0"/>
          </a:p>
          <a:p>
            <a:pPr algn="l"/>
            <a:r>
              <a:rPr lang="zh-CN" altLang="en-US" sz="2800" dirty="0"/>
              <a:t>（</a:t>
            </a:r>
            <a:r>
              <a:rPr lang="en-US" altLang="zh-CN" sz="2800" dirty="0"/>
              <a:t>2</a:t>
            </a:r>
            <a:r>
              <a:rPr lang="zh-CN" altLang="en-US" sz="2800" dirty="0"/>
              <a:t>）统筹兼顾</a:t>
            </a:r>
            <a:endParaRPr lang="en-US" altLang="zh-CN" sz="2800" dirty="0"/>
          </a:p>
          <a:p>
            <a:pPr algn="l"/>
            <a:r>
              <a:rPr lang="zh-CN" altLang="en-US" sz="2800" dirty="0"/>
              <a:t>（</a:t>
            </a:r>
            <a:r>
              <a:rPr lang="en-US" altLang="zh-CN" sz="2800" dirty="0"/>
              <a:t>3</a:t>
            </a:r>
            <a:r>
              <a:rPr lang="zh-CN" altLang="en-US" sz="2800" dirty="0"/>
              <a:t>）相机抉择（凯恩斯学派）</a:t>
            </a:r>
            <a:endParaRPr lang="en-US" altLang="zh-CN" sz="2800" dirty="0"/>
          </a:p>
          <a:p>
            <a:pPr algn="l"/>
            <a:r>
              <a:rPr lang="zh-CN" altLang="en-US" sz="2800" dirty="0"/>
              <a:t>（</a:t>
            </a:r>
            <a:r>
              <a:rPr lang="en-US" altLang="zh-CN" sz="2800" dirty="0"/>
              <a:t>4</a:t>
            </a:r>
            <a:r>
              <a:rPr lang="zh-CN" altLang="en-US" sz="2800" dirty="0"/>
              <a:t>）政策搭配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BCD59D9-E9F0-4350-B98C-6DA17AA21144}"/>
              </a:ext>
            </a:extLst>
          </p:cNvPr>
          <p:cNvSpPr txBox="1"/>
          <p:nvPr/>
        </p:nvSpPr>
        <p:spPr>
          <a:xfrm>
            <a:off x="0" y="5568853"/>
            <a:ext cx="77251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dirty="0"/>
              <a:t>注：但</a:t>
            </a:r>
            <a:r>
              <a:rPr lang="zh-CN" altLang="en-US" sz="2800" dirty="0">
                <a:solidFill>
                  <a:srgbClr val="FF0000"/>
                </a:solidFill>
              </a:rPr>
              <a:t>充分就业</a:t>
            </a:r>
            <a:r>
              <a:rPr lang="zh-CN" altLang="en-US" sz="2800" dirty="0"/>
              <a:t>与</a:t>
            </a:r>
            <a:r>
              <a:rPr lang="zh-CN" altLang="en-US" sz="2800" dirty="0">
                <a:solidFill>
                  <a:srgbClr val="FF0000"/>
                </a:solidFill>
              </a:rPr>
              <a:t>经济增长</a:t>
            </a:r>
            <a:r>
              <a:rPr lang="zh-CN" altLang="en-US" sz="2800" dirty="0"/>
              <a:t>两个目标是一致的。</a:t>
            </a:r>
          </a:p>
        </p:txBody>
      </p:sp>
    </p:spTree>
    <p:extLst>
      <p:ext uri="{BB962C8B-B14F-4D97-AF65-F5344CB8AC3E}">
        <p14:creationId xmlns:p14="http://schemas.microsoft.com/office/powerpoint/2010/main" val="28087299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文本框 61">
            <a:extLst>
              <a:ext uri="{FF2B5EF4-FFF2-40B4-BE49-F238E27FC236}">
                <a16:creationId xmlns:a16="http://schemas.microsoft.com/office/drawing/2014/main" id="{4460D2D0-CA03-4C14-910F-4ED7796AF001}"/>
              </a:ext>
            </a:extLst>
          </p:cNvPr>
          <p:cNvSpPr txBox="1"/>
          <p:nvPr/>
        </p:nvSpPr>
        <p:spPr>
          <a:xfrm>
            <a:off x="794384" y="250621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866943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solidFill>
                  <a:srgbClr val="C81623"/>
                </a:solidFill>
                <a:latin typeface="字魂35号-经典雅黑" panose="02000000000000000000" pitchFamily="2" charset="-122"/>
                <a:ea typeface="字魂35号-经典雅黑" panose="02000000000000000000" pitchFamily="2" charset="-122"/>
                <a:cs typeface="+mn-ea"/>
                <a:sym typeface="Arial" panose="020B0604020202020204" pitchFamily="34" charset="0"/>
              </a:rPr>
              <a:t>货币政策工具</a:t>
            </a:r>
          </a:p>
        </p:txBody>
      </p:sp>
      <p:pic>
        <p:nvPicPr>
          <p:cNvPr id="59" name="图片 5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8091" y="-90377"/>
            <a:ext cx="2504121" cy="1138238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B8FE309A-A424-431D-8476-3E9E2DDD7AD2}"/>
              </a:ext>
            </a:extLst>
          </p:cNvPr>
          <p:cNvSpPr txBox="1"/>
          <p:nvPr/>
        </p:nvSpPr>
        <p:spPr>
          <a:xfrm>
            <a:off x="138472" y="3167390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866943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dirty="0">
                <a:latin typeface="等线" panose="02010600030101010101" pitchFamily="2" charset="-122"/>
                <a:ea typeface="等线" panose="02010600030101010101" pitchFamily="2" charset="-122"/>
                <a:cs typeface="+mn-ea"/>
                <a:sym typeface="Arial" panose="020B0604020202020204" pitchFamily="34" charset="0"/>
              </a:rPr>
              <a:t>货币政策工具</a:t>
            </a:r>
          </a:p>
        </p:txBody>
      </p:sp>
      <p:sp>
        <p:nvSpPr>
          <p:cNvPr id="2" name="左大括号 1">
            <a:extLst>
              <a:ext uri="{FF2B5EF4-FFF2-40B4-BE49-F238E27FC236}">
                <a16:creationId xmlns:a16="http://schemas.microsoft.com/office/drawing/2014/main" id="{77E24F9B-9A71-41CE-B627-7E45FC57DAEE}"/>
              </a:ext>
            </a:extLst>
          </p:cNvPr>
          <p:cNvSpPr/>
          <p:nvPr/>
        </p:nvSpPr>
        <p:spPr>
          <a:xfrm>
            <a:off x="2387927" y="1739153"/>
            <a:ext cx="348135" cy="337969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05F9677-EA6E-4529-99BD-45F1C2D8AAE5}"/>
              </a:ext>
            </a:extLst>
          </p:cNvPr>
          <p:cNvSpPr txBox="1"/>
          <p:nvPr/>
        </p:nvSpPr>
        <p:spPr>
          <a:xfrm>
            <a:off x="2611702" y="1477543"/>
            <a:ext cx="3416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dirty="0"/>
              <a:t>一般性货币政策工具</a:t>
            </a:r>
          </a:p>
        </p:txBody>
      </p:sp>
      <p:sp>
        <p:nvSpPr>
          <p:cNvPr id="5" name="左大括号 4">
            <a:extLst>
              <a:ext uri="{FF2B5EF4-FFF2-40B4-BE49-F238E27FC236}">
                <a16:creationId xmlns:a16="http://schemas.microsoft.com/office/drawing/2014/main" id="{C3EB71BC-194F-46D6-8449-ECC0E9FB4A9C}"/>
              </a:ext>
            </a:extLst>
          </p:cNvPr>
          <p:cNvSpPr/>
          <p:nvPr/>
        </p:nvSpPr>
        <p:spPr>
          <a:xfrm>
            <a:off x="6016614" y="893977"/>
            <a:ext cx="258680" cy="169035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434248D-B63D-44C4-B155-620061CF7DDD}"/>
              </a:ext>
            </a:extLst>
          </p:cNvPr>
          <p:cNvSpPr txBox="1"/>
          <p:nvPr/>
        </p:nvSpPr>
        <p:spPr>
          <a:xfrm>
            <a:off x="6275294" y="632367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dirty="0"/>
              <a:t>存款准备金政策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D75DC32-F8B7-4AB2-A6E3-6D822A40D4CA}"/>
              </a:ext>
            </a:extLst>
          </p:cNvPr>
          <p:cNvSpPr txBox="1"/>
          <p:nvPr/>
        </p:nvSpPr>
        <p:spPr>
          <a:xfrm>
            <a:off x="6275294" y="1477542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dirty="0"/>
              <a:t>再贴现政策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4787DAE-B921-41E2-93B6-6D6DB4C3CBCF}"/>
              </a:ext>
            </a:extLst>
          </p:cNvPr>
          <p:cNvSpPr txBox="1"/>
          <p:nvPr/>
        </p:nvSpPr>
        <p:spPr>
          <a:xfrm>
            <a:off x="6275294" y="2322718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dirty="0"/>
              <a:t>公开市场业务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17721A4-2CBB-4986-8599-D5C8BC6923C0}"/>
              </a:ext>
            </a:extLst>
          </p:cNvPr>
          <p:cNvSpPr txBox="1"/>
          <p:nvPr/>
        </p:nvSpPr>
        <p:spPr>
          <a:xfrm>
            <a:off x="896941" y="5668660"/>
            <a:ext cx="1008321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800" dirty="0"/>
              <a:t>QUESTION1:</a:t>
            </a:r>
            <a:r>
              <a:rPr lang="zh-CN" altLang="en-US" sz="2800" dirty="0"/>
              <a:t>为什么中国会去频繁变动存款准备金率？</a:t>
            </a:r>
            <a:endParaRPr lang="en-US" altLang="zh-CN" sz="2800" dirty="0"/>
          </a:p>
          <a:p>
            <a:pPr algn="l"/>
            <a:r>
              <a:rPr lang="en-US" altLang="zh-CN" sz="2800" dirty="0"/>
              <a:t>QUESTION2:</a:t>
            </a:r>
            <a:r>
              <a:rPr lang="zh-CN" altLang="en-US" sz="2800" dirty="0"/>
              <a:t>公开市场业务有什么优点？                       </a:t>
            </a:r>
            <a:r>
              <a:rPr lang="zh-CN" altLang="en-US" sz="2800" dirty="0">
                <a:solidFill>
                  <a:srgbClr val="FF0000"/>
                </a:solidFill>
              </a:rPr>
              <a:t>课本</a:t>
            </a:r>
            <a:r>
              <a:rPr lang="en-US" altLang="zh-CN" sz="2800" dirty="0">
                <a:solidFill>
                  <a:srgbClr val="FF0000"/>
                </a:solidFill>
              </a:rPr>
              <a:t>P367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102F91C-2F50-47CA-BE4B-CA7DCFBA3375}"/>
              </a:ext>
            </a:extLst>
          </p:cNvPr>
          <p:cNvSpPr txBox="1"/>
          <p:nvPr/>
        </p:nvSpPr>
        <p:spPr>
          <a:xfrm>
            <a:off x="2611702" y="3303192"/>
            <a:ext cx="362471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dirty="0"/>
              <a:t>选择性货币政策工具</a:t>
            </a:r>
            <a:endParaRPr lang="en-US" altLang="zh-CN" sz="2800" dirty="0"/>
          </a:p>
          <a:p>
            <a:pPr algn="ctr"/>
            <a:r>
              <a:rPr lang="en-US" altLang="zh-CN" sz="2800" dirty="0"/>
              <a:t>(</a:t>
            </a:r>
            <a:r>
              <a:rPr lang="zh-CN" altLang="en-US" sz="2800" dirty="0">
                <a:solidFill>
                  <a:srgbClr val="FF0000"/>
                </a:solidFill>
              </a:rPr>
              <a:t>不影响货币供给总量</a:t>
            </a:r>
            <a:r>
              <a:rPr lang="en-US" altLang="zh-CN" sz="2800" dirty="0"/>
              <a:t>)</a:t>
            </a:r>
            <a:endParaRPr lang="zh-CN" altLang="en-US" sz="2800" dirty="0"/>
          </a:p>
        </p:txBody>
      </p:sp>
      <p:sp>
        <p:nvSpPr>
          <p:cNvPr id="11" name="左大括号 10">
            <a:extLst>
              <a:ext uri="{FF2B5EF4-FFF2-40B4-BE49-F238E27FC236}">
                <a16:creationId xmlns:a16="http://schemas.microsoft.com/office/drawing/2014/main" id="{ED18864A-6284-4B92-BD0C-DC51656402E4}"/>
              </a:ext>
            </a:extLst>
          </p:cNvPr>
          <p:cNvSpPr/>
          <p:nvPr/>
        </p:nvSpPr>
        <p:spPr>
          <a:xfrm>
            <a:off x="6145954" y="3185929"/>
            <a:ext cx="298620" cy="129907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86D222D-B73E-4D9C-AAE6-B1F78DC680DD}"/>
              </a:ext>
            </a:extLst>
          </p:cNvPr>
          <p:cNvSpPr txBox="1"/>
          <p:nvPr/>
        </p:nvSpPr>
        <p:spPr>
          <a:xfrm>
            <a:off x="6460187" y="2922810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dirty="0"/>
              <a:t>证券市场信用控制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FFA3C80-2BDC-4E1F-9FC7-5C609610FB3E}"/>
              </a:ext>
            </a:extLst>
          </p:cNvPr>
          <p:cNvSpPr txBox="1"/>
          <p:nvPr/>
        </p:nvSpPr>
        <p:spPr>
          <a:xfrm>
            <a:off x="6460187" y="3573101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dirty="0"/>
              <a:t>不动产信用控制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4A936CB5-5C20-4AAC-BA9C-C3A9A6AC726B}"/>
              </a:ext>
            </a:extLst>
          </p:cNvPr>
          <p:cNvSpPr txBox="1"/>
          <p:nvPr/>
        </p:nvSpPr>
        <p:spPr>
          <a:xfrm>
            <a:off x="6460187" y="4223392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dirty="0"/>
              <a:t>消费者信用控制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61941BB-3953-4424-A16C-1904DA4F4F58}"/>
              </a:ext>
            </a:extLst>
          </p:cNvPr>
          <p:cNvSpPr txBox="1"/>
          <p:nvPr/>
        </p:nvSpPr>
        <p:spPr>
          <a:xfrm>
            <a:off x="2658935" y="4641793"/>
            <a:ext cx="921274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其他货币政策工具：信贷配给、流动性比率、利率上限；</a:t>
            </a:r>
            <a:r>
              <a:rPr lang="en-US" altLang="zh-CN" sz="2800" dirty="0"/>
              <a:t>				     </a:t>
            </a:r>
            <a:r>
              <a:rPr lang="zh-CN" altLang="en-US" sz="2800" dirty="0"/>
              <a:t>窗口指导、道义劝告；</a:t>
            </a:r>
          </a:p>
        </p:txBody>
      </p:sp>
    </p:spTree>
    <p:extLst>
      <p:ext uri="{BB962C8B-B14F-4D97-AF65-F5344CB8AC3E}">
        <p14:creationId xmlns:p14="http://schemas.microsoft.com/office/powerpoint/2010/main" val="38867677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文本框 61">
            <a:extLst>
              <a:ext uri="{FF2B5EF4-FFF2-40B4-BE49-F238E27FC236}">
                <a16:creationId xmlns:a16="http://schemas.microsoft.com/office/drawing/2014/main" id="{4460D2D0-CA03-4C14-910F-4ED7796AF001}"/>
              </a:ext>
            </a:extLst>
          </p:cNvPr>
          <p:cNvSpPr txBox="1"/>
          <p:nvPr/>
        </p:nvSpPr>
        <p:spPr>
          <a:xfrm>
            <a:off x="332715" y="250621"/>
            <a:ext cx="29546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866943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solidFill>
                  <a:srgbClr val="C81623"/>
                </a:solidFill>
                <a:latin typeface="字魂35号-经典雅黑" panose="02000000000000000000" pitchFamily="2" charset="-122"/>
                <a:ea typeface="字魂35号-经典雅黑" panose="02000000000000000000" pitchFamily="2" charset="-122"/>
                <a:cs typeface="+mn-ea"/>
                <a:sym typeface="Arial" panose="020B0604020202020204" pitchFamily="34" charset="0"/>
              </a:rPr>
              <a:t>中介目标与操作目标</a:t>
            </a:r>
          </a:p>
        </p:txBody>
      </p:sp>
      <p:pic>
        <p:nvPicPr>
          <p:cNvPr id="59" name="图片 5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8091" y="-90377"/>
            <a:ext cx="2504121" cy="11382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C293F641-A46B-45DD-ACCE-8F085131554A}"/>
              </a:ext>
            </a:extLst>
          </p:cNvPr>
          <p:cNvSpPr txBox="1"/>
          <p:nvPr/>
        </p:nvSpPr>
        <p:spPr>
          <a:xfrm>
            <a:off x="430306" y="3167390"/>
            <a:ext cx="25955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dirty="0"/>
              <a:t>中介目标“三性”</a:t>
            </a:r>
          </a:p>
        </p:txBody>
      </p:sp>
      <p:sp>
        <p:nvSpPr>
          <p:cNvPr id="4" name="左大括号 3">
            <a:extLst>
              <a:ext uri="{FF2B5EF4-FFF2-40B4-BE49-F238E27FC236}">
                <a16:creationId xmlns:a16="http://schemas.microsoft.com/office/drawing/2014/main" id="{7C72B426-D3EB-49C0-B4BF-673FB1489F86}"/>
              </a:ext>
            </a:extLst>
          </p:cNvPr>
          <p:cNvSpPr/>
          <p:nvPr/>
        </p:nvSpPr>
        <p:spPr>
          <a:xfrm>
            <a:off x="2979895" y="1676400"/>
            <a:ext cx="307476" cy="35052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80D8FB9-F8E3-4366-95C7-C06EF4425341}"/>
              </a:ext>
            </a:extLst>
          </p:cNvPr>
          <p:cNvSpPr txBox="1"/>
          <p:nvPr/>
        </p:nvSpPr>
        <p:spPr>
          <a:xfrm>
            <a:off x="3287371" y="1414790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dirty="0"/>
              <a:t>可测性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5F23DE6-8924-4E30-9311-B942EDC0B643}"/>
              </a:ext>
            </a:extLst>
          </p:cNvPr>
          <p:cNvSpPr txBox="1"/>
          <p:nvPr/>
        </p:nvSpPr>
        <p:spPr>
          <a:xfrm>
            <a:off x="3287371" y="3167390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dirty="0"/>
              <a:t>可控性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0D24490-AF8D-4F29-BA08-6EB64CA8238B}"/>
              </a:ext>
            </a:extLst>
          </p:cNvPr>
          <p:cNvSpPr txBox="1"/>
          <p:nvPr/>
        </p:nvSpPr>
        <p:spPr>
          <a:xfrm>
            <a:off x="3287371" y="4919990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dirty="0"/>
              <a:t>相关性</a:t>
            </a:r>
          </a:p>
        </p:txBody>
      </p:sp>
    </p:spTree>
    <p:extLst>
      <p:ext uri="{BB962C8B-B14F-4D97-AF65-F5344CB8AC3E}">
        <p14:creationId xmlns:p14="http://schemas.microsoft.com/office/powerpoint/2010/main" val="31656491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文本框 61">
            <a:extLst>
              <a:ext uri="{FF2B5EF4-FFF2-40B4-BE49-F238E27FC236}">
                <a16:creationId xmlns:a16="http://schemas.microsoft.com/office/drawing/2014/main" id="{4460D2D0-CA03-4C14-910F-4ED7796AF001}"/>
              </a:ext>
            </a:extLst>
          </p:cNvPr>
          <p:cNvSpPr txBox="1"/>
          <p:nvPr/>
        </p:nvSpPr>
        <p:spPr>
          <a:xfrm>
            <a:off x="794381" y="250621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866943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solidFill>
                  <a:srgbClr val="C81623"/>
                </a:solidFill>
                <a:latin typeface="字魂35号-经典雅黑" panose="02000000000000000000" pitchFamily="2" charset="-122"/>
                <a:ea typeface="字魂35号-经典雅黑" panose="02000000000000000000" pitchFamily="2" charset="-122"/>
                <a:cs typeface="+mn-ea"/>
                <a:sym typeface="Arial" panose="020B0604020202020204" pitchFamily="34" charset="0"/>
              </a:rPr>
              <a:t>我国货币政策</a:t>
            </a:r>
          </a:p>
        </p:txBody>
      </p:sp>
      <p:pic>
        <p:nvPicPr>
          <p:cNvPr id="59" name="图片 5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8091" y="-90377"/>
            <a:ext cx="2504121" cy="1138238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E8E3B884-85D0-4972-8031-669E17B209FE}"/>
              </a:ext>
            </a:extLst>
          </p:cNvPr>
          <p:cNvSpPr txBox="1"/>
          <p:nvPr/>
        </p:nvSpPr>
        <p:spPr>
          <a:xfrm>
            <a:off x="794381" y="1336120"/>
            <a:ext cx="11218325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dirty="0"/>
              <a:t>我国货币政策最终目标：</a:t>
            </a:r>
            <a:r>
              <a:rPr lang="zh-CN" altLang="en-US" sz="2800" dirty="0">
                <a:solidFill>
                  <a:srgbClr val="FF0000"/>
                </a:solidFill>
              </a:rPr>
              <a:t>保持人民币币值稳定，并以此促进经济增长</a:t>
            </a:r>
            <a:r>
              <a:rPr lang="zh-CN" altLang="en-US" sz="2800" dirty="0"/>
              <a:t>。</a:t>
            </a:r>
            <a:endParaRPr lang="en-US" altLang="zh-CN" sz="2800" dirty="0"/>
          </a:p>
          <a:p>
            <a:pPr algn="l"/>
            <a:endParaRPr lang="en-US" altLang="zh-CN" sz="1400" dirty="0"/>
          </a:p>
          <a:p>
            <a:pPr algn="l"/>
            <a:r>
              <a:rPr lang="zh-CN" altLang="en-US" sz="2800" dirty="0"/>
              <a:t>我国货币政策中间目标：信贷规模限额和现金投放计划（过去）→</a:t>
            </a:r>
            <a:r>
              <a:rPr lang="zh-CN" altLang="en-US" sz="2800" dirty="0">
                <a:solidFill>
                  <a:srgbClr val="FF0000"/>
                </a:solidFill>
              </a:rPr>
              <a:t>货币供应量（现在）</a:t>
            </a:r>
            <a:r>
              <a:rPr lang="zh-CN" altLang="en-US" sz="2800" dirty="0"/>
              <a:t>→利率（未来）</a:t>
            </a:r>
            <a:endParaRPr lang="en-US" altLang="zh-CN" sz="2800" dirty="0"/>
          </a:p>
          <a:p>
            <a:pPr algn="l"/>
            <a:endParaRPr lang="en-US" altLang="zh-CN" sz="1400" dirty="0"/>
          </a:p>
          <a:p>
            <a:pPr algn="l"/>
            <a:r>
              <a:rPr lang="zh-CN" altLang="en-US" sz="2800" dirty="0"/>
              <a:t>我国货币政策工具：</a:t>
            </a:r>
            <a:endParaRPr lang="en-US" altLang="zh-CN" sz="2800" dirty="0"/>
          </a:p>
          <a:p>
            <a:pPr algn="l"/>
            <a:r>
              <a:rPr lang="zh-CN" altLang="en-US" sz="2800" dirty="0"/>
              <a:t>（</a:t>
            </a:r>
            <a:r>
              <a:rPr lang="en-US" altLang="zh-CN" sz="2800" dirty="0"/>
              <a:t>1</a:t>
            </a:r>
            <a:r>
              <a:rPr lang="zh-CN" altLang="en-US" sz="2800" dirty="0"/>
              <a:t>）一般性货币政策工具：存款准备金政策、再贴现政策和再贷款政策、公开市场操作（回购交易、现券交易、中央银行票据）；</a:t>
            </a:r>
            <a:endParaRPr lang="en-US" altLang="zh-CN" sz="2800" dirty="0"/>
          </a:p>
          <a:p>
            <a:pPr algn="l"/>
            <a:endParaRPr lang="en-US" altLang="zh-CN" sz="1400" dirty="0"/>
          </a:p>
          <a:p>
            <a:pPr algn="l"/>
            <a:r>
              <a:rPr lang="zh-CN" altLang="en-US" sz="2800" dirty="0"/>
              <a:t>（</a:t>
            </a:r>
            <a:r>
              <a:rPr lang="en-US" altLang="zh-CN" sz="2800" dirty="0"/>
              <a:t>2</a:t>
            </a:r>
            <a:r>
              <a:rPr lang="zh-CN" altLang="en-US" sz="2800" dirty="0"/>
              <a:t>）创新：短期流动性调节工具、常备借贷便利、中期借贷便利、抵押补充贷款、信贷资产质押再贷款</a:t>
            </a:r>
          </a:p>
        </p:txBody>
      </p:sp>
    </p:spTree>
    <p:extLst>
      <p:ext uri="{BB962C8B-B14F-4D97-AF65-F5344CB8AC3E}">
        <p14:creationId xmlns:p14="http://schemas.microsoft.com/office/powerpoint/2010/main" val="6834116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24"/>
          <p:cNvGrpSpPr/>
          <p:nvPr/>
        </p:nvGrpSpPr>
        <p:grpSpPr>
          <a:xfrm>
            <a:off x="3630558" y="1537000"/>
            <a:ext cx="1447735" cy="1148889"/>
            <a:chOff x="3419345" y="385660"/>
            <a:chExt cx="1447546" cy="1149156"/>
          </a:xfrm>
          <a:solidFill>
            <a:schemeClr val="bg1"/>
          </a:solidFill>
          <a:effectLst/>
        </p:grpSpPr>
        <p:sp>
          <p:nvSpPr>
            <p:cNvPr id="26" name="椭圆 25"/>
            <p:cNvSpPr/>
            <p:nvPr/>
          </p:nvSpPr>
          <p:spPr>
            <a:xfrm flipV="1">
              <a:off x="3419345" y="946280"/>
              <a:ext cx="588536" cy="588536"/>
            </a:xfrm>
            <a:prstGeom prst="ellipse">
              <a:avLst/>
            </a:prstGeom>
            <a:solidFill>
              <a:schemeClr val="bg1">
                <a:alpha val="65000"/>
              </a:schemeClr>
            </a:solidFill>
            <a:ln w="4445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9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字魂35号-经典雅黑" panose="02000000000000000000" pitchFamily="2" charset="-122"/>
                <a:ea typeface="字魂35号-经典雅黑" panose="02000000000000000000" pitchFamily="2" charset="-122"/>
              </a:endParaRPr>
            </a:p>
          </p:txBody>
        </p:sp>
        <p:sp>
          <p:nvSpPr>
            <p:cNvPr id="27" name="椭圆 26"/>
            <p:cNvSpPr/>
            <p:nvPr/>
          </p:nvSpPr>
          <p:spPr>
            <a:xfrm flipV="1">
              <a:off x="4274117" y="1163083"/>
              <a:ext cx="299650" cy="299650"/>
            </a:xfrm>
            <a:prstGeom prst="ellipse">
              <a:avLst/>
            </a:prstGeom>
            <a:grpFill/>
            <a:ln w="4445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9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字魂35号-经典雅黑" panose="02000000000000000000" pitchFamily="2" charset="-122"/>
                <a:ea typeface="字魂35号-经典雅黑" panose="02000000000000000000" pitchFamily="2" charset="-122"/>
              </a:endParaRPr>
            </a:p>
          </p:txBody>
        </p:sp>
        <p:sp>
          <p:nvSpPr>
            <p:cNvPr id="28" name="椭圆 27"/>
            <p:cNvSpPr/>
            <p:nvPr/>
          </p:nvSpPr>
          <p:spPr>
            <a:xfrm flipV="1">
              <a:off x="4650079" y="385660"/>
              <a:ext cx="216812" cy="216812"/>
            </a:xfrm>
            <a:prstGeom prst="ellipse">
              <a:avLst/>
            </a:prstGeom>
            <a:solidFill>
              <a:schemeClr val="bg1">
                <a:alpha val="65000"/>
              </a:schemeClr>
            </a:solidFill>
            <a:ln w="4445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9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字魂35号-经典雅黑" panose="02000000000000000000" pitchFamily="2" charset="-122"/>
                <a:ea typeface="字魂35号-经典雅黑" panose="02000000000000000000" pitchFamily="2" charset="-122"/>
              </a:endParaRPr>
            </a:p>
          </p:txBody>
        </p:sp>
        <p:sp>
          <p:nvSpPr>
            <p:cNvPr id="29" name="椭圆 28"/>
            <p:cNvSpPr/>
            <p:nvPr/>
          </p:nvSpPr>
          <p:spPr>
            <a:xfrm flipV="1">
              <a:off x="4007881" y="550314"/>
              <a:ext cx="424390" cy="424390"/>
            </a:xfrm>
            <a:prstGeom prst="ellipse">
              <a:avLst/>
            </a:prstGeom>
            <a:grpFill/>
            <a:ln w="4445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9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字魂35号-经典雅黑" panose="02000000000000000000" pitchFamily="2" charset="-122"/>
                <a:ea typeface="字魂35号-经典雅黑" panose="02000000000000000000" pitchFamily="2" charset="-122"/>
              </a:endParaRPr>
            </a:p>
          </p:txBody>
        </p:sp>
      </p:grpSp>
      <p:grpSp>
        <p:nvGrpSpPr>
          <p:cNvPr id="13" name="组合 29"/>
          <p:cNvGrpSpPr/>
          <p:nvPr/>
        </p:nvGrpSpPr>
        <p:grpSpPr>
          <a:xfrm flipH="1" flipV="1">
            <a:off x="7110545" y="1979358"/>
            <a:ext cx="1447735" cy="1148889"/>
            <a:chOff x="3419345" y="385660"/>
            <a:chExt cx="1447546" cy="1149156"/>
          </a:xfrm>
          <a:solidFill>
            <a:schemeClr val="bg1"/>
          </a:solidFill>
          <a:effectLst/>
        </p:grpSpPr>
        <p:sp>
          <p:nvSpPr>
            <p:cNvPr id="31" name="椭圆 30"/>
            <p:cNvSpPr/>
            <p:nvPr/>
          </p:nvSpPr>
          <p:spPr>
            <a:xfrm flipV="1">
              <a:off x="3419345" y="946280"/>
              <a:ext cx="588536" cy="588536"/>
            </a:xfrm>
            <a:prstGeom prst="ellipse">
              <a:avLst/>
            </a:prstGeom>
            <a:solidFill>
              <a:schemeClr val="bg1">
                <a:alpha val="72000"/>
              </a:schemeClr>
            </a:solidFill>
            <a:ln w="4445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9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字魂35号-经典雅黑" panose="02000000000000000000" pitchFamily="2" charset="-122"/>
                <a:ea typeface="字魂35号-经典雅黑" panose="02000000000000000000" pitchFamily="2" charset="-122"/>
              </a:endParaRPr>
            </a:p>
          </p:txBody>
        </p:sp>
        <p:sp>
          <p:nvSpPr>
            <p:cNvPr id="32" name="椭圆 31"/>
            <p:cNvSpPr/>
            <p:nvPr/>
          </p:nvSpPr>
          <p:spPr>
            <a:xfrm flipV="1">
              <a:off x="4274117" y="1163083"/>
              <a:ext cx="299650" cy="299650"/>
            </a:xfrm>
            <a:prstGeom prst="ellipse">
              <a:avLst/>
            </a:prstGeom>
            <a:grpFill/>
            <a:ln w="4445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9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字魂35号-经典雅黑" panose="02000000000000000000" pitchFamily="2" charset="-122"/>
                <a:ea typeface="字魂35号-经典雅黑" panose="02000000000000000000" pitchFamily="2" charset="-122"/>
              </a:endParaRPr>
            </a:p>
          </p:txBody>
        </p:sp>
        <p:sp>
          <p:nvSpPr>
            <p:cNvPr id="33" name="椭圆 32"/>
            <p:cNvSpPr/>
            <p:nvPr/>
          </p:nvSpPr>
          <p:spPr>
            <a:xfrm flipV="1">
              <a:off x="4650079" y="385660"/>
              <a:ext cx="216812" cy="216812"/>
            </a:xfrm>
            <a:prstGeom prst="ellipse">
              <a:avLst/>
            </a:prstGeom>
            <a:solidFill>
              <a:schemeClr val="bg1">
                <a:alpha val="72000"/>
              </a:schemeClr>
            </a:solidFill>
            <a:ln w="4445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9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字魂35号-经典雅黑" panose="02000000000000000000" pitchFamily="2" charset="-122"/>
                <a:ea typeface="字魂35号-经典雅黑" panose="02000000000000000000" pitchFamily="2" charset="-122"/>
              </a:endParaRPr>
            </a:p>
          </p:txBody>
        </p:sp>
        <p:sp>
          <p:nvSpPr>
            <p:cNvPr id="34" name="椭圆 33"/>
            <p:cNvSpPr/>
            <p:nvPr/>
          </p:nvSpPr>
          <p:spPr>
            <a:xfrm flipV="1">
              <a:off x="4007881" y="550314"/>
              <a:ext cx="424390" cy="424390"/>
            </a:xfrm>
            <a:prstGeom prst="ellipse">
              <a:avLst/>
            </a:prstGeom>
            <a:grpFill/>
            <a:ln w="4445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9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字魂35号-经典雅黑" panose="02000000000000000000" pitchFamily="2" charset="-122"/>
                <a:ea typeface="字魂35号-经典雅黑" panose="02000000000000000000" pitchFamily="2" charset="-122"/>
              </a:endParaRPr>
            </a:p>
          </p:txBody>
        </p:sp>
      </p:grpSp>
      <p:grpSp>
        <p:nvGrpSpPr>
          <p:cNvPr id="14" name="组合 34"/>
          <p:cNvGrpSpPr/>
          <p:nvPr/>
        </p:nvGrpSpPr>
        <p:grpSpPr>
          <a:xfrm>
            <a:off x="5088117" y="1370775"/>
            <a:ext cx="1996835" cy="1996112"/>
            <a:chOff x="3606461" y="1664340"/>
            <a:chExt cx="1040024" cy="1040024"/>
          </a:xfrm>
          <a:solidFill>
            <a:srgbClr val="C81623"/>
          </a:solidFill>
          <a:effectLst/>
        </p:grpSpPr>
        <p:sp>
          <p:nvSpPr>
            <p:cNvPr id="36" name="椭圆 35"/>
            <p:cNvSpPr/>
            <p:nvPr/>
          </p:nvSpPr>
          <p:spPr>
            <a:xfrm>
              <a:off x="3606461" y="1664340"/>
              <a:ext cx="1040024" cy="1040024"/>
            </a:xfrm>
            <a:prstGeom prst="ellipse">
              <a:avLst/>
            </a:prstGeom>
            <a:grpFill/>
            <a:ln w="4445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9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字魂35号-经典雅黑" panose="02000000000000000000" pitchFamily="2" charset="-122"/>
                <a:ea typeface="字魂35号-经典雅黑" panose="02000000000000000000" pitchFamily="2" charset="-122"/>
              </a:endParaRPr>
            </a:p>
          </p:txBody>
        </p:sp>
        <p:sp>
          <p:nvSpPr>
            <p:cNvPr id="37" name="文本框 1"/>
            <p:cNvSpPr txBox="1"/>
            <p:nvPr/>
          </p:nvSpPr>
          <p:spPr>
            <a:xfrm>
              <a:off x="3868585" y="1869363"/>
              <a:ext cx="509458" cy="689545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wrap="none" rtlCol="0">
              <a:spAutoFit/>
            </a:bodyPr>
            <a:lstStyle/>
            <a:p>
              <a:pPr marL="0" marR="0" lvl="0" indent="0" algn="ctr" defTabSz="12190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800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字魂35号-经典雅黑" panose="02000000000000000000" pitchFamily="2" charset="-122"/>
                  <a:ea typeface="字魂35号-经典雅黑" panose="02000000000000000000" pitchFamily="2" charset="-122"/>
                </a:rPr>
                <a:t>4</a:t>
              </a:r>
              <a:endParaRPr kumimoji="0" lang="zh-CN" altLang="en-US" sz="80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字魂35号-经典雅黑" panose="02000000000000000000" pitchFamily="2" charset="-122"/>
                <a:ea typeface="字魂35号-经典雅黑" panose="02000000000000000000" pitchFamily="2" charset="-122"/>
              </a:endParaRPr>
            </a:p>
          </p:txBody>
        </p:sp>
      </p:grpSp>
      <p:sp>
        <p:nvSpPr>
          <p:cNvPr id="38" name="矩形 69"/>
          <p:cNvSpPr>
            <a:spLocks noChangeArrowheads="1"/>
          </p:cNvSpPr>
          <p:nvPr/>
        </p:nvSpPr>
        <p:spPr bwMode="auto">
          <a:xfrm>
            <a:off x="3225743" y="3930223"/>
            <a:ext cx="5740515" cy="8309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8" tIns="45713" rIns="91428" bIns="45713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0" marR="0" lvl="0" indent="0" algn="l" defTabSz="121910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8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字魂35号-经典雅黑" panose="02000000000000000000" pitchFamily="2" charset="-122"/>
                <a:ea typeface="字魂35号-经典雅黑" panose="02000000000000000000" pitchFamily="2" charset="-122"/>
              </a:rPr>
              <a:t>货币政策的传导机制</a:t>
            </a:r>
          </a:p>
        </p:txBody>
      </p:sp>
    </p:spTree>
    <p:extLst>
      <p:ext uri="{BB962C8B-B14F-4D97-AF65-F5344CB8AC3E}">
        <p14:creationId xmlns:p14="http://schemas.microsoft.com/office/powerpoint/2010/main" val="1770374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24"/>
          <p:cNvGrpSpPr/>
          <p:nvPr/>
        </p:nvGrpSpPr>
        <p:grpSpPr>
          <a:xfrm>
            <a:off x="3630558" y="1537000"/>
            <a:ext cx="1447735" cy="1148889"/>
            <a:chOff x="3419345" y="385660"/>
            <a:chExt cx="1447546" cy="1149156"/>
          </a:xfrm>
          <a:solidFill>
            <a:schemeClr val="bg1"/>
          </a:solidFill>
          <a:effectLst/>
        </p:grpSpPr>
        <p:sp>
          <p:nvSpPr>
            <p:cNvPr id="26" name="椭圆 25"/>
            <p:cNvSpPr/>
            <p:nvPr/>
          </p:nvSpPr>
          <p:spPr>
            <a:xfrm flipV="1">
              <a:off x="3419345" y="946280"/>
              <a:ext cx="588536" cy="588536"/>
            </a:xfrm>
            <a:prstGeom prst="ellipse">
              <a:avLst/>
            </a:prstGeom>
            <a:solidFill>
              <a:schemeClr val="bg1">
                <a:alpha val="65000"/>
              </a:schemeClr>
            </a:solidFill>
            <a:ln w="4445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9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字魂35号-经典雅黑" panose="02000000000000000000" pitchFamily="2" charset="-122"/>
                <a:ea typeface="字魂35号-经典雅黑" panose="02000000000000000000" pitchFamily="2" charset="-122"/>
              </a:endParaRPr>
            </a:p>
          </p:txBody>
        </p:sp>
        <p:sp>
          <p:nvSpPr>
            <p:cNvPr id="27" name="椭圆 26"/>
            <p:cNvSpPr/>
            <p:nvPr/>
          </p:nvSpPr>
          <p:spPr>
            <a:xfrm flipV="1">
              <a:off x="4274117" y="1163083"/>
              <a:ext cx="299650" cy="299650"/>
            </a:xfrm>
            <a:prstGeom prst="ellipse">
              <a:avLst/>
            </a:prstGeom>
            <a:grpFill/>
            <a:ln w="4445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9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字魂35号-经典雅黑" panose="02000000000000000000" pitchFamily="2" charset="-122"/>
                <a:ea typeface="字魂35号-经典雅黑" panose="02000000000000000000" pitchFamily="2" charset="-122"/>
              </a:endParaRPr>
            </a:p>
          </p:txBody>
        </p:sp>
        <p:sp>
          <p:nvSpPr>
            <p:cNvPr id="28" name="椭圆 27"/>
            <p:cNvSpPr/>
            <p:nvPr/>
          </p:nvSpPr>
          <p:spPr>
            <a:xfrm flipV="1">
              <a:off x="4650079" y="385660"/>
              <a:ext cx="216812" cy="216812"/>
            </a:xfrm>
            <a:prstGeom prst="ellipse">
              <a:avLst/>
            </a:prstGeom>
            <a:solidFill>
              <a:schemeClr val="bg1">
                <a:alpha val="65000"/>
              </a:schemeClr>
            </a:solidFill>
            <a:ln w="4445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9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字魂35号-经典雅黑" panose="02000000000000000000" pitchFamily="2" charset="-122"/>
                <a:ea typeface="字魂35号-经典雅黑" panose="02000000000000000000" pitchFamily="2" charset="-122"/>
              </a:endParaRPr>
            </a:p>
          </p:txBody>
        </p:sp>
        <p:sp>
          <p:nvSpPr>
            <p:cNvPr id="29" name="椭圆 28"/>
            <p:cNvSpPr/>
            <p:nvPr/>
          </p:nvSpPr>
          <p:spPr>
            <a:xfrm flipV="1">
              <a:off x="4007881" y="550314"/>
              <a:ext cx="424390" cy="424390"/>
            </a:xfrm>
            <a:prstGeom prst="ellipse">
              <a:avLst/>
            </a:prstGeom>
            <a:grpFill/>
            <a:ln w="4445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9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字魂35号-经典雅黑" panose="02000000000000000000" pitchFamily="2" charset="-122"/>
                <a:ea typeface="字魂35号-经典雅黑" panose="02000000000000000000" pitchFamily="2" charset="-122"/>
              </a:endParaRPr>
            </a:p>
          </p:txBody>
        </p:sp>
      </p:grpSp>
      <p:grpSp>
        <p:nvGrpSpPr>
          <p:cNvPr id="13" name="组合 29"/>
          <p:cNvGrpSpPr/>
          <p:nvPr/>
        </p:nvGrpSpPr>
        <p:grpSpPr>
          <a:xfrm flipH="1" flipV="1">
            <a:off x="7110545" y="1979358"/>
            <a:ext cx="1447735" cy="1148889"/>
            <a:chOff x="3419345" y="385660"/>
            <a:chExt cx="1447546" cy="1149156"/>
          </a:xfrm>
          <a:solidFill>
            <a:schemeClr val="bg1"/>
          </a:solidFill>
          <a:effectLst/>
        </p:grpSpPr>
        <p:sp>
          <p:nvSpPr>
            <p:cNvPr id="31" name="椭圆 30"/>
            <p:cNvSpPr/>
            <p:nvPr/>
          </p:nvSpPr>
          <p:spPr>
            <a:xfrm flipV="1">
              <a:off x="3419345" y="946280"/>
              <a:ext cx="588536" cy="588536"/>
            </a:xfrm>
            <a:prstGeom prst="ellipse">
              <a:avLst/>
            </a:prstGeom>
            <a:solidFill>
              <a:schemeClr val="bg1">
                <a:alpha val="72000"/>
              </a:schemeClr>
            </a:solidFill>
            <a:ln w="4445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9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字魂35号-经典雅黑" panose="02000000000000000000" pitchFamily="2" charset="-122"/>
                <a:ea typeface="字魂35号-经典雅黑" panose="02000000000000000000" pitchFamily="2" charset="-122"/>
              </a:endParaRPr>
            </a:p>
          </p:txBody>
        </p:sp>
        <p:sp>
          <p:nvSpPr>
            <p:cNvPr id="32" name="椭圆 31"/>
            <p:cNvSpPr/>
            <p:nvPr/>
          </p:nvSpPr>
          <p:spPr>
            <a:xfrm flipV="1">
              <a:off x="4274117" y="1163083"/>
              <a:ext cx="299650" cy="299650"/>
            </a:xfrm>
            <a:prstGeom prst="ellipse">
              <a:avLst/>
            </a:prstGeom>
            <a:grpFill/>
            <a:ln w="4445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9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字魂35号-经典雅黑" panose="02000000000000000000" pitchFamily="2" charset="-122"/>
                <a:ea typeface="字魂35号-经典雅黑" panose="02000000000000000000" pitchFamily="2" charset="-122"/>
              </a:endParaRPr>
            </a:p>
          </p:txBody>
        </p:sp>
        <p:sp>
          <p:nvSpPr>
            <p:cNvPr id="33" name="椭圆 32"/>
            <p:cNvSpPr/>
            <p:nvPr/>
          </p:nvSpPr>
          <p:spPr>
            <a:xfrm flipV="1">
              <a:off x="4650079" y="385660"/>
              <a:ext cx="216812" cy="216812"/>
            </a:xfrm>
            <a:prstGeom prst="ellipse">
              <a:avLst/>
            </a:prstGeom>
            <a:solidFill>
              <a:schemeClr val="bg1">
                <a:alpha val="72000"/>
              </a:schemeClr>
            </a:solidFill>
            <a:ln w="4445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9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字魂35号-经典雅黑" panose="02000000000000000000" pitchFamily="2" charset="-122"/>
                <a:ea typeface="字魂35号-经典雅黑" panose="02000000000000000000" pitchFamily="2" charset="-122"/>
              </a:endParaRPr>
            </a:p>
          </p:txBody>
        </p:sp>
        <p:sp>
          <p:nvSpPr>
            <p:cNvPr id="34" name="椭圆 33"/>
            <p:cNvSpPr/>
            <p:nvPr/>
          </p:nvSpPr>
          <p:spPr>
            <a:xfrm flipV="1">
              <a:off x="4007881" y="550314"/>
              <a:ext cx="424390" cy="424390"/>
            </a:xfrm>
            <a:prstGeom prst="ellipse">
              <a:avLst/>
            </a:prstGeom>
            <a:grpFill/>
            <a:ln w="4445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9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字魂35号-经典雅黑" panose="02000000000000000000" pitchFamily="2" charset="-122"/>
                <a:ea typeface="字魂35号-经典雅黑" panose="02000000000000000000" pitchFamily="2" charset="-122"/>
              </a:endParaRPr>
            </a:p>
          </p:txBody>
        </p:sp>
      </p:grpSp>
      <p:grpSp>
        <p:nvGrpSpPr>
          <p:cNvPr id="14" name="组合 34"/>
          <p:cNvGrpSpPr/>
          <p:nvPr/>
        </p:nvGrpSpPr>
        <p:grpSpPr>
          <a:xfrm>
            <a:off x="5088117" y="1370775"/>
            <a:ext cx="1996835" cy="1996112"/>
            <a:chOff x="3606461" y="1664340"/>
            <a:chExt cx="1040024" cy="1040024"/>
          </a:xfrm>
          <a:solidFill>
            <a:srgbClr val="C81623"/>
          </a:solidFill>
          <a:effectLst/>
        </p:grpSpPr>
        <p:sp>
          <p:nvSpPr>
            <p:cNvPr id="36" name="椭圆 35"/>
            <p:cNvSpPr/>
            <p:nvPr/>
          </p:nvSpPr>
          <p:spPr>
            <a:xfrm>
              <a:off x="3606461" y="1664340"/>
              <a:ext cx="1040024" cy="1040024"/>
            </a:xfrm>
            <a:prstGeom prst="ellipse">
              <a:avLst/>
            </a:prstGeom>
            <a:grpFill/>
            <a:ln w="4445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9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字魂35号-经典雅黑" panose="02000000000000000000" pitchFamily="2" charset="-122"/>
                <a:ea typeface="字魂35号-经典雅黑" panose="02000000000000000000" pitchFamily="2" charset="-122"/>
              </a:endParaRPr>
            </a:p>
          </p:txBody>
        </p:sp>
        <p:sp>
          <p:nvSpPr>
            <p:cNvPr id="37" name="文本框 1"/>
            <p:cNvSpPr txBox="1"/>
            <p:nvPr/>
          </p:nvSpPr>
          <p:spPr>
            <a:xfrm>
              <a:off x="3989646" y="1869363"/>
              <a:ext cx="267335" cy="689545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wrap="none" rtlCol="0">
              <a:spAutoFit/>
            </a:bodyPr>
            <a:lstStyle/>
            <a:p>
              <a:pPr marL="0" marR="0" lvl="0" indent="0" algn="ctr" defTabSz="12190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800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字魂35号-经典雅黑" panose="02000000000000000000" pitchFamily="2" charset="-122"/>
                  <a:ea typeface="字魂35号-经典雅黑" panose="02000000000000000000" pitchFamily="2" charset="-122"/>
                </a:rPr>
                <a:t>1</a:t>
              </a:r>
              <a:endParaRPr kumimoji="0" lang="zh-CN" altLang="en-US" sz="80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字魂35号-经典雅黑" panose="02000000000000000000" pitchFamily="2" charset="-122"/>
                <a:ea typeface="字魂35号-经典雅黑" panose="02000000000000000000" pitchFamily="2" charset="-122"/>
              </a:endParaRPr>
            </a:p>
          </p:txBody>
        </p:sp>
      </p:grpSp>
      <p:sp>
        <p:nvSpPr>
          <p:cNvPr id="38" name="矩形 69"/>
          <p:cNvSpPr>
            <a:spLocks noChangeArrowheads="1"/>
          </p:cNvSpPr>
          <p:nvPr/>
        </p:nvSpPr>
        <p:spPr bwMode="auto">
          <a:xfrm>
            <a:off x="4161573" y="3930223"/>
            <a:ext cx="3868855" cy="8309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8" tIns="45713" rIns="91428" bIns="45713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0" marR="0" lvl="0" indent="0" algn="l" defTabSz="121910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8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字魂35号-经典雅黑" panose="02000000000000000000" pitchFamily="2" charset="-122"/>
                <a:ea typeface="字魂35号-经典雅黑" panose="02000000000000000000" pitchFamily="2" charset="-122"/>
              </a:rPr>
              <a:t>预习内容检测</a:t>
            </a:r>
          </a:p>
        </p:txBody>
      </p:sp>
    </p:spTree>
    <p:extLst>
      <p:ext uri="{BB962C8B-B14F-4D97-AF65-F5344CB8AC3E}">
        <p14:creationId xmlns:p14="http://schemas.microsoft.com/office/powerpoint/2010/main" val="6974937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文本框 61">
            <a:extLst>
              <a:ext uri="{FF2B5EF4-FFF2-40B4-BE49-F238E27FC236}">
                <a16:creationId xmlns:a16="http://schemas.microsoft.com/office/drawing/2014/main" id="{4460D2D0-CA03-4C14-910F-4ED7796AF001}"/>
              </a:ext>
            </a:extLst>
          </p:cNvPr>
          <p:cNvSpPr txBox="1"/>
          <p:nvPr/>
        </p:nvSpPr>
        <p:spPr>
          <a:xfrm>
            <a:off x="486605" y="250621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866943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solidFill>
                  <a:srgbClr val="C81623"/>
                </a:solidFill>
                <a:latin typeface="字魂35号-经典雅黑" panose="02000000000000000000" pitchFamily="2" charset="-122"/>
                <a:ea typeface="字魂35号-经典雅黑" panose="02000000000000000000" pitchFamily="2" charset="-122"/>
                <a:cs typeface="+mn-ea"/>
                <a:sym typeface="Arial" panose="020B0604020202020204" pitchFamily="34" charset="0"/>
              </a:rPr>
              <a:t>货币政策传导机制</a:t>
            </a:r>
          </a:p>
        </p:txBody>
      </p:sp>
      <p:pic>
        <p:nvPicPr>
          <p:cNvPr id="59" name="图片 5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8091" y="-90377"/>
            <a:ext cx="2504121" cy="1138238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476319BF-4AE7-42A3-8FC4-303B4F285B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171" y="1278235"/>
            <a:ext cx="11771868" cy="3943724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74CF4E73-3470-4A9E-A30F-44BB008B8F1D}"/>
              </a:ext>
            </a:extLst>
          </p:cNvPr>
          <p:cNvSpPr txBox="1"/>
          <p:nvPr/>
        </p:nvSpPr>
        <p:spPr>
          <a:xfrm>
            <a:off x="2139628" y="5264688"/>
            <a:ext cx="79127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dirty="0"/>
              <a:t>图</a:t>
            </a:r>
            <a:r>
              <a:rPr lang="en-US" altLang="zh-CN" sz="2800" dirty="0"/>
              <a:t>18-2 </a:t>
            </a:r>
            <a:r>
              <a:rPr lang="zh-CN" altLang="en-US" sz="2800" dirty="0"/>
              <a:t>货币政策传导机制（</a:t>
            </a:r>
            <a:r>
              <a:rPr lang="zh-CN" altLang="en-US" sz="2800" dirty="0">
                <a:solidFill>
                  <a:srgbClr val="FF0000"/>
                </a:solidFill>
              </a:rPr>
              <a:t>☆ ☆ ☆ </a:t>
            </a:r>
            <a:r>
              <a:rPr lang="en-US" altLang="zh-CN" sz="2800" dirty="0"/>
              <a:t>,</a:t>
            </a:r>
            <a:r>
              <a:rPr lang="zh-CN" altLang="en-US" sz="2800" dirty="0"/>
              <a:t>课本</a:t>
            </a:r>
            <a:r>
              <a:rPr lang="en-US" altLang="zh-CN" sz="2800" dirty="0"/>
              <a:t>P382</a:t>
            </a:r>
            <a:r>
              <a:rPr lang="zh-CN" altLang="en-US" sz="2800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9131068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文本框 61">
            <a:extLst>
              <a:ext uri="{FF2B5EF4-FFF2-40B4-BE49-F238E27FC236}">
                <a16:creationId xmlns:a16="http://schemas.microsoft.com/office/drawing/2014/main" id="{4460D2D0-CA03-4C14-910F-4ED7796AF001}"/>
              </a:ext>
            </a:extLst>
          </p:cNvPr>
          <p:cNvSpPr txBox="1"/>
          <p:nvPr/>
        </p:nvSpPr>
        <p:spPr>
          <a:xfrm>
            <a:off x="640494" y="250621"/>
            <a:ext cx="2339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866943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solidFill>
                  <a:srgbClr val="C81623"/>
                </a:solidFill>
                <a:latin typeface="字魂35号-经典雅黑" panose="02000000000000000000" pitchFamily="2" charset="-122"/>
                <a:ea typeface="字魂35号-经典雅黑" panose="02000000000000000000" pitchFamily="2" charset="-122"/>
                <a:cs typeface="+mn-ea"/>
                <a:sym typeface="Arial" panose="020B0604020202020204" pitchFamily="34" charset="0"/>
              </a:rPr>
              <a:t>凯恩斯学派观点</a:t>
            </a:r>
          </a:p>
        </p:txBody>
      </p:sp>
      <p:pic>
        <p:nvPicPr>
          <p:cNvPr id="59" name="图片 5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8091" y="-90377"/>
            <a:ext cx="2504121" cy="113823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415CB2D-4565-490C-BA46-721E2DE43F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6345" y="928039"/>
            <a:ext cx="5099050" cy="56515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F36FD2C7-9C81-4045-A191-2B6C05C09226}"/>
              </a:ext>
            </a:extLst>
          </p:cNvPr>
          <p:cNvSpPr txBox="1"/>
          <p:nvPr/>
        </p:nvSpPr>
        <p:spPr>
          <a:xfrm>
            <a:off x="486605" y="949004"/>
            <a:ext cx="62889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b="1" dirty="0"/>
              <a:t>凯恩斯学派</a:t>
            </a:r>
            <a:r>
              <a:rPr lang="zh-CN" altLang="en-US" sz="2800" dirty="0"/>
              <a:t>的货币政策传导机制理论：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9FC44F3-AC6A-49A0-BBB8-EECB96E85AB8}"/>
              </a:ext>
            </a:extLst>
          </p:cNvPr>
          <p:cNvSpPr txBox="1"/>
          <p:nvPr/>
        </p:nvSpPr>
        <p:spPr>
          <a:xfrm>
            <a:off x="486605" y="1579003"/>
            <a:ext cx="11752729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b="1" dirty="0"/>
              <a:t>成立条件</a:t>
            </a:r>
            <a:r>
              <a:rPr lang="zh-CN" altLang="en-US" sz="2800" dirty="0"/>
              <a:t>：</a:t>
            </a:r>
            <a:endParaRPr lang="en-US" altLang="zh-CN" sz="2800" dirty="0"/>
          </a:p>
          <a:p>
            <a:pPr algn="l"/>
            <a:r>
              <a:rPr lang="zh-CN" altLang="en-US" sz="2800" dirty="0"/>
              <a:t>（</a:t>
            </a:r>
            <a:r>
              <a:rPr lang="en-US" altLang="zh-CN" sz="2800" dirty="0"/>
              <a:t>1</a:t>
            </a:r>
            <a:r>
              <a:rPr lang="zh-CN" altLang="en-US" sz="2800" dirty="0"/>
              <a:t>）货币供应量的变动必须有效影响长期实际利率；</a:t>
            </a:r>
            <a:endParaRPr lang="en-US" altLang="zh-CN" sz="2800" dirty="0"/>
          </a:p>
          <a:p>
            <a:pPr algn="l"/>
            <a:r>
              <a:rPr lang="zh-CN" altLang="en-US" sz="2800" dirty="0"/>
              <a:t>（</a:t>
            </a:r>
            <a:r>
              <a:rPr lang="en-US" altLang="zh-CN" sz="2800" dirty="0"/>
              <a:t>2</a:t>
            </a:r>
            <a:r>
              <a:rPr lang="zh-CN" altLang="en-US" sz="2800" dirty="0"/>
              <a:t>）投资对利率必须具有高度的敏感性。</a:t>
            </a:r>
            <a:endParaRPr lang="en-US" altLang="zh-CN" sz="2800" dirty="0"/>
          </a:p>
          <a:p>
            <a:pPr algn="l"/>
            <a:r>
              <a:rPr lang="zh-CN" altLang="en-US" sz="2800" dirty="0">
                <a:solidFill>
                  <a:srgbClr val="FF0000"/>
                </a:solidFill>
              </a:rPr>
              <a:t>短期的名义利率是由货币供求关系决定，然而决定投资的是长期实际利率。</a:t>
            </a:r>
            <a:endParaRPr lang="en-US" altLang="zh-CN" sz="2800" dirty="0">
              <a:solidFill>
                <a:srgbClr val="FF0000"/>
              </a:solidFill>
            </a:endParaRPr>
          </a:p>
          <a:p>
            <a:pPr algn="l"/>
            <a:endParaRPr lang="en-US" altLang="zh-CN" sz="1400" dirty="0">
              <a:solidFill>
                <a:srgbClr val="FF0000"/>
              </a:solidFill>
            </a:endParaRPr>
          </a:p>
          <a:p>
            <a:pPr algn="l"/>
            <a:r>
              <a:rPr lang="zh-CN" altLang="en-US" sz="2800" b="1" dirty="0"/>
              <a:t>基本观点</a:t>
            </a:r>
            <a:r>
              <a:rPr lang="zh-CN" altLang="en-US" sz="2800" dirty="0"/>
              <a:t>：</a:t>
            </a:r>
            <a:endParaRPr lang="en-US" altLang="zh-CN" sz="2800" dirty="0"/>
          </a:p>
          <a:p>
            <a:pPr algn="l"/>
            <a:r>
              <a:rPr lang="zh-CN" altLang="en-US" sz="2800" dirty="0"/>
              <a:t>（</a:t>
            </a:r>
            <a:r>
              <a:rPr lang="en-US" altLang="zh-CN" sz="2800" dirty="0"/>
              <a:t>1</a:t>
            </a:r>
            <a:r>
              <a:rPr lang="zh-CN" altLang="en-US" sz="2800" dirty="0"/>
              <a:t>）货币政策必须通过利率来传导（因此</a:t>
            </a:r>
            <a:r>
              <a:rPr lang="zh-CN" altLang="en-US" sz="2800" dirty="0">
                <a:solidFill>
                  <a:srgbClr val="FF0000"/>
                </a:solidFill>
              </a:rPr>
              <a:t>中介目标应该是利率</a:t>
            </a:r>
            <a:r>
              <a:rPr lang="zh-CN" altLang="en-US" sz="2800" dirty="0"/>
              <a:t>）；</a:t>
            </a:r>
            <a:endParaRPr lang="en-US" altLang="zh-CN" sz="2800" dirty="0"/>
          </a:p>
          <a:p>
            <a:pPr algn="l"/>
            <a:r>
              <a:rPr lang="zh-CN" altLang="en-US" sz="2800" dirty="0"/>
              <a:t>（</a:t>
            </a:r>
            <a:r>
              <a:rPr lang="en-US" altLang="zh-CN" sz="2800" dirty="0"/>
              <a:t>2</a:t>
            </a:r>
            <a:r>
              <a:rPr lang="zh-CN" altLang="en-US" sz="2800" dirty="0"/>
              <a:t>）流动性陷阱→财政政策有效，货币政策不可靠。</a:t>
            </a:r>
            <a:endParaRPr lang="en-US" altLang="zh-CN" sz="2800" dirty="0"/>
          </a:p>
          <a:p>
            <a:pPr algn="l"/>
            <a:endParaRPr lang="en-US" altLang="zh-CN" sz="1400" dirty="0"/>
          </a:p>
          <a:p>
            <a:pPr algn="l"/>
            <a:r>
              <a:rPr lang="zh-CN" altLang="en-US" sz="2800" b="1" dirty="0"/>
              <a:t>缺陷</a:t>
            </a:r>
            <a:r>
              <a:rPr lang="zh-CN" altLang="en-US" sz="2800" dirty="0"/>
              <a:t>：</a:t>
            </a:r>
            <a:endParaRPr lang="en-US" altLang="zh-CN" sz="2800" dirty="0"/>
          </a:p>
          <a:p>
            <a:pPr algn="l"/>
            <a:r>
              <a:rPr lang="zh-CN" altLang="en-US" sz="2800" dirty="0"/>
              <a:t>只考虑了货币和利率等金融因素对实际经济活动的影响，没有考虑到产量、收入等实物变量变动对货币与利率产生</a:t>
            </a:r>
            <a:r>
              <a:rPr lang="zh-CN" altLang="en-US" sz="2800" dirty="0">
                <a:solidFill>
                  <a:srgbClr val="FF0000"/>
                </a:solidFill>
              </a:rPr>
              <a:t>相应的反作用</a:t>
            </a:r>
            <a:r>
              <a:rPr lang="zh-CN" altLang="en-US" sz="2800" dirty="0"/>
              <a:t>。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6933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文本框 61">
            <a:extLst>
              <a:ext uri="{FF2B5EF4-FFF2-40B4-BE49-F238E27FC236}">
                <a16:creationId xmlns:a16="http://schemas.microsoft.com/office/drawing/2014/main" id="{4460D2D0-CA03-4C14-910F-4ED7796AF001}"/>
              </a:ext>
            </a:extLst>
          </p:cNvPr>
          <p:cNvSpPr txBox="1"/>
          <p:nvPr/>
        </p:nvSpPr>
        <p:spPr>
          <a:xfrm>
            <a:off x="794384" y="250621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866943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solidFill>
                  <a:srgbClr val="C81623"/>
                </a:solidFill>
                <a:latin typeface="字魂35号-经典雅黑" panose="02000000000000000000" pitchFamily="2" charset="-122"/>
                <a:ea typeface="字魂35号-经典雅黑" panose="02000000000000000000" pitchFamily="2" charset="-122"/>
                <a:cs typeface="+mn-ea"/>
                <a:sym typeface="Arial" panose="020B0604020202020204" pitchFamily="34" charset="0"/>
              </a:rPr>
              <a:t>货币学派观点</a:t>
            </a:r>
          </a:p>
        </p:txBody>
      </p:sp>
      <p:pic>
        <p:nvPicPr>
          <p:cNvPr id="59" name="图片 5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8091" y="-90377"/>
            <a:ext cx="2504121" cy="1138238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07F813F1-1557-4CFC-A728-947BCCAE6E44}"/>
              </a:ext>
            </a:extLst>
          </p:cNvPr>
          <p:cNvSpPr txBox="1"/>
          <p:nvPr/>
        </p:nvSpPr>
        <p:spPr>
          <a:xfrm>
            <a:off x="486605" y="1047861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b="1" dirty="0"/>
              <a:t>货币学派</a:t>
            </a:r>
            <a:r>
              <a:rPr lang="zh-CN" altLang="en-US" sz="2800" dirty="0"/>
              <a:t>：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D45A3C5-015A-4C11-9C03-9CEB216404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9517" y="1066414"/>
            <a:ext cx="2178050" cy="56515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95E00750-66CB-4D2C-A3F2-0EE9D6D19ED2}"/>
              </a:ext>
            </a:extLst>
          </p:cNvPr>
          <p:cNvSpPr txBox="1"/>
          <p:nvPr/>
        </p:nvSpPr>
        <p:spPr>
          <a:xfrm>
            <a:off x="486606" y="1736326"/>
            <a:ext cx="11310947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b="1" dirty="0"/>
              <a:t>基本观点</a:t>
            </a:r>
            <a:r>
              <a:rPr lang="zh-CN" altLang="en-US" sz="2800" dirty="0"/>
              <a:t>：</a:t>
            </a:r>
            <a:endParaRPr lang="en-US" altLang="zh-CN" sz="2800" dirty="0"/>
          </a:p>
          <a:p>
            <a:pPr algn="l"/>
            <a:r>
              <a:rPr lang="zh-CN" altLang="en-US" sz="2800" dirty="0"/>
              <a:t>（</a:t>
            </a:r>
            <a:r>
              <a:rPr lang="en-US" altLang="zh-CN" sz="2800" dirty="0"/>
              <a:t>1</a:t>
            </a:r>
            <a:r>
              <a:rPr lang="zh-CN" altLang="en-US" sz="2800" dirty="0"/>
              <a:t>）货币政策</a:t>
            </a:r>
            <a:r>
              <a:rPr lang="zh-CN" altLang="en-US" sz="2800" dirty="0">
                <a:solidFill>
                  <a:srgbClr val="FF0000"/>
                </a:solidFill>
              </a:rPr>
              <a:t>只能控制货币供应量而不能控制利率</a:t>
            </a:r>
            <a:r>
              <a:rPr lang="zh-CN" altLang="en-US" sz="2800" dirty="0"/>
              <a:t>；</a:t>
            </a:r>
            <a:endParaRPr lang="en-US" altLang="zh-CN" sz="2800" dirty="0"/>
          </a:p>
          <a:p>
            <a:pPr algn="l"/>
            <a:r>
              <a:rPr lang="zh-CN" altLang="en-US" sz="2800" dirty="0"/>
              <a:t>（</a:t>
            </a:r>
            <a:r>
              <a:rPr lang="en-US" altLang="zh-CN" sz="2800" dirty="0"/>
              <a:t>2</a:t>
            </a:r>
            <a:r>
              <a:rPr lang="zh-CN" altLang="en-US" sz="2800" dirty="0"/>
              <a:t>）货币市场与产品市场直接连通，因此货币政策无需通过利率传导这一环节；</a:t>
            </a:r>
            <a:endParaRPr lang="en-US" altLang="zh-CN" sz="2800" dirty="0"/>
          </a:p>
          <a:p>
            <a:pPr algn="l"/>
            <a:r>
              <a:rPr lang="zh-CN" altLang="en-US" sz="2800" dirty="0"/>
              <a:t>（</a:t>
            </a:r>
            <a:r>
              <a:rPr lang="en-US" altLang="zh-CN" sz="2800" dirty="0"/>
              <a:t>3</a:t>
            </a:r>
            <a:r>
              <a:rPr lang="zh-CN" altLang="en-US" sz="2800" dirty="0"/>
              <a:t>）货币供应量的变动</a:t>
            </a:r>
            <a:r>
              <a:rPr lang="zh-CN" altLang="en-US" sz="2800" dirty="0">
                <a:solidFill>
                  <a:srgbClr val="FF0000"/>
                </a:solidFill>
              </a:rPr>
              <a:t>直接引起名义收入变动；</a:t>
            </a:r>
            <a:endParaRPr lang="en-US" altLang="zh-CN" sz="2800" dirty="0">
              <a:solidFill>
                <a:srgbClr val="FF0000"/>
              </a:solidFill>
            </a:endParaRPr>
          </a:p>
          <a:p>
            <a:pPr algn="l"/>
            <a:r>
              <a:rPr lang="zh-CN" altLang="en-US" sz="2800" dirty="0"/>
              <a:t>（</a:t>
            </a:r>
            <a:r>
              <a:rPr lang="en-US" altLang="zh-CN" sz="2800" dirty="0"/>
              <a:t>4</a:t>
            </a:r>
            <a:r>
              <a:rPr lang="zh-CN" altLang="en-US" sz="2800" dirty="0"/>
              <a:t>）短期内：货币供应量上涨将导致实际产出增加和物价水平上涨；</a:t>
            </a:r>
            <a:endParaRPr lang="en-US" altLang="zh-CN" sz="2800" dirty="0"/>
          </a:p>
          <a:p>
            <a:pPr algn="l"/>
            <a:r>
              <a:rPr lang="en-US" altLang="zh-CN" sz="2800" dirty="0"/>
              <a:t>         </a:t>
            </a:r>
            <a:r>
              <a:rPr lang="zh-CN" altLang="en-US" sz="2800" dirty="0"/>
              <a:t>长期内：货币供应量上涨只会导致物价水平上涨。</a:t>
            </a:r>
            <a:endParaRPr lang="en-US" altLang="zh-CN" sz="2800" dirty="0"/>
          </a:p>
          <a:p>
            <a:pPr algn="l"/>
            <a:endParaRPr lang="en-US" altLang="zh-CN" sz="1400" dirty="0"/>
          </a:p>
          <a:p>
            <a:pPr algn="l"/>
            <a:r>
              <a:rPr lang="zh-CN" altLang="en-US" sz="2800" b="1" dirty="0"/>
              <a:t>分析</a:t>
            </a:r>
            <a:r>
              <a:rPr lang="zh-CN" altLang="en-US" sz="2800" dirty="0"/>
              <a:t>：货币需求相对稳定，当货币供给增加时，实际持有的货币余额将高于人们想要持有的货币余额→</a:t>
            </a:r>
            <a:r>
              <a:rPr lang="zh-CN" altLang="en-US" sz="2800" dirty="0">
                <a:solidFill>
                  <a:srgbClr val="FF0000"/>
                </a:solidFill>
              </a:rPr>
              <a:t>增加支出</a:t>
            </a:r>
            <a:r>
              <a:rPr lang="zh-CN" altLang="en-US" sz="2800" dirty="0"/>
              <a:t>→</a:t>
            </a:r>
            <a:r>
              <a:rPr lang="zh-CN" altLang="en-US" sz="2800" dirty="0">
                <a:solidFill>
                  <a:srgbClr val="FF0000"/>
                </a:solidFill>
              </a:rPr>
              <a:t>名义收入增加</a:t>
            </a:r>
            <a:endParaRPr lang="en-US" altLang="zh-CN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441488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文本框 61">
            <a:extLst>
              <a:ext uri="{FF2B5EF4-FFF2-40B4-BE49-F238E27FC236}">
                <a16:creationId xmlns:a16="http://schemas.microsoft.com/office/drawing/2014/main" id="{4460D2D0-CA03-4C14-910F-4ED7796AF001}"/>
              </a:ext>
            </a:extLst>
          </p:cNvPr>
          <p:cNvSpPr txBox="1"/>
          <p:nvPr/>
        </p:nvSpPr>
        <p:spPr>
          <a:xfrm>
            <a:off x="486607" y="250621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866943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solidFill>
                  <a:srgbClr val="C81623"/>
                </a:solidFill>
                <a:latin typeface="字魂35号-经典雅黑" panose="02000000000000000000" pitchFamily="2" charset="-122"/>
                <a:ea typeface="字魂35号-经典雅黑" panose="02000000000000000000" pitchFamily="2" charset="-122"/>
                <a:cs typeface="+mn-ea"/>
                <a:sym typeface="Arial" panose="020B0604020202020204" pitchFamily="34" charset="0"/>
              </a:rPr>
              <a:t>资产价格渠道理论</a:t>
            </a:r>
          </a:p>
        </p:txBody>
      </p:sp>
      <p:pic>
        <p:nvPicPr>
          <p:cNvPr id="59" name="图片 5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8091" y="-90377"/>
            <a:ext cx="2504121" cy="1138238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9E609052-0F9C-49C2-9C6F-344EA66F2616}"/>
              </a:ext>
            </a:extLst>
          </p:cNvPr>
          <p:cNvSpPr txBox="1"/>
          <p:nvPr/>
        </p:nvSpPr>
        <p:spPr>
          <a:xfrm>
            <a:off x="206188" y="3167390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dirty="0"/>
              <a:t>资产价格渠道理论</a:t>
            </a:r>
          </a:p>
        </p:txBody>
      </p:sp>
      <p:sp>
        <p:nvSpPr>
          <p:cNvPr id="3" name="左大括号 2">
            <a:extLst>
              <a:ext uri="{FF2B5EF4-FFF2-40B4-BE49-F238E27FC236}">
                <a16:creationId xmlns:a16="http://schemas.microsoft.com/office/drawing/2014/main" id="{029D00BA-A7D6-40AB-AE8B-EFC660F2417F}"/>
              </a:ext>
            </a:extLst>
          </p:cNvPr>
          <p:cNvSpPr/>
          <p:nvPr/>
        </p:nvSpPr>
        <p:spPr>
          <a:xfrm>
            <a:off x="3133483" y="1940858"/>
            <a:ext cx="237246" cy="297628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D1DDE18-6814-4FCD-B92B-2A38DCB95D04}"/>
              </a:ext>
            </a:extLst>
          </p:cNvPr>
          <p:cNvSpPr txBox="1"/>
          <p:nvPr/>
        </p:nvSpPr>
        <p:spPr>
          <a:xfrm>
            <a:off x="3484388" y="1679248"/>
            <a:ext cx="26116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800" dirty="0"/>
              <a:t>q</a:t>
            </a:r>
            <a:r>
              <a:rPr lang="zh-CN" altLang="en-US" sz="2800" dirty="0"/>
              <a:t>理论（托宾）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75DD293-A166-44BA-87F8-7FD11021F0E4}"/>
              </a:ext>
            </a:extLst>
          </p:cNvPr>
          <p:cNvSpPr txBox="1"/>
          <p:nvPr/>
        </p:nvSpPr>
        <p:spPr>
          <a:xfrm>
            <a:off x="3484388" y="3167389"/>
            <a:ext cx="48526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dirty="0"/>
              <a:t>财富效应理论（莫迪利安尼）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B3A46E8-E694-45A4-A55E-7BCB24F9F0C7}"/>
              </a:ext>
            </a:extLst>
          </p:cNvPr>
          <p:cNvSpPr txBox="1"/>
          <p:nvPr/>
        </p:nvSpPr>
        <p:spPr>
          <a:xfrm>
            <a:off x="3489188" y="4655530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dirty="0"/>
              <a:t>汇率渠道理论</a:t>
            </a:r>
          </a:p>
        </p:txBody>
      </p:sp>
    </p:spTree>
    <p:extLst>
      <p:ext uri="{BB962C8B-B14F-4D97-AF65-F5344CB8AC3E}">
        <p14:creationId xmlns:p14="http://schemas.microsoft.com/office/powerpoint/2010/main" val="293017737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文本框 61">
            <a:extLst>
              <a:ext uri="{FF2B5EF4-FFF2-40B4-BE49-F238E27FC236}">
                <a16:creationId xmlns:a16="http://schemas.microsoft.com/office/drawing/2014/main" id="{4460D2D0-CA03-4C14-910F-4ED7796AF001}"/>
              </a:ext>
            </a:extLst>
          </p:cNvPr>
          <p:cNvSpPr txBox="1"/>
          <p:nvPr/>
        </p:nvSpPr>
        <p:spPr>
          <a:xfrm>
            <a:off x="486604" y="250621"/>
            <a:ext cx="26468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866943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solidFill>
                  <a:srgbClr val="C81623"/>
                </a:solidFill>
                <a:latin typeface="字魂35号-经典雅黑" panose="02000000000000000000" pitchFamily="2" charset="-122"/>
                <a:ea typeface="字魂35号-经典雅黑" panose="02000000000000000000" pitchFamily="2" charset="-122"/>
                <a:cs typeface="+mn-ea"/>
                <a:sym typeface="Arial" panose="020B0604020202020204" pitchFamily="34" charset="0"/>
              </a:rPr>
              <a:t>资产价格渠道理论</a:t>
            </a:r>
          </a:p>
        </p:txBody>
      </p:sp>
      <p:pic>
        <p:nvPicPr>
          <p:cNvPr id="59" name="图片 5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8091" y="-90377"/>
            <a:ext cx="2504121" cy="1138238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BCB4A8B9-6F6C-4204-A5EB-E4A3368392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3557" y="1121826"/>
            <a:ext cx="6597650" cy="5969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507ABE6-FD8D-425A-8DEC-C77E1171295F}"/>
              </a:ext>
            </a:extLst>
          </p:cNvPr>
          <p:cNvSpPr txBox="1"/>
          <p:nvPr/>
        </p:nvSpPr>
        <p:spPr>
          <a:xfrm>
            <a:off x="486605" y="1084701"/>
            <a:ext cx="29049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800" b="1" dirty="0"/>
              <a:t>q</a:t>
            </a:r>
            <a:r>
              <a:rPr lang="zh-CN" altLang="en-US" sz="2800" b="1" dirty="0"/>
              <a:t>理论（托宾</a:t>
            </a:r>
            <a:r>
              <a:rPr lang="zh-CN" altLang="en-US" sz="2800" dirty="0"/>
              <a:t>）：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9BB93CC-8B04-4801-A351-A8CE631E8D0A}"/>
              </a:ext>
            </a:extLst>
          </p:cNvPr>
          <p:cNvSpPr txBox="1"/>
          <p:nvPr/>
        </p:nvSpPr>
        <p:spPr>
          <a:xfrm>
            <a:off x="486605" y="1755851"/>
            <a:ext cx="1117898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b="1" dirty="0"/>
              <a:t>基本假设</a:t>
            </a:r>
            <a:r>
              <a:rPr lang="zh-CN" altLang="en-US" sz="2800" dirty="0"/>
              <a:t>：</a:t>
            </a:r>
            <a:endParaRPr lang="en-US" altLang="zh-CN" sz="2800" dirty="0"/>
          </a:p>
          <a:p>
            <a:pPr algn="l"/>
            <a:r>
              <a:rPr lang="zh-CN" altLang="en-US" sz="2800" dirty="0"/>
              <a:t>（</a:t>
            </a:r>
            <a:r>
              <a:rPr lang="en-US" altLang="zh-CN" sz="2800" dirty="0"/>
              <a:t>1</a:t>
            </a:r>
            <a:r>
              <a:rPr lang="zh-CN" altLang="en-US" sz="2800" dirty="0"/>
              <a:t>）各个经济主体可以</a:t>
            </a:r>
            <a:r>
              <a:rPr lang="zh-CN" altLang="en-US" sz="2800" dirty="0">
                <a:solidFill>
                  <a:srgbClr val="FF0000"/>
                </a:solidFill>
              </a:rPr>
              <a:t>自主且灵敏地调整其资产结构</a:t>
            </a:r>
            <a:r>
              <a:rPr lang="zh-CN" altLang="en-US" sz="2800" dirty="0"/>
              <a:t>；</a:t>
            </a:r>
            <a:endParaRPr lang="en-US" altLang="zh-CN" sz="2800" dirty="0"/>
          </a:p>
          <a:p>
            <a:pPr algn="l"/>
            <a:r>
              <a:rPr lang="zh-CN" altLang="en-US" sz="2800" dirty="0"/>
              <a:t>（</a:t>
            </a:r>
            <a:r>
              <a:rPr lang="en-US" altLang="zh-CN" sz="2800" dirty="0"/>
              <a:t>2</a:t>
            </a:r>
            <a:r>
              <a:rPr lang="zh-CN" altLang="en-US" sz="2800" dirty="0"/>
              <a:t>）金融市场是完善的，市场上的金融资产繁多，</a:t>
            </a:r>
            <a:r>
              <a:rPr lang="zh-CN" altLang="en-US" sz="2800" dirty="0">
                <a:solidFill>
                  <a:srgbClr val="FF0000"/>
                </a:solidFill>
              </a:rPr>
              <a:t>人们资产选择的范围包括货币和其他金融资产</a:t>
            </a:r>
            <a:r>
              <a:rPr lang="zh-CN" altLang="en-US" sz="2800" dirty="0"/>
              <a:t>。</a:t>
            </a:r>
            <a:endParaRPr lang="en-US" altLang="zh-CN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9CD59383-5200-4748-8901-92CE28F24863}"/>
                  </a:ext>
                </a:extLst>
              </p:cNvPr>
              <p:cNvSpPr txBox="1"/>
              <p:nvPr/>
            </p:nvSpPr>
            <p:spPr>
              <a:xfrm>
                <a:off x="4910418" y="3429000"/>
                <a:ext cx="2371164" cy="99661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zh-CN" altLang="en-US" sz="28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8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i="0">
                              <a:latin typeface="Cambria Math" panose="02040503050406030204" pitchFamily="18" charset="0"/>
                            </a:rPr>
                            <m:t>公司市值</m:t>
                          </m:r>
                        </m:num>
                        <m:den>
                          <m:r>
                            <a:rPr lang="zh-CN" altLang="en-US" sz="2800" i="0">
                              <a:latin typeface="Cambria Math" panose="02040503050406030204" pitchFamily="18" charset="0"/>
                            </a:rPr>
                            <m:t>重置成本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9CD59383-5200-4748-8901-92CE28F248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0418" y="3429000"/>
                <a:ext cx="2371164" cy="99661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本框 9">
            <a:extLst>
              <a:ext uri="{FF2B5EF4-FFF2-40B4-BE49-F238E27FC236}">
                <a16:creationId xmlns:a16="http://schemas.microsoft.com/office/drawing/2014/main" id="{FBB60CCE-6837-480E-ADA4-2F16782FA10F}"/>
              </a:ext>
            </a:extLst>
          </p:cNvPr>
          <p:cNvSpPr txBox="1"/>
          <p:nvPr/>
        </p:nvSpPr>
        <p:spPr>
          <a:xfrm>
            <a:off x="486605" y="4425619"/>
            <a:ext cx="1139163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800" dirty="0"/>
              <a:t>q&gt;1,</a:t>
            </a:r>
            <a:r>
              <a:rPr lang="zh-CN" altLang="en-US" sz="2800" dirty="0"/>
              <a:t>公司市值高于重置成本，公司只要发行较少的股票即可筹到较多的资本，并可以用筹到资金购入相对廉价的投资品，</a:t>
            </a:r>
            <a:r>
              <a:rPr lang="zh-CN" altLang="en-US" sz="2800" dirty="0">
                <a:solidFill>
                  <a:srgbClr val="FF0000"/>
                </a:solidFill>
              </a:rPr>
              <a:t>会使投资支出增加</a:t>
            </a:r>
            <a:r>
              <a:rPr lang="zh-CN" altLang="en-US" sz="2800" dirty="0"/>
              <a:t>；同理</a:t>
            </a:r>
            <a:r>
              <a:rPr lang="en-US" altLang="zh-CN" sz="2800" dirty="0"/>
              <a:t>q&lt;1,</a:t>
            </a:r>
            <a:r>
              <a:rPr lang="zh-CN" altLang="en-US" sz="2800" dirty="0">
                <a:solidFill>
                  <a:srgbClr val="FF0000"/>
                </a:solidFill>
              </a:rPr>
              <a:t>会使投资支出减少</a:t>
            </a:r>
            <a:r>
              <a:rPr lang="zh-CN" altLang="en-US" sz="2800" dirty="0"/>
              <a:t>；当</a:t>
            </a:r>
            <a:r>
              <a:rPr lang="en-US" altLang="zh-CN" sz="2800" dirty="0"/>
              <a:t>q=1</a:t>
            </a:r>
            <a:r>
              <a:rPr lang="zh-CN" altLang="en-US" sz="2800" dirty="0"/>
              <a:t>时，公司的资本将以经济的自然增长速度重置与扩张。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277251176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文本框 61">
            <a:extLst>
              <a:ext uri="{FF2B5EF4-FFF2-40B4-BE49-F238E27FC236}">
                <a16:creationId xmlns:a16="http://schemas.microsoft.com/office/drawing/2014/main" id="{4460D2D0-CA03-4C14-910F-4ED7796AF001}"/>
              </a:ext>
            </a:extLst>
          </p:cNvPr>
          <p:cNvSpPr txBox="1"/>
          <p:nvPr/>
        </p:nvSpPr>
        <p:spPr>
          <a:xfrm>
            <a:off x="486606" y="250621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866943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solidFill>
                  <a:srgbClr val="C81623"/>
                </a:solidFill>
                <a:latin typeface="字魂35号-经典雅黑" panose="02000000000000000000" pitchFamily="2" charset="-122"/>
                <a:ea typeface="字魂35号-经典雅黑" panose="02000000000000000000" pitchFamily="2" charset="-122"/>
                <a:cs typeface="+mn-ea"/>
                <a:sym typeface="Arial" panose="020B0604020202020204" pitchFamily="34" charset="0"/>
              </a:rPr>
              <a:t>资产价格渠道理论</a:t>
            </a:r>
          </a:p>
        </p:txBody>
      </p:sp>
      <p:pic>
        <p:nvPicPr>
          <p:cNvPr id="59" name="图片 5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8091" y="-90377"/>
            <a:ext cx="2504121" cy="1138238"/>
          </a:xfrm>
          <a:prstGeom prst="rect">
            <a:avLst/>
          </a:prstGeom>
        </p:spPr>
      </p:pic>
      <p:grpSp>
        <p:nvGrpSpPr>
          <p:cNvPr id="13" name="组合 12">
            <a:extLst>
              <a:ext uri="{FF2B5EF4-FFF2-40B4-BE49-F238E27FC236}">
                <a16:creationId xmlns:a16="http://schemas.microsoft.com/office/drawing/2014/main" id="{B75539A0-1A82-4448-A12B-94C7B25A2F83}"/>
              </a:ext>
            </a:extLst>
          </p:cNvPr>
          <p:cNvGrpSpPr/>
          <p:nvPr/>
        </p:nvGrpSpPr>
        <p:grpSpPr>
          <a:xfrm>
            <a:off x="486606" y="1814876"/>
            <a:ext cx="11705395" cy="583703"/>
            <a:chOff x="486606" y="1271978"/>
            <a:chExt cx="11705395" cy="583703"/>
          </a:xfrm>
        </p:grpSpPr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12D5224B-A973-466E-8C20-A0C005C8946F}"/>
                </a:ext>
              </a:extLst>
            </p:cNvPr>
            <p:cNvSpPr txBox="1"/>
            <p:nvPr/>
          </p:nvSpPr>
          <p:spPr>
            <a:xfrm>
              <a:off x="486606" y="1271978"/>
              <a:ext cx="521168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2800" b="1" dirty="0"/>
                <a:t>财富效应理论（莫迪利安尼）</a:t>
              </a:r>
              <a:r>
                <a:rPr lang="zh-CN" altLang="en-US" sz="2800" dirty="0"/>
                <a:t>：</a:t>
              </a:r>
            </a:p>
          </p:txBody>
        </p:sp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88134EDA-EF0B-4A91-ACD1-B6510B20DAB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594351" y="1290531"/>
              <a:ext cx="6597650" cy="565150"/>
            </a:xfrm>
            <a:prstGeom prst="rect">
              <a:avLst/>
            </a:prstGeom>
          </p:spPr>
        </p:pic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328E624A-7531-4497-AF4E-FE20F1544A47}"/>
              </a:ext>
            </a:extLst>
          </p:cNvPr>
          <p:cNvSpPr txBox="1"/>
          <p:nvPr/>
        </p:nvSpPr>
        <p:spPr>
          <a:xfrm>
            <a:off x="486606" y="2830020"/>
            <a:ext cx="116899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dirty="0"/>
              <a:t>观点：消费者的消费支出取决于</a:t>
            </a:r>
            <a:r>
              <a:rPr lang="zh-CN" altLang="en-US" sz="2800" dirty="0">
                <a:solidFill>
                  <a:srgbClr val="FF0000"/>
                </a:solidFill>
              </a:rPr>
              <a:t>毕生资财</a:t>
            </a:r>
            <a:r>
              <a:rPr lang="en-US" altLang="zh-CN" sz="2800" dirty="0"/>
              <a:t>(</a:t>
            </a:r>
            <a:r>
              <a:rPr lang="zh-CN" altLang="en-US" sz="2800" dirty="0"/>
              <a:t>人力资本</a:t>
            </a:r>
            <a:r>
              <a:rPr lang="en-US" altLang="zh-CN" sz="2800" dirty="0"/>
              <a:t>+</a:t>
            </a:r>
            <a:r>
              <a:rPr lang="zh-CN" altLang="en-US" sz="2800" dirty="0"/>
              <a:t>真实资本</a:t>
            </a:r>
            <a:r>
              <a:rPr lang="en-US" altLang="zh-CN" sz="2800" dirty="0"/>
              <a:t>+</a:t>
            </a:r>
            <a:r>
              <a:rPr lang="zh-CN" altLang="en-US" sz="2800" dirty="0"/>
              <a:t>金融财富</a:t>
            </a:r>
            <a:r>
              <a:rPr lang="en-US" altLang="zh-CN" sz="2800" dirty="0"/>
              <a:t>)</a:t>
            </a:r>
            <a:endParaRPr lang="zh-CN" altLang="en-US" sz="2800" dirty="0"/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DD899399-3671-41DA-8EBF-98E1008DBBFF}"/>
              </a:ext>
            </a:extLst>
          </p:cNvPr>
          <p:cNvGrpSpPr/>
          <p:nvPr/>
        </p:nvGrpSpPr>
        <p:grpSpPr>
          <a:xfrm>
            <a:off x="486606" y="4576483"/>
            <a:ext cx="9805116" cy="614456"/>
            <a:chOff x="527642" y="3429000"/>
            <a:chExt cx="9805116" cy="614456"/>
          </a:xfrm>
        </p:grpSpPr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C801902A-B012-446D-91D9-B332C2BBF8CB}"/>
                </a:ext>
              </a:extLst>
            </p:cNvPr>
            <p:cNvSpPr txBox="1"/>
            <p:nvPr/>
          </p:nvSpPr>
          <p:spPr>
            <a:xfrm>
              <a:off x="527642" y="3429000"/>
              <a:ext cx="269817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2800" b="1" dirty="0"/>
                <a:t>汇率渠道理论</a:t>
              </a:r>
              <a:r>
                <a:rPr lang="zh-CN" altLang="en-US" sz="2800" dirty="0"/>
                <a:t>：</a:t>
              </a:r>
            </a:p>
          </p:txBody>
        </p:sp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85D18138-A2D4-4EDE-99BF-EC8C3ED2E05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935008" y="3478306"/>
              <a:ext cx="7397750" cy="5651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2696331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文本框 61">
            <a:extLst>
              <a:ext uri="{FF2B5EF4-FFF2-40B4-BE49-F238E27FC236}">
                <a16:creationId xmlns:a16="http://schemas.microsoft.com/office/drawing/2014/main" id="{4460D2D0-CA03-4C14-910F-4ED7796AF001}"/>
              </a:ext>
            </a:extLst>
          </p:cNvPr>
          <p:cNvSpPr txBox="1"/>
          <p:nvPr/>
        </p:nvSpPr>
        <p:spPr>
          <a:xfrm>
            <a:off x="794382" y="250621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866943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solidFill>
                  <a:srgbClr val="C81623"/>
                </a:solidFill>
                <a:latin typeface="字魂35号-经典雅黑" panose="02000000000000000000" pitchFamily="2" charset="-122"/>
                <a:ea typeface="字魂35号-经典雅黑" panose="02000000000000000000" pitchFamily="2" charset="-122"/>
                <a:cs typeface="+mn-ea"/>
                <a:sym typeface="Arial" panose="020B0604020202020204" pitchFamily="34" charset="0"/>
              </a:rPr>
              <a:t>信用渠道理论</a:t>
            </a:r>
          </a:p>
        </p:txBody>
      </p:sp>
      <p:pic>
        <p:nvPicPr>
          <p:cNvPr id="59" name="图片 5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8091" y="-90377"/>
            <a:ext cx="2504121" cy="1138238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FCAE4588-1385-47D9-9B58-530434126DDD}"/>
              </a:ext>
            </a:extLst>
          </p:cNvPr>
          <p:cNvSpPr txBox="1"/>
          <p:nvPr/>
        </p:nvSpPr>
        <p:spPr>
          <a:xfrm>
            <a:off x="340659" y="3167390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dirty="0"/>
              <a:t>信用渠道理论</a:t>
            </a:r>
          </a:p>
        </p:txBody>
      </p:sp>
      <p:sp>
        <p:nvSpPr>
          <p:cNvPr id="3" name="左大括号 2">
            <a:extLst>
              <a:ext uri="{FF2B5EF4-FFF2-40B4-BE49-F238E27FC236}">
                <a16:creationId xmlns:a16="http://schemas.microsoft.com/office/drawing/2014/main" id="{43D1EF97-2A4C-4328-BEB1-695BA61A1730}"/>
              </a:ext>
            </a:extLst>
          </p:cNvPr>
          <p:cNvSpPr/>
          <p:nvPr/>
        </p:nvSpPr>
        <p:spPr>
          <a:xfrm>
            <a:off x="2679761" y="2156012"/>
            <a:ext cx="197224" cy="254597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CB7B0CB-8AE5-4B92-8733-B934107E8E63}"/>
              </a:ext>
            </a:extLst>
          </p:cNvPr>
          <p:cNvSpPr txBox="1"/>
          <p:nvPr/>
        </p:nvSpPr>
        <p:spPr>
          <a:xfrm>
            <a:off x="3038753" y="1894402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dirty="0"/>
              <a:t>银行贷款渠道理论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CE40907-4349-4A97-809A-E5F06D21960C}"/>
              </a:ext>
            </a:extLst>
          </p:cNvPr>
          <p:cNvSpPr txBox="1"/>
          <p:nvPr/>
        </p:nvSpPr>
        <p:spPr>
          <a:xfrm>
            <a:off x="3038753" y="4440378"/>
            <a:ext cx="3416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dirty="0"/>
              <a:t>资产负债表渠道理论</a:t>
            </a:r>
          </a:p>
        </p:txBody>
      </p:sp>
      <p:sp>
        <p:nvSpPr>
          <p:cNvPr id="5" name="左大括号 4">
            <a:extLst>
              <a:ext uri="{FF2B5EF4-FFF2-40B4-BE49-F238E27FC236}">
                <a16:creationId xmlns:a16="http://schemas.microsoft.com/office/drawing/2014/main" id="{929D2AD2-2C70-4B0E-8A93-CBB57C6376C3}"/>
              </a:ext>
            </a:extLst>
          </p:cNvPr>
          <p:cNvSpPr/>
          <p:nvPr/>
        </p:nvSpPr>
        <p:spPr>
          <a:xfrm>
            <a:off x="6078231" y="1488141"/>
            <a:ext cx="295675" cy="133574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7DA1A31-4353-476D-9031-F8A6E0A3118B}"/>
              </a:ext>
            </a:extLst>
          </p:cNvPr>
          <p:cNvSpPr txBox="1"/>
          <p:nvPr/>
        </p:nvSpPr>
        <p:spPr>
          <a:xfrm>
            <a:off x="6455073" y="1226531"/>
            <a:ext cx="4134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dirty="0"/>
              <a:t>信用可得性理论（罗萨）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F956BE6-2F89-423B-A37D-D1EE20BB39D2}"/>
              </a:ext>
            </a:extLst>
          </p:cNvPr>
          <p:cNvSpPr txBox="1"/>
          <p:nvPr/>
        </p:nvSpPr>
        <p:spPr>
          <a:xfrm>
            <a:off x="6455073" y="2562272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dirty="0"/>
              <a:t>伯南克等人理论</a:t>
            </a:r>
          </a:p>
        </p:txBody>
      </p:sp>
    </p:spTree>
    <p:extLst>
      <p:ext uri="{BB962C8B-B14F-4D97-AF65-F5344CB8AC3E}">
        <p14:creationId xmlns:p14="http://schemas.microsoft.com/office/powerpoint/2010/main" val="1991529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文本框 61">
            <a:extLst>
              <a:ext uri="{FF2B5EF4-FFF2-40B4-BE49-F238E27FC236}">
                <a16:creationId xmlns:a16="http://schemas.microsoft.com/office/drawing/2014/main" id="{4460D2D0-CA03-4C14-910F-4ED7796AF001}"/>
              </a:ext>
            </a:extLst>
          </p:cNvPr>
          <p:cNvSpPr txBox="1"/>
          <p:nvPr/>
        </p:nvSpPr>
        <p:spPr>
          <a:xfrm>
            <a:off x="794382" y="250621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866943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solidFill>
                  <a:srgbClr val="C81623"/>
                </a:solidFill>
                <a:latin typeface="字魂35号-经典雅黑" panose="02000000000000000000" pitchFamily="2" charset="-122"/>
                <a:ea typeface="字魂35号-经典雅黑" panose="02000000000000000000" pitchFamily="2" charset="-122"/>
                <a:cs typeface="+mn-ea"/>
                <a:sym typeface="Arial" panose="020B0604020202020204" pitchFamily="34" charset="0"/>
              </a:rPr>
              <a:t>信用渠道理论</a:t>
            </a:r>
          </a:p>
        </p:txBody>
      </p:sp>
      <p:pic>
        <p:nvPicPr>
          <p:cNvPr id="59" name="图片 5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8091" y="-90377"/>
            <a:ext cx="2504121" cy="1138238"/>
          </a:xfrm>
          <a:prstGeom prst="rect">
            <a:avLst/>
          </a:prstGeom>
        </p:spPr>
      </p:pic>
      <p:grpSp>
        <p:nvGrpSpPr>
          <p:cNvPr id="12" name="组合 11">
            <a:extLst>
              <a:ext uri="{FF2B5EF4-FFF2-40B4-BE49-F238E27FC236}">
                <a16:creationId xmlns:a16="http://schemas.microsoft.com/office/drawing/2014/main" id="{1E1BA114-3442-4294-9DD5-B881A46DE25C}"/>
              </a:ext>
            </a:extLst>
          </p:cNvPr>
          <p:cNvGrpSpPr/>
          <p:nvPr/>
        </p:nvGrpSpPr>
        <p:grpSpPr>
          <a:xfrm>
            <a:off x="794382" y="1416236"/>
            <a:ext cx="7660643" cy="565150"/>
            <a:chOff x="794382" y="1416236"/>
            <a:chExt cx="7660643" cy="565150"/>
          </a:xfrm>
        </p:grpSpPr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90B7249C-14C3-4D4E-9C33-9CDD664B8234}"/>
                </a:ext>
              </a:extLst>
            </p:cNvPr>
            <p:cNvSpPr txBox="1"/>
            <p:nvPr/>
          </p:nvSpPr>
          <p:spPr>
            <a:xfrm>
              <a:off x="794382" y="1416236"/>
              <a:ext cx="305724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2800" dirty="0"/>
                <a:t>信用可得性理论：</a:t>
              </a:r>
            </a:p>
          </p:txBody>
        </p:sp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9DD3F551-29CF-48FE-B526-68AF3B651B9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36975" y="1416236"/>
              <a:ext cx="4718050" cy="565150"/>
            </a:xfrm>
            <a:prstGeom prst="rect">
              <a:avLst/>
            </a:prstGeom>
          </p:spPr>
        </p:pic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D845A724-8A4F-49C8-8426-FAD23C088B27}"/>
              </a:ext>
            </a:extLst>
          </p:cNvPr>
          <p:cNvGrpSpPr/>
          <p:nvPr/>
        </p:nvGrpSpPr>
        <p:grpSpPr>
          <a:xfrm>
            <a:off x="794382" y="3088532"/>
            <a:ext cx="11210052" cy="613494"/>
            <a:chOff x="794382" y="2381796"/>
            <a:chExt cx="11210052" cy="613494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924120F3-66C4-48E1-A259-123F99CE3B03}"/>
                </a:ext>
              </a:extLst>
            </p:cNvPr>
            <p:cNvSpPr txBox="1"/>
            <p:nvPr/>
          </p:nvSpPr>
          <p:spPr>
            <a:xfrm>
              <a:off x="794382" y="2381796"/>
              <a:ext cx="23391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2800" dirty="0"/>
                <a:t>伯南克理论：</a:t>
              </a:r>
            </a:p>
          </p:txBody>
        </p:sp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89C9294B-7F5E-463F-B03A-D7BDDCB5EF1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133484" y="2430140"/>
              <a:ext cx="8870950" cy="565150"/>
            </a:xfrm>
            <a:prstGeom prst="rect">
              <a:avLst/>
            </a:prstGeom>
          </p:spPr>
        </p:pic>
      </p:grpSp>
      <p:sp>
        <p:nvSpPr>
          <p:cNvPr id="14" name="文本框 13">
            <a:extLst>
              <a:ext uri="{FF2B5EF4-FFF2-40B4-BE49-F238E27FC236}">
                <a16:creationId xmlns:a16="http://schemas.microsoft.com/office/drawing/2014/main" id="{8AE7B870-7585-4E6E-850E-3AB45162ADC7}"/>
              </a:ext>
            </a:extLst>
          </p:cNvPr>
          <p:cNvSpPr txBox="1"/>
          <p:nvPr/>
        </p:nvSpPr>
        <p:spPr>
          <a:xfrm>
            <a:off x="794382" y="4809171"/>
            <a:ext cx="52886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dirty="0"/>
              <a:t>资产负债表渠道理论：</a:t>
            </a:r>
            <a:r>
              <a:rPr lang="en-US" altLang="zh-CN" sz="2800" dirty="0"/>
              <a:t>P389-390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80694823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文本框 61">
            <a:extLst>
              <a:ext uri="{FF2B5EF4-FFF2-40B4-BE49-F238E27FC236}">
                <a16:creationId xmlns:a16="http://schemas.microsoft.com/office/drawing/2014/main" id="{4460D2D0-CA03-4C14-910F-4ED7796AF001}"/>
              </a:ext>
            </a:extLst>
          </p:cNvPr>
          <p:cNvSpPr txBox="1"/>
          <p:nvPr/>
        </p:nvSpPr>
        <p:spPr>
          <a:xfrm>
            <a:off x="794381" y="250621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866943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solidFill>
                  <a:srgbClr val="C81623"/>
                </a:solidFill>
                <a:latin typeface="字魂35号-经典雅黑" panose="02000000000000000000" pitchFamily="2" charset="-122"/>
                <a:ea typeface="字魂35号-经典雅黑" panose="02000000000000000000" pitchFamily="2" charset="-122"/>
                <a:cs typeface="+mn-ea"/>
                <a:sym typeface="Arial" panose="020B0604020202020204" pitchFamily="34" charset="0"/>
              </a:rPr>
              <a:t>成本渠道理论</a:t>
            </a:r>
          </a:p>
        </p:txBody>
      </p:sp>
      <p:pic>
        <p:nvPicPr>
          <p:cNvPr id="59" name="图片 5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8091" y="-90377"/>
            <a:ext cx="2504121" cy="1138238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96F74A9A-D37E-4BA2-B231-8E3C20C45F55}"/>
              </a:ext>
            </a:extLst>
          </p:cNvPr>
          <p:cNvSpPr txBox="1"/>
          <p:nvPr/>
        </p:nvSpPr>
        <p:spPr>
          <a:xfrm>
            <a:off x="5285522" y="316739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dirty="0">
                <a:solidFill>
                  <a:srgbClr val="FF0000"/>
                </a:solidFill>
              </a:rPr>
              <a:t>自行了解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4889DC4-7DE5-4CDB-9F9D-DDFCB32CA714}"/>
              </a:ext>
            </a:extLst>
          </p:cNvPr>
          <p:cNvSpPr txBox="1"/>
          <p:nvPr/>
        </p:nvSpPr>
        <p:spPr>
          <a:xfrm>
            <a:off x="794381" y="1488142"/>
            <a:ext cx="47981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dirty="0"/>
              <a:t>什么是“价格之谜”？课本</a:t>
            </a:r>
            <a:r>
              <a:rPr lang="en-US" altLang="zh-CN" sz="2800" dirty="0"/>
              <a:t>P391</a:t>
            </a:r>
          </a:p>
        </p:txBody>
      </p:sp>
    </p:spTree>
    <p:extLst>
      <p:ext uri="{BB962C8B-B14F-4D97-AF65-F5344CB8AC3E}">
        <p14:creationId xmlns:p14="http://schemas.microsoft.com/office/powerpoint/2010/main" val="9179851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文本框 61">
            <a:extLst>
              <a:ext uri="{FF2B5EF4-FFF2-40B4-BE49-F238E27FC236}">
                <a16:creationId xmlns:a16="http://schemas.microsoft.com/office/drawing/2014/main" id="{4460D2D0-CA03-4C14-910F-4ED7796AF001}"/>
              </a:ext>
            </a:extLst>
          </p:cNvPr>
          <p:cNvSpPr txBox="1"/>
          <p:nvPr/>
        </p:nvSpPr>
        <p:spPr>
          <a:xfrm>
            <a:off x="1102158" y="250621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866943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solidFill>
                  <a:srgbClr val="C81623"/>
                </a:solidFill>
                <a:latin typeface="字魂35号-经典雅黑" panose="02000000000000000000" pitchFamily="2" charset="-122"/>
                <a:ea typeface="字魂35号-经典雅黑" panose="02000000000000000000" pitchFamily="2" charset="-122"/>
                <a:cs typeface="+mn-ea"/>
                <a:sym typeface="Arial" panose="020B0604020202020204" pitchFamily="34" charset="0"/>
              </a:rPr>
              <a:t>我国情况</a:t>
            </a:r>
          </a:p>
        </p:txBody>
      </p:sp>
      <p:pic>
        <p:nvPicPr>
          <p:cNvPr id="59" name="图片 5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8091" y="-90377"/>
            <a:ext cx="2504121" cy="1138238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46F69981-AF2B-4D68-99A3-4439B47412A7}"/>
              </a:ext>
            </a:extLst>
          </p:cNvPr>
          <p:cNvSpPr txBox="1"/>
          <p:nvPr/>
        </p:nvSpPr>
        <p:spPr>
          <a:xfrm>
            <a:off x="438041" y="1874729"/>
            <a:ext cx="11315918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b="1" dirty="0"/>
              <a:t>现状</a:t>
            </a:r>
            <a:r>
              <a:rPr lang="zh-CN" altLang="en-US" sz="2800" dirty="0"/>
              <a:t>：</a:t>
            </a:r>
            <a:endParaRPr lang="en-US" altLang="zh-CN" sz="2800" dirty="0"/>
          </a:p>
          <a:p>
            <a:pPr algn="l"/>
            <a:r>
              <a:rPr lang="zh-CN" altLang="en-US" sz="2800" dirty="0"/>
              <a:t>（</a:t>
            </a:r>
            <a:r>
              <a:rPr lang="en-US" altLang="zh-CN" sz="2800" dirty="0"/>
              <a:t>1</a:t>
            </a:r>
            <a:r>
              <a:rPr lang="zh-CN" altLang="en-US" sz="2800" dirty="0"/>
              <a:t>）通过利率渠道传导缺乏必要条件</a:t>
            </a:r>
            <a:endParaRPr lang="en-US" altLang="zh-CN" sz="2800" dirty="0"/>
          </a:p>
          <a:p>
            <a:pPr algn="l"/>
            <a:r>
              <a:rPr lang="zh-CN" altLang="en-US" sz="2800" dirty="0"/>
              <a:t>（</a:t>
            </a:r>
            <a:r>
              <a:rPr lang="en-US" altLang="zh-CN" sz="2800" dirty="0"/>
              <a:t>2</a:t>
            </a:r>
            <a:r>
              <a:rPr lang="zh-CN" altLang="en-US" sz="2800" dirty="0"/>
              <a:t>）通过股票价格传导的作用不畅</a:t>
            </a:r>
            <a:endParaRPr lang="en-US" altLang="zh-CN" sz="2800" dirty="0"/>
          </a:p>
          <a:p>
            <a:pPr algn="l"/>
            <a:r>
              <a:rPr lang="zh-CN" altLang="en-US" sz="2800" dirty="0"/>
              <a:t>（</a:t>
            </a:r>
            <a:r>
              <a:rPr lang="en-US" altLang="zh-CN" sz="2800" dirty="0"/>
              <a:t>3</a:t>
            </a:r>
            <a:r>
              <a:rPr lang="zh-CN" altLang="en-US" sz="2800" dirty="0"/>
              <a:t>）通过汇率渠道传导的效果不佳</a:t>
            </a:r>
            <a:endParaRPr lang="en-US" altLang="zh-CN" sz="2800" dirty="0"/>
          </a:p>
          <a:p>
            <a:pPr algn="l"/>
            <a:endParaRPr lang="en-US" altLang="zh-CN" sz="1400" dirty="0"/>
          </a:p>
          <a:p>
            <a:pPr algn="l"/>
            <a:r>
              <a:rPr lang="zh-CN" altLang="en-US" sz="2800" dirty="0"/>
              <a:t>货币政策的中介目标变化：信贷规模管理→</a:t>
            </a:r>
            <a:r>
              <a:rPr lang="zh-CN" altLang="en-US" sz="2800" dirty="0">
                <a:solidFill>
                  <a:srgbClr val="FF0000"/>
                </a:solidFill>
              </a:rPr>
              <a:t>货币供应量</a:t>
            </a:r>
            <a:r>
              <a:rPr lang="zh-CN" altLang="en-US" sz="2800" dirty="0"/>
              <a:t>→（未来）利率</a:t>
            </a:r>
            <a:endParaRPr lang="en-US" altLang="zh-CN" sz="2800" dirty="0"/>
          </a:p>
          <a:p>
            <a:pPr algn="l"/>
            <a:endParaRPr lang="en-US" altLang="zh-CN" sz="1400" dirty="0"/>
          </a:p>
          <a:p>
            <a:pPr algn="l"/>
            <a:r>
              <a:rPr lang="zh-CN" altLang="en-US" sz="2800" dirty="0"/>
              <a:t>货币政策传导主渠道：</a:t>
            </a:r>
            <a:r>
              <a:rPr lang="zh-CN" altLang="en-US" sz="2800" dirty="0">
                <a:solidFill>
                  <a:srgbClr val="FF0000"/>
                </a:solidFill>
              </a:rPr>
              <a:t>银行贷款渠道</a:t>
            </a:r>
          </a:p>
        </p:txBody>
      </p:sp>
    </p:spTree>
    <p:extLst>
      <p:ext uri="{BB962C8B-B14F-4D97-AF65-F5344CB8AC3E}">
        <p14:creationId xmlns:p14="http://schemas.microsoft.com/office/powerpoint/2010/main" val="3818807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文本框 29">
            <a:extLst>
              <a:ext uri="{FF2B5EF4-FFF2-40B4-BE49-F238E27FC236}">
                <a16:creationId xmlns:a16="http://schemas.microsoft.com/office/drawing/2014/main" id="{EDECF518-59A7-4799-AE28-04355D30B0F1}"/>
              </a:ext>
            </a:extLst>
          </p:cNvPr>
          <p:cNvSpPr txBox="1"/>
          <p:nvPr/>
        </p:nvSpPr>
        <p:spPr>
          <a:xfrm>
            <a:off x="794379" y="250621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866943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solidFill>
                  <a:srgbClr val="C81623"/>
                </a:solidFill>
                <a:latin typeface="字魂35号-经典雅黑" panose="02000000000000000000" pitchFamily="2" charset="-122"/>
                <a:ea typeface="字魂35号-经典雅黑" panose="02000000000000000000" pitchFamily="2" charset="-122"/>
                <a:cs typeface="+mn-ea"/>
                <a:sym typeface="Arial" panose="020B0604020202020204" pitchFamily="34" charset="0"/>
              </a:rPr>
              <a:t>预习内容检测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8091" y="-90377"/>
            <a:ext cx="2504121" cy="1138238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F931E5DE-BD42-4E37-A3F8-F0E250BD858A}"/>
              </a:ext>
            </a:extLst>
          </p:cNvPr>
          <p:cNvSpPr txBox="1"/>
          <p:nvPr/>
        </p:nvSpPr>
        <p:spPr>
          <a:xfrm>
            <a:off x="282388" y="1397675"/>
            <a:ext cx="11627223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b="1" dirty="0"/>
              <a:t>例题：</a:t>
            </a:r>
            <a:r>
              <a:rPr lang="en-US" altLang="zh-CN" sz="2800" b="1" dirty="0"/>
              <a:t>2016</a:t>
            </a:r>
            <a:r>
              <a:rPr lang="zh-CN" altLang="en-US" sz="2800" b="1" dirty="0"/>
              <a:t>年上财真题</a:t>
            </a:r>
            <a:endParaRPr lang="en-US" altLang="zh-CN" sz="2800" b="1" dirty="0"/>
          </a:p>
          <a:p>
            <a:endParaRPr lang="en-US" altLang="zh-CN" sz="1400" dirty="0"/>
          </a:p>
          <a:p>
            <a:r>
              <a:rPr lang="zh-CN" altLang="en-US" sz="2800" dirty="0"/>
              <a:t>假设</a:t>
            </a:r>
            <a:r>
              <a:rPr lang="zh-CN" altLang="en-US" sz="2800" dirty="0">
                <a:solidFill>
                  <a:srgbClr val="FF0000"/>
                </a:solidFill>
              </a:rPr>
              <a:t>名义工资W刚性</a:t>
            </a:r>
            <a:r>
              <a:rPr lang="zh-CN" altLang="en-US" sz="2800" dirty="0"/>
              <a:t>(nominal wage rigidity)运用IS-</a:t>
            </a:r>
            <a:r>
              <a:rPr lang="en-US" altLang="zh-CN" sz="2800" dirty="0"/>
              <a:t>L</a:t>
            </a:r>
            <a:r>
              <a:rPr lang="zh-CN" altLang="en-US" sz="2800" dirty="0"/>
              <a:t>M和AD-AS图像分析：政府支出G的增加对经济均衡时的实际支出Y，实际消费C，实际投资I，实际利率r，名义物价p，实际工资w= (W/p)以及失业u的影响。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D86A364-DC88-4695-B851-5DEF90569711}"/>
              </a:ext>
            </a:extLst>
          </p:cNvPr>
          <p:cNvSpPr txBox="1"/>
          <p:nvPr/>
        </p:nvSpPr>
        <p:spPr>
          <a:xfrm>
            <a:off x="282388" y="4029827"/>
            <a:ext cx="1145689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b="1" dirty="0"/>
              <a:t>点评</a:t>
            </a:r>
            <a:r>
              <a:rPr lang="zh-CN" altLang="en-US" sz="2800" dirty="0"/>
              <a:t>：这种类型的题目</a:t>
            </a:r>
            <a:r>
              <a:rPr lang="en-US" altLang="zh-CN" sz="2800" dirty="0"/>
              <a:t>13</a:t>
            </a:r>
            <a:r>
              <a:rPr lang="zh-CN" altLang="en-US" sz="2800" dirty="0"/>
              <a:t>年间只考过一次，不用过于慌张，严格来说这题属于宏观经济学内容，但是课本第</a:t>
            </a:r>
            <a:r>
              <a:rPr lang="en-US" altLang="zh-CN" sz="2800" dirty="0"/>
              <a:t>16</a:t>
            </a:r>
            <a:r>
              <a:rPr lang="zh-CN" altLang="en-US" sz="2800" dirty="0"/>
              <a:t>章亦有提及。</a:t>
            </a:r>
          </a:p>
        </p:txBody>
      </p:sp>
    </p:spTree>
    <p:extLst>
      <p:ext uri="{BB962C8B-B14F-4D97-AF65-F5344CB8AC3E}">
        <p14:creationId xmlns:p14="http://schemas.microsoft.com/office/powerpoint/2010/main" val="3501844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文本框 61">
            <a:extLst>
              <a:ext uri="{FF2B5EF4-FFF2-40B4-BE49-F238E27FC236}">
                <a16:creationId xmlns:a16="http://schemas.microsoft.com/office/drawing/2014/main" id="{4460D2D0-CA03-4C14-910F-4ED7796AF001}"/>
              </a:ext>
            </a:extLst>
          </p:cNvPr>
          <p:cNvSpPr txBox="1"/>
          <p:nvPr/>
        </p:nvSpPr>
        <p:spPr>
          <a:xfrm>
            <a:off x="1102159" y="250621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866943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solidFill>
                  <a:srgbClr val="C81623"/>
                </a:solidFill>
                <a:latin typeface="字魂35号-经典雅黑" panose="02000000000000000000" pitchFamily="2" charset="-122"/>
                <a:ea typeface="字魂35号-经典雅黑" panose="02000000000000000000" pitchFamily="2" charset="-122"/>
                <a:cs typeface="+mn-ea"/>
                <a:sym typeface="Arial" panose="020B0604020202020204" pitchFamily="34" charset="0"/>
              </a:rPr>
              <a:t>及时检验</a:t>
            </a:r>
          </a:p>
        </p:txBody>
      </p:sp>
      <p:pic>
        <p:nvPicPr>
          <p:cNvPr id="59" name="图片 5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8091" y="-90377"/>
            <a:ext cx="2504121" cy="11382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92CEDB1E-4980-4309-88A9-4EEB00714624}"/>
              </a:ext>
            </a:extLst>
          </p:cNvPr>
          <p:cNvSpPr txBox="1"/>
          <p:nvPr/>
        </p:nvSpPr>
        <p:spPr>
          <a:xfrm>
            <a:off x="362820" y="1392939"/>
            <a:ext cx="1146635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dirty="0"/>
              <a:t>例题：</a:t>
            </a:r>
            <a:r>
              <a:rPr lang="en-US" altLang="zh-CN" sz="2800" dirty="0"/>
              <a:t>2019</a:t>
            </a:r>
            <a:r>
              <a:rPr lang="zh-CN" altLang="en-US" sz="2800" dirty="0"/>
              <a:t>年中山大学论述题</a:t>
            </a:r>
            <a:endParaRPr lang="en-US" altLang="zh-CN" sz="2800" dirty="0"/>
          </a:p>
          <a:p>
            <a:pPr algn="l"/>
            <a:endParaRPr lang="en-US" altLang="zh-CN" sz="1400" dirty="0"/>
          </a:p>
          <a:p>
            <a:pPr algn="l"/>
            <a:r>
              <a:rPr lang="zh-CN" altLang="en-US" sz="2800" dirty="0"/>
              <a:t>请论述货币政策的信贷传导机制的主要内容以及对我国的启示？（</a:t>
            </a:r>
            <a:r>
              <a:rPr lang="en-US" altLang="zh-CN" sz="2800" dirty="0"/>
              <a:t>15</a:t>
            </a:r>
            <a:r>
              <a:rPr lang="zh-CN" altLang="en-US" sz="2800" dirty="0"/>
              <a:t>分）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FC549C0-EA65-411D-AB2C-7715B1C17798}"/>
              </a:ext>
            </a:extLst>
          </p:cNvPr>
          <p:cNvSpPr txBox="1"/>
          <p:nvPr/>
        </p:nvSpPr>
        <p:spPr>
          <a:xfrm>
            <a:off x="362820" y="2907568"/>
            <a:ext cx="40911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dirty="0"/>
              <a:t>课本</a:t>
            </a:r>
            <a:r>
              <a:rPr lang="en-US" altLang="zh-CN" sz="2800" dirty="0"/>
              <a:t>P387-390+</a:t>
            </a:r>
            <a:r>
              <a:rPr lang="zh-CN" altLang="en-US" sz="2800" dirty="0"/>
              <a:t>联系实际</a:t>
            </a:r>
          </a:p>
        </p:txBody>
      </p:sp>
    </p:spTree>
    <p:extLst>
      <p:ext uri="{BB962C8B-B14F-4D97-AF65-F5344CB8AC3E}">
        <p14:creationId xmlns:p14="http://schemas.microsoft.com/office/powerpoint/2010/main" val="942719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_文本框 24" descr="e7d195523061f1c07f83f732a5522b9b3ebe164d7250580aEF66DE1A1ABCD1416532D3433F8BE1C4DD26AF8C595CA3B8FBFFDC471B28313D41FC0B29AEB12651AEAC05881CD0265D4CB30185DEC2EB287A3DCBE2E99F13933C1E803DDF331C0150FEA0675F290631D1EDC3C927CD0AA74DD8F417A5B73495B4C9A5AA47CFEB588A1D25B820586C98">
            <a:extLst>
              <a:ext uri="{FF2B5EF4-FFF2-40B4-BE49-F238E27FC236}">
                <a16:creationId xmlns:a16="http://schemas.microsoft.com/office/drawing/2014/main" id="{EC714C0D-2C29-46A2-A557-81E496738A85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5319868" y="2492701"/>
            <a:ext cx="2380129" cy="120032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>
            <a:defPPr>
              <a:defRPr lang="zh-CN"/>
            </a:defPPr>
            <a:lvl1pPr algn="ctr">
              <a:defRPr sz="8000">
                <a:solidFill>
                  <a:schemeClr val="bg1"/>
                </a:solidFill>
                <a:latin typeface="字魂35号-经典雅黑" panose="02000000000000000000" pitchFamily="2" charset="-122"/>
                <a:ea typeface="字魂35号-经典雅黑" panose="02000000000000000000" pitchFamily="2" charset="-122"/>
              </a:defRPr>
            </a:lvl1pPr>
          </a:lstStyle>
          <a:p>
            <a:r>
              <a:rPr lang="en-US" altLang="zh-CN" sz="7200" dirty="0"/>
              <a:t>End</a:t>
            </a:r>
            <a:r>
              <a:rPr lang="zh-CN" altLang="en-US" sz="7200" dirty="0"/>
              <a:t>！</a:t>
            </a:r>
          </a:p>
        </p:txBody>
      </p:sp>
      <p:sp>
        <p:nvSpPr>
          <p:cNvPr id="3" name="PA_文本框 27" descr="e7d195523061f1c07f83f732a5522b9b3ebe164d7250580aEF66DE1A1ABCD1416532D3433F8BE1C4DD26AF8C595CA3B8FBFFDC471B28313D41FC0B29AEB12651AEAC05881CD0265D4CB30185DEC2EB287A3DCBE2E99F13933C1E803DDF331C0150FEA0675F290631D1EDC3C927CD0AA74DD8F417A5B73495B4C9A5AA47CFEB588A1D25B820586C98">
            <a:extLst>
              <a:ext uri="{FF2B5EF4-FFF2-40B4-BE49-F238E27FC236}">
                <a16:creationId xmlns:a16="http://schemas.microsoft.com/office/drawing/2014/main" id="{632E8646-0086-47C9-986A-3F1B42B84C35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4657689" y="4365299"/>
            <a:ext cx="3042308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dist"/>
            <a:r>
              <a:rPr lang="zh-CN" altLang="en-US" dirty="0">
                <a:solidFill>
                  <a:schemeClr val="bg1"/>
                </a:solidFill>
                <a:latin typeface="字魂35号-经典雅黑" panose="02000000000000000000" pitchFamily="2" charset="-122"/>
                <a:ea typeface="字魂35号-经典雅黑" panose="02000000000000000000" pitchFamily="2" charset="-122"/>
              </a:rPr>
              <a:t>上海财经大学</a:t>
            </a:r>
          </a:p>
        </p:txBody>
      </p:sp>
      <p:sp>
        <p:nvSpPr>
          <p:cNvPr id="6" name="PA_任意多边形 30" descr="e7d195523061f1c07f83f732a5522b9b3ebe164d7250580aEF66DE1A1ABCD1416532D3433F8BE1C4DD26AF8C595CA3B8FBFFDC471B28313D41FC0B29AEB12651AEAC05881CD0265D4CB30185DEC2EB287A3DCBE2E99F13933C1E803DDF331C0150FEA0675F290631D1EDC3C927CD0AA74DD8F417A5B73495B4C9A5AA47CFEB588A1D25B820586C98">
            <a:extLst>
              <a:ext uri="{FF2B5EF4-FFF2-40B4-BE49-F238E27FC236}">
                <a16:creationId xmlns:a16="http://schemas.microsoft.com/office/drawing/2014/main" id="{B55E0BB2-BD44-4997-B24B-E03827B90675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3437866" y="4553620"/>
            <a:ext cx="1129553" cy="0"/>
          </a:xfrm>
          <a:custGeom>
            <a:avLst/>
            <a:gdLst>
              <a:gd name="connsiteX0" fmla="*/ 1129553 w 1129553"/>
              <a:gd name="connsiteY0" fmla="*/ 0 h 0"/>
              <a:gd name="connsiteX1" fmla="*/ 0 w 1129553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29553">
                <a:moveTo>
                  <a:pt x="1129553" y="0"/>
                </a:moveTo>
                <a:lnTo>
                  <a:pt x="0" y="0"/>
                </a:ln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字魂35号-经典雅黑" panose="02000000000000000000" pitchFamily="2" charset="-122"/>
              <a:ea typeface="字魂35号-经典雅黑" panose="02000000000000000000" pitchFamily="2" charset="-122"/>
            </a:endParaRPr>
          </a:p>
        </p:txBody>
      </p:sp>
      <p:sp>
        <p:nvSpPr>
          <p:cNvPr id="7" name="PA_任意多边形 31" descr="e7d195523061f1c07f83f732a5522b9b3ebe164d7250580aEF66DE1A1ABCD1416532D3433F8BE1C4DD26AF8C595CA3B8FBFFDC471B28313D41FC0B29AEB12651AEAC05881CD0265D4CB30185DEC2EB287A3DCBE2E99F13933C1E803DDF331C0150FEA0675F290631D1EDC3C927CD0AA74DD8F417A5B73495B4C9A5AA47CFEB588A1D25B820586C98">
            <a:extLst>
              <a:ext uri="{FF2B5EF4-FFF2-40B4-BE49-F238E27FC236}">
                <a16:creationId xmlns:a16="http://schemas.microsoft.com/office/drawing/2014/main" id="{298F288F-D806-40A0-9306-CE46194E4514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7745694" y="4553620"/>
            <a:ext cx="1129553" cy="0"/>
          </a:xfrm>
          <a:custGeom>
            <a:avLst/>
            <a:gdLst>
              <a:gd name="connsiteX0" fmla="*/ 1129553 w 1129553"/>
              <a:gd name="connsiteY0" fmla="*/ 0 h 0"/>
              <a:gd name="connsiteX1" fmla="*/ 0 w 1129553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29553">
                <a:moveTo>
                  <a:pt x="1129553" y="0"/>
                </a:moveTo>
                <a:lnTo>
                  <a:pt x="0" y="0"/>
                </a:ln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字魂35号-经典雅黑" panose="02000000000000000000" pitchFamily="2" charset="-122"/>
              <a:ea typeface="字魂35号-经典雅黑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535604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文本框 29">
            <a:extLst>
              <a:ext uri="{FF2B5EF4-FFF2-40B4-BE49-F238E27FC236}">
                <a16:creationId xmlns:a16="http://schemas.microsoft.com/office/drawing/2014/main" id="{EDECF518-59A7-4799-AE28-04355D30B0F1}"/>
              </a:ext>
            </a:extLst>
          </p:cNvPr>
          <p:cNvSpPr txBox="1"/>
          <p:nvPr/>
        </p:nvSpPr>
        <p:spPr>
          <a:xfrm>
            <a:off x="794379" y="250621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866943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solidFill>
                  <a:srgbClr val="C81623"/>
                </a:solidFill>
                <a:latin typeface="字魂35号-经典雅黑" panose="02000000000000000000" pitchFamily="2" charset="-122"/>
                <a:ea typeface="字魂35号-经典雅黑" panose="02000000000000000000" pitchFamily="2" charset="-122"/>
                <a:cs typeface="+mn-ea"/>
                <a:sym typeface="Arial" panose="020B0604020202020204" pitchFamily="34" charset="0"/>
              </a:rPr>
              <a:t>预习内容检测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8091" y="-90377"/>
            <a:ext cx="2504121" cy="11382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41DBF391-18A4-4509-A4AA-ABF5B27A5298}"/>
              </a:ext>
            </a:extLst>
          </p:cNvPr>
          <p:cNvSpPr txBox="1"/>
          <p:nvPr/>
        </p:nvSpPr>
        <p:spPr>
          <a:xfrm>
            <a:off x="179294" y="853021"/>
            <a:ext cx="1201270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800" b="1" dirty="0"/>
              <a:t>IS-LM</a:t>
            </a:r>
            <a:r>
              <a:rPr lang="en-US" altLang="zh-CN" sz="2800" dirty="0"/>
              <a:t>:G</a:t>
            </a:r>
            <a:r>
              <a:rPr lang="zh-CN" altLang="en-US" sz="2800" dirty="0">
                <a:solidFill>
                  <a:srgbClr val="FF0000"/>
                </a:solidFill>
              </a:rPr>
              <a:t>↑</a:t>
            </a:r>
            <a:r>
              <a:rPr lang="zh-CN" altLang="en-US" sz="2800" dirty="0"/>
              <a:t>，</a:t>
            </a:r>
            <a:r>
              <a:rPr lang="en-US" altLang="zh-CN" sz="2800" dirty="0"/>
              <a:t>IS</a:t>
            </a:r>
            <a:r>
              <a:rPr lang="zh-CN" altLang="en-US" sz="2800" dirty="0"/>
              <a:t>曲线右移→产出水平</a:t>
            </a:r>
            <a:r>
              <a:rPr lang="en-US" altLang="zh-CN" sz="2800" i="1" dirty="0">
                <a:highlight>
                  <a:srgbClr val="FFFF00"/>
                </a:highlight>
              </a:rPr>
              <a:t>Y</a:t>
            </a:r>
            <a:r>
              <a:rPr lang="zh-CN" altLang="en-US" sz="2800" dirty="0">
                <a:highlight>
                  <a:srgbClr val="FFFF00"/>
                </a:highlight>
              </a:rPr>
              <a:t>上升</a:t>
            </a:r>
            <a:r>
              <a:rPr lang="zh-CN" altLang="en-US" sz="2800" dirty="0"/>
              <a:t>→利率</a:t>
            </a:r>
            <a:r>
              <a:rPr lang="en-US" altLang="zh-CN" sz="2800" dirty="0" err="1"/>
              <a:t>i</a:t>
            </a:r>
            <a:r>
              <a:rPr lang="zh-CN" altLang="en-US" sz="2800" dirty="0"/>
              <a:t>上升（</a:t>
            </a:r>
            <a:r>
              <a:rPr lang="zh-CN" altLang="en-US" sz="2800" dirty="0">
                <a:highlight>
                  <a:srgbClr val="FFFF00"/>
                </a:highlight>
              </a:rPr>
              <a:t>实际利率</a:t>
            </a:r>
            <a:r>
              <a:rPr lang="en-US" altLang="zh-CN" sz="2800" i="1" dirty="0">
                <a:highlight>
                  <a:srgbClr val="FFFF00"/>
                </a:highlight>
              </a:rPr>
              <a:t>r</a:t>
            </a:r>
            <a:r>
              <a:rPr lang="zh-CN" altLang="en-US" sz="2800" dirty="0">
                <a:highlight>
                  <a:srgbClr val="FFFF00"/>
                </a:highlight>
              </a:rPr>
              <a:t>上升</a:t>
            </a:r>
            <a:r>
              <a:rPr lang="zh-CN" altLang="en-US" sz="2800" dirty="0"/>
              <a:t>）→由于</a:t>
            </a:r>
            <a:r>
              <a:rPr lang="en-US" altLang="zh-CN" sz="2800" i="1" dirty="0"/>
              <a:t>C</a:t>
            </a:r>
            <a:r>
              <a:rPr lang="en-US" altLang="zh-CN" sz="2800" dirty="0"/>
              <a:t>=</a:t>
            </a:r>
            <a:r>
              <a:rPr lang="en-US" altLang="zh-CN" sz="2800" i="1" dirty="0"/>
              <a:t>C</a:t>
            </a:r>
            <a:r>
              <a:rPr lang="en-US" altLang="zh-CN" sz="2800" baseline="-25000" dirty="0"/>
              <a:t>0</a:t>
            </a:r>
            <a:r>
              <a:rPr lang="en-US" altLang="zh-CN" sz="2800" dirty="0"/>
              <a:t>+</a:t>
            </a:r>
            <a:r>
              <a:rPr lang="en-US" altLang="zh-CN" sz="2800" i="1" dirty="0"/>
              <a:t>aY</a:t>
            </a:r>
            <a:r>
              <a:rPr lang="zh-CN" altLang="en-US" sz="2800" i="1" dirty="0"/>
              <a:t>→</a:t>
            </a:r>
            <a:r>
              <a:rPr lang="zh-CN" altLang="en-US" sz="2800" dirty="0">
                <a:highlight>
                  <a:srgbClr val="FFFF00"/>
                </a:highlight>
              </a:rPr>
              <a:t>实际消费</a:t>
            </a:r>
            <a:r>
              <a:rPr lang="en-US" altLang="zh-CN" sz="2800" i="1" dirty="0">
                <a:highlight>
                  <a:srgbClr val="FFFF00"/>
                </a:highlight>
              </a:rPr>
              <a:t>C</a:t>
            </a:r>
            <a:r>
              <a:rPr lang="zh-CN" altLang="en-US" sz="2800" dirty="0">
                <a:highlight>
                  <a:srgbClr val="FFFF00"/>
                </a:highlight>
              </a:rPr>
              <a:t>上升</a:t>
            </a:r>
            <a:r>
              <a:rPr lang="zh-CN" altLang="en-US" sz="2800" dirty="0"/>
              <a:t>→投资</a:t>
            </a:r>
            <a:r>
              <a:rPr lang="en-US" altLang="zh-CN" sz="2800" i="1" dirty="0"/>
              <a:t>I</a:t>
            </a:r>
            <a:r>
              <a:rPr lang="en-US" altLang="zh-CN" sz="2800" dirty="0"/>
              <a:t>=</a:t>
            </a:r>
            <a:r>
              <a:rPr lang="en-US" altLang="zh-CN" sz="2800" i="1" dirty="0"/>
              <a:t>I</a:t>
            </a:r>
            <a:r>
              <a:rPr lang="en-US" altLang="zh-CN" sz="2800" baseline="-25000" dirty="0"/>
              <a:t>0</a:t>
            </a:r>
            <a:r>
              <a:rPr lang="en-US" altLang="zh-CN" sz="2800" dirty="0"/>
              <a:t>-</a:t>
            </a:r>
            <a:r>
              <a:rPr lang="en-US" altLang="zh-CN" sz="2800" i="1" dirty="0"/>
              <a:t>br </a:t>
            </a:r>
            <a:r>
              <a:rPr lang="zh-CN" altLang="en-US" sz="2800" dirty="0"/>
              <a:t>→实际投资</a:t>
            </a:r>
            <a:r>
              <a:rPr lang="en-US" altLang="zh-CN" sz="2800" i="1" dirty="0">
                <a:highlight>
                  <a:srgbClr val="FFFF00"/>
                </a:highlight>
              </a:rPr>
              <a:t>I </a:t>
            </a:r>
            <a:r>
              <a:rPr lang="zh-CN" altLang="en-US" sz="2800" dirty="0">
                <a:highlight>
                  <a:srgbClr val="FFFF00"/>
                </a:highlight>
              </a:rPr>
              <a:t>下降</a:t>
            </a:r>
            <a:r>
              <a:rPr lang="zh-CN" altLang="en-US" sz="2800" dirty="0"/>
              <a:t>；</a:t>
            </a:r>
            <a:endParaRPr lang="en-US" altLang="zh-CN" sz="2800" dirty="0"/>
          </a:p>
          <a:p>
            <a:pPr algn="l"/>
            <a:r>
              <a:rPr lang="en-US" altLang="zh-CN" sz="2800" b="1" dirty="0"/>
              <a:t>AD-AS</a:t>
            </a:r>
            <a:r>
              <a:rPr lang="en-US" altLang="zh-CN" sz="2800" dirty="0"/>
              <a:t>: G</a:t>
            </a:r>
            <a:r>
              <a:rPr lang="zh-CN" altLang="en-US" sz="2800" dirty="0">
                <a:solidFill>
                  <a:srgbClr val="FF0000"/>
                </a:solidFill>
              </a:rPr>
              <a:t>↑</a:t>
            </a:r>
            <a:r>
              <a:rPr lang="zh-CN" altLang="en-US" sz="2800" dirty="0"/>
              <a:t>，</a:t>
            </a:r>
            <a:r>
              <a:rPr lang="en-US" altLang="zh-CN" sz="2800" dirty="0"/>
              <a:t>AD</a:t>
            </a:r>
            <a:r>
              <a:rPr lang="zh-CN" altLang="en-US" sz="2800" dirty="0"/>
              <a:t>曲线右移→产出水平</a:t>
            </a:r>
            <a:r>
              <a:rPr lang="en-US" altLang="zh-CN" sz="2800" i="1" dirty="0">
                <a:highlight>
                  <a:srgbClr val="FFFF00"/>
                </a:highlight>
              </a:rPr>
              <a:t>Y</a:t>
            </a:r>
            <a:r>
              <a:rPr lang="zh-CN" altLang="en-US" sz="2800" dirty="0">
                <a:highlight>
                  <a:srgbClr val="FFFF00"/>
                </a:highlight>
              </a:rPr>
              <a:t>上升</a:t>
            </a:r>
            <a:r>
              <a:rPr lang="zh-CN" altLang="en-US" sz="2800" dirty="0"/>
              <a:t>→价格水平</a:t>
            </a:r>
            <a:r>
              <a:rPr lang="en-US" altLang="zh-CN" sz="2800" i="1" dirty="0">
                <a:highlight>
                  <a:srgbClr val="FFFF00"/>
                </a:highlight>
              </a:rPr>
              <a:t>P</a:t>
            </a:r>
            <a:r>
              <a:rPr lang="zh-CN" altLang="en-US" sz="2800" dirty="0">
                <a:highlight>
                  <a:srgbClr val="FFFF00"/>
                </a:highlight>
              </a:rPr>
              <a:t>上升</a:t>
            </a:r>
            <a:r>
              <a:rPr lang="zh-CN" altLang="en-US" sz="2800" dirty="0"/>
              <a:t>→</a:t>
            </a:r>
            <a:r>
              <a:rPr lang="zh-CN" altLang="en-US" sz="2800" dirty="0">
                <a:solidFill>
                  <a:srgbClr val="FF0000"/>
                </a:solidFill>
              </a:rPr>
              <a:t>题目已知名义工资</a:t>
            </a:r>
            <a:r>
              <a:rPr lang="en-US" altLang="zh-CN" sz="2800" dirty="0">
                <a:solidFill>
                  <a:srgbClr val="FF0000"/>
                </a:solidFill>
              </a:rPr>
              <a:t>W</a:t>
            </a:r>
            <a:r>
              <a:rPr lang="zh-CN" altLang="en-US" sz="2800" dirty="0">
                <a:solidFill>
                  <a:srgbClr val="FF0000"/>
                </a:solidFill>
              </a:rPr>
              <a:t>刚性</a:t>
            </a:r>
            <a:r>
              <a:rPr lang="zh-CN" altLang="en-US" sz="2800" dirty="0"/>
              <a:t>→</a:t>
            </a:r>
            <a:r>
              <a:rPr lang="zh-CN" altLang="en-US" sz="2800" dirty="0">
                <a:highlight>
                  <a:srgbClr val="FFFF00"/>
                </a:highlight>
              </a:rPr>
              <a:t>实际工资</a:t>
            </a:r>
            <a:r>
              <a:rPr lang="en-US" altLang="zh-CN" sz="2800" dirty="0">
                <a:highlight>
                  <a:srgbClr val="FFFF00"/>
                </a:highlight>
              </a:rPr>
              <a:t>w=W/P</a:t>
            </a:r>
            <a:r>
              <a:rPr lang="zh-CN" altLang="en-US" sz="2800" dirty="0">
                <a:highlight>
                  <a:srgbClr val="FFFF00"/>
                </a:highlight>
              </a:rPr>
              <a:t>下降</a:t>
            </a:r>
            <a:r>
              <a:rPr lang="zh-CN" altLang="en-US" sz="2800" dirty="0"/>
              <a:t>→因此劳动需求</a:t>
            </a:r>
            <a:r>
              <a:rPr lang="en-US" altLang="zh-CN" sz="2800" i="1" dirty="0"/>
              <a:t>L</a:t>
            </a:r>
            <a:r>
              <a:rPr lang="en-US" altLang="zh-CN" sz="2800" baseline="30000" dirty="0"/>
              <a:t>D</a:t>
            </a:r>
            <a:r>
              <a:rPr lang="zh-CN" altLang="en-US" sz="2800" dirty="0"/>
              <a:t>增加，供给</a:t>
            </a:r>
            <a:r>
              <a:rPr lang="en-US" altLang="zh-CN" sz="2800" i="1" dirty="0"/>
              <a:t>L</a:t>
            </a:r>
            <a:r>
              <a:rPr lang="en-US" altLang="zh-CN" sz="2800" baseline="30000" dirty="0"/>
              <a:t>S</a:t>
            </a:r>
            <a:r>
              <a:rPr lang="zh-CN" altLang="en-US" sz="2800" dirty="0"/>
              <a:t>减少→</a:t>
            </a:r>
            <a:r>
              <a:rPr lang="zh-CN" altLang="en-US" sz="2800" dirty="0">
                <a:highlight>
                  <a:srgbClr val="FFFF00"/>
                </a:highlight>
              </a:rPr>
              <a:t>短期内，失业率</a:t>
            </a:r>
            <a:r>
              <a:rPr lang="en-US" altLang="zh-CN" sz="2800" dirty="0">
                <a:highlight>
                  <a:srgbClr val="FFFF00"/>
                </a:highlight>
              </a:rPr>
              <a:t>u</a:t>
            </a:r>
            <a:r>
              <a:rPr lang="zh-CN" altLang="en-US" sz="2800" dirty="0">
                <a:highlight>
                  <a:srgbClr val="FFFF00"/>
                </a:highlight>
              </a:rPr>
              <a:t>下降；长期内，失业率不变</a:t>
            </a:r>
            <a:r>
              <a:rPr lang="zh-CN" altLang="en-US" sz="2800" dirty="0"/>
              <a:t>（菲利普斯曲线）</a:t>
            </a: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4E109D85-CE58-454B-B131-B0CAA50A8C8F}"/>
              </a:ext>
            </a:extLst>
          </p:cNvPr>
          <p:cNvGrpSpPr/>
          <p:nvPr/>
        </p:nvGrpSpPr>
        <p:grpSpPr>
          <a:xfrm>
            <a:off x="1503969" y="3099790"/>
            <a:ext cx="8788710" cy="3508645"/>
            <a:chOff x="992981" y="2543676"/>
            <a:chExt cx="9987170" cy="3987096"/>
          </a:xfrm>
        </p:grpSpPr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D7C6D70C-31C4-467F-A7A0-A48D843424BF}"/>
                </a:ext>
              </a:extLst>
            </p:cNvPr>
            <p:cNvGrpSpPr/>
            <p:nvPr/>
          </p:nvGrpSpPr>
          <p:grpSpPr>
            <a:xfrm>
              <a:off x="992981" y="2975476"/>
              <a:ext cx="4095750" cy="3555296"/>
              <a:chOff x="777829" y="2428628"/>
              <a:chExt cx="4095750" cy="3555296"/>
            </a:xfrm>
          </p:grpSpPr>
          <p:pic>
            <p:nvPicPr>
              <p:cNvPr id="5" name="图片 4">
                <a:extLst>
                  <a:ext uri="{FF2B5EF4-FFF2-40B4-BE49-F238E27FC236}">
                    <a16:creationId xmlns:a16="http://schemas.microsoft.com/office/drawing/2014/main" id="{850F1D9F-9075-4FC7-8914-DD835B9F074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77829" y="2428628"/>
                <a:ext cx="4095750" cy="3238500"/>
              </a:xfrm>
              <a:prstGeom prst="rect">
                <a:avLst/>
              </a:prstGeom>
            </p:spPr>
          </p:pic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F3FC38F1-3C63-46C1-9207-7B5985D216E8}"/>
                  </a:ext>
                </a:extLst>
              </p:cNvPr>
              <p:cNvSpPr txBox="1"/>
              <p:nvPr/>
            </p:nvSpPr>
            <p:spPr>
              <a:xfrm>
                <a:off x="2027248" y="5522259"/>
                <a:ext cx="159691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altLang="zh-CN" sz="2400" dirty="0"/>
                  <a:t>IS-LM</a:t>
                </a:r>
                <a:r>
                  <a:rPr lang="zh-CN" altLang="en-US" sz="2400" dirty="0"/>
                  <a:t>模型</a:t>
                </a:r>
              </a:p>
            </p:txBody>
          </p:sp>
        </p:grpSp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04A23AAB-DA86-469C-AF32-E01AC30F6BC4}"/>
                </a:ext>
              </a:extLst>
            </p:cNvPr>
            <p:cNvGrpSpPr/>
            <p:nvPr/>
          </p:nvGrpSpPr>
          <p:grpSpPr>
            <a:xfrm>
              <a:off x="6884401" y="2543676"/>
              <a:ext cx="4095750" cy="3987096"/>
              <a:chOff x="5632341" y="2158193"/>
              <a:chExt cx="4095750" cy="3987096"/>
            </a:xfrm>
          </p:grpSpPr>
          <p:pic>
            <p:nvPicPr>
              <p:cNvPr id="11" name="图片 10">
                <a:extLst>
                  <a:ext uri="{FF2B5EF4-FFF2-40B4-BE49-F238E27FC236}">
                    <a16:creationId xmlns:a16="http://schemas.microsoft.com/office/drawing/2014/main" id="{1735DDD5-5F44-40CA-948D-53920E88FBB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632341" y="2158193"/>
                <a:ext cx="4095750" cy="3670300"/>
              </a:xfrm>
              <a:prstGeom prst="rect">
                <a:avLst/>
              </a:prstGeom>
            </p:spPr>
          </p:pic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A14C4018-A592-4919-BA62-9D52478EDF74}"/>
                  </a:ext>
                </a:extLst>
              </p:cNvPr>
              <p:cNvSpPr txBox="1"/>
              <p:nvPr/>
            </p:nvSpPr>
            <p:spPr>
              <a:xfrm>
                <a:off x="6881760" y="5683624"/>
                <a:ext cx="171553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altLang="zh-CN" sz="2400" dirty="0"/>
                  <a:t>AD-AS</a:t>
                </a:r>
                <a:r>
                  <a:rPr lang="zh-CN" altLang="en-US" sz="2400" dirty="0"/>
                  <a:t>模型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065070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文本框 29">
            <a:extLst>
              <a:ext uri="{FF2B5EF4-FFF2-40B4-BE49-F238E27FC236}">
                <a16:creationId xmlns:a16="http://schemas.microsoft.com/office/drawing/2014/main" id="{EDECF518-59A7-4799-AE28-04355D30B0F1}"/>
              </a:ext>
            </a:extLst>
          </p:cNvPr>
          <p:cNvSpPr txBox="1"/>
          <p:nvPr/>
        </p:nvSpPr>
        <p:spPr>
          <a:xfrm>
            <a:off x="794379" y="250621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866943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solidFill>
                  <a:srgbClr val="C81623"/>
                </a:solidFill>
                <a:latin typeface="字魂35号-经典雅黑" panose="02000000000000000000" pitchFamily="2" charset="-122"/>
                <a:ea typeface="字魂35号-经典雅黑" panose="02000000000000000000" pitchFamily="2" charset="-122"/>
                <a:cs typeface="+mn-ea"/>
                <a:sym typeface="Arial" panose="020B0604020202020204" pitchFamily="34" charset="0"/>
              </a:rPr>
              <a:t>预习内容检测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8091" y="-90377"/>
            <a:ext cx="2504121" cy="1138238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50340D1E-E3D4-46A5-B3BC-E6E4F43C59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9327" y="1787169"/>
            <a:ext cx="8159787" cy="2327631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6BF66341-9C95-4DE6-84B1-0BFF7DD7E617}"/>
              </a:ext>
            </a:extLst>
          </p:cNvPr>
          <p:cNvSpPr txBox="1"/>
          <p:nvPr/>
        </p:nvSpPr>
        <p:spPr>
          <a:xfrm>
            <a:off x="794379" y="1155557"/>
            <a:ext cx="614082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b="1" dirty="0"/>
              <a:t>例题：</a:t>
            </a:r>
            <a:r>
              <a:rPr lang="en-US" altLang="zh-CN" sz="2800" b="1" dirty="0"/>
              <a:t>2018</a:t>
            </a:r>
            <a:r>
              <a:rPr lang="zh-CN" altLang="en-US" sz="2800" b="1" dirty="0"/>
              <a:t>年中山大学真题</a:t>
            </a:r>
            <a:endParaRPr lang="en-US" altLang="zh-CN" sz="2800" b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ED467FB-8E14-4881-981D-572354476A50}"/>
              </a:ext>
            </a:extLst>
          </p:cNvPr>
          <p:cNvSpPr txBox="1"/>
          <p:nvPr/>
        </p:nvSpPr>
        <p:spPr>
          <a:xfrm>
            <a:off x="794379" y="4616824"/>
            <a:ext cx="47708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dirty="0"/>
              <a:t>答：</a:t>
            </a:r>
            <a:r>
              <a:rPr lang="en-US" altLang="zh-CN" sz="2800" dirty="0">
                <a:solidFill>
                  <a:srgbClr val="FF0000"/>
                </a:solidFill>
              </a:rPr>
              <a:t>B</a:t>
            </a:r>
            <a:r>
              <a:rPr lang="zh-CN" altLang="en-US" sz="2800" dirty="0"/>
              <a:t>，根据书中</a:t>
            </a:r>
            <a:r>
              <a:rPr lang="en-US" altLang="zh-CN" sz="2800" dirty="0"/>
              <a:t>P354</a:t>
            </a:r>
            <a:r>
              <a:rPr lang="zh-CN" altLang="en-US" sz="2800" dirty="0"/>
              <a:t>页公式</a:t>
            </a:r>
          </a:p>
        </p:txBody>
      </p:sp>
    </p:spTree>
    <p:extLst>
      <p:ext uri="{BB962C8B-B14F-4D97-AF65-F5344CB8AC3E}">
        <p14:creationId xmlns:p14="http://schemas.microsoft.com/office/powerpoint/2010/main" val="2973108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文本框 29">
            <a:extLst>
              <a:ext uri="{FF2B5EF4-FFF2-40B4-BE49-F238E27FC236}">
                <a16:creationId xmlns:a16="http://schemas.microsoft.com/office/drawing/2014/main" id="{EDECF518-59A7-4799-AE28-04355D30B0F1}"/>
              </a:ext>
            </a:extLst>
          </p:cNvPr>
          <p:cNvSpPr txBox="1"/>
          <p:nvPr/>
        </p:nvSpPr>
        <p:spPr>
          <a:xfrm>
            <a:off x="794379" y="250621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866943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solidFill>
                  <a:srgbClr val="C81623"/>
                </a:solidFill>
                <a:latin typeface="字魂35号-经典雅黑" panose="02000000000000000000" pitchFamily="2" charset="-122"/>
                <a:ea typeface="字魂35号-经典雅黑" panose="02000000000000000000" pitchFamily="2" charset="-122"/>
                <a:cs typeface="+mn-ea"/>
                <a:sym typeface="Arial" panose="020B0604020202020204" pitchFamily="34" charset="0"/>
              </a:rPr>
              <a:t>预习内容检测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8091" y="-90377"/>
            <a:ext cx="2504121" cy="1138238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9A692445-2BA0-4466-82A7-838BC7E8C269}"/>
              </a:ext>
            </a:extLst>
          </p:cNvPr>
          <p:cNvSpPr txBox="1"/>
          <p:nvPr/>
        </p:nvSpPr>
        <p:spPr>
          <a:xfrm>
            <a:off x="794379" y="1091675"/>
            <a:ext cx="10603242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2800" b="1" i="0" u="none" strike="noStrike" baseline="0" dirty="0">
                <a:latin typeface="+mn-ea"/>
              </a:rPr>
              <a:t>例题：</a:t>
            </a:r>
            <a:r>
              <a:rPr lang="en-US" altLang="zh-CN" sz="2800" b="1" i="0" u="none" strike="noStrike" baseline="0" dirty="0">
                <a:latin typeface="+mn-ea"/>
              </a:rPr>
              <a:t>2018</a:t>
            </a:r>
            <a:r>
              <a:rPr lang="zh-CN" altLang="en-US" sz="2800" b="1" i="0" u="none" strike="noStrike" baseline="0" dirty="0">
                <a:latin typeface="+mn-ea"/>
              </a:rPr>
              <a:t>年上财真题</a:t>
            </a:r>
            <a:endParaRPr lang="en-US" altLang="zh-CN" sz="2800" b="1" i="0" u="none" strike="noStrike" baseline="0" dirty="0">
              <a:latin typeface="+mn-ea"/>
            </a:endParaRPr>
          </a:p>
          <a:p>
            <a:pPr algn="l"/>
            <a:endParaRPr lang="en-US" altLang="zh-CN" sz="1400" b="0" i="0" u="none" strike="noStrike" baseline="0" dirty="0">
              <a:latin typeface="+mn-ea"/>
            </a:endParaRPr>
          </a:p>
          <a:p>
            <a:pPr algn="l"/>
            <a:r>
              <a:rPr lang="en-US" altLang="zh-CN" sz="2800" b="0" i="0" u="none" strike="noStrike" baseline="0" dirty="0">
                <a:latin typeface="+mn-ea"/>
              </a:rPr>
              <a:t>2017 </a:t>
            </a:r>
            <a:r>
              <a:rPr lang="zh-CN" altLang="en-US" sz="2800" b="0" i="0" u="none" strike="noStrike" baseline="0" dirty="0">
                <a:latin typeface="+mn-ea"/>
              </a:rPr>
              <a:t>年</a:t>
            </a:r>
            <a:r>
              <a:rPr lang="en-US" altLang="zh-CN" sz="2800" b="0" i="0" u="none" strike="noStrike" baseline="0" dirty="0">
                <a:latin typeface="+mn-ea"/>
              </a:rPr>
              <a:t>10 </a:t>
            </a:r>
            <a:r>
              <a:rPr lang="zh-CN" altLang="en-US" sz="2800" b="0" i="0" u="none" strike="noStrike" baseline="0" dirty="0">
                <a:latin typeface="+mn-ea"/>
              </a:rPr>
              <a:t>月央行对普惠金融、小微小农等中小企业进行定向降准，该政策有何影响</a:t>
            </a:r>
            <a:r>
              <a:rPr lang="en-US" altLang="zh-CN" sz="2800" b="0" i="0" u="none" strike="noStrike" baseline="0" dirty="0">
                <a:latin typeface="+mn-ea"/>
              </a:rPr>
              <a:t>?</a:t>
            </a:r>
            <a:endParaRPr lang="zh-CN" altLang="en-US" sz="2800" b="0" i="0" u="none" strike="noStrike" baseline="0" dirty="0">
              <a:latin typeface="+mn-ea"/>
            </a:endParaRPr>
          </a:p>
          <a:p>
            <a:pPr algn="l"/>
            <a:r>
              <a:rPr lang="en-US" altLang="zh-CN" sz="2800" b="0" i="0" u="none" strike="noStrike" baseline="0" dirty="0">
                <a:latin typeface="+mn-ea"/>
              </a:rPr>
              <a:t>A.</a:t>
            </a:r>
            <a:r>
              <a:rPr lang="zh-CN" altLang="en-US" sz="2800" b="0" i="0" u="none" strike="noStrike" baseline="0" dirty="0">
                <a:latin typeface="+mn-ea"/>
              </a:rPr>
              <a:t>影响货币乘数</a:t>
            </a:r>
          </a:p>
          <a:p>
            <a:pPr algn="l"/>
            <a:r>
              <a:rPr lang="en-US" altLang="zh-CN" sz="2800" b="0" i="0" u="none" strike="noStrike" baseline="0" dirty="0">
                <a:latin typeface="+mn-ea"/>
              </a:rPr>
              <a:t>B.</a:t>
            </a:r>
            <a:r>
              <a:rPr lang="zh-CN" altLang="en-US" sz="2800" b="0" i="0" u="none" strike="noStrike" baseline="0" dirty="0">
                <a:latin typeface="+mn-ea"/>
              </a:rPr>
              <a:t>是结构性政策，不影响总量</a:t>
            </a:r>
          </a:p>
          <a:p>
            <a:pPr algn="l"/>
            <a:r>
              <a:rPr lang="en-US" altLang="zh-CN" sz="2800" b="0" i="0" u="none" strike="noStrike" baseline="0" dirty="0">
                <a:latin typeface="+mn-ea"/>
              </a:rPr>
              <a:t>C.</a:t>
            </a:r>
            <a:r>
              <a:rPr lang="zh-CN" altLang="en-US" sz="2800" b="0" i="0" u="none" strike="noStrike" baseline="0" dirty="0">
                <a:latin typeface="+mn-ea"/>
              </a:rPr>
              <a:t>影响基础货币</a:t>
            </a:r>
          </a:p>
          <a:p>
            <a:pPr algn="l"/>
            <a:r>
              <a:rPr lang="en-US" altLang="zh-CN" sz="2800" b="0" i="0" u="none" strike="noStrike" baseline="0" dirty="0">
                <a:latin typeface="+mn-ea"/>
              </a:rPr>
              <a:t>D.</a:t>
            </a:r>
            <a:r>
              <a:rPr lang="zh-CN" altLang="en-US" sz="2800" b="0" i="0" u="none" strike="noStrike" baseline="0" dirty="0">
                <a:latin typeface="+mn-ea"/>
              </a:rPr>
              <a:t>不是货币政策，是扶助政策</a:t>
            </a:r>
            <a:endParaRPr lang="zh-CN" altLang="en-US" sz="2800" dirty="0">
              <a:latin typeface="+mn-ea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0C4E3E4-74A4-49BD-B4B0-19E13E5BACBD}"/>
              </a:ext>
            </a:extLst>
          </p:cNvPr>
          <p:cNvSpPr txBox="1"/>
          <p:nvPr/>
        </p:nvSpPr>
        <p:spPr>
          <a:xfrm>
            <a:off x="794380" y="4858870"/>
            <a:ext cx="1060324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dirty="0"/>
              <a:t>答：</a:t>
            </a:r>
            <a:r>
              <a:rPr lang="en-US" altLang="zh-CN" sz="2800" dirty="0">
                <a:solidFill>
                  <a:srgbClr val="FF0000"/>
                </a:solidFill>
              </a:rPr>
              <a:t>B</a:t>
            </a:r>
            <a:r>
              <a:rPr lang="zh-CN" altLang="en-US" sz="2800" dirty="0">
                <a:solidFill>
                  <a:srgbClr val="FF0000"/>
                </a:solidFill>
              </a:rPr>
              <a:t>（</a:t>
            </a:r>
            <a:r>
              <a:rPr lang="zh-CN" altLang="en-US" sz="2800" dirty="0"/>
              <a:t>有些机构给的</a:t>
            </a:r>
            <a:r>
              <a:rPr lang="en-US" altLang="zh-CN" sz="2800" dirty="0"/>
              <a:t>A</a:t>
            </a:r>
            <a:r>
              <a:rPr lang="zh-CN" altLang="en-US" sz="2800" dirty="0"/>
              <a:t>，个人感觉不太合适</a:t>
            </a:r>
            <a:r>
              <a:rPr lang="zh-CN" altLang="en-US" sz="2800" dirty="0">
                <a:solidFill>
                  <a:srgbClr val="FF0000"/>
                </a:solidFill>
              </a:rPr>
              <a:t>）</a:t>
            </a:r>
            <a:r>
              <a:rPr lang="zh-CN" altLang="en-US" sz="2800" dirty="0"/>
              <a:t>，结构性货币政策不影响货币供给总量，不影响货币乘数。</a:t>
            </a:r>
          </a:p>
        </p:txBody>
      </p:sp>
    </p:spTree>
    <p:extLst>
      <p:ext uri="{BB962C8B-B14F-4D97-AF65-F5344CB8AC3E}">
        <p14:creationId xmlns:p14="http://schemas.microsoft.com/office/powerpoint/2010/main" val="352182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文本框 29">
            <a:extLst>
              <a:ext uri="{FF2B5EF4-FFF2-40B4-BE49-F238E27FC236}">
                <a16:creationId xmlns:a16="http://schemas.microsoft.com/office/drawing/2014/main" id="{EDECF518-59A7-4799-AE28-04355D30B0F1}"/>
              </a:ext>
            </a:extLst>
          </p:cNvPr>
          <p:cNvSpPr txBox="1"/>
          <p:nvPr/>
        </p:nvSpPr>
        <p:spPr>
          <a:xfrm>
            <a:off x="794379" y="250621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866943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solidFill>
                  <a:srgbClr val="C81623"/>
                </a:solidFill>
                <a:latin typeface="字魂35号-经典雅黑" panose="02000000000000000000" pitchFamily="2" charset="-122"/>
                <a:ea typeface="字魂35号-经典雅黑" panose="02000000000000000000" pitchFamily="2" charset="-122"/>
                <a:cs typeface="+mn-ea"/>
                <a:sym typeface="Arial" panose="020B0604020202020204" pitchFamily="34" charset="0"/>
              </a:rPr>
              <a:t>预习内容检测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8091" y="-90377"/>
            <a:ext cx="2504121" cy="1138238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C203D6B1-D896-47C4-9B63-2FFB2942470F}"/>
              </a:ext>
            </a:extLst>
          </p:cNvPr>
          <p:cNvSpPr txBox="1"/>
          <p:nvPr/>
        </p:nvSpPr>
        <p:spPr>
          <a:xfrm>
            <a:off x="794379" y="1047861"/>
            <a:ext cx="8650942" cy="29854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b="1" i="0" u="none" strike="noStrike" baseline="0" dirty="0">
                <a:solidFill>
                  <a:srgbClr val="000000"/>
                </a:solidFill>
                <a:latin typeface="+mn-ea"/>
              </a:rPr>
              <a:t>例题：上财</a:t>
            </a:r>
            <a:r>
              <a:rPr lang="en-US" altLang="zh-CN" sz="2800" b="1" i="0" u="none" strike="noStrike" baseline="0" dirty="0">
                <a:solidFill>
                  <a:srgbClr val="000000"/>
                </a:solidFill>
                <a:latin typeface="+mn-ea"/>
              </a:rPr>
              <a:t>2020</a:t>
            </a:r>
            <a:r>
              <a:rPr lang="zh-CN" altLang="en-US" sz="2800" b="1" i="0" u="none" strike="noStrike" baseline="0" dirty="0">
                <a:solidFill>
                  <a:srgbClr val="000000"/>
                </a:solidFill>
                <a:latin typeface="+mn-ea"/>
              </a:rPr>
              <a:t>真题</a:t>
            </a:r>
            <a:endParaRPr lang="en-US" altLang="zh-CN" sz="2800" b="1" i="0" u="none" strike="noStrike" baseline="0" dirty="0">
              <a:solidFill>
                <a:srgbClr val="000000"/>
              </a:solidFill>
              <a:latin typeface="+mn-ea"/>
            </a:endParaRPr>
          </a:p>
          <a:p>
            <a:endParaRPr lang="en-US" altLang="zh-CN" sz="1400" b="0" i="0" u="none" strike="noStrike" baseline="0" dirty="0">
              <a:solidFill>
                <a:srgbClr val="000000"/>
              </a:solidFill>
              <a:latin typeface="+mn-ea"/>
            </a:endParaRPr>
          </a:p>
          <a:p>
            <a:r>
              <a:rPr lang="zh-CN" altLang="en-US" sz="2800" b="0" i="0" u="none" strike="noStrike" baseline="0" dirty="0">
                <a:solidFill>
                  <a:srgbClr val="000000"/>
                </a:solidFill>
                <a:latin typeface="+mn-ea"/>
              </a:rPr>
              <a:t>近几年，中国人民银行调控基础货币新举措不包括？</a:t>
            </a:r>
            <a:endParaRPr lang="en-US" altLang="zh-CN" sz="2800" b="0" i="0" u="none" strike="noStrike" baseline="0" dirty="0">
              <a:solidFill>
                <a:srgbClr val="000000"/>
              </a:solidFill>
              <a:latin typeface="+mn-ea"/>
            </a:endParaRPr>
          </a:p>
          <a:p>
            <a:r>
              <a:rPr lang="en-US" altLang="zh-CN" sz="2800" b="0" i="0" u="none" strike="noStrike" baseline="0" dirty="0">
                <a:solidFill>
                  <a:srgbClr val="000000"/>
                </a:solidFill>
                <a:latin typeface="+mn-ea"/>
              </a:rPr>
              <a:t>A.</a:t>
            </a:r>
            <a:r>
              <a:rPr lang="zh-CN" altLang="en-US" sz="2800" b="0" i="0" u="none" strike="noStrike" baseline="0" dirty="0">
                <a:solidFill>
                  <a:srgbClr val="000000"/>
                </a:solidFill>
                <a:latin typeface="+mn-ea"/>
              </a:rPr>
              <a:t>向一级交易商买卖证券</a:t>
            </a:r>
          </a:p>
          <a:p>
            <a:r>
              <a:rPr lang="en-US" altLang="zh-CN" sz="2800" b="0" i="0" u="none" strike="noStrike" baseline="0" dirty="0">
                <a:solidFill>
                  <a:srgbClr val="000000"/>
                </a:solidFill>
                <a:latin typeface="+mn-ea"/>
              </a:rPr>
              <a:t>B.</a:t>
            </a:r>
            <a:r>
              <a:rPr lang="zh-CN" altLang="en-US" sz="2800" b="0" i="0" u="none" strike="noStrike" baseline="0" dirty="0">
                <a:solidFill>
                  <a:srgbClr val="000000"/>
                </a:solidFill>
                <a:latin typeface="+mn-ea"/>
              </a:rPr>
              <a:t>常备借贷便利</a:t>
            </a:r>
          </a:p>
          <a:p>
            <a:r>
              <a:rPr lang="en-US" altLang="zh-CN" sz="2800" b="0" i="0" u="none" strike="noStrike" baseline="0" dirty="0">
                <a:solidFill>
                  <a:srgbClr val="000000"/>
                </a:solidFill>
                <a:latin typeface="+mn-ea"/>
              </a:rPr>
              <a:t>C.</a:t>
            </a:r>
            <a:r>
              <a:rPr lang="zh-CN" altLang="en-US" sz="2800" b="0" i="0" u="none" strike="noStrike" baseline="0" dirty="0">
                <a:solidFill>
                  <a:srgbClr val="000000"/>
                </a:solidFill>
                <a:latin typeface="+mn-ea"/>
              </a:rPr>
              <a:t>中期借贷便利</a:t>
            </a:r>
          </a:p>
          <a:p>
            <a:r>
              <a:rPr lang="en-US" altLang="zh-CN" sz="2800" b="0" i="0" u="none" strike="noStrike" baseline="0" dirty="0">
                <a:solidFill>
                  <a:srgbClr val="000000"/>
                </a:solidFill>
                <a:latin typeface="+mn-ea"/>
              </a:rPr>
              <a:t>D.</a:t>
            </a:r>
            <a:r>
              <a:rPr lang="zh-CN" altLang="en-US" sz="2800" b="0" i="0" u="none" strike="noStrike" baseline="0" dirty="0">
                <a:solidFill>
                  <a:srgbClr val="000000"/>
                </a:solidFill>
                <a:latin typeface="+mn-ea"/>
              </a:rPr>
              <a:t>短期流动性调节工具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A83132D-59E1-4309-8737-2DBDE4B9C68E}"/>
              </a:ext>
            </a:extLst>
          </p:cNvPr>
          <p:cNvSpPr txBox="1"/>
          <p:nvPr/>
        </p:nvSpPr>
        <p:spPr>
          <a:xfrm>
            <a:off x="794379" y="4044006"/>
            <a:ext cx="1111075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b="0" i="0" u="none" strike="noStrike" baseline="0" dirty="0">
                <a:solidFill>
                  <a:srgbClr val="000000"/>
                </a:solidFill>
                <a:latin typeface="+mn-ea"/>
              </a:rPr>
              <a:t>答案：</a:t>
            </a:r>
            <a:r>
              <a:rPr lang="en-US" altLang="zh-CN" sz="2800" b="0" i="0" u="none" strike="noStrike" baseline="0" dirty="0">
                <a:solidFill>
                  <a:srgbClr val="FF0000"/>
                </a:solidFill>
                <a:latin typeface="+mn-ea"/>
              </a:rPr>
              <a:t>A</a:t>
            </a:r>
          </a:p>
          <a:p>
            <a:r>
              <a:rPr lang="zh-CN" altLang="en-US" sz="2800" b="0" i="0" u="none" strike="noStrike" baseline="0" dirty="0">
                <a:solidFill>
                  <a:srgbClr val="000000"/>
                </a:solidFill>
                <a:latin typeface="+mn-ea"/>
              </a:rPr>
              <a:t>解析：向一级交易商买卖证券属于公开市场操作，是一般性货币政策举措，是很多年前就有的工具；</a:t>
            </a:r>
            <a:r>
              <a:rPr lang="en-US" altLang="zh-CN" sz="2800" b="0" i="0" u="none" strike="noStrike" baseline="0" dirty="0">
                <a:solidFill>
                  <a:srgbClr val="000000"/>
                </a:solidFill>
                <a:latin typeface="+mn-ea"/>
              </a:rPr>
              <a:t>BCD</a:t>
            </a:r>
            <a:r>
              <a:rPr lang="zh-CN" altLang="en-US" sz="2800" b="0" i="0" u="none" strike="noStrike" baseline="0" dirty="0">
                <a:solidFill>
                  <a:srgbClr val="000000"/>
                </a:solidFill>
                <a:latin typeface="+mn-ea"/>
              </a:rPr>
              <a:t>是近几年央行调控新举措。课本</a:t>
            </a:r>
            <a:r>
              <a:rPr lang="en-US" altLang="zh-CN" sz="2800" b="0" i="0" u="none" strike="noStrike" baseline="0" dirty="0">
                <a:solidFill>
                  <a:srgbClr val="000000"/>
                </a:solidFill>
                <a:latin typeface="+mn-ea"/>
              </a:rPr>
              <a:t>P377</a:t>
            </a:r>
            <a:endParaRPr lang="zh-CN" altLang="en-US" sz="2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23884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24"/>
          <p:cNvGrpSpPr/>
          <p:nvPr/>
        </p:nvGrpSpPr>
        <p:grpSpPr>
          <a:xfrm>
            <a:off x="3630558" y="1537000"/>
            <a:ext cx="1447735" cy="1148889"/>
            <a:chOff x="3419345" y="385660"/>
            <a:chExt cx="1447546" cy="1149156"/>
          </a:xfrm>
          <a:solidFill>
            <a:schemeClr val="bg1"/>
          </a:solidFill>
          <a:effectLst/>
        </p:grpSpPr>
        <p:sp>
          <p:nvSpPr>
            <p:cNvPr id="26" name="椭圆 25"/>
            <p:cNvSpPr/>
            <p:nvPr/>
          </p:nvSpPr>
          <p:spPr>
            <a:xfrm flipV="1">
              <a:off x="3419345" y="946280"/>
              <a:ext cx="588536" cy="588536"/>
            </a:xfrm>
            <a:prstGeom prst="ellipse">
              <a:avLst/>
            </a:prstGeom>
            <a:solidFill>
              <a:schemeClr val="bg1">
                <a:alpha val="65000"/>
              </a:schemeClr>
            </a:solidFill>
            <a:ln w="4445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9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字魂35号-经典雅黑" panose="02000000000000000000" pitchFamily="2" charset="-122"/>
                <a:ea typeface="字魂35号-经典雅黑" panose="02000000000000000000" pitchFamily="2" charset="-122"/>
              </a:endParaRPr>
            </a:p>
          </p:txBody>
        </p:sp>
        <p:sp>
          <p:nvSpPr>
            <p:cNvPr id="27" name="椭圆 26"/>
            <p:cNvSpPr/>
            <p:nvPr/>
          </p:nvSpPr>
          <p:spPr>
            <a:xfrm flipV="1">
              <a:off x="4274117" y="1163083"/>
              <a:ext cx="299650" cy="299650"/>
            </a:xfrm>
            <a:prstGeom prst="ellipse">
              <a:avLst/>
            </a:prstGeom>
            <a:grpFill/>
            <a:ln w="4445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9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字魂35号-经典雅黑" panose="02000000000000000000" pitchFamily="2" charset="-122"/>
                <a:ea typeface="字魂35号-经典雅黑" panose="02000000000000000000" pitchFamily="2" charset="-122"/>
              </a:endParaRPr>
            </a:p>
          </p:txBody>
        </p:sp>
        <p:sp>
          <p:nvSpPr>
            <p:cNvPr id="28" name="椭圆 27"/>
            <p:cNvSpPr/>
            <p:nvPr/>
          </p:nvSpPr>
          <p:spPr>
            <a:xfrm flipV="1">
              <a:off x="4650079" y="385660"/>
              <a:ext cx="216812" cy="216812"/>
            </a:xfrm>
            <a:prstGeom prst="ellipse">
              <a:avLst/>
            </a:prstGeom>
            <a:solidFill>
              <a:schemeClr val="bg1">
                <a:alpha val="65000"/>
              </a:schemeClr>
            </a:solidFill>
            <a:ln w="4445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9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字魂35号-经典雅黑" panose="02000000000000000000" pitchFamily="2" charset="-122"/>
                <a:ea typeface="字魂35号-经典雅黑" panose="02000000000000000000" pitchFamily="2" charset="-122"/>
              </a:endParaRPr>
            </a:p>
          </p:txBody>
        </p:sp>
        <p:sp>
          <p:nvSpPr>
            <p:cNvPr id="29" name="椭圆 28"/>
            <p:cNvSpPr/>
            <p:nvPr/>
          </p:nvSpPr>
          <p:spPr>
            <a:xfrm flipV="1">
              <a:off x="4007881" y="550314"/>
              <a:ext cx="424390" cy="424390"/>
            </a:xfrm>
            <a:prstGeom prst="ellipse">
              <a:avLst/>
            </a:prstGeom>
            <a:grpFill/>
            <a:ln w="4445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9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字魂35号-经典雅黑" panose="02000000000000000000" pitchFamily="2" charset="-122"/>
                <a:ea typeface="字魂35号-经典雅黑" panose="02000000000000000000" pitchFamily="2" charset="-122"/>
              </a:endParaRPr>
            </a:p>
          </p:txBody>
        </p:sp>
      </p:grpSp>
      <p:grpSp>
        <p:nvGrpSpPr>
          <p:cNvPr id="13" name="组合 29"/>
          <p:cNvGrpSpPr/>
          <p:nvPr/>
        </p:nvGrpSpPr>
        <p:grpSpPr>
          <a:xfrm flipH="1" flipV="1">
            <a:off x="7110545" y="1979358"/>
            <a:ext cx="1447735" cy="1148889"/>
            <a:chOff x="3419345" y="385660"/>
            <a:chExt cx="1447546" cy="1149156"/>
          </a:xfrm>
          <a:solidFill>
            <a:schemeClr val="bg1"/>
          </a:solidFill>
          <a:effectLst/>
        </p:grpSpPr>
        <p:sp>
          <p:nvSpPr>
            <p:cNvPr id="31" name="椭圆 30"/>
            <p:cNvSpPr/>
            <p:nvPr/>
          </p:nvSpPr>
          <p:spPr>
            <a:xfrm flipV="1">
              <a:off x="3419345" y="946280"/>
              <a:ext cx="588536" cy="588536"/>
            </a:xfrm>
            <a:prstGeom prst="ellipse">
              <a:avLst/>
            </a:prstGeom>
            <a:solidFill>
              <a:schemeClr val="bg1">
                <a:alpha val="72000"/>
              </a:schemeClr>
            </a:solidFill>
            <a:ln w="4445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9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字魂35号-经典雅黑" panose="02000000000000000000" pitchFamily="2" charset="-122"/>
                <a:ea typeface="字魂35号-经典雅黑" panose="02000000000000000000" pitchFamily="2" charset="-122"/>
              </a:endParaRPr>
            </a:p>
          </p:txBody>
        </p:sp>
        <p:sp>
          <p:nvSpPr>
            <p:cNvPr id="32" name="椭圆 31"/>
            <p:cNvSpPr/>
            <p:nvPr/>
          </p:nvSpPr>
          <p:spPr>
            <a:xfrm flipV="1">
              <a:off x="4274117" y="1163083"/>
              <a:ext cx="299650" cy="299650"/>
            </a:xfrm>
            <a:prstGeom prst="ellipse">
              <a:avLst/>
            </a:prstGeom>
            <a:grpFill/>
            <a:ln w="4445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9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字魂35号-经典雅黑" panose="02000000000000000000" pitchFamily="2" charset="-122"/>
                <a:ea typeface="字魂35号-经典雅黑" panose="02000000000000000000" pitchFamily="2" charset="-122"/>
              </a:endParaRPr>
            </a:p>
          </p:txBody>
        </p:sp>
        <p:sp>
          <p:nvSpPr>
            <p:cNvPr id="33" name="椭圆 32"/>
            <p:cNvSpPr/>
            <p:nvPr/>
          </p:nvSpPr>
          <p:spPr>
            <a:xfrm flipV="1">
              <a:off x="4650079" y="385660"/>
              <a:ext cx="216812" cy="216812"/>
            </a:xfrm>
            <a:prstGeom prst="ellipse">
              <a:avLst/>
            </a:prstGeom>
            <a:solidFill>
              <a:schemeClr val="bg1">
                <a:alpha val="72000"/>
              </a:schemeClr>
            </a:solidFill>
            <a:ln w="4445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9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字魂35号-经典雅黑" panose="02000000000000000000" pitchFamily="2" charset="-122"/>
                <a:ea typeface="字魂35号-经典雅黑" panose="02000000000000000000" pitchFamily="2" charset="-122"/>
              </a:endParaRPr>
            </a:p>
          </p:txBody>
        </p:sp>
        <p:sp>
          <p:nvSpPr>
            <p:cNvPr id="34" name="椭圆 33"/>
            <p:cNvSpPr/>
            <p:nvPr/>
          </p:nvSpPr>
          <p:spPr>
            <a:xfrm flipV="1">
              <a:off x="4007881" y="550314"/>
              <a:ext cx="424390" cy="424390"/>
            </a:xfrm>
            <a:prstGeom prst="ellipse">
              <a:avLst/>
            </a:prstGeom>
            <a:grpFill/>
            <a:ln w="4445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9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字魂35号-经典雅黑" panose="02000000000000000000" pitchFamily="2" charset="-122"/>
                <a:ea typeface="字魂35号-经典雅黑" panose="02000000000000000000" pitchFamily="2" charset="-122"/>
              </a:endParaRPr>
            </a:p>
          </p:txBody>
        </p:sp>
      </p:grpSp>
      <p:grpSp>
        <p:nvGrpSpPr>
          <p:cNvPr id="14" name="组合 34"/>
          <p:cNvGrpSpPr/>
          <p:nvPr/>
        </p:nvGrpSpPr>
        <p:grpSpPr>
          <a:xfrm>
            <a:off x="5088117" y="1370775"/>
            <a:ext cx="1996835" cy="1996112"/>
            <a:chOff x="3606461" y="1664340"/>
            <a:chExt cx="1040024" cy="1040024"/>
          </a:xfrm>
          <a:solidFill>
            <a:srgbClr val="C81623"/>
          </a:solidFill>
          <a:effectLst/>
        </p:grpSpPr>
        <p:sp>
          <p:nvSpPr>
            <p:cNvPr id="36" name="椭圆 35"/>
            <p:cNvSpPr/>
            <p:nvPr/>
          </p:nvSpPr>
          <p:spPr>
            <a:xfrm>
              <a:off x="3606461" y="1664340"/>
              <a:ext cx="1040024" cy="1040024"/>
            </a:xfrm>
            <a:prstGeom prst="ellipse">
              <a:avLst/>
            </a:prstGeom>
            <a:grpFill/>
            <a:ln w="4445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9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字魂35号-经典雅黑" panose="02000000000000000000" pitchFamily="2" charset="-122"/>
                <a:ea typeface="字魂35号-经典雅黑" panose="02000000000000000000" pitchFamily="2" charset="-122"/>
              </a:endParaRPr>
            </a:p>
          </p:txBody>
        </p:sp>
        <p:sp>
          <p:nvSpPr>
            <p:cNvPr id="37" name="文本框 1"/>
            <p:cNvSpPr txBox="1"/>
            <p:nvPr/>
          </p:nvSpPr>
          <p:spPr>
            <a:xfrm>
              <a:off x="3868585" y="1869363"/>
              <a:ext cx="509458" cy="689545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wrap="none" rtlCol="0">
              <a:spAutoFit/>
            </a:bodyPr>
            <a:lstStyle/>
            <a:p>
              <a:pPr marL="0" marR="0" lvl="0" indent="0" algn="ctr" defTabSz="12190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800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字魂35号-经典雅黑" panose="02000000000000000000" pitchFamily="2" charset="-122"/>
                  <a:ea typeface="字魂35号-经典雅黑" panose="02000000000000000000" pitchFamily="2" charset="-122"/>
                </a:rPr>
                <a:t>2</a:t>
              </a:r>
              <a:endParaRPr kumimoji="0" lang="zh-CN" altLang="en-US" sz="80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字魂35号-经典雅黑" panose="02000000000000000000" pitchFamily="2" charset="-122"/>
                <a:ea typeface="字魂35号-经典雅黑" panose="02000000000000000000" pitchFamily="2" charset="-122"/>
              </a:endParaRPr>
            </a:p>
          </p:txBody>
        </p:sp>
      </p:grpSp>
      <p:sp>
        <p:nvSpPr>
          <p:cNvPr id="38" name="矩形 69"/>
          <p:cNvSpPr>
            <a:spLocks noChangeArrowheads="1"/>
          </p:cNvSpPr>
          <p:nvPr/>
        </p:nvSpPr>
        <p:spPr bwMode="auto">
          <a:xfrm>
            <a:off x="3548472" y="3930223"/>
            <a:ext cx="5095056" cy="8309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8" tIns="45713" rIns="91428" bIns="45713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0" marR="0" lvl="0" indent="0" algn="l" defTabSz="121910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8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字魂35号-经典雅黑" panose="02000000000000000000" pitchFamily="2" charset="-122"/>
                <a:ea typeface="字魂35号-经典雅黑" panose="02000000000000000000" pitchFamily="2" charset="-122"/>
              </a:rPr>
              <a:t>货币经济学新发展</a:t>
            </a:r>
          </a:p>
        </p:txBody>
      </p:sp>
    </p:spTree>
    <p:extLst>
      <p:ext uri="{BB962C8B-B14F-4D97-AF65-F5344CB8AC3E}">
        <p14:creationId xmlns:p14="http://schemas.microsoft.com/office/powerpoint/2010/main" val="60422662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GUIDESSETTING" val="{&quot;Id&quot;:&quot;317ac383-c4b3-4f09-87cb-695fce20b676&quot;,&quot;Name&quot;:null,&quot;Kind&quot;:&quot;Custom&quot;,&quot;OldGuidesSetting&quot;:{&quot;HeaderHeight&quot;:0.0,&quot;FooterHeight&quot;:0.0,&quot;SideMargin&quot;:0.0,&quot;TopMargin&quot;:0.0,&quot;BottomMargin&quot;:0.0,&quot;IntervalMargin&quot;:0.0}}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defRPr sz="28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1976</TotalTime>
  <Words>2158</Words>
  <Application>Microsoft Office PowerPoint</Application>
  <PresentationFormat>宽屏</PresentationFormat>
  <Paragraphs>272</Paragraphs>
  <Slides>41</Slides>
  <Notes>28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48" baseType="lpstr">
      <vt:lpstr>等线</vt:lpstr>
      <vt:lpstr>等线 Light</vt:lpstr>
      <vt:lpstr>微软雅黑</vt:lpstr>
      <vt:lpstr>字魂35号-经典雅黑</vt:lpstr>
      <vt:lpstr>Arial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Anzichen</dc:creator>
  <cp:lastModifiedBy>Z CG</cp:lastModifiedBy>
  <cp:revision>33</cp:revision>
  <dcterms:created xsi:type="dcterms:W3CDTF">2019-02-22T08:29:03Z</dcterms:created>
  <dcterms:modified xsi:type="dcterms:W3CDTF">2022-06-08T13:32:23Z</dcterms:modified>
</cp:coreProperties>
</file>