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007577251" r:id="rId2"/>
    <p:sldId id="886" r:id="rId3"/>
    <p:sldId id="2007577296" r:id="rId4"/>
    <p:sldId id="2007577299" r:id="rId5"/>
    <p:sldId id="2007577311" r:id="rId6"/>
    <p:sldId id="2007577297" r:id="rId7"/>
    <p:sldId id="2007577301" r:id="rId8"/>
    <p:sldId id="2007577318" r:id="rId9"/>
    <p:sldId id="2007577322" r:id="rId10"/>
    <p:sldId id="2007577273" r:id="rId11"/>
    <p:sldId id="2007577336" r:id="rId12"/>
    <p:sldId id="2007577337" r:id="rId13"/>
    <p:sldId id="2007577338" r:id="rId14"/>
    <p:sldId id="2007577339" r:id="rId15"/>
    <p:sldId id="2007577340" r:id="rId16"/>
    <p:sldId id="2007577341" r:id="rId17"/>
    <p:sldId id="2007577342" r:id="rId18"/>
    <p:sldId id="2007577343" r:id="rId19"/>
    <p:sldId id="2007577344" r:id="rId20"/>
    <p:sldId id="2007577345" r:id="rId21"/>
    <p:sldId id="2007577346" r:id="rId22"/>
    <p:sldId id="2007577347" r:id="rId23"/>
    <p:sldId id="2007577348" r:id="rId24"/>
    <p:sldId id="2007577349" r:id="rId25"/>
    <p:sldId id="2007577350" r:id="rId26"/>
    <p:sldId id="2007577274" r:id="rId27"/>
    <p:sldId id="2007577326" r:id="rId28"/>
    <p:sldId id="2007577351" r:id="rId29"/>
    <p:sldId id="2007577352" r:id="rId30"/>
    <p:sldId id="2007577353" r:id="rId31"/>
    <p:sldId id="2007577354" r:id="rId32"/>
    <p:sldId id="2007577355" r:id="rId33"/>
    <p:sldId id="2007577356" r:id="rId34"/>
    <p:sldId id="2007577357" r:id="rId35"/>
    <p:sldId id="2007577358" r:id="rId36"/>
    <p:sldId id="2007577359" r:id="rId37"/>
    <p:sldId id="2007577360" r:id="rId38"/>
    <p:sldId id="2007577361" r:id="rId39"/>
    <p:sldId id="2007577298" r:id="rId40"/>
    <p:sldId id="2007577335" r:id="rId41"/>
    <p:sldId id="2007577362" r:id="rId42"/>
    <p:sldId id="2007577363" r:id="rId43"/>
    <p:sldId id="2007577364" r:id="rId44"/>
    <p:sldId id="2007577365" r:id="rId45"/>
    <p:sldId id="2007577367" r:id="rId46"/>
    <p:sldId id="2007577366" r:id="rId47"/>
    <p:sldId id="2007577310"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330" autoAdjust="0"/>
  </p:normalViewPr>
  <p:slideViewPr>
    <p:cSldViewPr snapToGrid="0" showGuides="1">
      <p:cViewPr varScale="1">
        <p:scale>
          <a:sx n="71" d="100"/>
          <a:sy n="71" d="100"/>
        </p:scale>
        <p:origin x="92" y="4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本节主要介绍</a:t>
            </a:r>
            <a:r>
              <a:rPr lang="en-US" altLang="zh-CN" dirty="0"/>
              <a:t>《</a:t>
            </a:r>
            <a:r>
              <a:rPr lang="zh-CN" altLang="en-US" dirty="0"/>
              <a:t>国际金融学</a:t>
            </a:r>
            <a:r>
              <a:rPr lang="en-US" altLang="zh-CN" dirty="0"/>
              <a:t>》</a:t>
            </a:r>
            <a:r>
              <a:rPr lang="zh-CN" altLang="en-US" dirty="0"/>
              <a:t>第</a:t>
            </a:r>
            <a:r>
              <a:rPr lang="en-US" altLang="zh-CN" dirty="0"/>
              <a:t>1-3</a:t>
            </a:r>
            <a:r>
              <a:rPr lang="zh-CN" altLang="en-US" dirty="0"/>
              <a:t>章，为</a:t>
            </a:r>
            <a:r>
              <a:rPr lang="en-US" altLang="zh-CN" dirty="0"/>
              <a:t>《</a:t>
            </a:r>
            <a:r>
              <a:rPr lang="zh-CN" altLang="en-US" dirty="0"/>
              <a:t>国金</a:t>
            </a:r>
            <a:r>
              <a:rPr lang="en-US" altLang="zh-CN" dirty="0"/>
              <a:t>》</a:t>
            </a:r>
            <a:r>
              <a:rPr lang="zh-CN" altLang="en-US" dirty="0"/>
              <a:t>中最重要的内容之一</a:t>
            </a:r>
            <a:endParaRPr lang="en-US" altLang="zh-CN" dirty="0"/>
          </a:p>
          <a:p>
            <a:r>
              <a:rPr lang="zh-CN" altLang="en-US" sz="1200" dirty="0">
                <a:solidFill>
                  <a:srgbClr val="FF0000"/>
                </a:solidFill>
              </a:rPr>
              <a:t>以后的页码不特别强调均指奚君羊</a:t>
            </a:r>
            <a:r>
              <a:rPr lang="en-US" altLang="zh-CN" sz="1200" dirty="0">
                <a:solidFill>
                  <a:srgbClr val="FF0000"/>
                </a:solidFill>
              </a:rPr>
              <a:t>《</a:t>
            </a:r>
            <a:r>
              <a:rPr lang="zh-CN" altLang="en-US" sz="1200" dirty="0">
                <a:solidFill>
                  <a:srgbClr val="FF0000"/>
                </a:solidFill>
              </a:rPr>
              <a:t>国际金融学</a:t>
            </a:r>
            <a:r>
              <a:rPr lang="en-US" altLang="zh-CN" sz="1200" dirty="0">
                <a:solidFill>
                  <a:srgbClr val="FF0000"/>
                </a:solidFill>
              </a:rPr>
              <a:t>》</a:t>
            </a:r>
            <a:r>
              <a:rPr lang="zh-CN" altLang="en-US" sz="1200" dirty="0">
                <a:solidFill>
                  <a:srgbClr val="FF0000"/>
                </a:solidFill>
              </a:rPr>
              <a:t>第</a:t>
            </a:r>
            <a:r>
              <a:rPr lang="en-US" altLang="zh-CN" sz="1200" dirty="0">
                <a:solidFill>
                  <a:srgbClr val="FF0000"/>
                </a:solidFill>
              </a:rPr>
              <a:t>3</a:t>
            </a:r>
            <a:r>
              <a:rPr lang="zh-CN" altLang="en-US" sz="1200" dirty="0">
                <a:solidFill>
                  <a:srgbClr val="FF0000"/>
                </a:solidFill>
              </a:rPr>
              <a:t>版</a:t>
            </a:r>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12</a:t>
            </a:fld>
            <a:endParaRPr lang="zh-CN" altLang="en-US" dirty="0"/>
          </a:p>
        </p:txBody>
      </p:sp>
    </p:spTree>
    <p:extLst>
      <p:ext uri="{BB962C8B-B14F-4D97-AF65-F5344CB8AC3E}">
        <p14:creationId xmlns:p14="http://schemas.microsoft.com/office/powerpoint/2010/main" val="189306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13</a:t>
            </a:fld>
            <a:endParaRPr lang="zh-CN" altLang="en-US" dirty="0"/>
          </a:p>
        </p:txBody>
      </p:sp>
    </p:spTree>
    <p:extLst>
      <p:ext uri="{BB962C8B-B14F-4D97-AF65-F5344CB8AC3E}">
        <p14:creationId xmlns:p14="http://schemas.microsoft.com/office/powerpoint/2010/main" val="348340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14</a:t>
            </a:fld>
            <a:endParaRPr lang="zh-CN" altLang="en-US"/>
          </a:p>
        </p:txBody>
      </p:sp>
    </p:spTree>
    <p:extLst>
      <p:ext uri="{BB962C8B-B14F-4D97-AF65-F5344CB8AC3E}">
        <p14:creationId xmlns:p14="http://schemas.microsoft.com/office/powerpoint/2010/main" val="1456437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15</a:t>
            </a:fld>
            <a:endParaRPr lang="zh-CN" altLang="en-US"/>
          </a:p>
        </p:txBody>
      </p:sp>
    </p:spTree>
    <p:extLst>
      <p:ext uri="{BB962C8B-B14F-4D97-AF65-F5344CB8AC3E}">
        <p14:creationId xmlns:p14="http://schemas.microsoft.com/office/powerpoint/2010/main" val="291745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16</a:t>
            </a:fld>
            <a:endParaRPr lang="zh-CN" altLang="en-US"/>
          </a:p>
        </p:txBody>
      </p:sp>
    </p:spTree>
    <p:extLst>
      <p:ext uri="{BB962C8B-B14F-4D97-AF65-F5344CB8AC3E}">
        <p14:creationId xmlns:p14="http://schemas.microsoft.com/office/powerpoint/2010/main" val="1753077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17</a:t>
            </a:fld>
            <a:endParaRPr lang="zh-CN" altLang="en-US"/>
          </a:p>
        </p:txBody>
      </p:sp>
    </p:spTree>
    <p:extLst>
      <p:ext uri="{BB962C8B-B14F-4D97-AF65-F5344CB8AC3E}">
        <p14:creationId xmlns:p14="http://schemas.microsoft.com/office/powerpoint/2010/main" val="1206662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18</a:t>
            </a:fld>
            <a:endParaRPr lang="zh-CN" altLang="en-US"/>
          </a:p>
        </p:txBody>
      </p:sp>
    </p:spTree>
    <p:extLst>
      <p:ext uri="{BB962C8B-B14F-4D97-AF65-F5344CB8AC3E}">
        <p14:creationId xmlns:p14="http://schemas.microsoft.com/office/powerpoint/2010/main" val="3045276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19</a:t>
            </a:fld>
            <a:endParaRPr lang="zh-CN" altLang="en-US"/>
          </a:p>
        </p:txBody>
      </p:sp>
    </p:spTree>
    <p:extLst>
      <p:ext uri="{BB962C8B-B14F-4D97-AF65-F5344CB8AC3E}">
        <p14:creationId xmlns:p14="http://schemas.microsoft.com/office/powerpoint/2010/main" val="3350484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20</a:t>
            </a:fld>
            <a:endParaRPr lang="zh-CN" altLang="en-US"/>
          </a:p>
        </p:txBody>
      </p:sp>
    </p:spTree>
    <p:extLst>
      <p:ext uri="{BB962C8B-B14F-4D97-AF65-F5344CB8AC3E}">
        <p14:creationId xmlns:p14="http://schemas.microsoft.com/office/powerpoint/2010/main" val="3655846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21</a:t>
            </a:fld>
            <a:endParaRPr lang="zh-CN" altLang="en-US"/>
          </a:p>
        </p:txBody>
      </p:sp>
    </p:spTree>
    <p:extLst>
      <p:ext uri="{BB962C8B-B14F-4D97-AF65-F5344CB8AC3E}">
        <p14:creationId xmlns:p14="http://schemas.microsoft.com/office/powerpoint/2010/main" val="7796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22</a:t>
            </a:fld>
            <a:endParaRPr lang="zh-CN" altLang="en-US"/>
          </a:p>
        </p:txBody>
      </p:sp>
    </p:spTree>
    <p:extLst>
      <p:ext uri="{BB962C8B-B14F-4D97-AF65-F5344CB8AC3E}">
        <p14:creationId xmlns:p14="http://schemas.microsoft.com/office/powerpoint/2010/main" val="2961330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23</a:t>
            </a:fld>
            <a:endParaRPr lang="zh-CN" altLang="en-US"/>
          </a:p>
        </p:txBody>
      </p:sp>
    </p:spTree>
    <p:extLst>
      <p:ext uri="{BB962C8B-B14F-4D97-AF65-F5344CB8AC3E}">
        <p14:creationId xmlns:p14="http://schemas.microsoft.com/office/powerpoint/2010/main" val="2437054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24</a:t>
            </a:fld>
            <a:endParaRPr lang="zh-CN" altLang="en-US"/>
          </a:p>
        </p:txBody>
      </p:sp>
    </p:spTree>
    <p:extLst>
      <p:ext uri="{BB962C8B-B14F-4D97-AF65-F5344CB8AC3E}">
        <p14:creationId xmlns:p14="http://schemas.microsoft.com/office/powerpoint/2010/main" val="686775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25</a:t>
            </a:fld>
            <a:endParaRPr lang="zh-CN" altLang="en-US"/>
          </a:p>
        </p:txBody>
      </p:sp>
    </p:spTree>
    <p:extLst>
      <p:ext uri="{BB962C8B-B14F-4D97-AF65-F5344CB8AC3E}">
        <p14:creationId xmlns:p14="http://schemas.microsoft.com/office/powerpoint/2010/main" val="146966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27</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312857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本章重点</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4176391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本章重点</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34818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297040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32</a:t>
            </a:fld>
            <a:endParaRPr lang="zh-CN" altLang="en-US" dirty="0"/>
          </a:p>
        </p:txBody>
      </p:sp>
    </p:spTree>
    <p:extLst>
      <p:ext uri="{BB962C8B-B14F-4D97-AF65-F5344CB8AC3E}">
        <p14:creationId xmlns:p14="http://schemas.microsoft.com/office/powerpoint/2010/main" val="696370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33</a:t>
            </a:fld>
            <a:endParaRPr lang="zh-CN" altLang="en-US" dirty="0"/>
          </a:p>
        </p:txBody>
      </p:sp>
    </p:spTree>
    <p:extLst>
      <p:ext uri="{BB962C8B-B14F-4D97-AF65-F5344CB8AC3E}">
        <p14:creationId xmlns:p14="http://schemas.microsoft.com/office/powerpoint/2010/main" val="32209959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34</a:t>
            </a:fld>
            <a:endParaRPr lang="zh-CN" altLang="en-US" dirty="0"/>
          </a:p>
        </p:txBody>
      </p:sp>
    </p:spTree>
    <p:extLst>
      <p:ext uri="{BB962C8B-B14F-4D97-AF65-F5344CB8AC3E}">
        <p14:creationId xmlns:p14="http://schemas.microsoft.com/office/powerpoint/2010/main" val="130796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35</a:t>
            </a:fld>
            <a:endParaRPr lang="zh-CN" altLang="en-US" dirty="0"/>
          </a:p>
        </p:txBody>
      </p:sp>
    </p:spTree>
    <p:extLst>
      <p:ext uri="{BB962C8B-B14F-4D97-AF65-F5344CB8AC3E}">
        <p14:creationId xmlns:p14="http://schemas.microsoft.com/office/powerpoint/2010/main" val="3893493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36</a:t>
            </a:fld>
            <a:endParaRPr lang="zh-CN" altLang="en-US" dirty="0"/>
          </a:p>
        </p:txBody>
      </p:sp>
    </p:spTree>
    <p:extLst>
      <p:ext uri="{BB962C8B-B14F-4D97-AF65-F5344CB8AC3E}">
        <p14:creationId xmlns:p14="http://schemas.microsoft.com/office/powerpoint/2010/main" val="1051169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37</a:t>
            </a:fld>
            <a:endParaRPr lang="zh-CN" altLang="en-US" dirty="0"/>
          </a:p>
        </p:txBody>
      </p:sp>
    </p:spTree>
    <p:extLst>
      <p:ext uri="{BB962C8B-B14F-4D97-AF65-F5344CB8AC3E}">
        <p14:creationId xmlns:p14="http://schemas.microsoft.com/office/powerpoint/2010/main" val="1862410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38</a:t>
            </a:fld>
            <a:endParaRPr lang="zh-CN" altLang="en-US" dirty="0"/>
          </a:p>
        </p:txBody>
      </p:sp>
    </p:spTree>
    <p:extLst>
      <p:ext uri="{BB962C8B-B14F-4D97-AF65-F5344CB8AC3E}">
        <p14:creationId xmlns:p14="http://schemas.microsoft.com/office/powerpoint/2010/main" val="2456352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621972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40</a:t>
            </a:fld>
            <a:endParaRPr lang="zh-CN" altLang="en-US" dirty="0"/>
          </a:p>
        </p:txBody>
      </p:sp>
    </p:spTree>
    <p:extLst>
      <p:ext uri="{BB962C8B-B14F-4D97-AF65-F5344CB8AC3E}">
        <p14:creationId xmlns:p14="http://schemas.microsoft.com/office/powerpoint/2010/main" val="120740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本节为本书最重要的内容，尤其是三角套汇</a:t>
            </a:r>
            <a:r>
              <a:rPr lang="en-US" altLang="zh-CN" dirty="0"/>
              <a:t>/</a:t>
            </a:r>
            <a:r>
              <a:rPr lang="zh-CN" altLang="en-US" dirty="0"/>
              <a:t>直接套汇、货币互换、套期保值等，经常出计算题。</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41</a:t>
            </a:fld>
            <a:endParaRPr lang="zh-CN" altLang="en-US" dirty="0"/>
          </a:p>
        </p:txBody>
      </p:sp>
    </p:spTree>
    <p:extLst>
      <p:ext uri="{BB962C8B-B14F-4D97-AF65-F5344CB8AC3E}">
        <p14:creationId xmlns:p14="http://schemas.microsoft.com/office/powerpoint/2010/main" val="31405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本节为本书最重要的内容，尤其是三角套汇</a:t>
            </a:r>
            <a:r>
              <a:rPr lang="en-US" altLang="zh-CN" dirty="0"/>
              <a:t>/</a:t>
            </a:r>
            <a:r>
              <a:rPr lang="zh-CN" altLang="en-US" dirty="0"/>
              <a:t>直接套汇、货币互换、套期保值等，经常出计算题。</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42</a:t>
            </a:fld>
            <a:endParaRPr lang="zh-CN" altLang="en-US" dirty="0"/>
          </a:p>
        </p:txBody>
      </p:sp>
    </p:spTree>
    <p:extLst>
      <p:ext uri="{BB962C8B-B14F-4D97-AF65-F5344CB8AC3E}">
        <p14:creationId xmlns:p14="http://schemas.microsoft.com/office/powerpoint/2010/main" val="1787742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本节为本书最重要的内容，尤其是三角套汇</a:t>
            </a:r>
            <a:r>
              <a:rPr lang="en-US" altLang="zh-CN" dirty="0"/>
              <a:t>/</a:t>
            </a:r>
            <a:r>
              <a:rPr lang="zh-CN" altLang="en-US" dirty="0"/>
              <a:t>直接套汇、货币互换、套期保值等，经常出计算题。</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43</a:t>
            </a:fld>
            <a:endParaRPr lang="zh-CN" altLang="en-US" dirty="0"/>
          </a:p>
        </p:txBody>
      </p:sp>
    </p:spTree>
    <p:extLst>
      <p:ext uri="{BB962C8B-B14F-4D97-AF65-F5344CB8AC3E}">
        <p14:creationId xmlns:p14="http://schemas.microsoft.com/office/powerpoint/2010/main" val="868026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本节为本书最重要的内容，尤其是三角套汇</a:t>
            </a:r>
            <a:r>
              <a:rPr lang="en-US" altLang="zh-CN" dirty="0"/>
              <a:t>/</a:t>
            </a:r>
            <a:r>
              <a:rPr lang="zh-CN" altLang="en-US" dirty="0"/>
              <a:t>直接套汇、货币互换、套期保值等，经常出计算题。</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44</a:t>
            </a:fld>
            <a:endParaRPr lang="zh-CN" altLang="en-US" dirty="0"/>
          </a:p>
        </p:txBody>
      </p:sp>
    </p:spTree>
    <p:extLst>
      <p:ext uri="{BB962C8B-B14F-4D97-AF65-F5344CB8AC3E}">
        <p14:creationId xmlns:p14="http://schemas.microsoft.com/office/powerpoint/2010/main" val="170786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本节为本书最重要的内容，尤其是三角套汇</a:t>
            </a:r>
            <a:r>
              <a:rPr lang="en-US" altLang="zh-CN" dirty="0"/>
              <a:t>/</a:t>
            </a:r>
            <a:r>
              <a:rPr lang="zh-CN" altLang="en-US" dirty="0"/>
              <a:t>直接套汇、货币互换、套期保值等，经常出计算题。</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45</a:t>
            </a:fld>
            <a:endParaRPr lang="zh-CN" altLang="en-US" dirty="0"/>
          </a:p>
        </p:txBody>
      </p:sp>
    </p:spTree>
    <p:extLst>
      <p:ext uri="{BB962C8B-B14F-4D97-AF65-F5344CB8AC3E}">
        <p14:creationId xmlns:p14="http://schemas.microsoft.com/office/powerpoint/2010/main" val="31172418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本节为了解性质。</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46</a:t>
            </a:fld>
            <a:endParaRPr lang="zh-CN" altLang="en-US" dirty="0"/>
          </a:p>
        </p:txBody>
      </p:sp>
    </p:spTree>
    <p:extLst>
      <p:ext uri="{BB962C8B-B14F-4D97-AF65-F5344CB8AC3E}">
        <p14:creationId xmlns:p14="http://schemas.microsoft.com/office/powerpoint/2010/main" val="410239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9</a:t>
            </a:fld>
            <a:endParaRPr lang="zh-CN" altLang="en-US"/>
          </a:p>
        </p:txBody>
      </p:sp>
    </p:spTree>
    <p:extLst>
      <p:ext uri="{BB962C8B-B14F-4D97-AF65-F5344CB8AC3E}">
        <p14:creationId xmlns:p14="http://schemas.microsoft.com/office/powerpoint/2010/main" val="97559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10</a:t>
            </a:fld>
            <a:endParaRPr lang="zh-CN" altLang="en-US" dirty="0"/>
          </a:p>
        </p:txBody>
      </p:sp>
    </p:spTree>
    <p:extLst>
      <p:ext uri="{BB962C8B-B14F-4D97-AF65-F5344CB8AC3E}">
        <p14:creationId xmlns:p14="http://schemas.microsoft.com/office/powerpoint/2010/main" val="73514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11</a:t>
            </a:fld>
            <a:endParaRPr lang="zh-CN" altLang="en-US" dirty="0"/>
          </a:p>
        </p:txBody>
      </p:sp>
    </p:spTree>
    <p:extLst>
      <p:ext uri="{BB962C8B-B14F-4D97-AF65-F5344CB8AC3E}">
        <p14:creationId xmlns:p14="http://schemas.microsoft.com/office/powerpoint/2010/main" val="223900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4DBE8C0F-AD2C-4DEA-A9ED-8C80BD4E4CF3}"/>
              </a:ext>
            </a:extLst>
          </p:cNvPr>
          <p:cNvSpPr txBox="1"/>
          <p:nvPr userDrawn="1"/>
        </p:nvSpPr>
        <p:spPr>
          <a:xfrm>
            <a:off x="0" y="6300000"/>
            <a:ext cx="805698" cy="369332"/>
          </a:xfrm>
          <a:prstGeom prst="rect">
            <a:avLst/>
          </a:prstGeom>
          <a:noFill/>
        </p:spPr>
        <p:txBody>
          <a:bodyPr wrap="square" rtlCol="0">
            <a:spAutoFit/>
          </a:bodyPr>
          <a:lstStyle/>
          <a:p>
            <a:fld id="{D93BD7A0-17CC-45A2-A757-4FA7EE8F8598}" type="slidenum">
              <a:rPr lang="zh-CN" altLang="en-US" smtClean="0"/>
              <a:t>‹#›</a:t>
            </a:fld>
            <a:r>
              <a:rPr lang="en-US" altLang="zh-CN" dirty="0"/>
              <a:t>/47</a:t>
            </a:r>
            <a:endParaRPr lang="zh-CN" altLang="en-US" dirty="0"/>
          </a:p>
        </p:txBody>
      </p:sp>
    </p:spTree>
    <p:extLst>
      <p:ext uri="{BB962C8B-B14F-4D97-AF65-F5344CB8AC3E}">
        <p14:creationId xmlns:p14="http://schemas.microsoft.com/office/powerpoint/2010/main" val="4895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1569660"/>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Course10</a:t>
            </a:r>
            <a:r>
              <a:rPr lang="zh-CN" altLang="en-US" sz="4800" dirty="0"/>
              <a:t>：国际收支、外汇与汇率、外汇市场与外汇交易</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 Z</a:t>
            </a:r>
            <a:r>
              <a:rPr lang="zh-CN" altLang="en-US">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7856" y="729608"/>
            <a:ext cx="4752930" cy="2160423"/>
          </a:xfrm>
          <a:prstGeom prst="rect">
            <a:avLst/>
          </a:prstGeom>
        </p:spPr>
      </p:pic>
    </p:spTree>
    <p:extLst>
      <p:ext uri="{BB962C8B-B14F-4D97-AF65-F5344CB8AC3E}">
        <p14:creationId xmlns:p14="http://schemas.microsoft.com/office/powerpoint/2010/main" val="239094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4"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国际收支平衡表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8" name="组合 17">
            <a:extLst>
              <a:ext uri="{FF2B5EF4-FFF2-40B4-BE49-F238E27FC236}">
                <a16:creationId xmlns:a16="http://schemas.microsoft.com/office/drawing/2014/main" id="{B5D5616F-DB23-4365-9DCD-BFEB57ED1FEB}"/>
              </a:ext>
            </a:extLst>
          </p:cNvPr>
          <p:cNvGrpSpPr/>
          <p:nvPr/>
        </p:nvGrpSpPr>
        <p:grpSpPr>
          <a:xfrm>
            <a:off x="0" y="1047861"/>
            <a:ext cx="12102353" cy="5299739"/>
            <a:chOff x="0" y="841598"/>
            <a:chExt cx="12102353" cy="5299739"/>
          </a:xfrm>
        </p:grpSpPr>
        <p:sp>
          <p:nvSpPr>
            <p:cNvPr id="2" name="文本框 1">
              <a:extLst>
                <a:ext uri="{FF2B5EF4-FFF2-40B4-BE49-F238E27FC236}">
                  <a16:creationId xmlns:a16="http://schemas.microsoft.com/office/drawing/2014/main" id="{7D09E8B4-FB58-4EB8-BC1E-B8DB7BFA060F}"/>
                </a:ext>
              </a:extLst>
            </p:cNvPr>
            <p:cNvSpPr txBox="1"/>
            <p:nvPr/>
          </p:nvSpPr>
          <p:spPr>
            <a:xfrm>
              <a:off x="0" y="3875602"/>
              <a:ext cx="2698175" cy="523220"/>
            </a:xfrm>
            <a:prstGeom prst="rect">
              <a:avLst/>
            </a:prstGeom>
            <a:noFill/>
          </p:spPr>
          <p:txBody>
            <a:bodyPr wrap="none" rtlCol="0">
              <a:spAutoFit/>
            </a:bodyPr>
            <a:lstStyle/>
            <a:p>
              <a:pPr algn="l"/>
              <a:r>
                <a:rPr lang="zh-CN" altLang="en-US" sz="2800" dirty="0"/>
                <a:t>国际收支平衡表</a:t>
              </a:r>
            </a:p>
          </p:txBody>
        </p:sp>
        <p:sp>
          <p:nvSpPr>
            <p:cNvPr id="3" name="左大括号 2">
              <a:extLst>
                <a:ext uri="{FF2B5EF4-FFF2-40B4-BE49-F238E27FC236}">
                  <a16:creationId xmlns:a16="http://schemas.microsoft.com/office/drawing/2014/main" id="{35159617-8CA0-4F89-9F2B-9CE37B38453F}"/>
                </a:ext>
              </a:extLst>
            </p:cNvPr>
            <p:cNvSpPr/>
            <p:nvPr/>
          </p:nvSpPr>
          <p:spPr>
            <a:xfrm>
              <a:off x="2698175" y="2394697"/>
              <a:ext cx="281421" cy="34850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DBA9316-36D1-4A02-8989-CE33C3D9663E}"/>
                </a:ext>
              </a:extLst>
            </p:cNvPr>
            <p:cNvSpPr txBox="1"/>
            <p:nvPr/>
          </p:nvSpPr>
          <p:spPr>
            <a:xfrm>
              <a:off x="2979596" y="2133087"/>
              <a:ext cx="1620957" cy="523220"/>
            </a:xfrm>
            <a:prstGeom prst="rect">
              <a:avLst/>
            </a:prstGeom>
            <a:noFill/>
          </p:spPr>
          <p:txBody>
            <a:bodyPr wrap="none" rtlCol="0">
              <a:spAutoFit/>
            </a:bodyPr>
            <a:lstStyle/>
            <a:p>
              <a:pPr algn="l"/>
              <a:r>
                <a:rPr lang="zh-CN" altLang="en-US" sz="2800" dirty="0"/>
                <a:t>经常项目</a:t>
              </a:r>
            </a:p>
          </p:txBody>
        </p:sp>
        <p:sp>
          <p:nvSpPr>
            <p:cNvPr id="7" name="文本框 6">
              <a:extLst>
                <a:ext uri="{FF2B5EF4-FFF2-40B4-BE49-F238E27FC236}">
                  <a16:creationId xmlns:a16="http://schemas.microsoft.com/office/drawing/2014/main" id="{9D442B74-DDF1-497E-BF7F-BC28913635D8}"/>
                </a:ext>
              </a:extLst>
            </p:cNvPr>
            <p:cNvSpPr txBox="1"/>
            <p:nvPr/>
          </p:nvSpPr>
          <p:spPr>
            <a:xfrm>
              <a:off x="2979595" y="4537775"/>
              <a:ext cx="2698175" cy="523220"/>
            </a:xfrm>
            <a:prstGeom prst="rect">
              <a:avLst/>
            </a:prstGeom>
            <a:noFill/>
          </p:spPr>
          <p:txBody>
            <a:bodyPr wrap="none" rtlCol="0">
              <a:spAutoFit/>
            </a:bodyPr>
            <a:lstStyle/>
            <a:p>
              <a:pPr algn="l"/>
              <a:r>
                <a:rPr lang="zh-CN" altLang="en-US" sz="2800" dirty="0"/>
                <a:t>资本和金融项目</a:t>
              </a:r>
            </a:p>
          </p:txBody>
        </p:sp>
        <p:sp>
          <p:nvSpPr>
            <p:cNvPr id="8" name="文本框 7">
              <a:extLst>
                <a:ext uri="{FF2B5EF4-FFF2-40B4-BE49-F238E27FC236}">
                  <a16:creationId xmlns:a16="http://schemas.microsoft.com/office/drawing/2014/main" id="{123D5319-1D73-4F13-ABAF-BCD905E4E069}"/>
                </a:ext>
              </a:extLst>
            </p:cNvPr>
            <p:cNvSpPr txBox="1"/>
            <p:nvPr/>
          </p:nvSpPr>
          <p:spPr>
            <a:xfrm>
              <a:off x="2979596" y="5618117"/>
              <a:ext cx="5211683" cy="523220"/>
            </a:xfrm>
            <a:prstGeom prst="rect">
              <a:avLst/>
            </a:prstGeom>
            <a:noFill/>
          </p:spPr>
          <p:txBody>
            <a:bodyPr wrap="none" rtlCol="0">
              <a:spAutoFit/>
            </a:bodyPr>
            <a:lstStyle/>
            <a:p>
              <a:pPr algn="l"/>
              <a:r>
                <a:rPr lang="zh-CN" altLang="en-US" sz="2800"/>
                <a:t>平衡或结算</a:t>
              </a:r>
              <a:r>
                <a:rPr lang="zh-CN" altLang="en-US" sz="2800" dirty="0"/>
                <a:t>项目：净误差与遗漏</a:t>
              </a:r>
            </a:p>
          </p:txBody>
        </p:sp>
        <p:sp>
          <p:nvSpPr>
            <p:cNvPr id="5" name="文本框 4">
              <a:extLst>
                <a:ext uri="{FF2B5EF4-FFF2-40B4-BE49-F238E27FC236}">
                  <a16:creationId xmlns:a16="http://schemas.microsoft.com/office/drawing/2014/main" id="{88E3D586-4466-4E16-B51D-8A80557048AA}"/>
                </a:ext>
              </a:extLst>
            </p:cNvPr>
            <p:cNvSpPr txBox="1"/>
            <p:nvPr/>
          </p:nvSpPr>
          <p:spPr>
            <a:xfrm>
              <a:off x="640494" y="4276165"/>
              <a:ext cx="1261884" cy="523220"/>
            </a:xfrm>
            <a:prstGeom prst="rect">
              <a:avLst/>
            </a:prstGeom>
            <a:noFill/>
          </p:spPr>
          <p:txBody>
            <a:bodyPr wrap="none" rtlCol="0">
              <a:spAutoFit/>
            </a:bodyPr>
            <a:lstStyle/>
            <a:p>
              <a:pPr algn="l"/>
              <a:r>
                <a:rPr lang="zh-CN" altLang="en-US" sz="2800" dirty="0">
                  <a:solidFill>
                    <a:srgbClr val="FF0000"/>
                  </a:solidFill>
                </a:rPr>
                <a:t>第六版</a:t>
              </a:r>
            </a:p>
          </p:txBody>
        </p:sp>
        <p:sp>
          <p:nvSpPr>
            <p:cNvPr id="6" name="左大括号 5">
              <a:extLst>
                <a:ext uri="{FF2B5EF4-FFF2-40B4-BE49-F238E27FC236}">
                  <a16:creationId xmlns:a16="http://schemas.microsoft.com/office/drawing/2014/main" id="{4D0F8D8E-DB51-4A8E-A8F2-3E68E154E777}"/>
                </a:ext>
              </a:extLst>
            </p:cNvPr>
            <p:cNvSpPr/>
            <p:nvPr/>
          </p:nvSpPr>
          <p:spPr>
            <a:xfrm>
              <a:off x="4600553" y="1318652"/>
              <a:ext cx="281421" cy="21520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2468516-D3C0-4E9A-B247-E67AA072AE54}"/>
                </a:ext>
              </a:extLst>
            </p:cNvPr>
            <p:cNvSpPr txBox="1"/>
            <p:nvPr/>
          </p:nvSpPr>
          <p:spPr>
            <a:xfrm>
              <a:off x="4881974" y="841598"/>
              <a:ext cx="7220379" cy="954107"/>
            </a:xfrm>
            <a:prstGeom prst="rect">
              <a:avLst/>
            </a:prstGeom>
            <a:noFill/>
          </p:spPr>
          <p:txBody>
            <a:bodyPr wrap="square" rtlCol="0">
              <a:spAutoFit/>
            </a:bodyPr>
            <a:lstStyle/>
            <a:p>
              <a:pPr algn="l"/>
              <a:r>
                <a:rPr lang="zh-CN" altLang="en-US" sz="2800" dirty="0"/>
                <a:t>贸易收支：货物贸易（有形贸易收支）</a:t>
              </a:r>
              <a:r>
                <a:rPr lang="en-US" altLang="zh-CN" sz="2800" dirty="0"/>
                <a:t>+</a:t>
              </a:r>
              <a:r>
                <a:rPr lang="zh-CN" altLang="en-US" sz="2800" dirty="0"/>
                <a:t>服务贸易（无形</a:t>
              </a:r>
              <a:r>
                <a:rPr lang="en-US" altLang="zh-CN" sz="2800" dirty="0"/>
                <a:t>~</a:t>
              </a:r>
              <a:r>
                <a:rPr lang="zh-CN" altLang="en-US" sz="2800" dirty="0"/>
                <a:t>）</a:t>
              </a:r>
            </a:p>
          </p:txBody>
        </p:sp>
        <p:sp>
          <p:nvSpPr>
            <p:cNvPr id="10" name="文本框 9">
              <a:extLst>
                <a:ext uri="{FF2B5EF4-FFF2-40B4-BE49-F238E27FC236}">
                  <a16:creationId xmlns:a16="http://schemas.microsoft.com/office/drawing/2014/main" id="{A82F5834-2042-432D-BF7D-186C18D29DF1}"/>
                </a:ext>
              </a:extLst>
            </p:cNvPr>
            <p:cNvSpPr txBox="1"/>
            <p:nvPr/>
          </p:nvSpPr>
          <p:spPr>
            <a:xfrm>
              <a:off x="4881974" y="2240809"/>
              <a:ext cx="3005951" cy="523220"/>
            </a:xfrm>
            <a:prstGeom prst="rect">
              <a:avLst/>
            </a:prstGeom>
            <a:noFill/>
          </p:spPr>
          <p:txBody>
            <a:bodyPr wrap="none" rtlCol="0">
              <a:spAutoFit/>
            </a:bodyPr>
            <a:lstStyle/>
            <a:p>
              <a:pPr algn="l"/>
              <a:r>
                <a:rPr lang="zh-CN" altLang="en-US" sz="2800" dirty="0"/>
                <a:t>收益（</a:t>
              </a:r>
              <a:r>
                <a:rPr lang="zh-CN" altLang="en-US" sz="2800" dirty="0">
                  <a:solidFill>
                    <a:srgbClr val="FF0000"/>
                  </a:solidFill>
                </a:rPr>
                <a:t>初次收入</a:t>
              </a:r>
              <a:r>
                <a:rPr lang="zh-CN" altLang="en-US" sz="2400" dirty="0"/>
                <a:t>）</a:t>
              </a:r>
            </a:p>
          </p:txBody>
        </p:sp>
        <p:sp>
          <p:nvSpPr>
            <p:cNvPr id="13" name="文本框 12">
              <a:extLst>
                <a:ext uri="{FF2B5EF4-FFF2-40B4-BE49-F238E27FC236}">
                  <a16:creationId xmlns:a16="http://schemas.microsoft.com/office/drawing/2014/main" id="{03654D86-653A-4776-9654-E66E3DFC7331}"/>
                </a:ext>
              </a:extLst>
            </p:cNvPr>
            <p:cNvSpPr txBox="1"/>
            <p:nvPr/>
          </p:nvSpPr>
          <p:spPr>
            <a:xfrm>
              <a:off x="4881974" y="3209132"/>
              <a:ext cx="3775393" cy="523220"/>
            </a:xfrm>
            <a:prstGeom prst="rect">
              <a:avLst/>
            </a:prstGeom>
            <a:noFill/>
          </p:spPr>
          <p:txBody>
            <a:bodyPr wrap="none" rtlCol="0">
              <a:spAutoFit/>
            </a:bodyPr>
            <a:lstStyle/>
            <a:p>
              <a:pPr algn="l"/>
              <a:r>
                <a:rPr lang="zh-CN" altLang="en-US" sz="2800" dirty="0"/>
                <a:t>经常转移（</a:t>
              </a:r>
              <a:r>
                <a:rPr lang="zh-CN" altLang="en-US" sz="2800" dirty="0">
                  <a:solidFill>
                    <a:srgbClr val="FF0000"/>
                  </a:solidFill>
                </a:rPr>
                <a:t>二次收入</a:t>
              </a:r>
              <a:r>
                <a:rPr lang="zh-CN" altLang="en-US" sz="2800" dirty="0"/>
                <a:t>）</a:t>
              </a:r>
            </a:p>
          </p:txBody>
        </p:sp>
        <p:sp>
          <p:nvSpPr>
            <p:cNvPr id="14" name="左大括号 13">
              <a:extLst>
                <a:ext uri="{FF2B5EF4-FFF2-40B4-BE49-F238E27FC236}">
                  <a16:creationId xmlns:a16="http://schemas.microsoft.com/office/drawing/2014/main" id="{F0D2DD3E-CA57-443E-970C-1257D4E02F99}"/>
                </a:ext>
              </a:extLst>
            </p:cNvPr>
            <p:cNvSpPr/>
            <p:nvPr/>
          </p:nvSpPr>
          <p:spPr>
            <a:xfrm>
              <a:off x="5618128" y="4232622"/>
              <a:ext cx="200353" cy="11335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B08E534-B2F4-4F8F-95C5-1F7EB03649D1}"/>
                </a:ext>
              </a:extLst>
            </p:cNvPr>
            <p:cNvSpPr txBox="1"/>
            <p:nvPr/>
          </p:nvSpPr>
          <p:spPr>
            <a:xfrm>
              <a:off x="5818481" y="3971012"/>
              <a:ext cx="1620957" cy="523220"/>
            </a:xfrm>
            <a:prstGeom prst="rect">
              <a:avLst/>
            </a:prstGeom>
            <a:noFill/>
          </p:spPr>
          <p:txBody>
            <a:bodyPr wrap="none" rtlCol="0">
              <a:spAutoFit/>
            </a:bodyPr>
            <a:lstStyle/>
            <a:p>
              <a:pPr algn="l"/>
              <a:r>
                <a:rPr lang="zh-CN" altLang="en-US" sz="2800" dirty="0"/>
                <a:t>资本账户</a:t>
              </a:r>
            </a:p>
          </p:txBody>
        </p:sp>
        <p:sp>
          <p:nvSpPr>
            <p:cNvPr id="16" name="文本框 15">
              <a:extLst>
                <a:ext uri="{FF2B5EF4-FFF2-40B4-BE49-F238E27FC236}">
                  <a16:creationId xmlns:a16="http://schemas.microsoft.com/office/drawing/2014/main" id="{3387BFC8-5168-42D8-ADB7-07EFCF015278}"/>
                </a:ext>
              </a:extLst>
            </p:cNvPr>
            <p:cNvSpPr txBox="1"/>
            <p:nvPr/>
          </p:nvSpPr>
          <p:spPr>
            <a:xfrm>
              <a:off x="5818481" y="5104538"/>
              <a:ext cx="1620957" cy="523220"/>
            </a:xfrm>
            <a:prstGeom prst="rect">
              <a:avLst/>
            </a:prstGeom>
            <a:noFill/>
          </p:spPr>
          <p:txBody>
            <a:bodyPr wrap="none" rtlCol="0">
              <a:spAutoFit/>
            </a:bodyPr>
            <a:lstStyle/>
            <a:p>
              <a:pPr algn="l"/>
              <a:r>
                <a:rPr lang="zh-CN" altLang="en-US" sz="2800" dirty="0"/>
                <a:t>金融账户</a:t>
              </a:r>
            </a:p>
          </p:txBody>
        </p:sp>
      </p:grpSp>
    </p:spTree>
    <p:extLst>
      <p:ext uri="{BB962C8B-B14F-4D97-AF65-F5344CB8AC3E}">
        <p14:creationId xmlns:p14="http://schemas.microsoft.com/office/powerpoint/2010/main" val="388676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9"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经常项目</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366017DC-38E9-4D5A-A77F-968AB83EB5C0}"/>
              </a:ext>
            </a:extLst>
          </p:cNvPr>
          <p:cNvSpPr txBox="1"/>
          <p:nvPr/>
        </p:nvSpPr>
        <p:spPr>
          <a:xfrm>
            <a:off x="0" y="3509682"/>
            <a:ext cx="1620957" cy="523220"/>
          </a:xfrm>
          <a:prstGeom prst="rect">
            <a:avLst/>
          </a:prstGeom>
          <a:noFill/>
        </p:spPr>
        <p:txBody>
          <a:bodyPr wrap="none" rtlCol="0">
            <a:spAutoFit/>
          </a:bodyPr>
          <a:lstStyle/>
          <a:p>
            <a:pPr algn="l"/>
            <a:r>
              <a:rPr lang="zh-CN" altLang="en-US" sz="2800" dirty="0"/>
              <a:t>经常项目</a:t>
            </a:r>
          </a:p>
        </p:txBody>
      </p:sp>
      <p:sp>
        <p:nvSpPr>
          <p:cNvPr id="3" name="左大括号 2">
            <a:extLst>
              <a:ext uri="{FF2B5EF4-FFF2-40B4-BE49-F238E27FC236}">
                <a16:creationId xmlns:a16="http://schemas.microsoft.com/office/drawing/2014/main" id="{E4306B40-1E4E-4B46-8BB6-B46B0055CD4E}"/>
              </a:ext>
            </a:extLst>
          </p:cNvPr>
          <p:cNvSpPr/>
          <p:nvPr/>
        </p:nvSpPr>
        <p:spPr>
          <a:xfrm>
            <a:off x="1620957" y="1703295"/>
            <a:ext cx="261630" cy="41298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EF81545-AED7-42E9-92C2-3D9320ABC609}"/>
              </a:ext>
            </a:extLst>
          </p:cNvPr>
          <p:cNvSpPr txBox="1"/>
          <p:nvPr/>
        </p:nvSpPr>
        <p:spPr>
          <a:xfrm>
            <a:off x="1882587" y="1441685"/>
            <a:ext cx="1620957" cy="523220"/>
          </a:xfrm>
          <a:prstGeom prst="rect">
            <a:avLst/>
          </a:prstGeom>
          <a:noFill/>
        </p:spPr>
        <p:txBody>
          <a:bodyPr wrap="none" rtlCol="0">
            <a:spAutoFit/>
          </a:bodyPr>
          <a:lstStyle/>
          <a:p>
            <a:pPr algn="l"/>
            <a:r>
              <a:rPr lang="zh-CN" altLang="en-US" sz="2800" dirty="0"/>
              <a:t>贸易收支</a:t>
            </a:r>
          </a:p>
        </p:txBody>
      </p:sp>
      <p:sp>
        <p:nvSpPr>
          <p:cNvPr id="5" name="左大括号 4">
            <a:extLst>
              <a:ext uri="{FF2B5EF4-FFF2-40B4-BE49-F238E27FC236}">
                <a16:creationId xmlns:a16="http://schemas.microsoft.com/office/drawing/2014/main" id="{1C64B785-ABDA-4206-8108-53FD2BAA042F}"/>
              </a:ext>
            </a:extLst>
          </p:cNvPr>
          <p:cNvSpPr/>
          <p:nvPr/>
        </p:nvSpPr>
        <p:spPr>
          <a:xfrm>
            <a:off x="3436309" y="1088396"/>
            <a:ext cx="261630" cy="12297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1FC07BA-8756-42F1-8168-CB37E448BD26}"/>
              </a:ext>
            </a:extLst>
          </p:cNvPr>
          <p:cNvSpPr txBox="1"/>
          <p:nvPr/>
        </p:nvSpPr>
        <p:spPr>
          <a:xfrm>
            <a:off x="3697939" y="787819"/>
            <a:ext cx="8460971" cy="523220"/>
          </a:xfrm>
          <a:prstGeom prst="rect">
            <a:avLst/>
          </a:prstGeom>
          <a:noFill/>
        </p:spPr>
        <p:txBody>
          <a:bodyPr wrap="none" rtlCol="0">
            <a:spAutoFit/>
          </a:bodyPr>
          <a:lstStyle/>
          <a:p>
            <a:pPr algn="l"/>
            <a:r>
              <a:rPr lang="zh-CN" altLang="en-US" sz="2800" b="1" dirty="0"/>
              <a:t>货物贸易</a:t>
            </a:r>
            <a:r>
              <a:rPr lang="zh-CN" altLang="en-US" sz="2800" dirty="0"/>
              <a:t>（有形</a:t>
            </a:r>
            <a:r>
              <a:rPr lang="en-US" altLang="zh-CN" sz="2800" dirty="0"/>
              <a:t>~</a:t>
            </a:r>
            <a:r>
              <a:rPr lang="zh-CN" altLang="en-US" sz="2800" dirty="0"/>
              <a:t>）：</a:t>
            </a:r>
            <a:r>
              <a:rPr lang="en-US" altLang="zh-CN" sz="2800" dirty="0"/>
              <a:t>IMF</a:t>
            </a:r>
            <a:r>
              <a:rPr lang="zh-CN" altLang="en-US" sz="2800" dirty="0"/>
              <a:t>规定以</a:t>
            </a:r>
            <a:r>
              <a:rPr lang="zh-CN" altLang="en-US" sz="2800" dirty="0">
                <a:solidFill>
                  <a:srgbClr val="FF0000"/>
                </a:solidFill>
              </a:rPr>
              <a:t>离岸价</a:t>
            </a:r>
            <a:r>
              <a:rPr lang="zh-CN" altLang="en-US" sz="2800" dirty="0"/>
              <a:t>（</a:t>
            </a:r>
            <a:r>
              <a:rPr lang="en-US" altLang="zh-CN" sz="2800" dirty="0"/>
              <a:t>FOB</a:t>
            </a:r>
            <a:r>
              <a:rPr lang="zh-CN" altLang="en-US" sz="2800" dirty="0"/>
              <a:t>）计算</a:t>
            </a:r>
          </a:p>
        </p:txBody>
      </p:sp>
      <p:sp>
        <p:nvSpPr>
          <p:cNvPr id="7" name="文本框 6">
            <a:extLst>
              <a:ext uri="{FF2B5EF4-FFF2-40B4-BE49-F238E27FC236}">
                <a16:creationId xmlns:a16="http://schemas.microsoft.com/office/drawing/2014/main" id="{97CB5353-FEA5-4678-8A6A-E090AD18A1CA}"/>
              </a:ext>
            </a:extLst>
          </p:cNvPr>
          <p:cNvSpPr txBox="1"/>
          <p:nvPr/>
        </p:nvSpPr>
        <p:spPr>
          <a:xfrm>
            <a:off x="3697939" y="1410253"/>
            <a:ext cx="8459857" cy="1815882"/>
          </a:xfrm>
          <a:prstGeom prst="rect">
            <a:avLst/>
          </a:prstGeom>
          <a:noFill/>
        </p:spPr>
        <p:txBody>
          <a:bodyPr wrap="square" rtlCol="0">
            <a:spAutoFit/>
          </a:bodyPr>
          <a:lstStyle/>
          <a:p>
            <a:pPr algn="l"/>
            <a:r>
              <a:rPr lang="zh-CN" altLang="en-US" sz="2800" b="1" dirty="0"/>
              <a:t>服务贸易</a:t>
            </a:r>
            <a:r>
              <a:rPr lang="zh-CN" altLang="en-US" sz="2800" dirty="0"/>
              <a:t>（无形</a:t>
            </a:r>
            <a:r>
              <a:rPr lang="en-US" altLang="zh-CN" sz="2800" dirty="0"/>
              <a:t>~</a:t>
            </a:r>
            <a:r>
              <a:rPr lang="zh-CN" altLang="en-US" sz="2800" dirty="0"/>
              <a:t>）：①加工服务；②运输费用（包括货运、</a:t>
            </a:r>
            <a:r>
              <a:rPr lang="zh-CN" altLang="en-US" sz="2800" dirty="0">
                <a:solidFill>
                  <a:srgbClr val="FF0000"/>
                </a:solidFill>
              </a:rPr>
              <a:t>仓储</a:t>
            </a:r>
            <a:r>
              <a:rPr lang="zh-CN" altLang="en-US" sz="2800" dirty="0"/>
              <a:t>、邮电等费用）；③旅游；④银行和保险业务收支；⑤军事支出；⑥政府往来；⑦其他服务收支（</a:t>
            </a:r>
            <a:r>
              <a:rPr lang="zh-CN" altLang="en-US" sz="2800" dirty="0">
                <a:solidFill>
                  <a:srgbClr val="FF0000"/>
                </a:solidFill>
              </a:rPr>
              <a:t>专利使用费</a:t>
            </a:r>
            <a:r>
              <a:rPr lang="zh-CN" altLang="en-US" sz="2800" dirty="0"/>
              <a:t>、广告宣传费、签证费等）</a:t>
            </a:r>
          </a:p>
        </p:txBody>
      </p:sp>
      <p:sp>
        <p:nvSpPr>
          <p:cNvPr id="8" name="文本框 7">
            <a:extLst>
              <a:ext uri="{FF2B5EF4-FFF2-40B4-BE49-F238E27FC236}">
                <a16:creationId xmlns:a16="http://schemas.microsoft.com/office/drawing/2014/main" id="{30E9BEF9-6A9C-419F-8A9D-518688BDBDF1}"/>
              </a:ext>
            </a:extLst>
          </p:cNvPr>
          <p:cNvSpPr txBox="1"/>
          <p:nvPr/>
        </p:nvSpPr>
        <p:spPr>
          <a:xfrm>
            <a:off x="5542560" y="6185648"/>
            <a:ext cx="6689652" cy="461665"/>
          </a:xfrm>
          <a:prstGeom prst="rect">
            <a:avLst/>
          </a:prstGeom>
          <a:noFill/>
        </p:spPr>
        <p:txBody>
          <a:bodyPr wrap="none" rtlCol="0">
            <a:spAutoFit/>
          </a:bodyPr>
          <a:lstStyle/>
          <a:p>
            <a:pPr algn="l"/>
            <a:r>
              <a:rPr lang="zh-CN" altLang="en-US" sz="2400" dirty="0">
                <a:solidFill>
                  <a:srgbClr val="FF0000"/>
                </a:solidFill>
              </a:rPr>
              <a:t>注：到岸价（</a:t>
            </a:r>
            <a:r>
              <a:rPr lang="en-US" altLang="zh-CN" sz="2400" dirty="0">
                <a:solidFill>
                  <a:srgbClr val="FF0000"/>
                </a:solidFill>
              </a:rPr>
              <a:t>CIF</a:t>
            </a:r>
            <a:r>
              <a:rPr lang="zh-CN" altLang="en-US" sz="2400" dirty="0">
                <a:solidFill>
                  <a:srgbClr val="FF0000"/>
                </a:solidFill>
              </a:rPr>
              <a:t>）</a:t>
            </a:r>
            <a:r>
              <a:rPr lang="en-US" altLang="zh-CN" sz="2400" dirty="0">
                <a:solidFill>
                  <a:srgbClr val="FF0000"/>
                </a:solidFill>
              </a:rPr>
              <a:t>=</a:t>
            </a:r>
            <a:r>
              <a:rPr lang="zh-CN" altLang="en-US" sz="2400" dirty="0">
                <a:solidFill>
                  <a:srgbClr val="FF0000"/>
                </a:solidFill>
              </a:rPr>
              <a:t>离岸价（</a:t>
            </a:r>
            <a:r>
              <a:rPr lang="en-US" altLang="zh-CN" sz="2400" dirty="0">
                <a:solidFill>
                  <a:srgbClr val="FF0000"/>
                </a:solidFill>
              </a:rPr>
              <a:t>FOB</a:t>
            </a:r>
            <a:r>
              <a:rPr lang="zh-CN" altLang="en-US" sz="2400" dirty="0">
                <a:solidFill>
                  <a:srgbClr val="FF0000"/>
                </a:solidFill>
              </a:rPr>
              <a:t>）</a:t>
            </a:r>
            <a:r>
              <a:rPr lang="en-US" altLang="zh-CN" sz="2400" dirty="0">
                <a:solidFill>
                  <a:srgbClr val="FF0000"/>
                </a:solidFill>
              </a:rPr>
              <a:t>+</a:t>
            </a:r>
            <a:r>
              <a:rPr lang="zh-CN" altLang="en-US" sz="2400" dirty="0">
                <a:solidFill>
                  <a:srgbClr val="FF0000"/>
                </a:solidFill>
              </a:rPr>
              <a:t>保险</a:t>
            </a:r>
            <a:r>
              <a:rPr lang="en-US" altLang="zh-CN" sz="2400" dirty="0">
                <a:solidFill>
                  <a:srgbClr val="FF0000"/>
                </a:solidFill>
              </a:rPr>
              <a:t>+</a:t>
            </a:r>
            <a:r>
              <a:rPr lang="zh-CN" altLang="en-US" sz="2400" dirty="0">
                <a:solidFill>
                  <a:srgbClr val="FF0000"/>
                </a:solidFill>
              </a:rPr>
              <a:t>运费</a:t>
            </a:r>
          </a:p>
        </p:txBody>
      </p:sp>
      <p:sp>
        <p:nvSpPr>
          <p:cNvPr id="9" name="文本框 8">
            <a:extLst>
              <a:ext uri="{FF2B5EF4-FFF2-40B4-BE49-F238E27FC236}">
                <a16:creationId xmlns:a16="http://schemas.microsoft.com/office/drawing/2014/main" id="{4DAD0777-58EF-410D-BC65-9767121DDE0D}"/>
              </a:ext>
            </a:extLst>
          </p:cNvPr>
          <p:cNvSpPr txBox="1"/>
          <p:nvPr/>
        </p:nvSpPr>
        <p:spPr>
          <a:xfrm>
            <a:off x="1882587" y="3771292"/>
            <a:ext cx="2868707" cy="523220"/>
          </a:xfrm>
          <a:prstGeom prst="rect">
            <a:avLst/>
          </a:prstGeom>
          <a:noFill/>
        </p:spPr>
        <p:txBody>
          <a:bodyPr wrap="square" rtlCol="0">
            <a:spAutoFit/>
          </a:bodyPr>
          <a:lstStyle/>
          <a:p>
            <a:pPr algn="l"/>
            <a:r>
              <a:rPr lang="zh-CN" altLang="en-US" sz="2800" dirty="0"/>
              <a:t>收益（初次收入）</a:t>
            </a:r>
          </a:p>
        </p:txBody>
      </p:sp>
      <p:sp>
        <p:nvSpPr>
          <p:cNvPr id="10" name="左大括号 9">
            <a:extLst>
              <a:ext uri="{FF2B5EF4-FFF2-40B4-BE49-F238E27FC236}">
                <a16:creationId xmlns:a16="http://schemas.microsoft.com/office/drawing/2014/main" id="{925CA5EC-96EF-4F78-B76F-B3173971F052}"/>
              </a:ext>
            </a:extLst>
          </p:cNvPr>
          <p:cNvSpPr/>
          <p:nvPr/>
        </p:nvSpPr>
        <p:spPr>
          <a:xfrm>
            <a:off x="4620479" y="3430536"/>
            <a:ext cx="261630" cy="1204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7ED9204-631E-47E9-8059-23D7F930D576}"/>
              </a:ext>
            </a:extLst>
          </p:cNvPr>
          <p:cNvSpPr txBox="1"/>
          <p:nvPr/>
        </p:nvSpPr>
        <p:spPr>
          <a:xfrm>
            <a:off x="4900038" y="3167390"/>
            <a:ext cx="1620957" cy="523220"/>
          </a:xfrm>
          <a:prstGeom prst="rect">
            <a:avLst/>
          </a:prstGeom>
          <a:noFill/>
        </p:spPr>
        <p:txBody>
          <a:bodyPr wrap="none" rtlCol="0">
            <a:spAutoFit/>
          </a:bodyPr>
          <a:lstStyle/>
          <a:p>
            <a:pPr algn="l"/>
            <a:r>
              <a:rPr lang="zh-CN" altLang="en-US" sz="2800" b="1" dirty="0"/>
              <a:t>雇员报酬</a:t>
            </a:r>
          </a:p>
        </p:txBody>
      </p:sp>
      <p:sp>
        <p:nvSpPr>
          <p:cNvPr id="15" name="文本框 14">
            <a:extLst>
              <a:ext uri="{FF2B5EF4-FFF2-40B4-BE49-F238E27FC236}">
                <a16:creationId xmlns:a16="http://schemas.microsoft.com/office/drawing/2014/main" id="{B457466A-FBF3-483C-BF44-EA77CEF08FFC}"/>
              </a:ext>
            </a:extLst>
          </p:cNvPr>
          <p:cNvSpPr txBox="1"/>
          <p:nvPr/>
        </p:nvSpPr>
        <p:spPr>
          <a:xfrm>
            <a:off x="4900038" y="4373657"/>
            <a:ext cx="1620957" cy="523220"/>
          </a:xfrm>
          <a:prstGeom prst="rect">
            <a:avLst/>
          </a:prstGeom>
          <a:noFill/>
        </p:spPr>
        <p:txBody>
          <a:bodyPr wrap="none" rtlCol="0">
            <a:spAutoFit/>
          </a:bodyPr>
          <a:lstStyle/>
          <a:p>
            <a:pPr algn="l"/>
            <a:r>
              <a:rPr lang="zh-CN" altLang="en-US" sz="2800" b="1" dirty="0"/>
              <a:t>投资收益</a:t>
            </a:r>
          </a:p>
        </p:txBody>
      </p:sp>
      <p:sp>
        <p:nvSpPr>
          <p:cNvPr id="13" name="左大括号 12">
            <a:extLst>
              <a:ext uri="{FF2B5EF4-FFF2-40B4-BE49-F238E27FC236}">
                <a16:creationId xmlns:a16="http://schemas.microsoft.com/office/drawing/2014/main" id="{44EE4E01-C162-4DC9-9A59-41182C52F94B}"/>
              </a:ext>
            </a:extLst>
          </p:cNvPr>
          <p:cNvSpPr/>
          <p:nvPr/>
        </p:nvSpPr>
        <p:spPr>
          <a:xfrm>
            <a:off x="6437656" y="4213925"/>
            <a:ext cx="202535" cy="842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193D830-2D3A-4609-A93C-B8F3A503E195}"/>
              </a:ext>
            </a:extLst>
          </p:cNvPr>
          <p:cNvSpPr txBox="1"/>
          <p:nvPr/>
        </p:nvSpPr>
        <p:spPr>
          <a:xfrm>
            <a:off x="6640190" y="3736871"/>
            <a:ext cx="5517605" cy="954107"/>
          </a:xfrm>
          <a:prstGeom prst="rect">
            <a:avLst/>
          </a:prstGeom>
          <a:noFill/>
        </p:spPr>
        <p:txBody>
          <a:bodyPr wrap="square" rtlCol="0">
            <a:spAutoFit/>
          </a:bodyPr>
          <a:lstStyle/>
          <a:p>
            <a:pPr algn="l"/>
            <a:r>
              <a:rPr lang="zh-CN" altLang="en-US" sz="2800" dirty="0"/>
              <a:t>由国际直接投资产生的股息、红利及利润的收支</a:t>
            </a:r>
          </a:p>
        </p:txBody>
      </p:sp>
      <p:sp>
        <p:nvSpPr>
          <p:cNvPr id="16" name="文本框 15">
            <a:extLst>
              <a:ext uri="{FF2B5EF4-FFF2-40B4-BE49-F238E27FC236}">
                <a16:creationId xmlns:a16="http://schemas.microsoft.com/office/drawing/2014/main" id="{04D5B8A4-0795-4FF6-B61B-D1EB1193E8C7}"/>
              </a:ext>
            </a:extLst>
          </p:cNvPr>
          <p:cNvSpPr txBox="1"/>
          <p:nvPr/>
        </p:nvSpPr>
        <p:spPr>
          <a:xfrm>
            <a:off x="6640190" y="4794998"/>
            <a:ext cx="5211683" cy="523220"/>
          </a:xfrm>
          <a:prstGeom prst="rect">
            <a:avLst/>
          </a:prstGeom>
          <a:noFill/>
        </p:spPr>
        <p:txBody>
          <a:bodyPr wrap="none" rtlCol="0">
            <a:spAutoFit/>
          </a:bodyPr>
          <a:lstStyle/>
          <a:p>
            <a:pPr algn="l"/>
            <a:r>
              <a:rPr lang="zh-CN" altLang="en-US" sz="2800" dirty="0"/>
              <a:t>由国际间接投资产生的利息收支</a:t>
            </a:r>
          </a:p>
        </p:txBody>
      </p:sp>
      <p:sp>
        <p:nvSpPr>
          <p:cNvPr id="17" name="文本框 16">
            <a:extLst>
              <a:ext uri="{FF2B5EF4-FFF2-40B4-BE49-F238E27FC236}">
                <a16:creationId xmlns:a16="http://schemas.microsoft.com/office/drawing/2014/main" id="{118E7C7D-8467-42C2-97A5-D3CAB9441587}"/>
              </a:ext>
            </a:extLst>
          </p:cNvPr>
          <p:cNvSpPr txBox="1"/>
          <p:nvPr/>
        </p:nvSpPr>
        <p:spPr>
          <a:xfrm>
            <a:off x="1882587" y="5564232"/>
            <a:ext cx="10238700" cy="523220"/>
          </a:xfrm>
          <a:prstGeom prst="rect">
            <a:avLst/>
          </a:prstGeom>
          <a:noFill/>
        </p:spPr>
        <p:txBody>
          <a:bodyPr wrap="none" rtlCol="0">
            <a:spAutoFit/>
          </a:bodyPr>
          <a:lstStyle/>
          <a:p>
            <a:pPr algn="l"/>
            <a:r>
              <a:rPr lang="zh-CN" altLang="en-US" sz="2800" dirty="0"/>
              <a:t>经常转移（二次收入）：侨汇、机构捐款、经济（军事）援助等</a:t>
            </a:r>
          </a:p>
        </p:txBody>
      </p:sp>
    </p:spTree>
    <p:extLst>
      <p:ext uri="{BB962C8B-B14F-4D97-AF65-F5344CB8AC3E}">
        <p14:creationId xmlns:p14="http://schemas.microsoft.com/office/powerpoint/2010/main" val="93769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3"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资本与金融项目</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5E605F0-19C3-4B2D-A7A1-97418C523F8A}"/>
              </a:ext>
            </a:extLst>
          </p:cNvPr>
          <p:cNvSpPr txBox="1"/>
          <p:nvPr/>
        </p:nvSpPr>
        <p:spPr>
          <a:xfrm>
            <a:off x="107577" y="3343830"/>
            <a:ext cx="2698175" cy="523220"/>
          </a:xfrm>
          <a:prstGeom prst="rect">
            <a:avLst/>
          </a:prstGeom>
          <a:noFill/>
        </p:spPr>
        <p:txBody>
          <a:bodyPr wrap="none" rtlCol="0">
            <a:spAutoFit/>
          </a:bodyPr>
          <a:lstStyle/>
          <a:p>
            <a:pPr algn="l"/>
            <a:r>
              <a:rPr lang="zh-CN" altLang="en-US" sz="2800" dirty="0"/>
              <a:t>资本与金融项目</a:t>
            </a:r>
          </a:p>
        </p:txBody>
      </p:sp>
      <p:sp>
        <p:nvSpPr>
          <p:cNvPr id="3" name="左大括号 2">
            <a:extLst>
              <a:ext uri="{FF2B5EF4-FFF2-40B4-BE49-F238E27FC236}">
                <a16:creationId xmlns:a16="http://schemas.microsoft.com/office/drawing/2014/main" id="{AACE0BBC-79EF-42C8-8A8B-BBF0924041E3}"/>
              </a:ext>
            </a:extLst>
          </p:cNvPr>
          <p:cNvSpPr/>
          <p:nvPr/>
        </p:nvSpPr>
        <p:spPr>
          <a:xfrm>
            <a:off x="2740762" y="1905408"/>
            <a:ext cx="445123" cy="34000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E99D679-E892-4AAF-91BF-5CC7A1C3632D}"/>
              </a:ext>
            </a:extLst>
          </p:cNvPr>
          <p:cNvSpPr txBox="1"/>
          <p:nvPr/>
        </p:nvSpPr>
        <p:spPr>
          <a:xfrm>
            <a:off x="3185885" y="1643798"/>
            <a:ext cx="1620957" cy="523220"/>
          </a:xfrm>
          <a:prstGeom prst="rect">
            <a:avLst/>
          </a:prstGeom>
          <a:noFill/>
        </p:spPr>
        <p:txBody>
          <a:bodyPr wrap="none" rtlCol="0">
            <a:spAutoFit/>
          </a:bodyPr>
          <a:lstStyle/>
          <a:p>
            <a:pPr algn="l"/>
            <a:r>
              <a:rPr lang="zh-CN" altLang="en-US" sz="2800" dirty="0"/>
              <a:t>资本项目</a:t>
            </a:r>
          </a:p>
        </p:txBody>
      </p:sp>
      <p:sp>
        <p:nvSpPr>
          <p:cNvPr id="6" name="左大括号 5">
            <a:extLst>
              <a:ext uri="{FF2B5EF4-FFF2-40B4-BE49-F238E27FC236}">
                <a16:creationId xmlns:a16="http://schemas.microsoft.com/office/drawing/2014/main" id="{B4BCBAD0-981E-4015-B369-58248D1BDDC5}"/>
              </a:ext>
            </a:extLst>
          </p:cNvPr>
          <p:cNvSpPr/>
          <p:nvPr/>
        </p:nvSpPr>
        <p:spPr>
          <a:xfrm>
            <a:off x="4658044" y="1389937"/>
            <a:ext cx="197224" cy="1030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E779BEF-FB79-4D1A-9449-29209797830D}"/>
              </a:ext>
            </a:extLst>
          </p:cNvPr>
          <p:cNvSpPr txBox="1"/>
          <p:nvPr/>
        </p:nvSpPr>
        <p:spPr>
          <a:xfrm>
            <a:off x="4855268" y="912883"/>
            <a:ext cx="7336732" cy="954107"/>
          </a:xfrm>
          <a:prstGeom prst="rect">
            <a:avLst/>
          </a:prstGeom>
          <a:noFill/>
        </p:spPr>
        <p:txBody>
          <a:bodyPr wrap="square" rtlCol="0">
            <a:spAutoFit/>
          </a:bodyPr>
          <a:lstStyle/>
          <a:p>
            <a:pPr algn="l"/>
            <a:r>
              <a:rPr lang="zh-CN" altLang="en-US" sz="2800" b="1" dirty="0"/>
              <a:t>资本转移</a:t>
            </a:r>
            <a:r>
              <a:rPr lang="zh-CN" altLang="en-US" sz="2800" dirty="0"/>
              <a:t>：固定资产转移、债务减免、移民转移和投资捐赠等</a:t>
            </a:r>
          </a:p>
        </p:txBody>
      </p:sp>
      <p:sp>
        <p:nvSpPr>
          <p:cNvPr id="15" name="文本框 14">
            <a:extLst>
              <a:ext uri="{FF2B5EF4-FFF2-40B4-BE49-F238E27FC236}">
                <a16:creationId xmlns:a16="http://schemas.microsoft.com/office/drawing/2014/main" id="{8FC5BB10-66FC-4F4B-8C61-00EF3EFB18D8}"/>
              </a:ext>
            </a:extLst>
          </p:cNvPr>
          <p:cNvSpPr txBox="1"/>
          <p:nvPr/>
        </p:nvSpPr>
        <p:spPr>
          <a:xfrm>
            <a:off x="4855268" y="1943825"/>
            <a:ext cx="7453273" cy="954107"/>
          </a:xfrm>
          <a:prstGeom prst="rect">
            <a:avLst/>
          </a:prstGeom>
          <a:noFill/>
        </p:spPr>
        <p:txBody>
          <a:bodyPr wrap="square">
            <a:spAutoFit/>
          </a:bodyPr>
          <a:lstStyle/>
          <a:p>
            <a:r>
              <a:rPr lang="zh-CN" altLang="en-US" sz="2800" b="1" dirty="0"/>
              <a:t>非金融资产交易</a:t>
            </a:r>
            <a:r>
              <a:rPr lang="zh-CN" altLang="en-US" sz="2800" dirty="0"/>
              <a:t>：如土地、地下资产、和无形资产（专利、版权、商标和经销权等）的交易</a:t>
            </a:r>
          </a:p>
        </p:txBody>
      </p:sp>
      <p:sp>
        <p:nvSpPr>
          <p:cNvPr id="12" name="文本框 11">
            <a:extLst>
              <a:ext uri="{FF2B5EF4-FFF2-40B4-BE49-F238E27FC236}">
                <a16:creationId xmlns:a16="http://schemas.microsoft.com/office/drawing/2014/main" id="{E4141183-5260-494C-9B35-23CDC0049747}"/>
              </a:ext>
            </a:extLst>
          </p:cNvPr>
          <p:cNvSpPr txBox="1"/>
          <p:nvPr/>
        </p:nvSpPr>
        <p:spPr>
          <a:xfrm>
            <a:off x="3185885" y="5043862"/>
            <a:ext cx="1620957" cy="523220"/>
          </a:xfrm>
          <a:prstGeom prst="rect">
            <a:avLst/>
          </a:prstGeom>
          <a:noFill/>
        </p:spPr>
        <p:txBody>
          <a:bodyPr wrap="none" rtlCol="0">
            <a:spAutoFit/>
          </a:bodyPr>
          <a:lstStyle/>
          <a:p>
            <a:pPr algn="l"/>
            <a:r>
              <a:rPr lang="zh-CN" altLang="en-US" sz="2800" dirty="0"/>
              <a:t>金融项目</a:t>
            </a:r>
          </a:p>
        </p:txBody>
      </p:sp>
      <p:sp>
        <p:nvSpPr>
          <p:cNvPr id="14" name="左大括号 13">
            <a:extLst>
              <a:ext uri="{FF2B5EF4-FFF2-40B4-BE49-F238E27FC236}">
                <a16:creationId xmlns:a16="http://schemas.microsoft.com/office/drawing/2014/main" id="{4576C2A4-A93F-4881-82CA-B443A08F63F5}"/>
              </a:ext>
            </a:extLst>
          </p:cNvPr>
          <p:cNvSpPr/>
          <p:nvPr/>
        </p:nvSpPr>
        <p:spPr>
          <a:xfrm>
            <a:off x="4659804" y="4513882"/>
            <a:ext cx="197224" cy="15831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0DC16B9-E806-4A26-B484-BE68FC3E684E}"/>
              </a:ext>
            </a:extLst>
          </p:cNvPr>
          <p:cNvSpPr txBox="1"/>
          <p:nvPr/>
        </p:nvSpPr>
        <p:spPr>
          <a:xfrm>
            <a:off x="4855268" y="5620008"/>
            <a:ext cx="7265014" cy="954107"/>
          </a:xfrm>
          <a:prstGeom prst="rect">
            <a:avLst/>
          </a:prstGeom>
          <a:noFill/>
        </p:spPr>
        <p:txBody>
          <a:bodyPr wrap="square" rtlCol="0">
            <a:spAutoFit/>
          </a:bodyPr>
          <a:lstStyle/>
          <a:p>
            <a:pPr algn="l"/>
            <a:r>
              <a:rPr lang="zh-CN" altLang="en-US" sz="2800" b="1" dirty="0"/>
              <a:t>储备资产</a:t>
            </a:r>
            <a:r>
              <a:rPr lang="zh-CN" altLang="en-US" sz="2800" dirty="0"/>
              <a:t>：货币黄金、</a:t>
            </a:r>
            <a:r>
              <a:rPr lang="en-US" altLang="zh-CN" sz="2800" dirty="0"/>
              <a:t>SDR</a:t>
            </a:r>
            <a:r>
              <a:rPr lang="zh-CN" altLang="en-US" sz="2800" dirty="0"/>
              <a:t>、在</a:t>
            </a:r>
            <a:r>
              <a:rPr lang="en-US" altLang="zh-CN" sz="2800" dirty="0"/>
              <a:t>IMF</a:t>
            </a:r>
            <a:r>
              <a:rPr lang="zh-CN" altLang="en-US" sz="2800" dirty="0"/>
              <a:t>的储备头寸、外汇储备、其他储备资产</a:t>
            </a:r>
          </a:p>
        </p:txBody>
      </p:sp>
      <p:sp>
        <p:nvSpPr>
          <p:cNvPr id="18" name="文本框 17">
            <a:extLst>
              <a:ext uri="{FF2B5EF4-FFF2-40B4-BE49-F238E27FC236}">
                <a16:creationId xmlns:a16="http://schemas.microsoft.com/office/drawing/2014/main" id="{5663F7D2-BF65-416C-BBFB-0D6EB45358CD}"/>
              </a:ext>
            </a:extLst>
          </p:cNvPr>
          <p:cNvSpPr txBox="1"/>
          <p:nvPr/>
        </p:nvSpPr>
        <p:spPr>
          <a:xfrm>
            <a:off x="0" y="5503467"/>
            <a:ext cx="4527176" cy="830997"/>
          </a:xfrm>
          <a:prstGeom prst="rect">
            <a:avLst/>
          </a:prstGeom>
          <a:noFill/>
        </p:spPr>
        <p:txBody>
          <a:bodyPr wrap="square" rtlCol="0">
            <a:spAutoFit/>
          </a:bodyPr>
          <a:lstStyle/>
          <a:p>
            <a:pPr algn="l"/>
            <a:r>
              <a:rPr lang="zh-CN" altLang="en-US" sz="2400" dirty="0">
                <a:solidFill>
                  <a:srgbClr val="FF0000"/>
                </a:solidFill>
              </a:rPr>
              <a:t>注：第六版要求将储备资产纳入金融账户</a:t>
            </a:r>
          </a:p>
        </p:txBody>
      </p:sp>
      <p:sp>
        <p:nvSpPr>
          <p:cNvPr id="19" name="文本框 18">
            <a:extLst>
              <a:ext uri="{FF2B5EF4-FFF2-40B4-BE49-F238E27FC236}">
                <a16:creationId xmlns:a16="http://schemas.microsoft.com/office/drawing/2014/main" id="{1556BCF3-065F-45ED-934B-44748FED38D7}"/>
              </a:ext>
            </a:extLst>
          </p:cNvPr>
          <p:cNvSpPr txBox="1"/>
          <p:nvPr/>
        </p:nvSpPr>
        <p:spPr>
          <a:xfrm>
            <a:off x="4855268" y="4252272"/>
            <a:ext cx="3416320" cy="523220"/>
          </a:xfrm>
          <a:prstGeom prst="rect">
            <a:avLst/>
          </a:prstGeom>
          <a:noFill/>
        </p:spPr>
        <p:txBody>
          <a:bodyPr wrap="none" rtlCol="0">
            <a:spAutoFit/>
          </a:bodyPr>
          <a:lstStyle/>
          <a:p>
            <a:pPr algn="l"/>
            <a:r>
              <a:rPr lang="zh-CN" altLang="en-US" sz="2800" b="1" dirty="0"/>
              <a:t>非储备性质金融账户</a:t>
            </a:r>
          </a:p>
        </p:txBody>
      </p:sp>
      <p:sp>
        <p:nvSpPr>
          <p:cNvPr id="20" name="左大括号 19">
            <a:extLst>
              <a:ext uri="{FF2B5EF4-FFF2-40B4-BE49-F238E27FC236}">
                <a16:creationId xmlns:a16="http://schemas.microsoft.com/office/drawing/2014/main" id="{85AEC788-D597-4CED-94C9-BDFAF319EDF1}"/>
              </a:ext>
            </a:extLst>
          </p:cNvPr>
          <p:cNvSpPr/>
          <p:nvPr/>
        </p:nvSpPr>
        <p:spPr>
          <a:xfrm>
            <a:off x="8167864" y="3663866"/>
            <a:ext cx="252046" cy="17000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5FA44F7-5A22-4727-B7EF-42E6607415E7}"/>
              </a:ext>
            </a:extLst>
          </p:cNvPr>
          <p:cNvSpPr txBox="1"/>
          <p:nvPr/>
        </p:nvSpPr>
        <p:spPr>
          <a:xfrm>
            <a:off x="8367507" y="3402256"/>
            <a:ext cx="1620957" cy="523220"/>
          </a:xfrm>
          <a:prstGeom prst="rect">
            <a:avLst/>
          </a:prstGeom>
          <a:noFill/>
        </p:spPr>
        <p:txBody>
          <a:bodyPr wrap="none" rtlCol="0">
            <a:spAutoFit/>
          </a:bodyPr>
          <a:lstStyle/>
          <a:p>
            <a:pPr algn="l"/>
            <a:r>
              <a:rPr lang="zh-CN" altLang="en-US" sz="2800" dirty="0"/>
              <a:t>直接投资</a:t>
            </a:r>
          </a:p>
        </p:txBody>
      </p:sp>
      <p:sp>
        <p:nvSpPr>
          <p:cNvPr id="24" name="文本框 23">
            <a:extLst>
              <a:ext uri="{FF2B5EF4-FFF2-40B4-BE49-F238E27FC236}">
                <a16:creationId xmlns:a16="http://schemas.microsoft.com/office/drawing/2014/main" id="{F795E144-BF2E-4BFE-9895-D820FEABEBF5}"/>
              </a:ext>
            </a:extLst>
          </p:cNvPr>
          <p:cNvSpPr txBox="1"/>
          <p:nvPr/>
        </p:nvSpPr>
        <p:spPr>
          <a:xfrm>
            <a:off x="8367507" y="3970765"/>
            <a:ext cx="1620957" cy="523220"/>
          </a:xfrm>
          <a:prstGeom prst="rect">
            <a:avLst/>
          </a:prstGeom>
          <a:noFill/>
        </p:spPr>
        <p:txBody>
          <a:bodyPr wrap="none" rtlCol="0">
            <a:spAutoFit/>
          </a:bodyPr>
          <a:lstStyle/>
          <a:p>
            <a:pPr algn="l"/>
            <a:r>
              <a:rPr lang="zh-CN" altLang="en-US" sz="2800" dirty="0"/>
              <a:t>证券投资</a:t>
            </a:r>
          </a:p>
        </p:txBody>
      </p:sp>
      <p:sp>
        <p:nvSpPr>
          <p:cNvPr id="25" name="文本框 24">
            <a:extLst>
              <a:ext uri="{FF2B5EF4-FFF2-40B4-BE49-F238E27FC236}">
                <a16:creationId xmlns:a16="http://schemas.microsoft.com/office/drawing/2014/main" id="{434B0E27-0585-4D8F-BA7A-AAD35B0E93BE}"/>
              </a:ext>
            </a:extLst>
          </p:cNvPr>
          <p:cNvSpPr txBox="1"/>
          <p:nvPr/>
        </p:nvSpPr>
        <p:spPr>
          <a:xfrm>
            <a:off x="8367507" y="4539274"/>
            <a:ext cx="2339102" cy="523220"/>
          </a:xfrm>
          <a:prstGeom prst="rect">
            <a:avLst/>
          </a:prstGeom>
          <a:noFill/>
        </p:spPr>
        <p:txBody>
          <a:bodyPr wrap="none" rtlCol="0">
            <a:spAutoFit/>
          </a:bodyPr>
          <a:lstStyle/>
          <a:p>
            <a:pPr algn="l"/>
            <a:r>
              <a:rPr lang="zh-CN" altLang="en-US" sz="2800" dirty="0"/>
              <a:t>金融衍生工具</a:t>
            </a:r>
          </a:p>
        </p:txBody>
      </p:sp>
      <p:sp>
        <p:nvSpPr>
          <p:cNvPr id="26" name="文本框 25">
            <a:extLst>
              <a:ext uri="{FF2B5EF4-FFF2-40B4-BE49-F238E27FC236}">
                <a16:creationId xmlns:a16="http://schemas.microsoft.com/office/drawing/2014/main" id="{1DD4949C-8E44-446A-B6CA-011CB5628840}"/>
              </a:ext>
            </a:extLst>
          </p:cNvPr>
          <p:cNvSpPr txBox="1"/>
          <p:nvPr/>
        </p:nvSpPr>
        <p:spPr>
          <a:xfrm>
            <a:off x="8419910" y="5107784"/>
            <a:ext cx="1620957" cy="523220"/>
          </a:xfrm>
          <a:prstGeom prst="rect">
            <a:avLst/>
          </a:prstGeom>
          <a:noFill/>
        </p:spPr>
        <p:txBody>
          <a:bodyPr wrap="none" rtlCol="0">
            <a:spAutoFit/>
          </a:bodyPr>
          <a:lstStyle/>
          <a:p>
            <a:pPr algn="l"/>
            <a:r>
              <a:rPr lang="zh-CN" altLang="en-US" sz="2800" dirty="0"/>
              <a:t>其他投资</a:t>
            </a:r>
          </a:p>
        </p:txBody>
      </p:sp>
    </p:spTree>
    <p:extLst>
      <p:ext uri="{BB962C8B-B14F-4D97-AF65-F5344CB8AC3E}">
        <p14:creationId xmlns:p14="http://schemas.microsoft.com/office/powerpoint/2010/main" val="336267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4"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国际收支平衡表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0673D66A-2B0E-46F0-9B69-DE0C6E0093D6}"/>
              </a:ext>
            </a:extLst>
          </p:cNvPr>
          <p:cNvSpPr txBox="1"/>
          <p:nvPr/>
        </p:nvSpPr>
        <p:spPr>
          <a:xfrm>
            <a:off x="364949" y="1827791"/>
            <a:ext cx="11462102" cy="954107"/>
          </a:xfrm>
          <a:prstGeom prst="rect">
            <a:avLst/>
          </a:prstGeom>
          <a:noFill/>
        </p:spPr>
        <p:txBody>
          <a:bodyPr wrap="square" rtlCol="0">
            <a:spAutoFit/>
          </a:bodyPr>
          <a:lstStyle/>
          <a:p>
            <a:pPr algn="l"/>
            <a:r>
              <a:rPr lang="zh-CN" altLang="en-US" sz="2800" b="1" dirty="0"/>
              <a:t>净误差与遗漏</a:t>
            </a:r>
            <a:r>
              <a:rPr lang="zh-CN" altLang="en-US" sz="2800" dirty="0"/>
              <a:t>：是</a:t>
            </a:r>
            <a:r>
              <a:rPr lang="zh-CN" altLang="en-US" sz="2800" dirty="0">
                <a:solidFill>
                  <a:srgbClr val="FF0000"/>
                </a:solidFill>
              </a:rPr>
              <a:t>人为设立</a:t>
            </a:r>
            <a:r>
              <a:rPr lang="zh-CN" altLang="en-US" sz="2800" dirty="0"/>
              <a:t>的平衡项目，用于轧平国际收支平衡表中借贷双方的总额。</a:t>
            </a:r>
          </a:p>
        </p:txBody>
      </p:sp>
      <p:sp>
        <p:nvSpPr>
          <p:cNvPr id="3" name="文本框 2">
            <a:extLst>
              <a:ext uri="{FF2B5EF4-FFF2-40B4-BE49-F238E27FC236}">
                <a16:creationId xmlns:a16="http://schemas.microsoft.com/office/drawing/2014/main" id="{C40FB650-3F20-4F3A-A543-9E0AE2DBE73E}"/>
              </a:ext>
            </a:extLst>
          </p:cNvPr>
          <p:cNvSpPr txBox="1"/>
          <p:nvPr/>
        </p:nvSpPr>
        <p:spPr>
          <a:xfrm>
            <a:off x="364949" y="3440804"/>
            <a:ext cx="5570756" cy="1815882"/>
          </a:xfrm>
          <a:prstGeom prst="rect">
            <a:avLst/>
          </a:prstGeom>
          <a:noFill/>
        </p:spPr>
        <p:txBody>
          <a:bodyPr wrap="none" rtlCol="0">
            <a:spAutoFit/>
          </a:bodyPr>
          <a:lstStyle/>
          <a:p>
            <a:pPr algn="l"/>
            <a:r>
              <a:rPr lang="zh-CN" altLang="en-US" sz="2800" dirty="0"/>
              <a:t>国际收支平衡表产生错漏的原因：</a:t>
            </a:r>
            <a:endParaRPr lang="en-US" altLang="zh-CN" sz="2800" dirty="0"/>
          </a:p>
          <a:p>
            <a:pPr algn="l"/>
            <a:r>
              <a:rPr lang="zh-CN" altLang="en-US" sz="2800" dirty="0"/>
              <a:t>（</a:t>
            </a:r>
            <a:r>
              <a:rPr lang="en-US" altLang="zh-CN" sz="2800" dirty="0"/>
              <a:t>1</a:t>
            </a:r>
            <a:r>
              <a:rPr lang="zh-CN" altLang="en-US" sz="2800" dirty="0"/>
              <a:t>）资料来源不一；</a:t>
            </a:r>
            <a:endParaRPr lang="en-US" altLang="zh-CN" sz="2800" dirty="0"/>
          </a:p>
          <a:p>
            <a:pPr algn="l"/>
            <a:r>
              <a:rPr lang="zh-CN" altLang="en-US" sz="2800" dirty="0"/>
              <a:t>（</a:t>
            </a:r>
            <a:r>
              <a:rPr lang="en-US" altLang="zh-CN" sz="2800" dirty="0"/>
              <a:t>2</a:t>
            </a:r>
            <a:r>
              <a:rPr lang="zh-CN" altLang="en-US" sz="2800" dirty="0"/>
              <a:t>）资料不全；</a:t>
            </a:r>
            <a:endParaRPr lang="en-US" altLang="zh-CN" sz="2800" dirty="0"/>
          </a:p>
          <a:p>
            <a:pPr algn="l"/>
            <a:r>
              <a:rPr lang="zh-CN" altLang="en-US" sz="2800" dirty="0"/>
              <a:t>（</a:t>
            </a:r>
            <a:r>
              <a:rPr lang="en-US" altLang="zh-CN" sz="2800" dirty="0"/>
              <a:t>3</a:t>
            </a:r>
            <a:r>
              <a:rPr lang="zh-CN" altLang="en-US" sz="2800" dirty="0"/>
              <a:t>）资料本身错漏。</a:t>
            </a:r>
          </a:p>
        </p:txBody>
      </p:sp>
    </p:spTree>
    <p:extLst>
      <p:ext uri="{BB962C8B-B14F-4D97-AF65-F5344CB8AC3E}">
        <p14:creationId xmlns:p14="http://schemas.microsoft.com/office/powerpoint/2010/main" val="272108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420883" y="250621"/>
            <a:ext cx="2778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期初</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末对外净债权</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B068B904-BF05-463E-9DE3-9553DC4A924E}"/>
              </a:ext>
            </a:extLst>
          </p:cNvPr>
          <p:cNvSpPr txBox="1"/>
          <p:nvPr/>
        </p:nvSpPr>
        <p:spPr>
          <a:xfrm>
            <a:off x="286871" y="2951947"/>
            <a:ext cx="11618258" cy="954107"/>
          </a:xfrm>
          <a:prstGeom prst="rect">
            <a:avLst/>
          </a:prstGeom>
          <a:noFill/>
        </p:spPr>
        <p:txBody>
          <a:bodyPr wrap="square" rtlCol="0">
            <a:spAutoFit/>
          </a:bodyPr>
          <a:lstStyle/>
          <a:p>
            <a:pPr algn="l"/>
            <a:r>
              <a:rPr lang="zh-CN" altLang="en-US" sz="2800" dirty="0"/>
              <a:t>期末对外净债权</a:t>
            </a:r>
            <a:r>
              <a:rPr lang="en-US" altLang="zh-CN" sz="2800" dirty="0"/>
              <a:t>=</a:t>
            </a:r>
            <a:r>
              <a:rPr lang="zh-CN" altLang="en-US" sz="2800" dirty="0"/>
              <a:t>期初对外净债权</a:t>
            </a:r>
            <a:r>
              <a:rPr lang="en-US" altLang="zh-CN" sz="2800" dirty="0"/>
              <a:t>+</a:t>
            </a:r>
            <a:r>
              <a:rPr lang="zh-CN" altLang="en-US" sz="2800" dirty="0"/>
              <a:t>期间净债权交易（金融账户差额）</a:t>
            </a:r>
            <a:r>
              <a:rPr lang="en-US" altLang="zh-CN" sz="2800" dirty="0"/>
              <a:t>				+</a:t>
            </a:r>
            <a:r>
              <a:rPr lang="zh-CN" altLang="en-US" sz="2800" dirty="0"/>
              <a:t>期间对外净债权非交易变动</a:t>
            </a:r>
          </a:p>
        </p:txBody>
      </p:sp>
    </p:spTree>
    <p:extLst>
      <p:ext uri="{BB962C8B-B14F-4D97-AF65-F5344CB8AC3E}">
        <p14:creationId xmlns:p14="http://schemas.microsoft.com/office/powerpoint/2010/main" val="239910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8"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外来直接投资的利弊</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B1A81E6-152D-4868-966A-B1F3B97DC1DE}"/>
              </a:ext>
            </a:extLst>
          </p:cNvPr>
          <p:cNvSpPr txBox="1"/>
          <p:nvPr/>
        </p:nvSpPr>
        <p:spPr>
          <a:xfrm>
            <a:off x="155912" y="1443841"/>
            <a:ext cx="12036088" cy="3970318"/>
          </a:xfrm>
          <a:prstGeom prst="rect">
            <a:avLst/>
          </a:prstGeom>
          <a:noFill/>
        </p:spPr>
        <p:txBody>
          <a:bodyPr wrap="square" rtlCol="0">
            <a:spAutoFit/>
          </a:bodyPr>
          <a:lstStyle/>
          <a:p>
            <a:pPr algn="l"/>
            <a:r>
              <a:rPr lang="zh-CN" altLang="en-US" sz="2800" dirty="0"/>
              <a:t>外来直接投资对于东道主国国际收支的影响：</a:t>
            </a:r>
            <a:endParaRPr lang="en-US" altLang="zh-CN" sz="2800" dirty="0"/>
          </a:p>
          <a:p>
            <a:pPr algn="l"/>
            <a:r>
              <a:rPr lang="zh-CN" altLang="en-US" sz="2800" b="1" dirty="0"/>
              <a:t>利</a:t>
            </a:r>
            <a:r>
              <a:rPr lang="zh-CN" altLang="en-US" sz="2800" dirty="0"/>
              <a:t>：</a:t>
            </a:r>
            <a:endParaRPr lang="en-US" altLang="zh-CN" sz="2800" dirty="0"/>
          </a:p>
          <a:p>
            <a:r>
              <a:rPr lang="en-US" altLang="zh-CN" sz="2800" dirty="0"/>
              <a:t>        </a:t>
            </a:r>
            <a:r>
              <a:rPr lang="zh-CN" altLang="en-US" sz="2800" dirty="0"/>
              <a:t>①改善资本项目；</a:t>
            </a:r>
            <a:endParaRPr lang="en-US" altLang="zh-CN" sz="2800" dirty="0"/>
          </a:p>
          <a:p>
            <a:r>
              <a:rPr lang="en-US" altLang="zh-CN" sz="2800" dirty="0"/>
              <a:t>        </a:t>
            </a:r>
            <a:r>
              <a:rPr lang="zh-CN" altLang="en-US" sz="2800" dirty="0"/>
              <a:t>②通过外来直接投资取代货物和服务的进口，有助于改善其贸易收支；</a:t>
            </a:r>
            <a:endParaRPr lang="en-US" altLang="zh-CN" sz="2800" dirty="0"/>
          </a:p>
          <a:p>
            <a:r>
              <a:rPr lang="en-US" altLang="zh-CN" sz="2800" dirty="0"/>
              <a:t>        </a:t>
            </a:r>
            <a:r>
              <a:rPr lang="zh-CN" altLang="en-US" sz="2800" dirty="0"/>
              <a:t>③如果外资企业的产品用于出口，可能会增加本国出口；</a:t>
            </a:r>
            <a:endParaRPr lang="en-US" altLang="zh-CN" sz="2800" dirty="0"/>
          </a:p>
          <a:p>
            <a:pPr algn="l"/>
            <a:r>
              <a:rPr lang="zh-CN" altLang="en-US" sz="2800" b="1" dirty="0"/>
              <a:t>弊</a:t>
            </a:r>
            <a:r>
              <a:rPr lang="zh-CN" altLang="en-US" sz="2800" dirty="0"/>
              <a:t>：</a:t>
            </a:r>
            <a:endParaRPr lang="en-US" altLang="zh-CN" sz="2800" dirty="0"/>
          </a:p>
          <a:p>
            <a:r>
              <a:rPr lang="en-US" altLang="zh-CN" sz="2800" dirty="0"/>
              <a:t>        </a:t>
            </a:r>
            <a:r>
              <a:rPr lang="zh-CN" altLang="en-US" sz="2800" dirty="0"/>
              <a:t>①外商利润会流向母国，会导致本国的经常项目中的投资收益的逆差；</a:t>
            </a:r>
            <a:endParaRPr lang="en-US" altLang="zh-CN" sz="2800" dirty="0"/>
          </a:p>
          <a:p>
            <a:r>
              <a:rPr lang="en-US" altLang="zh-CN" sz="2800" dirty="0"/>
              <a:t>        </a:t>
            </a:r>
            <a:r>
              <a:rPr lang="zh-CN" altLang="en-US" sz="2800" dirty="0"/>
              <a:t>②如果外资企业大量从国外进口原材料、半成品，这样可能会导致本国   贸易收支逆差</a:t>
            </a:r>
          </a:p>
        </p:txBody>
      </p:sp>
    </p:spTree>
    <p:extLst>
      <p:ext uri="{BB962C8B-B14F-4D97-AF65-F5344CB8AC3E}">
        <p14:creationId xmlns:p14="http://schemas.microsoft.com/office/powerpoint/2010/main" val="215241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国际收支平衡</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9FF52597-4BE5-4CC6-BEF3-8A7971B7E210}"/>
              </a:ext>
            </a:extLst>
          </p:cNvPr>
          <p:cNvSpPr txBox="1"/>
          <p:nvPr/>
        </p:nvSpPr>
        <p:spPr>
          <a:xfrm>
            <a:off x="259977" y="2521059"/>
            <a:ext cx="11672047" cy="1815882"/>
          </a:xfrm>
          <a:prstGeom prst="rect">
            <a:avLst/>
          </a:prstGeom>
          <a:noFill/>
        </p:spPr>
        <p:txBody>
          <a:bodyPr wrap="square" rtlCol="0">
            <a:spAutoFit/>
          </a:bodyPr>
          <a:lstStyle/>
          <a:p>
            <a:pPr algn="l"/>
            <a:r>
              <a:rPr lang="zh-CN" altLang="en-US" sz="2800" b="1" dirty="0"/>
              <a:t>国际收支平衡的原因</a:t>
            </a:r>
            <a:r>
              <a:rPr lang="zh-CN" altLang="en-US" sz="2800" dirty="0"/>
              <a:t>：</a:t>
            </a:r>
            <a:br>
              <a:rPr lang="en-US" altLang="zh-CN" sz="2800" dirty="0"/>
            </a:br>
            <a:r>
              <a:rPr lang="zh-CN" altLang="en-US" sz="2800" dirty="0"/>
              <a:t>（</a:t>
            </a:r>
            <a:r>
              <a:rPr lang="en-US" altLang="zh-CN" sz="2800" dirty="0"/>
              <a:t>1</a:t>
            </a:r>
            <a:r>
              <a:rPr lang="zh-CN" altLang="en-US" sz="2800" dirty="0"/>
              <a:t>）采用复式记账法；</a:t>
            </a:r>
            <a:endParaRPr lang="en-US" altLang="zh-CN" sz="2800" dirty="0"/>
          </a:p>
          <a:p>
            <a:pPr algn="l"/>
            <a:r>
              <a:rPr lang="zh-CN" altLang="en-US" sz="2800" dirty="0"/>
              <a:t>（</a:t>
            </a:r>
            <a:r>
              <a:rPr lang="en-US" altLang="zh-CN" sz="2800" dirty="0"/>
              <a:t>2</a:t>
            </a:r>
            <a:r>
              <a:rPr lang="zh-CN" altLang="en-US" sz="2800" dirty="0"/>
              <a:t>）设立了平衡项目，因此经常项目和资本与金融项目的合计差额总是可以通过净误差与遗漏项目得到平衡。</a:t>
            </a:r>
          </a:p>
        </p:txBody>
      </p:sp>
    </p:spTree>
    <p:extLst>
      <p:ext uri="{BB962C8B-B14F-4D97-AF65-F5344CB8AC3E}">
        <p14:creationId xmlns:p14="http://schemas.microsoft.com/office/powerpoint/2010/main" val="144843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420881" y="250621"/>
            <a:ext cx="2778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自主性</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调节性交易</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99818417-1598-4A50-8226-BB3908816393}"/>
              </a:ext>
            </a:extLst>
          </p:cNvPr>
          <p:cNvSpPr txBox="1"/>
          <p:nvPr/>
        </p:nvSpPr>
        <p:spPr>
          <a:xfrm>
            <a:off x="420881" y="1380564"/>
            <a:ext cx="4852610" cy="954107"/>
          </a:xfrm>
          <a:prstGeom prst="rect">
            <a:avLst/>
          </a:prstGeom>
          <a:noFill/>
        </p:spPr>
        <p:txBody>
          <a:bodyPr wrap="none" rtlCol="0">
            <a:spAutoFit/>
          </a:bodyPr>
          <a:lstStyle/>
          <a:p>
            <a:pPr algn="l"/>
            <a:r>
              <a:rPr lang="zh-CN" altLang="en-US" sz="2800" dirty="0"/>
              <a:t>自主性交易（事前交易）：？</a:t>
            </a:r>
            <a:endParaRPr lang="en-US" altLang="zh-CN" sz="2800" dirty="0"/>
          </a:p>
          <a:p>
            <a:pPr algn="l"/>
            <a:r>
              <a:rPr lang="zh-CN" altLang="en-US" sz="2800" dirty="0"/>
              <a:t>调节性交易（事后交易）：？</a:t>
            </a:r>
          </a:p>
        </p:txBody>
      </p:sp>
      <p:sp>
        <p:nvSpPr>
          <p:cNvPr id="4" name="文本框 3">
            <a:extLst>
              <a:ext uri="{FF2B5EF4-FFF2-40B4-BE49-F238E27FC236}">
                <a16:creationId xmlns:a16="http://schemas.microsoft.com/office/drawing/2014/main" id="{ED4E9B56-3F1F-48AA-9079-C82290B061D9}"/>
              </a:ext>
            </a:extLst>
          </p:cNvPr>
          <p:cNvSpPr txBox="1"/>
          <p:nvPr/>
        </p:nvSpPr>
        <p:spPr>
          <a:xfrm>
            <a:off x="420881" y="2707448"/>
            <a:ext cx="11636648" cy="1815882"/>
          </a:xfrm>
          <a:prstGeom prst="rect">
            <a:avLst/>
          </a:prstGeom>
          <a:noFill/>
        </p:spPr>
        <p:txBody>
          <a:bodyPr wrap="square" rtlCol="0">
            <a:spAutoFit/>
          </a:bodyPr>
          <a:lstStyle/>
          <a:p>
            <a:pPr algn="l"/>
            <a:r>
              <a:rPr lang="zh-CN" altLang="en-US" sz="2800" dirty="0"/>
              <a:t>事前交易：</a:t>
            </a:r>
            <a:r>
              <a:rPr lang="zh-CN" altLang="en-US" sz="2800" dirty="0">
                <a:solidFill>
                  <a:srgbClr val="FF0000"/>
                </a:solidFill>
              </a:rPr>
              <a:t>指事前纯粹为达到一定的经济目的</a:t>
            </a:r>
            <a:r>
              <a:rPr lang="zh-CN" altLang="en-US" sz="2800" dirty="0"/>
              <a:t>，如降低成本、增加收益而主动进行的交易。</a:t>
            </a:r>
            <a:endParaRPr lang="en-US" altLang="zh-CN" sz="2800" dirty="0"/>
          </a:p>
          <a:p>
            <a:pPr algn="l"/>
            <a:r>
              <a:rPr lang="zh-CN" altLang="en-US" sz="2800" dirty="0"/>
              <a:t>事后交易：政府为了改变自主性交易各项目所发生的不平衡状况而或直接或间接通过各种政策致使经济主体所进行的交易。</a:t>
            </a:r>
          </a:p>
        </p:txBody>
      </p:sp>
      <p:sp>
        <p:nvSpPr>
          <p:cNvPr id="3" name="文本框 2">
            <a:extLst>
              <a:ext uri="{FF2B5EF4-FFF2-40B4-BE49-F238E27FC236}">
                <a16:creationId xmlns:a16="http://schemas.microsoft.com/office/drawing/2014/main" id="{9ADF5D01-3BDF-4181-88D5-141E73D729D4}"/>
              </a:ext>
            </a:extLst>
          </p:cNvPr>
          <p:cNvSpPr txBox="1"/>
          <p:nvPr/>
        </p:nvSpPr>
        <p:spPr>
          <a:xfrm>
            <a:off x="420881" y="5082988"/>
            <a:ext cx="6647974" cy="523220"/>
          </a:xfrm>
          <a:prstGeom prst="rect">
            <a:avLst/>
          </a:prstGeom>
          <a:noFill/>
        </p:spPr>
        <p:txBody>
          <a:bodyPr wrap="none" rtlCol="0">
            <a:spAutoFit/>
          </a:bodyPr>
          <a:lstStyle/>
          <a:p>
            <a:pPr algn="l"/>
            <a:r>
              <a:rPr lang="zh-CN" altLang="en-US" sz="2800" dirty="0"/>
              <a:t>自主性交易达到平衡，不需要做事后调节</a:t>
            </a:r>
          </a:p>
        </p:txBody>
      </p:sp>
      <p:sp>
        <p:nvSpPr>
          <p:cNvPr id="5" name="箭头: 右 4">
            <a:extLst>
              <a:ext uri="{FF2B5EF4-FFF2-40B4-BE49-F238E27FC236}">
                <a16:creationId xmlns:a16="http://schemas.microsoft.com/office/drawing/2014/main" id="{E8294F33-CE9B-4102-9254-772F51489922}"/>
              </a:ext>
            </a:extLst>
          </p:cNvPr>
          <p:cNvSpPr/>
          <p:nvPr/>
        </p:nvSpPr>
        <p:spPr>
          <a:xfrm>
            <a:off x="6979668" y="5269214"/>
            <a:ext cx="972026" cy="150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0C90FB6-7A38-4972-802B-45C4D962CA97}"/>
              </a:ext>
            </a:extLst>
          </p:cNvPr>
          <p:cNvSpPr txBox="1"/>
          <p:nvPr/>
        </p:nvSpPr>
        <p:spPr>
          <a:xfrm>
            <a:off x="7995726" y="5082987"/>
            <a:ext cx="3775393" cy="523220"/>
          </a:xfrm>
          <a:prstGeom prst="rect">
            <a:avLst/>
          </a:prstGeom>
          <a:noFill/>
        </p:spPr>
        <p:txBody>
          <a:bodyPr wrap="none" rtlCol="0">
            <a:spAutoFit/>
          </a:bodyPr>
          <a:lstStyle/>
          <a:p>
            <a:pPr algn="l"/>
            <a:r>
              <a:rPr lang="zh-CN" altLang="en-US" sz="2800" dirty="0"/>
              <a:t>国际收支在性质上平衡</a:t>
            </a:r>
          </a:p>
        </p:txBody>
      </p:sp>
    </p:spTree>
    <p:extLst>
      <p:ext uri="{BB962C8B-B14F-4D97-AF65-F5344CB8AC3E}">
        <p14:creationId xmlns:p14="http://schemas.microsoft.com/office/powerpoint/2010/main" val="244367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794382"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四个考察口径</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2160AC0B-9776-4580-8D84-DE54598FE76B}"/>
              </a:ext>
            </a:extLst>
          </p:cNvPr>
          <p:cNvSpPr txBox="1"/>
          <p:nvPr/>
        </p:nvSpPr>
        <p:spPr>
          <a:xfrm flipH="1">
            <a:off x="794382" y="1147482"/>
            <a:ext cx="4996820" cy="523220"/>
          </a:xfrm>
          <a:prstGeom prst="rect">
            <a:avLst/>
          </a:prstGeom>
          <a:noFill/>
        </p:spPr>
        <p:txBody>
          <a:bodyPr wrap="square" rtlCol="0">
            <a:spAutoFit/>
          </a:bodyPr>
          <a:lstStyle/>
          <a:p>
            <a:pPr algn="l"/>
            <a:r>
              <a:rPr lang="zh-CN" altLang="en-US" sz="2800" dirty="0"/>
              <a:t>货物贸易收支（有形贸易收支）</a:t>
            </a:r>
          </a:p>
        </p:txBody>
      </p:sp>
      <p:cxnSp>
        <p:nvCxnSpPr>
          <p:cNvPr id="4" name="直接箭头连接符 3">
            <a:extLst>
              <a:ext uri="{FF2B5EF4-FFF2-40B4-BE49-F238E27FC236}">
                <a16:creationId xmlns:a16="http://schemas.microsoft.com/office/drawing/2014/main" id="{FB842270-CDE9-40C6-9D56-24F4B695CEC1}"/>
              </a:ext>
            </a:extLst>
          </p:cNvPr>
          <p:cNvCxnSpPr>
            <a:cxnSpLocks/>
          </p:cNvCxnSpPr>
          <p:nvPr/>
        </p:nvCxnSpPr>
        <p:spPr>
          <a:xfrm>
            <a:off x="794382" y="1717677"/>
            <a:ext cx="51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3467492-F140-42B6-AF9A-090E8E51195C}"/>
              </a:ext>
            </a:extLst>
          </p:cNvPr>
          <p:cNvSpPr txBox="1"/>
          <p:nvPr/>
        </p:nvSpPr>
        <p:spPr>
          <a:xfrm flipH="1">
            <a:off x="5940123" y="1448453"/>
            <a:ext cx="1630681" cy="523220"/>
          </a:xfrm>
          <a:prstGeom prst="rect">
            <a:avLst/>
          </a:prstGeom>
          <a:noFill/>
        </p:spPr>
        <p:txBody>
          <a:bodyPr wrap="square" rtlCol="0">
            <a:spAutoFit/>
          </a:bodyPr>
          <a:lstStyle/>
          <a:p>
            <a:pPr algn="l"/>
            <a:r>
              <a:rPr lang="zh-CN" altLang="en-US" sz="2800" dirty="0"/>
              <a:t>贸易差额</a:t>
            </a:r>
          </a:p>
        </p:txBody>
      </p:sp>
      <p:sp>
        <p:nvSpPr>
          <p:cNvPr id="8" name="文本框 7">
            <a:extLst>
              <a:ext uri="{FF2B5EF4-FFF2-40B4-BE49-F238E27FC236}">
                <a16:creationId xmlns:a16="http://schemas.microsoft.com/office/drawing/2014/main" id="{5213CB8C-5173-4120-BFE2-8886936D2360}"/>
              </a:ext>
            </a:extLst>
          </p:cNvPr>
          <p:cNvSpPr txBox="1"/>
          <p:nvPr/>
        </p:nvSpPr>
        <p:spPr>
          <a:xfrm flipH="1">
            <a:off x="794382" y="1764653"/>
            <a:ext cx="1630681" cy="523220"/>
          </a:xfrm>
          <a:prstGeom prst="rect">
            <a:avLst/>
          </a:prstGeom>
          <a:noFill/>
        </p:spPr>
        <p:txBody>
          <a:bodyPr wrap="square" rtlCol="0">
            <a:spAutoFit/>
          </a:bodyPr>
          <a:lstStyle/>
          <a:p>
            <a:pPr algn="l"/>
            <a:r>
              <a:rPr lang="zh-CN" altLang="en-US" sz="2800" dirty="0"/>
              <a:t>服务收支</a:t>
            </a:r>
          </a:p>
        </p:txBody>
      </p:sp>
      <p:sp>
        <p:nvSpPr>
          <p:cNvPr id="9" name="文本框 8">
            <a:extLst>
              <a:ext uri="{FF2B5EF4-FFF2-40B4-BE49-F238E27FC236}">
                <a16:creationId xmlns:a16="http://schemas.microsoft.com/office/drawing/2014/main" id="{949A9BAA-E177-4E54-8E54-EFC2A8DB0CAC}"/>
              </a:ext>
            </a:extLst>
          </p:cNvPr>
          <p:cNvSpPr txBox="1"/>
          <p:nvPr/>
        </p:nvSpPr>
        <p:spPr>
          <a:xfrm flipH="1">
            <a:off x="794382" y="2381824"/>
            <a:ext cx="1630681" cy="523220"/>
          </a:xfrm>
          <a:prstGeom prst="rect">
            <a:avLst/>
          </a:prstGeom>
          <a:noFill/>
        </p:spPr>
        <p:txBody>
          <a:bodyPr wrap="square" rtlCol="0">
            <a:spAutoFit/>
          </a:bodyPr>
          <a:lstStyle/>
          <a:p>
            <a:pPr algn="l"/>
            <a:r>
              <a:rPr lang="zh-CN" altLang="en-US" sz="2800" dirty="0"/>
              <a:t>收益</a:t>
            </a:r>
          </a:p>
        </p:txBody>
      </p:sp>
      <p:sp>
        <p:nvSpPr>
          <p:cNvPr id="10" name="文本框 9">
            <a:extLst>
              <a:ext uri="{FF2B5EF4-FFF2-40B4-BE49-F238E27FC236}">
                <a16:creationId xmlns:a16="http://schemas.microsoft.com/office/drawing/2014/main" id="{62D7FA29-E247-4155-BEFE-80B71CA714C4}"/>
              </a:ext>
            </a:extLst>
          </p:cNvPr>
          <p:cNvSpPr txBox="1"/>
          <p:nvPr/>
        </p:nvSpPr>
        <p:spPr>
          <a:xfrm flipH="1">
            <a:off x="794382" y="2998995"/>
            <a:ext cx="1630681" cy="523220"/>
          </a:xfrm>
          <a:prstGeom prst="rect">
            <a:avLst/>
          </a:prstGeom>
          <a:noFill/>
        </p:spPr>
        <p:txBody>
          <a:bodyPr wrap="square" rtlCol="0">
            <a:spAutoFit/>
          </a:bodyPr>
          <a:lstStyle/>
          <a:p>
            <a:pPr algn="l"/>
            <a:r>
              <a:rPr lang="zh-CN" altLang="en-US" sz="2800" dirty="0"/>
              <a:t>转移收支</a:t>
            </a:r>
          </a:p>
        </p:txBody>
      </p:sp>
      <p:cxnSp>
        <p:nvCxnSpPr>
          <p:cNvPr id="14" name="直接箭头连接符 13">
            <a:extLst>
              <a:ext uri="{FF2B5EF4-FFF2-40B4-BE49-F238E27FC236}">
                <a16:creationId xmlns:a16="http://schemas.microsoft.com/office/drawing/2014/main" id="{8C4FCD53-CDFF-4348-A1AE-3A19702CB07C}"/>
              </a:ext>
            </a:extLst>
          </p:cNvPr>
          <p:cNvCxnSpPr>
            <a:cxnSpLocks/>
          </p:cNvCxnSpPr>
          <p:nvPr/>
        </p:nvCxnSpPr>
        <p:spPr>
          <a:xfrm>
            <a:off x="794382" y="3569190"/>
            <a:ext cx="51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DEF646A-6233-4FDB-AF4B-0A8D1FFF87BA}"/>
              </a:ext>
            </a:extLst>
          </p:cNvPr>
          <p:cNvSpPr txBox="1"/>
          <p:nvPr/>
        </p:nvSpPr>
        <p:spPr>
          <a:xfrm>
            <a:off x="5940123" y="3298901"/>
            <a:ext cx="2339102" cy="523220"/>
          </a:xfrm>
          <a:prstGeom prst="rect">
            <a:avLst/>
          </a:prstGeom>
          <a:noFill/>
        </p:spPr>
        <p:txBody>
          <a:bodyPr wrap="none" rtlCol="0">
            <a:spAutoFit/>
          </a:bodyPr>
          <a:lstStyle/>
          <a:p>
            <a:pPr algn="l"/>
            <a:r>
              <a:rPr lang="zh-CN" altLang="en-US" sz="2800" dirty="0"/>
              <a:t>经常项目差额</a:t>
            </a:r>
          </a:p>
        </p:txBody>
      </p:sp>
      <p:sp>
        <p:nvSpPr>
          <p:cNvPr id="12" name="文本框 11">
            <a:extLst>
              <a:ext uri="{FF2B5EF4-FFF2-40B4-BE49-F238E27FC236}">
                <a16:creationId xmlns:a16="http://schemas.microsoft.com/office/drawing/2014/main" id="{FEB89D03-733B-4999-8CE2-65D6BA6D9534}"/>
              </a:ext>
            </a:extLst>
          </p:cNvPr>
          <p:cNvSpPr txBox="1"/>
          <p:nvPr/>
        </p:nvSpPr>
        <p:spPr>
          <a:xfrm>
            <a:off x="794382" y="3616166"/>
            <a:ext cx="2339102" cy="523220"/>
          </a:xfrm>
          <a:prstGeom prst="rect">
            <a:avLst/>
          </a:prstGeom>
          <a:noFill/>
        </p:spPr>
        <p:txBody>
          <a:bodyPr wrap="none" rtlCol="0">
            <a:spAutoFit/>
          </a:bodyPr>
          <a:lstStyle/>
          <a:p>
            <a:pPr algn="l"/>
            <a:r>
              <a:rPr lang="zh-CN" altLang="en-US" sz="2800" dirty="0"/>
              <a:t>长期资本往来</a:t>
            </a:r>
          </a:p>
        </p:txBody>
      </p:sp>
      <p:sp>
        <p:nvSpPr>
          <p:cNvPr id="17" name="文本框 16">
            <a:extLst>
              <a:ext uri="{FF2B5EF4-FFF2-40B4-BE49-F238E27FC236}">
                <a16:creationId xmlns:a16="http://schemas.microsoft.com/office/drawing/2014/main" id="{B1E5274A-EF85-4553-BE65-4DE48CF6E7FE}"/>
              </a:ext>
            </a:extLst>
          </p:cNvPr>
          <p:cNvSpPr txBox="1"/>
          <p:nvPr/>
        </p:nvSpPr>
        <p:spPr>
          <a:xfrm flipH="1">
            <a:off x="794382" y="4233337"/>
            <a:ext cx="3482609" cy="523220"/>
          </a:xfrm>
          <a:prstGeom prst="rect">
            <a:avLst/>
          </a:prstGeom>
          <a:noFill/>
        </p:spPr>
        <p:txBody>
          <a:bodyPr wrap="square" rtlCol="0">
            <a:spAutoFit/>
          </a:bodyPr>
          <a:lstStyle/>
          <a:p>
            <a:pPr algn="l"/>
            <a:r>
              <a:rPr lang="zh-CN" altLang="en-US" sz="2800" dirty="0"/>
              <a:t>私人短期资本往来</a:t>
            </a:r>
          </a:p>
        </p:txBody>
      </p:sp>
      <p:sp>
        <p:nvSpPr>
          <p:cNvPr id="15" name="文本框 14">
            <a:extLst>
              <a:ext uri="{FF2B5EF4-FFF2-40B4-BE49-F238E27FC236}">
                <a16:creationId xmlns:a16="http://schemas.microsoft.com/office/drawing/2014/main" id="{05CC9C34-B217-419A-BAC3-04524D55534B}"/>
              </a:ext>
            </a:extLst>
          </p:cNvPr>
          <p:cNvSpPr txBox="1"/>
          <p:nvPr/>
        </p:nvSpPr>
        <p:spPr>
          <a:xfrm>
            <a:off x="794382" y="4850508"/>
            <a:ext cx="2339102" cy="523220"/>
          </a:xfrm>
          <a:prstGeom prst="rect">
            <a:avLst/>
          </a:prstGeom>
          <a:noFill/>
        </p:spPr>
        <p:txBody>
          <a:bodyPr wrap="none" rtlCol="0">
            <a:spAutoFit/>
          </a:bodyPr>
          <a:lstStyle/>
          <a:p>
            <a:pPr algn="l"/>
            <a:r>
              <a:rPr lang="zh-CN" altLang="en-US" sz="2800" dirty="0"/>
              <a:t>官方短期借贷</a:t>
            </a:r>
          </a:p>
        </p:txBody>
      </p:sp>
      <p:sp>
        <p:nvSpPr>
          <p:cNvPr id="16" name="文本框 15">
            <a:extLst>
              <a:ext uri="{FF2B5EF4-FFF2-40B4-BE49-F238E27FC236}">
                <a16:creationId xmlns:a16="http://schemas.microsoft.com/office/drawing/2014/main" id="{E2CB53DF-B461-4314-82B6-5377544CF5F8}"/>
              </a:ext>
            </a:extLst>
          </p:cNvPr>
          <p:cNvSpPr txBox="1"/>
          <p:nvPr/>
        </p:nvSpPr>
        <p:spPr>
          <a:xfrm>
            <a:off x="794382" y="5467677"/>
            <a:ext cx="1620957" cy="523220"/>
          </a:xfrm>
          <a:prstGeom prst="rect">
            <a:avLst/>
          </a:prstGeom>
          <a:noFill/>
        </p:spPr>
        <p:txBody>
          <a:bodyPr wrap="none" rtlCol="0">
            <a:spAutoFit/>
          </a:bodyPr>
          <a:lstStyle/>
          <a:p>
            <a:pPr algn="l"/>
            <a:r>
              <a:rPr lang="zh-CN" altLang="en-US" sz="2800" dirty="0"/>
              <a:t>官方储备</a:t>
            </a:r>
          </a:p>
        </p:txBody>
      </p:sp>
      <p:cxnSp>
        <p:nvCxnSpPr>
          <p:cNvPr id="20" name="直接箭头连接符 19">
            <a:extLst>
              <a:ext uri="{FF2B5EF4-FFF2-40B4-BE49-F238E27FC236}">
                <a16:creationId xmlns:a16="http://schemas.microsoft.com/office/drawing/2014/main" id="{5774708A-10B2-4844-AF44-6E92905DD279}"/>
              </a:ext>
            </a:extLst>
          </p:cNvPr>
          <p:cNvCxnSpPr>
            <a:cxnSpLocks/>
          </p:cNvCxnSpPr>
          <p:nvPr/>
        </p:nvCxnSpPr>
        <p:spPr>
          <a:xfrm>
            <a:off x="794382" y="4186361"/>
            <a:ext cx="51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48DBD24A-974D-41E6-A795-54B00DB5EC7F}"/>
              </a:ext>
            </a:extLst>
          </p:cNvPr>
          <p:cNvSpPr txBox="1"/>
          <p:nvPr/>
        </p:nvSpPr>
        <p:spPr>
          <a:xfrm>
            <a:off x="5949847" y="3926935"/>
            <a:ext cx="1620957" cy="523220"/>
          </a:xfrm>
          <a:prstGeom prst="rect">
            <a:avLst/>
          </a:prstGeom>
          <a:noFill/>
        </p:spPr>
        <p:txBody>
          <a:bodyPr wrap="none" rtlCol="0">
            <a:spAutoFit/>
          </a:bodyPr>
          <a:lstStyle/>
          <a:p>
            <a:pPr algn="l"/>
            <a:r>
              <a:rPr lang="zh-CN" altLang="en-US" sz="2800" dirty="0"/>
              <a:t>基本差额</a:t>
            </a:r>
          </a:p>
        </p:txBody>
      </p:sp>
      <p:cxnSp>
        <p:nvCxnSpPr>
          <p:cNvPr id="24" name="直接箭头连接符 23">
            <a:extLst>
              <a:ext uri="{FF2B5EF4-FFF2-40B4-BE49-F238E27FC236}">
                <a16:creationId xmlns:a16="http://schemas.microsoft.com/office/drawing/2014/main" id="{29F53488-67EF-43EA-9E65-64879018A502}"/>
              </a:ext>
            </a:extLst>
          </p:cNvPr>
          <p:cNvCxnSpPr>
            <a:cxnSpLocks/>
          </p:cNvCxnSpPr>
          <p:nvPr/>
        </p:nvCxnSpPr>
        <p:spPr>
          <a:xfrm>
            <a:off x="794382" y="4803532"/>
            <a:ext cx="51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8A177E3-7CE5-4985-A76B-129A9DCD3004}"/>
              </a:ext>
            </a:extLst>
          </p:cNvPr>
          <p:cNvSpPr txBox="1"/>
          <p:nvPr/>
        </p:nvSpPr>
        <p:spPr>
          <a:xfrm>
            <a:off x="5949847" y="4541922"/>
            <a:ext cx="2339102" cy="523220"/>
          </a:xfrm>
          <a:prstGeom prst="rect">
            <a:avLst/>
          </a:prstGeom>
          <a:noFill/>
        </p:spPr>
        <p:txBody>
          <a:bodyPr wrap="none" rtlCol="0">
            <a:spAutoFit/>
          </a:bodyPr>
          <a:lstStyle/>
          <a:p>
            <a:pPr algn="l"/>
            <a:r>
              <a:rPr lang="zh-CN" altLang="en-US" sz="2800" dirty="0"/>
              <a:t>官方结算差额</a:t>
            </a:r>
          </a:p>
        </p:txBody>
      </p:sp>
      <p:sp>
        <p:nvSpPr>
          <p:cNvPr id="25" name="文本框 24">
            <a:extLst>
              <a:ext uri="{FF2B5EF4-FFF2-40B4-BE49-F238E27FC236}">
                <a16:creationId xmlns:a16="http://schemas.microsoft.com/office/drawing/2014/main" id="{7C7C1FAC-A031-4F3E-A62C-2DFEC0E6CBAD}"/>
              </a:ext>
            </a:extLst>
          </p:cNvPr>
          <p:cNvSpPr txBox="1"/>
          <p:nvPr/>
        </p:nvSpPr>
        <p:spPr>
          <a:xfrm>
            <a:off x="2535686" y="6145714"/>
            <a:ext cx="9911688" cy="461665"/>
          </a:xfrm>
          <a:prstGeom prst="rect">
            <a:avLst/>
          </a:prstGeom>
          <a:noFill/>
        </p:spPr>
        <p:txBody>
          <a:bodyPr wrap="none" rtlCol="0">
            <a:spAutoFit/>
          </a:bodyPr>
          <a:lstStyle/>
          <a:p>
            <a:pPr algn="l"/>
            <a:r>
              <a:rPr lang="zh-CN" altLang="en-US" sz="2400" dirty="0">
                <a:solidFill>
                  <a:srgbClr val="FF0000"/>
                </a:solidFill>
              </a:rPr>
              <a:t>注：课本</a:t>
            </a:r>
            <a:r>
              <a:rPr lang="en-US" altLang="zh-CN" sz="2400" dirty="0">
                <a:solidFill>
                  <a:srgbClr val="FF0000"/>
                </a:solidFill>
              </a:rPr>
              <a:t>P22</a:t>
            </a:r>
            <a:r>
              <a:rPr lang="zh-CN" altLang="en-US" sz="2400" dirty="0">
                <a:solidFill>
                  <a:srgbClr val="FF0000"/>
                </a:solidFill>
              </a:rPr>
              <a:t>中为贸易收支，应该为货物贸易收支，不然容易引起歧义。</a:t>
            </a:r>
          </a:p>
        </p:txBody>
      </p:sp>
    </p:spTree>
    <p:extLst>
      <p:ext uri="{BB962C8B-B14F-4D97-AF65-F5344CB8AC3E}">
        <p14:creationId xmlns:p14="http://schemas.microsoft.com/office/powerpoint/2010/main" val="130785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794381"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四个考察口径</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A397F1D6-92EB-4CBC-9D75-05EED965EF9C}"/>
              </a:ext>
            </a:extLst>
          </p:cNvPr>
          <p:cNvSpPr txBox="1"/>
          <p:nvPr/>
        </p:nvSpPr>
        <p:spPr>
          <a:xfrm flipH="1">
            <a:off x="446496" y="1336119"/>
            <a:ext cx="11299007" cy="4616648"/>
          </a:xfrm>
          <a:prstGeom prst="rect">
            <a:avLst/>
          </a:prstGeom>
          <a:noFill/>
        </p:spPr>
        <p:txBody>
          <a:bodyPr wrap="square" rtlCol="0">
            <a:spAutoFit/>
          </a:bodyPr>
          <a:lstStyle/>
          <a:p>
            <a:r>
              <a:rPr lang="zh-CN" altLang="en-US" sz="2800" b="1" dirty="0">
                <a:solidFill>
                  <a:srgbClr val="FF0000"/>
                </a:solidFill>
              </a:rPr>
              <a:t>★★★</a:t>
            </a:r>
            <a:endParaRPr lang="en-US" altLang="zh-CN" sz="2800" b="1" dirty="0">
              <a:solidFill>
                <a:srgbClr val="FF0000"/>
              </a:solidFill>
            </a:endParaRPr>
          </a:p>
          <a:p>
            <a:pPr algn="l"/>
            <a:r>
              <a:rPr lang="zh-CN" altLang="en-US" sz="2800" b="1" dirty="0"/>
              <a:t>贸易差额</a:t>
            </a:r>
            <a:r>
              <a:rPr lang="zh-CN" altLang="en-US" sz="2800" dirty="0"/>
              <a:t>：往往能综合地</a:t>
            </a:r>
            <a:r>
              <a:rPr lang="zh-CN" altLang="en-US" sz="2800" dirty="0">
                <a:solidFill>
                  <a:srgbClr val="FF0000"/>
                </a:solidFill>
              </a:rPr>
              <a:t>反映一国产业结构、产品质量和劳动生产率</a:t>
            </a:r>
            <a:r>
              <a:rPr lang="zh-CN" altLang="en-US" sz="2800" dirty="0"/>
              <a:t>状况，是一国实体经济对外状况的重要表现。</a:t>
            </a:r>
            <a:endParaRPr lang="en-US" altLang="zh-CN" sz="2800" dirty="0"/>
          </a:p>
          <a:p>
            <a:pPr algn="l"/>
            <a:endParaRPr lang="en-US" altLang="zh-CN" sz="1400" dirty="0"/>
          </a:p>
          <a:p>
            <a:pPr algn="l"/>
            <a:r>
              <a:rPr lang="zh-CN" altLang="en-US" sz="2800" b="1" dirty="0"/>
              <a:t>经常项目差额</a:t>
            </a:r>
            <a:r>
              <a:rPr lang="zh-CN" altLang="en-US" sz="2800" dirty="0"/>
              <a:t>：综合反映了一个国家的</a:t>
            </a:r>
            <a:r>
              <a:rPr lang="zh-CN" altLang="en-US" sz="2800" dirty="0">
                <a:solidFill>
                  <a:srgbClr val="FF0000"/>
                </a:solidFill>
              </a:rPr>
              <a:t>进出口状况</a:t>
            </a:r>
            <a:r>
              <a:rPr lang="zh-CN" altLang="en-US" sz="2800" dirty="0"/>
              <a:t>及第一产业、第二产业和第三产业的</a:t>
            </a:r>
            <a:r>
              <a:rPr lang="zh-CN" altLang="en-US" sz="2800" dirty="0">
                <a:solidFill>
                  <a:srgbClr val="FF0000"/>
                </a:solidFill>
              </a:rPr>
              <a:t>综合竞争能力</a:t>
            </a:r>
            <a:r>
              <a:rPr lang="zh-CN" altLang="en-US" sz="2800" dirty="0"/>
              <a:t>，因而被各国广为使用，并被当做制定国家收支政策和产业政策的重要依据。</a:t>
            </a:r>
            <a:endParaRPr lang="en-US" altLang="zh-CN" sz="2800" dirty="0"/>
          </a:p>
          <a:p>
            <a:pPr algn="l"/>
            <a:endParaRPr lang="en-US" altLang="zh-CN" sz="1400" dirty="0"/>
          </a:p>
          <a:p>
            <a:pPr algn="l"/>
            <a:r>
              <a:rPr lang="zh-CN" altLang="en-US" sz="2800" b="1" dirty="0"/>
              <a:t>基本差额</a:t>
            </a:r>
            <a:r>
              <a:rPr lang="zh-CN" altLang="en-US" sz="2800" dirty="0"/>
              <a:t>：</a:t>
            </a:r>
            <a:r>
              <a:rPr lang="zh-CN" altLang="en-US" sz="2800" b="0" i="0" dirty="0">
                <a:solidFill>
                  <a:srgbClr val="121212"/>
                </a:solidFill>
                <a:effectLst/>
                <a:latin typeface="-apple-system"/>
              </a:rPr>
              <a:t>反映了一国国际收支的</a:t>
            </a:r>
            <a:r>
              <a:rPr lang="zh-CN" altLang="en-US" sz="2800" b="0" i="0" dirty="0">
                <a:solidFill>
                  <a:srgbClr val="FF0000"/>
                </a:solidFill>
                <a:effectLst/>
                <a:latin typeface="-apple-system"/>
              </a:rPr>
              <a:t>长期趋势</a:t>
            </a:r>
            <a:r>
              <a:rPr lang="zh-CN" altLang="en-US" sz="2800" b="0" i="0" dirty="0">
                <a:solidFill>
                  <a:srgbClr val="121212"/>
                </a:solidFill>
                <a:effectLst/>
                <a:latin typeface="-apple-system"/>
              </a:rPr>
              <a:t>，特别适用于那些长期资本流动规模较大的国家。</a:t>
            </a:r>
            <a:endParaRPr lang="en-US" altLang="zh-CN" sz="2800" b="0" i="0" dirty="0">
              <a:solidFill>
                <a:srgbClr val="121212"/>
              </a:solidFill>
              <a:effectLst/>
              <a:latin typeface="-apple-system"/>
            </a:endParaRPr>
          </a:p>
          <a:p>
            <a:pPr algn="l"/>
            <a:endParaRPr lang="en-US" altLang="zh-CN" sz="1400" dirty="0">
              <a:solidFill>
                <a:srgbClr val="121212"/>
              </a:solidFill>
              <a:latin typeface="+mn-ea"/>
            </a:endParaRPr>
          </a:p>
          <a:p>
            <a:pPr algn="l"/>
            <a:r>
              <a:rPr lang="zh-CN" altLang="en-US" sz="2800" b="1" dirty="0"/>
              <a:t>官方结算差额</a:t>
            </a:r>
            <a:r>
              <a:rPr lang="zh-CN" altLang="en-US" sz="2800" dirty="0"/>
              <a:t>：</a:t>
            </a:r>
            <a:r>
              <a:rPr lang="zh-CN" altLang="en-US" sz="2800" b="0" i="0" dirty="0">
                <a:solidFill>
                  <a:srgbClr val="121212"/>
                </a:solidFill>
                <a:effectLst/>
                <a:latin typeface="-apple-system"/>
              </a:rPr>
              <a:t>可以用来衡量国际收支</a:t>
            </a:r>
            <a:r>
              <a:rPr lang="zh-CN" altLang="en-US" sz="2800" b="0" i="0" dirty="0">
                <a:solidFill>
                  <a:srgbClr val="FF0000"/>
                </a:solidFill>
                <a:effectLst/>
                <a:latin typeface="-apple-system"/>
              </a:rPr>
              <a:t>对一国储备造成的压力</a:t>
            </a:r>
            <a:r>
              <a:rPr lang="zh-CN" altLang="en-US" sz="2800" b="0" i="0" dirty="0">
                <a:effectLst/>
                <a:latin typeface="-apple-system"/>
              </a:rPr>
              <a:t>。</a:t>
            </a:r>
            <a:endParaRPr lang="zh-CN" altLang="en-US" sz="2800" dirty="0"/>
          </a:p>
        </p:txBody>
      </p:sp>
    </p:spTree>
    <p:extLst>
      <p:ext uri="{BB962C8B-B14F-4D97-AF65-F5344CB8AC3E}">
        <p14:creationId xmlns:p14="http://schemas.microsoft.com/office/powerpoint/2010/main" val="119972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3804218" cy="687948"/>
            <a:chOff x="3993858" y="1478759"/>
            <a:chExt cx="3804218" cy="687948"/>
          </a:xfrm>
        </p:grpSpPr>
        <p:sp>
          <p:nvSpPr>
            <p:cNvPr id="8" name="TextBox 7"/>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预习内容检测</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9" name="组合 8">
            <a:extLst>
              <a:ext uri="{FF2B5EF4-FFF2-40B4-BE49-F238E27FC236}">
                <a16:creationId xmlns:a16="http://schemas.microsoft.com/office/drawing/2014/main" id="{B0993134-6BA1-4CAA-BE6F-9ED07F69EAE4}"/>
              </a:ext>
            </a:extLst>
          </p:cNvPr>
          <p:cNvGrpSpPr/>
          <p:nvPr/>
        </p:nvGrpSpPr>
        <p:grpSpPr>
          <a:xfrm>
            <a:off x="3984059" y="4641446"/>
            <a:ext cx="5189213" cy="687948"/>
            <a:chOff x="3993858" y="1478759"/>
            <a:chExt cx="5189213" cy="687948"/>
          </a:xfrm>
        </p:grpSpPr>
        <p:sp>
          <p:nvSpPr>
            <p:cNvPr id="10" name="TextBox 7">
              <a:extLst>
                <a:ext uri="{FF2B5EF4-FFF2-40B4-BE49-F238E27FC236}">
                  <a16:creationId xmlns:a16="http://schemas.microsoft.com/office/drawing/2014/main" id="{16D0D477-A10D-433A-B7A5-E7B2E1FC00E7}"/>
                </a:ext>
              </a:extLst>
            </p:cNvPr>
            <p:cNvSpPr txBox="1"/>
            <p:nvPr/>
          </p:nvSpPr>
          <p:spPr bwMode="auto">
            <a:xfrm>
              <a:off x="4781880" y="1478759"/>
              <a:ext cx="4401191"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外汇市场与外汇交易</a:t>
              </a:r>
            </a:p>
          </p:txBody>
        </p:sp>
        <p:sp>
          <p:nvSpPr>
            <p:cNvPr id="11" name="TextBox 15">
              <a:extLst>
                <a:ext uri="{FF2B5EF4-FFF2-40B4-BE49-F238E27FC236}">
                  <a16:creationId xmlns:a16="http://schemas.microsoft.com/office/drawing/2014/main" id="{07F95305-64C8-49AD-933E-AAE07008E9C0}"/>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04</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3342553" cy="687948"/>
            <a:chOff x="3993858" y="1478759"/>
            <a:chExt cx="3342553"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2554531"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外汇与汇率</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2880888" cy="687948"/>
            <a:chOff x="3993858" y="1478759"/>
            <a:chExt cx="2880888"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国际收支</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640492"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国际收支不平衡</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0" name="组合 9">
            <a:extLst>
              <a:ext uri="{FF2B5EF4-FFF2-40B4-BE49-F238E27FC236}">
                <a16:creationId xmlns:a16="http://schemas.microsoft.com/office/drawing/2014/main" id="{4915A9B2-9AD8-4750-A00D-2DB07723CF06}"/>
              </a:ext>
            </a:extLst>
          </p:cNvPr>
          <p:cNvGrpSpPr/>
          <p:nvPr/>
        </p:nvGrpSpPr>
        <p:grpSpPr>
          <a:xfrm>
            <a:off x="457200" y="1807890"/>
            <a:ext cx="10390094" cy="954107"/>
            <a:chOff x="457200" y="1953198"/>
            <a:chExt cx="10390094" cy="954107"/>
          </a:xfrm>
        </p:grpSpPr>
        <p:sp>
          <p:nvSpPr>
            <p:cNvPr id="2" name="文本框 1">
              <a:extLst>
                <a:ext uri="{FF2B5EF4-FFF2-40B4-BE49-F238E27FC236}">
                  <a16:creationId xmlns:a16="http://schemas.microsoft.com/office/drawing/2014/main" id="{3996401E-9154-40A2-8D7D-D065E0700D28}"/>
                </a:ext>
              </a:extLst>
            </p:cNvPr>
            <p:cNvSpPr txBox="1"/>
            <p:nvPr/>
          </p:nvSpPr>
          <p:spPr>
            <a:xfrm>
              <a:off x="457200" y="2106706"/>
              <a:ext cx="1980029" cy="523220"/>
            </a:xfrm>
            <a:prstGeom prst="rect">
              <a:avLst/>
            </a:prstGeom>
            <a:noFill/>
          </p:spPr>
          <p:txBody>
            <a:bodyPr wrap="none" rtlCol="0">
              <a:spAutoFit/>
            </a:bodyPr>
            <a:lstStyle/>
            <a:p>
              <a:pPr algn="l"/>
              <a:r>
                <a:rPr lang="zh-CN" altLang="en-US" sz="2800" b="1" dirty="0"/>
                <a:t>持续性逆差</a:t>
              </a:r>
            </a:p>
          </p:txBody>
        </p:sp>
        <p:sp>
          <p:nvSpPr>
            <p:cNvPr id="3" name="箭头: 右 2">
              <a:extLst>
                <a:ext uri="{FF2B5EF4-FFF2-40B4-BE49-F238E27FC236}">
                  <a16:creationId xmlns:a16="http://schemas.microsoft.com/office/drawing/2014/main" id="{51081895-5402-450D-8E59-68B0BC80CE07}"/>
                </a:ext>
              </a:extLst>
            </p:cNvPr>
            <p:cNvSpPr/>
            <p:nvPr/>
          </p:nvSpPr>
          <p:spPr>
            <a:xfrm>
              <a:off x="2437228" y="2306379"/>
              <a:ext cx="664559" cy="1238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29558C1-2D0B-4D99-A62F-A86CDF6B04B0}"/>
                </a:ext>
              </a:extLst>
            </p:cNvPr>
            <p:cNvSpPr txBox="1"/>
            <p:nvPr/>
          </p:nvSpPr>
          <p:spPr>
            <a:xfrm>
              <a:off x="3316941" y="1953198"/>
              <a:ext cx="7530353" cy="954107"/>
            </a:xfrm>
            <a:prstGeom prst="rect">
              <a:avLst/>
            </a:prstGeom>
            <a:noFill/>
          </p:spPr>
          <p:txBody>
            <a:bodyPr wrap="square" rtlCol="0">
              <a:spAutoFit/>
            </a:bodyPr>
            <a:lstStyle/>
            <a:p>
              <a:pPr algn="l"/>
              <a:r>
                <a:rPr lang="zh-CN" altLang="en-US" sz="2800" dirty="0"/>
                <a:t>①官方储备不断流失</a:t>
              </a:r>
              <a:r>
                <a:rPr lang="en-US" altLang="zh-CN" sz="2800" dirty="0"/>
                <a:t>;</a:t>
              </a:r>
            </a:p>
            <a:p>
              <a:pPr algn="l"/>
              <a:r>
                <a:rPr lang="zh-CN" altLang="en-US" sz="2800" dirty="0"/>
                <a:t>②国内经济活动受到紧缩压力，抑制经济增长。</a:t>
              </a:r>
            </a:p>
          </p:txBody>
        </p:sp>
      </p:grpSp>
      <p:grpSp>
        <p:nvGrpSpPr>
          <p:cNvPr id="9" name="组合 8">
            <a:extLst>
              <a:ext uri="{FF2B5EF4-FFF2-40B4-BE49-F238E27FC236}">
                <a16:creationId xmlns:a16="http://schemas.microsoft.com/office/drawing/2014/main" id="{6621B0C3-C5A1-415C-BADC-F011AD57B542}"/>
              </a:ext>
            </a:extLst>
          </p:cNvPr>
          <p:cNvGrpSpPr/>
          <p:nvPr/>
        </p:nvGrpSpPr>
        <p:grpSpPr>
          <a:xfrm>
            <a:off x="457200" y="3711584"/>
            <a:ext cx="11420906" cy="1815882"/>
            <a:chOff x="457200" y="3191441"/>
            <a:chExt cx="11420906" cy="1815882"/>
          </a:xfrm>
        </p:grpSpPr>
        <p:sp>
          <p:nvSpPr>
            <p:cNvPr id="7" name="文本框 6">
              <a:extLst>
                <a:ext uri="{FF2B5EF4-FFF2-40B4-BE49-F238E27FC236}">
                  <a16:creationId xmlns:a16="http://schemas.microsoft.com/office/drawing/2014/main" id="{0BA7EE73-D169-4D5D-954E-DD13F7E00767}"/>
                </a:ext>
              </a:extLst>
            </p:cNvPr>
            <p:cNvSpPr txBox="1"/>
            <p:nvPr/>
          </p:nvSpPr>
          <p:spPr>
            <a:xfrm>
              <a:off x="457200" y="3837772"/>
              <a:ext cx="2698175" cy="523220"/>
            </a:xfrm>
            <a:prstGeom prst="rect">
              <a:avLst/>
            </a:prstGeom>
            <a:noFill/>
          </p:spPr>
          <p:txBody>
            <a:bodyPr wrap="none" rtlCol="0">
              <a:spAutoFit/>
            </a:bodyPr>
            <a:lstStyle/>
            <a:p>
              <a:pPr algn="l"/>
              <a:r>
                <a:rPr lang="zh-CN" altLang="en-US" sz="2800" b="1" dirty="0"/>
                <a:t>持续性巨额顺差</a:t>
              </a:r>
            </a:p>
          </p:txBody>
        </p:sp>
        <p:sp>
          <p:nvSpPr>
            <p:cNvPr id="8" name="箭头: 右 7">
              <a:extLst>
                <a:ext uri="{FF2B5EF4-FFF2-40B4-BE49-F238E27FC236}">
                  <a16:creationId xmlns:a16="http://schemas.microsoft.com/office/drawing/2014/main" id="{75392815-7F05-41EE-BB66-1C85861DA675}"/>
                </a:ext>
              </a:extLst>
            </p:cNvPr>
            <p:cNvSpPr/>
            <p:nvPr/>
          </p:nvSpPr>
          <p:spPr>
            <a:xfrm>
              <a:off x="3123029" y="4037446"/>
              <a:ext cx="664559" cy="1238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3C0C78D-226C-442A-9AF1-FCB8A87E4D0F}"/>
                </a:ext>
              </a:extLst>
            </p:cNvPr>
            <p:cNvSpPr txBox="1"/>
            <p:nvPr/>
          </p:nvSpPr>
          <p:spPr>
            <a:xfrm>
              <a:off x="3787588" y="3191441"/>
              <a:ext cx="8090518" cy="1815882"/>
            </a:xfrm>
            <a:prstGeom prst="rect">
              <a:avLst/>
            </a:prstGeom>
            <a:noFill/>
          </p:spPr>
          <p:txBody>
            <a:bodyPr wrap="square" rtlCol="0">
              <a:spAutoFit/>
            </a:bodyPr>
            <a:lstStyle/>
            <a:p>
              <a:pPr algn="l"/>
              <a:r>
                <a:rPr lang="zh-CN" altLang="en-US" sz="2800" dirty="0"/>
                <a:t>①使得本国货币升值，削弱出口竞争力；</a:t>
              </a:r>
              <a:endParaRPr lang="en-US" altLang="zh-CN" sz="2800" dirty="0"/>
            </a:p>
            <a:p>
              <a:pPr algn="l"/>
              <a:r>
                <a:rPr lang="zh-CN" altLang="en-US" sz="2800" dirty="0"/>
                <a:t>②引起官方储备的过多积累，意味着放弃实际资源的使用权，引发通胀。</a:t>
              </a:r>
              <a:endParaRPr lang="en-US" altLang="zh-CN" sz="2800" dirty="0"/>
            </a:p>
            <a:p>
              <a:pPr algn="l"/>
              <a:r>
                <a:rPr lang="zh-CN" altLang="en-US" sz="2800" dirty="0"/>
                <a:t>③形成贸易争端→中美贸易战</a:t>
              </a:r>
            </a:p>
          </p:txBody>
        </p:sp>
      </p:grpSp>
    </p:spTree>
    <p:extLst>
      <p:ext uri="{BB962C8B-B14F-4D97-AF65-F5344CB8AC3E}">
        <p14:creationId xmlns:p14="http://schemas.microsoft.com/office/powerpoint/2010/main" val="425609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5"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国际收支不平衡成因</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91C3C86C-AB25-4622-B2B0-D73E54CD3D86}"/>
              </a:ext>
            </a:extLst>
          </p:cNvPr>
          <p:cNvSpPr txBox="1"/>
          <p:nvPr/>
        </p:nvSpPr>
        <p:spPr>
          <a:xfrm>
            <a:off x="286870" y="1416424"/>
            <a:ext cx="11618259" cy="4185761"/>
          </a:xfrm>
          <a:prstGeom prst="rect">
            <a:avLst/>
          </a:prstGeom>
          <a:noFill/>
        </p:spPr>
        <p:txBody>
          <a:bodyPr wrap="square" rtlCol="0">
            <a:spAutoFit/>
          </a:bodyPr>
          <a:lstStyle/>
          <a:p>
            <a:pPr algn="l"/>
            <a:r>
              <a:rPr lang="zh-CN" altLang="en-US" sz="2800" dirty="0"/>
              <a:t>国际收支不平衡主要原因（ </a:t>
            </a:r>
            <a:r>
              <a:rPr lang="zh-CN" altLang="en-US" sz="2800" dirty="0">
                <a:solidFill>
                  <a:srgbClr val="FF0000"/>
                </a:solidFill>
              </a:rPr>
              <a:t>☆ ☆ </a:t>
            </a:r>
            <a:r>
              <a:rPr lang="zh-CN" altLang="en-US" sz="2800" dirty="0"/>
              <a:t>）：</a:t>
            </a:r>
            <a:endParaRPr lang="en-US" altLang="zh-CN" sz="2800" dirty="0"/>
          </a:p>
          <a:p>
            <a:pPr algn="l"/>
            <a:endParaRPr lang="en-US" altLang="zh-CN" sz="1400" dirty="0"/>
          </a:p>
          <a:p>
            <a:pPr algn="l"/>
            <a:r>
              <a:rPr lang="zh-CN" altLang="en-US" sz="2800" dirty="0"/>
              <a:t>①经济周期（</a:t>
            </a:r>
            <a:r>
              <a:rPr lang="zh-CN" altLang="en-US" sz="2800" dirty="0">
                <a:solidFill>
                  <a:srgbClr val="FF0000"/>
                </a:solidFill>
              </a:rPr>
              <a:t>繁荣、衰退、萧条、复苏</a:t>
            </a:r>
            <a:r>
              <a:rPr lang="zh-CN" altLang="en-US" sz="2800" dirty="0"/>
              <a:t>循环往复）→</a:t>
            </a:r>
            <a:r>
              <a:rPr lang="zh-CN" altLang="en-US" sz="2800" dirty="0">
                <a:solidFill>
                  <a:srgbClr val="FF0000"/>
                </a:solidFill>
              </a:rPr>
              <a:t>周期性不平衡</a:t>
            </a:r>
            <a:endParaRPr lang="en-US" altLang="zh-CN" sz="2800" dirty="0">
              <a:solidFill>
                <a:srgbClr val="FF0000"/>
              </a:solidFill>
            </a:endParaRPr>
          </a:p>
          <a:p>
            <a:pPr algn="l"/>
            <a:endParaRPr lang="en-US" altLang="zh-CN" sz="1400" dirty="0">
              <a:solidFill>
                <a:srgbClr val="FF0000"/>
              </a:solidFill>
            </a:endParaRPr>
          </a:p>
          <a:p>
            <a:pPr algn="l"/>
            <a:r>
              <a:rPr lang="zh-CN" altLang="en-US" sz="2800" dirty="0"/>
              <a:t>②国民收入（</a:t>
            </a:r>
            <a:r>
              <a:rPr lang="zh-CN" altLang="en-US" sz="2800" dirty="0">
                <a:solidFill>
                  <a:srgbClr val="FF0000"/>
                </a:solidFill>
              </a:rPr>
              <a:t>进口倾向</a:t>
            </a:r>
            <a:r>
              <a:rPr lang="en-US" altLang="zh-CN" sz="2800" dirty="0">
                <a:solidFill>
                  <a:srgbClr val="FF0000"/>
                </a:solidFill>
              </a:rPr>
              <a:t>=</a:t>
            </a:r>
            <a:r>
              <a:rPr lang="zh-CN" altLang="en-US" sz="2800" dirty="0">
                <a:solidFill>
                  <a:srgbClr val="FF0000"/>
                </a:solidFill>
              </a:rPr>
              <a:t>进口额</a:t>
            </a:r>
            <a:r>
              <a:rPr lang="en-US" altLang="zh-CN" sz="2800" dirty="0">
                <a:solidFill>
                  <a:srgbClr val="FF0000"/>
                </a:solidFill>
              </a:rPr>
              <a:t>/</a:t>
            </a:r>
            <a:r>
              <a:rPr lang="zh-CN" altLang="en-US" sz="2800" dirty="0">
                <a:solidFill>
                  <a:srgbClr val="FF0000"/>
                </a:solidFill>
              </a:rPr>
              <a:t>国民收入</a:t>
            </a:r>
            <a:r>
              <a:rPr lang="zh-CN" altLang="en-US" sz="2800" dirty="0"/>
              <a:t>较稳定）→</a:t>
            </a:r>
            <a:r>
              <a:rPr lang="zh-CN" altLang="en-US" sz="2800" dirty="0">
                <a:solidFill>
                  <a:srgbClr val="FF0000"/>
                </a:solidFill>
              </a:rPr>
              <a:t>收入性不平衡</a:t>
            </a:r>
            <a:endParaRPr lang="en-US" altLang="zh-CN" sz="2800" dirty="0">
              <a:solidFill>
                <a:srgbClr val="FF0000"/>
              </a:solidFill>
            </a:endParaRPr>
          </a:p>
          <a:p>
            <a:pPr algn="l"/>
            <a:endParaRPr lang="en-US" altLang="zh-CN" sz="1400" dirty="0">
              <a:solidFill>
                <a:srgbClr val="FF0000"/>
              </a:solidFill>
            </a:endParaRPr>
          </a:p>
          <a:p>
            <a:pPr algn="l"/>
            <a:r>
              <a:rPr lang="zh-CN" altLang="en-US" sz="2800" dirty="0"/>
              <a:t>③货币价值（也即</a:t>
            </a:r>
            <a:r>
              <a:rPr lang="zh-CN" altLang="en-US" sz="2800" dirty="0">
                <a:solidFill>
                  <a:srgbClr val="FF0000"/>
                </a:solidFill>
              </a:rPr>
              <a:t>一国货币实际购买力</a:t>
            </a:r>
            <a:r>
              <a:rPr lang="zh-CN" altLang="en-US" sz="2800" dirty="0"/>
              <a:t>）→</a:t>
            </a:r>
            <a:r>
              <a:rPr lang="zh-CN" altLang="en-US" sz="2800" dirty="0">
                <a:solidFill>
                  <a:srgbClr val="FF0000"/>
                </a:solidFill>
              </a:rPr>
              <a:t>货币性不平衡</a:t>
            </a:r>
            <a:r>
              <a:rPr lang="en-US" altLang="zh-CN" sz="2800" dirty="0">
                <a:solidFill>
                  <a:srgbClr val="FF0000"/>
                </a:solidFill>
              </a:rPr>
              <a:t>/</a:t>
            </a:r>
            <a:r>
              <a:rPr lang="zh-CN" altLang="en-US" sz="2800" dirty="0">
                <a:solidFill>
                  <a:srgbClr val="FF0000"/>
                </a:solidFill>
              </a:rPr>
              <a:t>价格性不平衡</a:t>
            </a:r>
            <a:endParaRPr lang="en-US" altLang="zh-CN" sz="2800" dirty="0">
              <a:solidFill>
                <a:srgbClr val="FF0000"/>
              </a:solidFill>
            </a:endParaRPr>
          </a:p>
          <a:p>
            <a:pPr algn="l"/>
            <a:endParaRPr lang="en-US" altLang="zh-CN" sz="1400" dirty="0">
              <a:solidFill>
                <a:srgbClr val="FF0000"/>
              </a:solidFill>
            </a:endParaRPr>
          </a:p>
          <a:p>
            <a:pPr algn="l"/>
            <a:r>
              <a:rPr lang="zh-CN" altLang="en-US" sz="2800" dirty="0"/>
              <a:t>④经济结构（一国产业结构与世界的产业结构不相一致或不相协调、一国的内部经济结构失衡）→</a:t>
            </a:r>
            <a:r>
              <a:rPr lang="zh-CN" altLang="en-US" sz="2800" dirty="0">
                <a:solidFill>
                  <a:srgbClr val="FF0000"/>
                </a:solidFill>
              </a:rPr>
              <a:t>结构性不平衡</a:t>
            </a:r>
            <a:endParaRPr lang="en-US" altLang="zh-CN" sz="2800" dirty="0">
              <a:solidFill>
                <a:srgbClr val="FF0000"/>
              </a:solidFill>
            </a:endParaRPr>
          </a:p>
          <a:p>
            <a:pPr algn="l"/>
            <a:endParaRPr lang="en-US" altLang="zh-CN" sz="1400" dirty="0">
              <a:solidFill>
                <a:srgbClr val="FF0000"/>
              </a:solidFill>
            </a:endParaRPr>
          </a:p>
          <a:p>
            <a:pPr algn="l"/>
            <a:r>
              <a:rPr lang="zh-CN" altLang="en-US" sz="2800" dirty="0"/>
              <a:t>注：贸易条件</a:t>
            </a:r>
            <a:r>
              <a:rPr lang="en-US" altLang="zh-CN" sz="2800" i="1" dirty="0">
                <a:latin typeface="Cambria Math" panose="02040503050406030204" pitchFamily="18" charset="0"/>
                <a:ea typeface="Cambria Math" panose="02040503050406030204" pitchFamily="18" charset="0"/>
              </a:rPr>
              <a:t>T</a:t>
            </a:r>
            <a:r>
              <a:rPr lang="en-US" altLang="zh-CN" sz="2800" dirty="0">
                <a:latin typeface="Cambria Math" panose="02040503050406030204" pitchFamily="18" charset="0"/>
                <a:ea typeface="Cambria Math" panose="02040503050406030204" pitchFamily="18" charset="0"/>
              </a:rPr>
              <a:t>=</a:t>
            </a:r>
            <a:r>
              <a:rPr lang="en-US" altLang="zh-CN" sz="2800" i="1" dirty="0" err="1">
                <a:latin typeface="Cambria Math" panose="02040503050406030204" pitchFamily="18" charset="0"/>
                <a:ea typeface="Cambria Math" panose="02040503050406030204" pitchFamily="18" charset="0"/>
              </a:rPr>
              <a:t>P</a:t>
            </a:r>
            <a:r>
              <a:rPr lang="en-US" altLang="zh-CN" sz="2800" i="1" baseline="-25000" dirty="0" err="1">
                <a:latin typeface="Cambria Math" panose="02040503050406030204" pitchFamily="18" charset="0"/>
                <a:ea typeface="Cambria Math" panose="02040503050406030204" pitchFamily="18" charset="0"/>
              </a:rPr>
              <a:t>x</a:t>
            </a:r>
            <a:r>
              <a:rPr lang="en-US" altLang="zh-CN" sz="2800" dirty="0">
                <a:latin typeface="Cambria Math" panose="02040503050406030204" pitchFamily="18" charset="0"/>
                <a:ea typeface="Cambria Math" panose="02040503050406030204" pitchFamily="18" charset="0"/>
              </a:rPr>
              <a:t>/</a:t>
            </a:r>
            <a:r>
              <a:rPr lang="en-US" altLang="zh-CN" sz="2800" i="1" dirty="0">
                <a:latin typeface="Cambria Math" panose="02040503050406030204" pitchFamily="18" charset="0"/>
                <a:ea typeface="Cambria Math" panose="02040503050406030204" pitchFamily="18" charset="0"/>
              </a:rPr>
              <a:t>P</a:t>
            </a:r>
            <a:r>
              <a:rPr lang="en-US" altLang="zh-CN" sz="2800" i="1" baseline="-25000" dirty="0">
                <a:latin typeface="Cambria Math" panose="02040503050406030204" pitchFamily="18" charset="0"/>
                <a:ea typeface="Cambria Math" panose="02040503050406030204" pitchFamily="18" charset="0"/>
              </a:rPr>
              <a:t>M</a:t>
            </a:r>
            <a:r>
              <a:rPr lang="zh-CN" altLang="en-US" sz="2800" i="1" dirty="0">
                <a:latin typeface="Cambria Math" panose="02040503050406030204" pitchFamily="18" charset="0"/>
                <a:ea typeface="Cambria Math" panose="02040503050406030204" pitchFamily="18" charset="0"/>
              </a:rPr>
              <a:t>，</a:t>
            </a:r>
            <a:r>
              <a:rPr lang="zh-CN" altLang="en-US" sz="2800" dirty="0">
                <a:latin typeface="+mn-ea"/>
              </a:rPr>
              <a:t>当比率上升称为贸易条件改善</a:t>
            </a:r>
          </a:p>
        </p:txBody>
      </p:sp>
    </p:spTree>
    <p:extLst>
      <p:ext uri="{BB962C8B-B14F-4D97-AF65-F5344CB8AC3E}">
        <p14:creationId xmlns:p14="http://schemas.microsoft.com/office/powerpoint/2010/main" val="120255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国际收支不平衡对策</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9130C7A1-7635-40E3-BE62-BA794473D8F9}"/>
              </a:ext>
            </a:extLst>
          </p:cNvPr>
          <p:cNvSpPr txBox="1"/>
          <p:nvPr/>
        </p:nvSpPr>
        <p:spPr>
          <a:xfrm>
            <a:off x="332716" y="1047861"/>
            <a:ext cx="11698941" cy="2031325"/>
          </a:xfrm>
          <a:prstGeom prst="rect">
            <a:avLst/>
          </a:prstGeom>
          <a:noFill/>
        </p:spPr>
        <p:txBody>
          <a:bodyPr wrap="square" rtlCol="0">
            <a:spAutoFit/>
          </a:bodyPr>
          <a:lstStyle/>
          <a:p>
            <a:pPr algn="l"/>
            <a:r>
              <a:rPr lang="zh-CN" altLang="en-US" sz="2800" b="1" dirty="0"/>
              <a:t>国际收支的自动调节机制</a:t>
            </a:r>
            <a:endParaRPr lang="en-US" altLang="zh-CN" sz="2800" b="1" dirty="0"/>
          </a:p>
          <a:p>
            <a:pPr algn="l"/>
            <a:endParaRPr lang="en-US" altLang="zh-CN" sz="1400" dirty="0"/>
          </a:p>
          <a:p>
            <a:pPr algn="l"/>
            <a:r>
              <a:rPr lang="zh-CN" altLang="en-US" sz="2800" b="1" dirty="0"/>
              <a:t>价格</a:t>
            </a:r>
            <a:r>
              <a:rPr lang="en-US" altLang="zh-CN" sz="2800" b="1" dirty="0"/>
              <a:t>-</a:t>
            </a:r>
            <a:r>
              <a:rPr lang="zh-CN" altLang="en-US" sz="2800" b="1" dirty="0"/>
              <a:t>金币流动机制（大卫</a:t>
            </a:r>
            <a:r>
              <a:rPr lang="en-US" altLang="zh-CN" sz="2800" b="1" dirty="0"/>
              <a:t>·</a:t>
            </a:r>
            <a:r>
              <a:rPr lang="zh-CN" altLang="en-US" sz="2800" b="1" dirty="0"/>
              <a:t>休谟，或称为物价</a:t>
            </a:r>
            <a:r>
              <a:rPr lang="en-US" altLang="zh-CN" sz="2800" b="1" dirty="0"/>
              <a:t>-</a:t>
            </a:r>
            <a:r>
              <a:rPr lang="zh-CN" altLang="en-US" sz="2800" b="1" dirty="0"/>
              <a:t>现金流动机制，</a:t>
            </a:r>
            <a:r>
              <a:rPr lang="zh-CN" altLang="en-US" sz="2800" b="1" dirty="0">
                <a:solidFill>
                  <a:srgbClr val="FF0000"/>
                </a:solidFill>
              </a:rPr>
              <a:t>★ ★ </a:t>
            </a:r>
            <a:r>
              <a:rPr lang="zh-CN" altLang="en-US" sz="2800" b="1" dirty="0"/>
              <a:t>）</a:t>
            </a:r>
            <a:r>
              <a:rPr lang="zh-CN" altLang="en-US" sz="2800" dirty="0"/>
              <a:t>：</a:t>
            </a:r>
            <a:endParaRPr lang="en-US" altLang="zh-CN" sz="2800" dirty="0"/>
          </a:p>
          <a:p>
            <a:pPr algn="l"/>
            <a:r>
              <a:rPr lang="zh-CN" altLang="en-US" sz="2800" b="1" dirty="0"/>
              <a:t>主要观点</a:t>
            </a:r>
            <a:r>
              <a:rPr lang="zh-CN" altLang="en-US" sz="2800" dirty="0"/>
              <a:t>：在国际间</a:t>
            </a:r>
            <a:r>
              <a:rPr lang="zh-CN" altLang="en-US" sz="2800" dirty="0">
                <a:solidFill>
                  <a:srgbClr val="FF0000"/>
                </a:solidFill>
              </a:rPr>
              <a:t>普遍实行金本位制</a:t>
            </a:r>
            <a:r>
              <a:rPr lang="zh-CN" altLang="en-US" sz="2800" dirty="0"/>
              <a:t>的条件下，一个国家的国际收支可通过物价的涨落和现金</a:t>
            </a:r>
            <a:r>
              <a:rPr lang="en-US" altLang="zh-CN" sz="2800" dirty="0"/>
              <a:t>(</a:t>
            </a:r>
            <a:r>
              <a:rPr lang="zh-CN" altLang="en-US" sz="2800" dirty="0"/>
              <a:t>即黄金</a:t>
            </a:r>
            <a:r>
              <a:rPr lang="en-US" altLang="zh-CN" sz="2800" dirty="0"/>
              <a:t>)</a:t>
            </a:r>
            <a:r>
              <a:rPr lang="zh-CN" altLang="en-US" sz="2800" dirty="0"/>
              <a:t>的输出输入自动恢复平衡。</a:t>
            </a:r>
          </a:p>
        </p:txBody>
      </p:sp>
      <p:pic>
        <p:nvPicPr>
          <p:cNvPr id="4" name="图片 3">
            <a:extLst>
              <a:ext uri="{FF2B5EF4-FFF2-40B4-BE49-F238E27FC236}">
                <a16:creationId xmlns:a16="http://schemas.microsoft.com/office/drawing/2014/main" id="{E21E05FD-1CE8-4207-9B4B-9109D24A210B}"/>
              </a:ext>
            </a:extLst>
          </p:cNvPr>
          <p:cNvPicPr>
            <a:picLocks noChangeAspect="1"/>
          </p:cNvPicPr>
          <p:nvPr/>
        </p:nvPicPr>
        <p:blipFill>
          <a:blip r:embed="rId4"/>
          <a:stretch>
            <a:fillRect/>
          </a:stretch>
        </p:blipFill>
        <p:spPr>
          <a:xfrm>
            <a:off x="1352923" y="3134537"/>
            <a:ext cx="7342841" cy="3393458"/>
          </a:xfrm>
          <a:prstGeom prst="rect">
            <a:avLst/>
          </a:prstGeom>
        </p:spPr>
      </p:pic>
      <p:sp>
        <p:nvSpPr>
          <p:cNvPr id="5" name="文本框 4">
            <a:extLst>
              <a:ext uri="{FF2B5EF4-FFF2-40B4-BE49-F238E27FC236}">
                <a16:creationId xmlns:a16="http://schemas.microsoft.com/office/drawing/2014/main" id="{0B7E1863-A772-45E0-83CA-C24150BBC5C4}"/>
              </a:ext>
            </a:extLst>
          </p:cNvPr>
          <p:cNvSpPr txBox="1"/>
          <p:nvPr/>
        </p:nvSpPr>
        <p:spPr>
          <a:xfrm>
            <a:off x="9051397" y="6066330"/>
            <a:ext cx="3140603" cy="461665"/>
          </a:xfrm>
          <a:prstGeom prst="rect">
            <a:avLst/>
          </a:prstGeom>
          <a:noFill/>
        </p:spPr>
        <p:txBody>
          <a:bodyPr wrap="none" rtlCol="0">
            <a:spAutoFit/>
          </a:bodyPr>
          <a:lstStyle/>
          <a:p>
            <a:pPr algn="l"/>
            <a:r>
              <a:rPr lang="zh-CN" altLang="en-US" sz="2400" dirty="0">
                <a:solidFill>
                  <a:srgbClr val="FF0000"/>
                </a:solidFill>
              </a:rPr>
              <a:t>注：课本</a:t>
            </a:r>
            <a:r>
              <a:rPr lang="en-US" altLang="zh-CN" sz="2400" dirty="0">
                <a:solidFill>
                  <a:srgbClr val="FF0000"/>
                </a:solidFill>
              </a:rPr>
              <a:t>P24</a:t>
            </a:r>
            <a:r>
              <a:rPr lang="zh-CN" altLang="en-US" sz="2400" dirty="0">
                <a:solidFill>
                  <a:srgbClr val="FF0000"/>
                </a:solidFill>
              </a:rPr>
              <a:t>页，理解</a:t>
            </a:r>
          </a:p>
        </p:txBody>
      </p:sp>
    </p:spTree>
    <p:extLst>
      <p:ext uri="{BB962C8B-B14F-4D97-AF65-F5344CB8AC3E}">
        <p14:creationId xmlns:p14="http://schemas.microsoft.com/office/powerpoint/2010/main" val="176824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国际收支不平衡对策</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56FFED4-67EB-4B05-B9CA-57399B5E9510}"/>
              </a:ext>
            </a:extLst>
          </p:cNvPr>
          <p:cNvSpPr txBox="1"/>
          <p:nvPr/>
        </p:nvSpPr>
        <p:spPr>
          <a:xfrm>
            <a:off x="332716" y="1047861"/>
            <a:ext cx="11859284" cy="5262979"/>
          </a:xfrm>
          <a:prstGeom prst="rect">
            <a:avLst/>
          </a:prstGeom>
          <a:noFill/>
        </p:spPr>
        <p:txBody>
          <a:bodyPr wrap="square" rtlCol="0">
            <a:spAutoFit/>
          </a:bodyPr>
          <a:lstStyle/>
          <a:p>
            <a:pPr algn="l"/>
            <a:r>
              <a:rPr lang="zh-CN" altLang="en-US" sz="2800" b="1" dirty="0"/>
              <a:t>国际收支的调节政策</a:t>
            </a:r>
            <a:r>
              <a:rPr lang="zh-CN" altLang="en-US" sz="2800" dirty="0"/>
              <a:t>（</a:t>
            </a:r>
            <a:r>
              <a:rPr lang="zh-CN" altLang="en-US" sz="2800" dirty="0">
                <a:solidFill>
                  <a:srgbClr val="FF0000"/>
                </a:solidFill>
              </a:rPr>
              <a:t>★</a:t>
            </a:r>
            <a:r>
              <a:rPr lang="zh-CN" altLang="en-US" sz="2800" dirty="0"/>
              <a:t>）：</a:t>
            </a:r>
            <a:endParaRPr lang="en-US" altLang="zh-CN" sz="2800" dirty="0"/>
          </a:p>
          <a:p>
            <a:pPr algn="l"/>
            <a:endParaRPr lang="en-US" altLang="zh-CN" sz="1400" dirty="0"/>
          </a:p>
          <a:p>
            <a:pPr algn="l"/>
            <a:r>
              <a:rPr lang="zh-CN" altLang="en-US" sz="2800" dirty="0"/>
              <a:t>①支出增减政策：通过改变（增加</a:t>
            </a:r>
            <a:r>
              <a:rPr lang="en-US" altLang="zh-CN" sz="2800" dirty="0"/>
              <a:t>/</a:t>
            </a:r>
            <a:r>
              <a:rPr lang="zh-CN" altLang="en-US" sz="2800" dirty="0"/>
              <a:t>减少）国民收入，从而改变可用于购买商品和服务的开支。</a:t>
            </a:r>
            <a:endParaRPr lang="en-US" altLang="zh-CN" sz="2800" dirty="0"/>
          </a:p>
          <a:p>
            <a:pPr algn="l"/>
            <a:r>
              <a:rPr lang="en-US" altLang="zh-CN" sz="2800" dirty="0"/>
              <a:t>Ⅰ.</a:t>
            </a:r>
            <a:r>
              <a:rPr lang="zh-CN" altLang="en-US" sz="2800" dirty="0"/>
              <a:t>支出增加政策：如扩张性财政货币政策，应对国际收支顺差。</a:t>
            </a:r>
            <a:endParaRPr lang="en-US" altLang="zh-CN" sz="2800" dirty="0"/>
          </a:p>
          <a:p>
            <a:pPr algn="l"/>
            <a:r>
              <a:rPr lang="en-US" altLang="zh-CN" sz="2800" dirty="0"/>
              <a:t>Ⅱ.</a:t>
            </a:r>
            <a:r>
              <a:rPr lang="zh-CN" altLang="en-US" sz="2800" dirty="0"/>
              <a:t>支出减少政策：如紧缩性财政货币政策，应对国际收支逆差。</a:t>
            </a:r>
            <a:endParaRPr lang="en-US" altLang="zh-CN" sz="2800" dirty="0"/>
          </a:p>
          <a:p>
            <a:pPr algn="l"/>
            <a:endParaRPr lang="en-US" altLang="zh-CN" sz="1400" dirty="0"/>
          </a:p>
          <a:p>
            <a:pPr algn="l"/>
            <a:r>
              <a:rPr lang="zh-CN" altLang="en-US" sz="2800" dirty="0"/>
              <a:t>例如：某国存在持续性国际收支逆差时，可以采取支出减少政策，即实行紧缩性财政政策：减少政府支出，加税；实行紧缩性货币政策：减少货币供应量，提高利率。</a:t>
            </a:r>
            <a:r>
              <a:rPr lang="zh-CN" altLang="en-US" sz="2800" dirty="0">
                <a:solidFill>
                  <a:srgbClr val="FF0000"/>
                </a:solidFill>
              </a:rPr>
              <a:t>支出减少政策的核心是减少国民收入</a:t>
            </a:r>
            <a:r>
              <a:rPr lang="zh-CN" altLang="en-US" sz="2800" dirty="0"/>
              <a:t>，迫使本国支出下降，那么用于进口的支出也会下降。此外随着经济萎缩，国内物价水平会降低，有利于出口，这样经常项目会得到改善。由于较高的利率有助于吸引外资流入，改善资本与金融项目。</a:t>
            </a:r>
            <a:endParaRPr lang="en-US" altLang="zh-CN" sz="2800" dirty="0"/>
          </a:p>
        </p:txBody>
      </p:sp>
    </p:spTree>
    <p:extLst>
      <p:ext uri="{BB962C8B-B14F-4D97-AF65-F5344CB8AC3E}">
        <p14:creationId xmlns:p14="http://schemas.microsoft.com/office/powerpoint/2010/main" val="226634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国际收支不平衡对策</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56FFED4-67EB-4B05-B9CA-57399B5E9510}"/>
              </a:ext>
            </a:extLst>
          </p:cNvPr>
          <p:cNvSpPr txBox="1"/>
          <p:nvPr/>
        </p:nvSpPr>
        <p:spPr>
          <a:xfrm>
            <a:off x="332717" y="1336120"/>
            <a:ext cx="11859284" cy="4185761"/>
          </a:xfrm>
          <a:prstGeom prst="rect">
            <a:avLst/>
          </a:prstGeom>
          <a:noFill/>
        </p:spPr>
        <p:txBody>
          <a:bodyPr wrap="square" rtlCol="0">
            <a:spAutoFit/>
          </a:bodyPr>
          <a:lstStyle/>
          <a:p>
            <a:r>
              <a:rPr lang="zh-CN" altLang="en-US" sz="2800" b="1" dirty="0"/>
              <a:t>国际收支的调节政策</a:t>
            </a:r>
            <a:r>
              <a:rPr lang="zh-CN" altLang="en-US" sz="2800" dirty="0"/>
              <a:t>（</a:t>
            </a:r>
            <a:r>
              <a:rPr lang="zh-CN" altLang="en-US" sz="2800" dirty="0">
                <a:solidFill>
                  <a:srgbClr val="FF0000"/>
                </a:solidFill>
              </a:rPr>
              <a:t>★</a:t>
            </a:r>
            <a:r>
              <a:rPr lang="zh-CN" altLang="en-US" sz="2800" dirty="0"/>
              <a:t>）：</a:t>
            </a:r>
            <a:endParaRPr lang="en-US" altLang="zh-CN" sz="2800" dirty="0"/>
          </a:p>
          <a:p>
            <a:pPr algn="l"/>
            <a:endParaRPr lang="en-US" altLang="zh-CN" sz="1400" dirty="0"/>
          </a:p>
          <a:p>
            <a:pPr algn="l"/>
            <a:r>
              <a:rPr lang="zh-CN" altLang="en-US" sz="2800" dirty="0"/>
              <a:t>②支出转移政策：主要是</a:t>
            </a:r>
            <a:r>
              <a:rPr lang="zh-CN" altLang="en-US" sz="2800" dirty="0">
                <a:solidFill>
                  <a:srgbClr val="FF0000"/>
                </a:solidFill>
              </a:rPr>
              <a:t>通过改变支出的流向</a:t>
            </a:r>
            <a:r>
              <a:rPr lang="zh-CN" altLang="en-US" sz="2800" dirty="0"/>
              <a:t>，比如鼓励用于购买商品和服务的支出由国外转向国内，从而改善国际收支。</a:t>
            </a:r>
            <a:br>
              <a:rPr lang="en-US" altLang="zh-CN" sz="2800" dirty="0"/>
            </a:br>
            <a:r>
              <a:rPr lang="en-US" altLang="zh-CN" sz="2800" dirty="0"/>
              <a:t>Ⅰ.</a:t>
            </a:r>
            <a:r>
              <a:rPr lang="zh-CN" altLang="en-US" sz="2800" dirty="0"/>
              <a:t>人为调低本国货币汇率；</a:t>
            </a:r>
            <a:endParaRPr lang="en-US" altLang="zh-CN" sz="2800" dirty="0"/>
          </a:p>
          <a:p>
            <a:pPr algn="l"/>
            <a:r>
              <a:rPr lang="en-US" altLang="zh-CN" sz="2800" dirty="0"/>
              <a:t>Ⅱ.</a:t>
            </a:r>
            <a:r>
              <a:rPr lang="zh-CN" altLang="en-US" sz="2800" dirty="0"/>
              <a:t>采取复汇率制度，从而刺激某些商品出口、限制某些商品进口；</a:t>
            </a:r>
            <a:endParaRPr lang="en-US" altLang="zh-CN" sz="2800" dirty="0"/>
          </a:p>
          <a:p>
            <a:pPr algn="l"/>
            <a:r>
              <a:rPr lang="en-US" altLang="zh-CN" sz="2800" dirty="0"/>
              <a:t>Ⅲ.</a:t>
            </a:r>
            <a:r>
              <a:rPr lang="zh-CN" altLang="en-US" sz="2800" dirty="0"/>
              <a:t>提高进口关税，增加进口成本；</a:t>
            </a:r>
            <a:endParaRPr lang="en-US" altLang="zh-CN" sz="2800" dirty="0"/>
          </a:p>
          <a:p>
            <a:pPr algn="l"/>
            <a:r>
              <a:rPr lang="en-US" altLang="zh-CN" sz="2800" dirty="0"/>
              <a:t>Ⅳ.</a:t>
            </a:r>
            <a:r>
              <a:rPr lang="zh-CN" altLang="en-US" sz="2800" dirty="0"/>
              <a:t>实行进口配额、提供出口补贴（例如出口退税）。</a:t>
            </a:r>
            <a:endParaRPr lang="en-US" altLang="zh-CN" sz="2800" dirty="0"/>
          </a:p>
          <a:p>
            <a:pPr algn="l"/>
            <a:r>
              <a:rPr lang="zh-CN" altLang="en-US" sz="2800" dirty="0"/>
              <a:t>本质上，这类政策主要通过</a:t>
            </a:r>
            <a:r>
              <a:rPr lang="zh-CN" altLang="en-US" sz="2800" dirty="0">
                <a:solidFill>
                  <a:srgbClr val="FF0000"/>
                </a:solidFill>
              </a:rPr>
              <a:t>改变进出口商品相对价格或进出口数量</a:t>
            </a:r>
            <a:r>
              <a:rPr lang="zh-CN" altLang="en-US" sz="2800" dirty="0"/>
              <a:t>，借以提高出口商品竞争力，从而改善国际收支。</a:t>
            </a:r>
            <a:endParaRPr lang="en-US" altLang="zh-CN" sz="2800" dirty="0"/>
          </a:p>
        </p:txBody>
      </p:sp>
    </p:spTree>
    <p:extLst>
      <p:ext uri="{BB962C8B-B14F-4D97-AF65-F5344CB8AC3E}">
        <p14:creationId xmlns:p14="http://schemas.microsoft.com/office/powerpoint/2010/main" val="341693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国际收支不平衡对策</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E57EEFF1-88C2-41FB-BB71-0248EEB6DC61}"/>
              </a:ext>
            </a:extLst>
          </p:cNvPr>
          <p:cNvSpPr txBox="1"/>
          <p:nvPr/>
        </p:nvSpPr>
        <p:spPr>
          <a:xfrm>
            <a:off x="282388" y="1515034"/>
            <a:ext cx="11627224" cy="4185761"/>
          </a:xfrm>
          <a:prstGeom prst="rect">
            <a:avLst/>
          </a:prstGeom>
          <a:noFill/>
        </p:spPr>
        <p:txBody>
          <a:bodyPr wrap="square" rtlCol="0">
            <a:spAutoFit/>
          </a:bodyPr>
          <a:lstStyle/>
          <a:p>
            <a:pPr algn="l"/>
            <a:r>
              <a:rPr lang="zh-CN" altLang="en-US" sz="2800" b="1" dirty="0"/>
              <a:t>国际收支的融资手段</a:t>
            </a:r>
            <a:r>
              <a:rPr lang="zh-CN" altLang="en-US" sz="2800" dirty="0"/>
              <a:t>：以</a:t>
            </a:r>
            <a:r>
              <a:rPr lang="zh-CN" altLang="en-US" sz="2800" dirty="0">
                <a:solidFill>
                  <a:srgbClr val="FF0000"/>
                </a:solidFill>
              </a:rPr>
              <a:t>筹措资金</a:t>
            </a:r>
            <a:r>
              <a:rPr lang="zh-CN" altLang="en-US" sz="2800" dirty="0"/>
              <a:t>的方式来填补国际收支不平衡的缺口。</a:t>
            </a:r>
            <a:endParaRPr lang="en-US" altLang="zh-CN" sz="2800" dirty="0"/>
          </a:p>
          <a:p>
            <a:pPr algn="l"/>
            <a:r>
              <a:rPr lang="zh-CN" altLang="en-US" sz="2800" dirty="0"/>
              <a:t>①内部融资：动用官方储备、动员或集中国内居民持有的外汇；</a:t>
            </a:r>
            <a:endParaRPr lang="en-US" altLang="zh-CN" sz="2800" dirty="0"/>
          </a:p>
          <a:p>
            <a:pPr algn="l"/>
            <a:r>
              <a:rPr lang="zh-CN" altLang="en-US" sz="2800" dirty="0"/>
              <a:t>②外部融资：向外国政府、机构融通资金。</a:t>
            </a:r>
            <a:endParaRPr lang="en-US" altLang="zh-CN" sz="2800" dirty="0"/>
          </a:p>
          <a:p>
            <a:pPr algn="l"/>
            <a:endParaRPr lang="en-US" altLang="zh-CN" sz="1400" dirty="0"/>
          </a:p>
          <a:p>
            <a:pPr algn="l"/>
            <a:r>
              <a:rPr lang="zh-CN" altLang="en-US" sz="2800" b="1" dirty="0"/>
              <a:t>直接管制</a:t>
            </a:r>
            <a:r>
              <a:rPr lang="zh-CN" altLang="en-US" sz="2800" dirty="0"/>
              <a:t>：包括贸易管制和外汇管制。</a:t>
            </a:r>
            <a:endParaRPr lang="en-US" altLang="zh-CN" sz="2800" dirty="0"/>
          </a:p>
          <a:p>
            <a:pPr algn="l"/>
            <a:r>
              <a:rPr lang="zh-CN" altLang="en-US" sz="2800" dirty="0"/>
              <a:t>优点：①不受时滞影响，因而效果比较迅速和显著；</a:t>
            </a:r>
            <a:endParaRPr lang="en-US" altLang="zh-CN" sz="2800" dirty="0"/>
          </a:p>
          <a:p>
            <a:pPr algn="l"/>
            <a:r>
              <a:rPr lang="en-US" altLang="zh-CN" sz="2800" dirty="0"/>
              <a:t>           </a:t>
            </a:r>
            <a:r>
              <a:rPr lang="zh-CN" altLang="en-US" sz="2800" dirty="0"/>
              <a:t>②选择性较好，可以根据不同的交易予以鼓励或限制，而不会影响 </a:t>
            </a:r>
            <a:r>
              <a:rPr lang="en-US" altLang="zh-CN" sz="2800" dirty="0"/>
              <a:t>	     </a:t>
            </a:r>
            <a:r>
              <a:rPr lang="zh-CN" altLang="en-US" sz="2800" dirty="0"/>
              <a:t>其他交易。</a:t>
            </a:r>
            <a:endParaRPr lang="en-US" altLang="zh-CN" sz="2800" dirty="0"/>
          </a:p>
          <a:p>
            <a:pPr algn="l"/>
            <a:r>
              <a:rPr lang="zh-CN" altLang="en-US" sz="2800" dirty="0"/>
              <a:t>缺点：①扭曲市场机制，损害市场效率，不利于资源有效配置；</a:t>
            </a:r>
            <a:endParaRPr lang="en-US" altLang="zh-CN" sz="2800" dirty="0"/>
          </a:p>
          <a:p>
            <a:pPr algn="l"/>
            <a:r>
              <a:rPr lang="en-US" altLang="zh-CN" sz="2800" dirty="0"/>
              <a:t>           </a:t>
            </a:r>
            <a:r>
              <a:rPr lang="zh-CN" altLang="en-US" sz="2800" dirty="0"/>
              <a:t>②可能会引起其他国家报复。</a:t>
            </a:r>
          </a:p>
        </p:txBody>
      </p:sp>
      <p:sp>
        <p:nvSpPr>
          <p:cNvPr id="4" name="文本框 3">
            <a:extLst>
              <a:ext uri="{FF2B5EF4-FFF2-40B4-BE49-F238E27FC236}">
                <a16:creationId xmlns:a16="http://schemas.microsoft.com/office/drawing/2014/main" id="{ED7BDC77-1862-4602-822E-F6AEB0D8436E}"/>
              </a:ext>
            </a:extLst>
          </p:cNvPr>
          <p:cNvSpPr txBox="1"/>
          <p:nvPr/>
        </p:nvSpPr>
        <p:spPr>
          <a:xfrm>
            <a:off x="7873189" y="6167968"/>
            <a:ext cx="4318811" cy="461665"/>
          </a:xfrm>
          <a:prstGeom prst="rect">
            <a:avLst/>
          </a:prstGeom>
          <a:noFill/>
        </p:spPr>
        <p:txBody>
          <a:bodyPr wrap="none" rtlCol="0">
            <a:spAutoFit/>
          </a:bodyPr>
          <a:lstStyle/>
          <a:p>
            <a:pPr algn="l"/>
            <a:r>
              <a:rPr lang="zh-CN" altLang="en-US" sz="2400" dirty="0">
                <a:solidFill>
                  <a:srgbClr val="FF0000"/>
                </a:solidFill>
              </a:rPr>
              <a:t>课本</a:t>
            </a:r>
            <a:r>
              <a:rPr lang="en-US" altLang="zh-CN" sz="2400" dirty="0">
                <a:solidFill>
                  <a:srgbClr val="FF0000"/>
                </a:solidFill>
              </a:rPr>
              <a:t>P26</a:t>
            </a:r>
            <a:r>
              <a:rPr lang="zh-CN" altLang="en-US" sz="2400" dirty="0">
                <a:solidFill>
                  <a:srgbClr val="FF0000"/>
                </a:solidFill>
              </a:rPr>
              <a:t>专栏</a:t>
            </a:r>
            <a:r>
              <a:rPr lang="en-US" altLang="zh-CN" sz="2400" dirty="0">
                <a:solidFill>
                  <a:srgbClr val="FF0000"/>
                </a:solidFill>
              </a:rPr>
              <a:t>1-2</a:t>
            </a:r>
            <a:r>
              <a:rPr lang="zh-CN" altLang="en-US" sz="2400" dirty="0">
                <a:solidFill>
                  <a:srgbClr val="FF0000"/>
                </a:solidFill>
              </a:rPr>
              <a:t>热钱</a:t>
            </a:r>
            <a:r>
              <a:rPr lang="en-US" altLang="zh-CN" sz="2400" dirty="0">
                <a:solidFill>
                  <a:srgbClr val="FF0000"/>
                </a:solidFill>
              </a:rPr>
              <a:t> </a:t>
            </a:r>
            <a:r>
              <a:rPr lang="zh-CN" altLang="en-US" sz="2400" dirty="0">
                <a:solidFill>
                  <a:srgbClr val="FF0000"/>
                </a:solidFill>
              </a:rPr>
              <a:t>自行了解</a:t>
            </a:r>
          </a:p>
        </p:txBody>
      </p:sp>
    </p:spTree>
    <p:extLst>
      <p:ext uri="{BB962C8B-B14F-4D97-AF65-F5344CB8AC3E}">
        <p14:creationId xmlns:p14="http://schemas.microsoft.com/office/powerpoint/2010/main" val="32413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432459" y="3930223"/>
            <a:ext cx="3327083"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外汇与汇率</a:t>
            </a:r>
          </a:p>
        </p:txBody>
      </p:sp>
    </p:spTree>
    <p:extLst>
      <p:ext uri="{BB962C8B-B14F-4D97-AF65-F5344CB8AC3E}">
        <p14:creationId xmlns:p14="http://schemas.microsoft.com/office/powerpoint/2010/main" val="80504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1"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外汇的定义</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FA018BB-B51C-4E9B-AF28-7A3869CE7616}"/>
              </a:ext>
            </a:extLst>
          </p:cNvPr>
          <p:cNvSpPr txBox="1"/>
          <p:nvPr/>
        </p:nvSpPr>
        <p:spPr>
          <a:xfrm>
            <a:off x="78968" y="1336120"/>
            <a:ext cx="12034064" cy="4185761"/>
          </a:xfrm>
          <a:prstGeom prst="rect">
            <a:avLst/>
          </a:prstGeom>
          <a:noFill/>
        </p:spPr>
        <p:txBody>
          <a:bodyPr wrap="none" rtlCol="0">
            <a:spAutoFit/>
          </a:bodyPr>
          <a:lstStyle/>
          <a:p>
            <a:pPr algn="l"/>
            <a:r>
              <a:rPr lang="zh-CN" altLang="en-US" sz="2800" dirty="0"/>
              <a:t>外汇的</a:t>
            </a:r>
            <a:r>
              <a:rPr lang="zh-CN" altLang="en-US" sz="2800" b="1" dirty="0"/>
              <a:t>动态</a:t>
            </a:r>
            <a:r>
              <a:rPr lang="zh-CN" altLang="en-US" sz="2800" dirty="0"/>
              <a:t>概念：把一国货币兑换成另一国货币的国际汇兑行为和过程；</a:t>
            </a:r>
            <a:endParaRPr lang="en-US" altLang="zh-CN" sz="2800" dirty="0"/>
          </a:p>
          <a:p>
            <a:pPr algn="l"/>
            <a:r>
              <a:rPr lang="zh-CN" altLang="en-US" sz="2800" dirty="0"/>
              <a:t>外汇的</a:t>
            </a:r>
            <a:r>
              <a:rPr lang="zh-CN" altLang="en-US" sz="2800" b="1" dirty="0"/>
              <a:t>静态</a:t>
            </a:r>
            <a:r>
              <a:rPr lang="zh-CN" altLang="en-US" sz="2800" dirty="0"/>
              <a:t>概念：以外币表示的可用于对外支付的金融资产。</a:t>
            </a:r>
            <a:endParaRPr lang="en-US" altLang="zh-CN" sz="2800" dirty="0"/>
          </a:p>
          <a:p>
            <a:pPr algn="l"/>
            <a:endParaRPr lang="en-US" altLang="zh-CN" sz="1400" dirty="0"/>
          </a:p>
          <a:p>
            <a:pPr algn="l"/>
            <a:r>
              <a:rPr lang="zh-CN" altLang="en-US" sz="2800" dirty="0"/>
              <a:t>我国外汇的定义：指下列以外币表示的可以用作国际清偿的支付手段和资产</a:t>
            </a:r>
            <a:endParaRPr lang="en-US" altLang="zh-CN" sz="2800" dirty="0"/>
          </a:p>
          <a:p>
            <a:pPr algn="l"/>
            <a:r>
              <a:rPr lang="zh-CN" altLang="en-US" sz="2800" dirty="0"/>
              <a:t>（</a:t>
            </a:r>
            <a:r>
              <a:rPr lang="en-US" altLang="zh-CN" sz="2800" dirty="0"/>
              <a:t>1</a:t>
            </a:r>
            <a:r>
              <a:rPr lang="zh-CN" altLang="en-US" sz="2800" dirty="0"/>
              <a:t>）外币现钞，包括纸币和铸币；</a:t>
            </a:r>
            <a:endParaRPr lang="en-US" altLang="zh-CN" sz="2800" dirty="0"/>
          </a:p>
          <a:p>
            <a:pPr algn="l"/>
            <a:r>
              <a:rPr lang="zh-CN" altLang="en-US" sz="2800" dirty="0"/>
              <a:t>（</a:t>
            </a:r>
            <a:r>
              <a:rPr lang="en-US" altLang="zh-CN" sz="2800" dirty="0"/>
              <a:t>2</a:t>
            </a:r>
            <a:r>
              <a:rPr lang="zh-CN" altLang="en-US" sz="2800" dirty="0"/>
              <a:t>）外币支付凭证或者支付工具，包括票据、银行存款凭证、银行卡等；</a:t>
            </a:r>
            <a:endParaRPr lang="en-US" altLang="zh-CN" sz="2800" dirty="0"/>
          </a:p>
          <a:p>
            <a:pPr algn="l"/>
            <a:r>
              <a:rPr lang="zh-CN" altLang="en-US" sz="2800" dirty="0"/>
              <a:t>（</a:t>
            </a:r>
            <a:r>
              <a:rPr lang="en-US" altLang="zh-CN" sz="2800" dirty="0"/>
              <a:t>3</a:t>
            </a:r>
            <a:r>
              <a:rPr lang="zh-CN" altLang="en-US" sz="2800" dirty="0"/>
              <a:t>）外币有价证券（债券、股票等）；</a:t>
            </a:r>
            <a:endParaRPr lang="en-US" altLang="zh-CN" sz="2800" dirty="0"/>
          </a:p>
          <a:p>
            <a:pPr algn="l"/>
            <a:r>
              <a:rPr lang="zh-CN" altLang="en-US" sz="2800" dirty="0"/>
              <a:t>（</a:t>
            </a:r>
            <a:r>
              <a:rPr lang="en-US" altLang="zh-CN" sz="2800" dirty="0"/>
              <a:t>4</a:t>
            </a:r>
            <a:r>
              <a:rPr lang="zh-CN" altLang="en-US" sz="2800" dirty="0"/>
              <a:t>）</a:t>
            </a:r>
            <a:r>
              <a:rPr lang="en-US" altLang="zh-CN" sz="2800" dirty="0"/>
              <a:t>SDR</a:t>
            </a:r>
            <a:r>
              <a:rPr lang="zh-CN" altLang="en-US" sz="2800" dirty="0"/>
              <a:t>（ </a:t>
            </a:r>
            <a:r>
              <a:rPr lang="zh-CN" altLang="en-US" sz="2800" dirty="0">
                <a:solidFill>
                  <a:srgbClr val="FF0000"/>
                </a:solidFill>
              </a:rPr>
              <a:t>★ ★ </a:t>
            </a:r>
            <a:r>
              <a:rPr lang="zh-CN" altLang="en-US" sz="2800" dirty="0"/>
              <a:t>）</a:t>
            </a:r>
            <a:endParaRPr lang="en-US" altLang="zh-CN" sz="2800" dirty="0"/>
          </a:p>
          <a:p>
            <a:pPr algn="l"/>
            <a:r>
              <a:rPr lang="zh-CN" altLang="en-US" sz="2800" dirty="0"/>
              <a:t>（</a:t>
            </a:r>
            <a:r>
              <a:rPr lang="en-US" altLang="zh-CN" sz="2800" dirty="0"/>
              <a:t>5</a:t>
            </a:r>
            <a:r>
              <a:rPr lang="zh-CN" altLang="en-US" sz="2800" dirty="0"/>
              <a:t>）其他外汇资产</a:t>
            </a:r>
            <a:endParaRPr lang="en-US" altLang="zh-CN" sz="2800" dirty="0"/>
          </a:p>
          <a:p>
            <a:pPr algn="l"/>
            <a:r>
              <a:rPr lang="zh-CN" altLang="en-US" sz="2800" dirty="0"/>
              <a:t>注：</a:t>
            </a:r>
            <a:r>
              <a:rPr lang="zh-CN" altLang="en-US" sz="2800" dirty="0">
                <a:solidFill>
                  <a:srgbClr val="FF0000"/>
                </a:solidFill>
              </a:rPr>
              <a:t>不包含外币动态概念</a:t>
            </a:r>
          </a:p>
        </p:txBody>
      </p:sp>
    </p:spTree>
    <p:extLst>
      <p:ext uri="{BB962C8B-B14F-4D97-AF65-F5344CB8AC3E}">
        <p14:creationId xmlns:p14="http://schemas.microsoft.com/office/powerpoint/2010/main" val="2808729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7"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外汇的三大基本特征</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8A1869C-6742-442B-8521-C6B18F9E5EE4}"/>
              </a:ext>
            </a:extLst>
          </p:cNvPr>
          <p:cNvSpPr txBox="1"/>
          <p:nvPr/>
        </p:nvSpPr>
        <p:spPr>
          <a:xfrm>
            <a:off x="332717" y="931320"/>
            <a:ext cx="11421035" cy="5478423"/>
          </a:xfrm>
          <a:prstGeom prst="rect">
            <a:avLst/>
          </a:prstGeom>
          <a:noFill/>
        </p:spPr>
        <p:txBody>
          <a:bodyPr wrap="square" rtlCol="0">
            <a:spAutoFit/>
          </a:bodyPr>
          <a:lstStyle/>
          <a:p>
            <a:pPr algn="l"/>
            <a:r>
              <a:rPr lang="zh-CN" altLang="en-US" sz="2800" dirty="0"/>
              <a:t>外汇的</a:t>
            </a:r>
            <a:r>
              <a:rPr lang="zh-CN" altLang="en-US" sz="2800" b="1" dirty="0"/>
              <a:t>基本特征</a:t>
            </a:r>
            <a:r>
              <a:rPr lang="zh-CN" altLang="en-US" sz="2800" dirty="0"/>
              <a:t>：</a:t>
            </a:r>
            <a:endParaRPr lang="en-US" altLang="zh-CN" sz="2800" dirty="0"/>
          </a:p>
          <a:p>
            <a:pPr algn="l"/>
            <a:r>
              <a:rPr lang="zh-CN" altLang="en-US" sz="2800" dirty="0"/>
              <a:t>一、</a:t>
            </a:r>
            <a:r>
              <a:rPr lang="zh-CN" altLang="en-US" sz="2800" b="1" dirty="0"/>
              <a:t>外汇是一种金融资产</a:t>
            </a:r>
            <a:r>
              <a:rPr lang="zh-CN" altLang="en-US" sz="2800" dirty="0"/>
              <a:t>。</a:t>
            </a:r>
            <a:endParaRPr lang="en-US" altLang="zh-CN" sz="2800" dirty="0"/>
          </a:p>
          <a:p>
            <a:pPr algn="l"/>
            <a:r>
              <a:rPr lang="zh-CN" altLang="en-US" sz="2800" dirty="0"/>
              <a:t>实物资产（如土地、机器）和无形资产（如版权、专利）不能构成外汇。</a:t>
            </a:r>
            <a:endParaRPr lang="en-US" altLang="zh-CN" sz="2800" dirty="0"/>
          </a:p>
          <a:p>
            <a:pPr algn="l"/>
            <a:endParaRPr lang="en-US" altLang="zh-CN" sz="1400" dirty="0"/>
          </a:p>
          <a:p>
            <a:pPr algn="l"/>
            <a:r>
              <a:rPr lang="zh-CN" altLang="en-US" sz="2800" dirty="0"/>
              <a:t>二、</a:t>
            </a:r>
            <a:r>
              <a:rPr lang="zh-CN" altLang="en-US" sz="2800" b="1" dirty="0"/>
              <a:t>外汇必须以外币表示</a:t>
            </a:r>
            <a:r>
              <a:rPr lang="zh-CN" altLang="en-US" sz="2800" dirty="0"/>
              <a:t>。</a:t>
            </a:r>
            <a:endParaRPr lang="en-US" altLang="zh-CN" sz="2800" dirty="0"/>
          </a:p>
          <a:p>
            <a:pPr algn="l"/>
            <a:r>
              <a:rPr lang="zh-CN" altLang="en-US" sz="2800" dirty="0"/>
              <a:t>例如：虽然美元是世界货币，在国际间被普遍接受，但是对于美国居民而言美元并不是外汇。</a:t>
            </a:r>
            <a:endParaRPr lang="en-US" altLang="zh-CN" sz="2800" dirty="0"/>
          </a:p>
          <a:p>
            <a:pPr algn="l"/>
            <a:endParaRPr lang="en-US" altLang="zh-CN" sz="1400" dirty="0"/>
          </a:p>
          <a:p>
            <a:pPr algn="l"/>
            <a:r>
              <a:rPr lang="zh-CN" altLang="en-US" sz="2800" dirty="0"/>
              <a:t>三、用作外汇的货币应具有</a:t>
            </a:r>
            <a:r>
              <a:rPr lang="zh-CN" altLang="en-US" sz="2800" b="1" dirty="0"/>
              <a:t>较充分的可兑换性</a:t>
            </a:r>
            <a:r>
              <a:rPr lang="zh-CN" altLang="en-US" sz="2800" dirty="0"/>
              <a:t>。</a:t>
            </a:r>
            <a:endParaRPr lang="en-US" altLang="zh-CN" sz="2800" dirty="0"/>
          </a:p>
          <a:p>
            <a:pPr algn="l"/>
            <a:r>
              <a:rPr lang="zh-CN" altLang="en-US" sz="2800" dirty="0"/>
              <a:t>（</a:t>
            </a:r>
            <a:r>
              <a:rPr lang="en-US" altLang="zh-CN" sz="2800" dirty="0"/>
              <a:t>1</a:t>
            </a:r>
            <a:r>
              <a:rPr lang="zh-CN" altLang="en-US" sz="2800" dirty="0"/>
              <a:t>）可自由兑换货币：美元；</a:t>
            </a:r>
            <a:endParaRPr lang="en-US" altLang="zh-CN" sz="2800" dirty="0"/>
          </a:p>
          <a:p>
            <a:pPr algn="l"/>
            <a:r>
              <a:rPr lang="zh-CN" altLang="en-US" sz="2800" dirty="0"/>
              <a:t>（</a:t>
            </a:r>
            <a:r>
              <a:rPr lang="en-US" altLang="zh-CN" sz="2800" dirty="0"/>
              <a:t>2</a:t>
            </a:r>
            <a:r>
              <a:rPr lang="zh-CN" altLang="en-US" sz="2800" dirty="0"/>
              <a:t>）有限可兑换货币：人民币；</a:t>
            </a:r>
            <a:endParaRPr lang="en-US" altLang="zh-CN" sz="2800" dirty="0"/>
          </a:p>
          <a:p>
            <a:pPr algn="l"/>
            <a:r>
              <a:rPr lang="zh-CN" altLang="en-US" sz="2800" dirty="0"/>
              <a:t>（</a:t>
            </a:r>
            <a:r>
              <a:rPr lang="en-US" altLang="zh-CN" sz="2800" dirty="0"/>
              <a:t>3</a:t>
            </a:r>
            <a:r>
              <a:rPr lang="zh-CN" altLang="en-US" sz="2800" dirty="0"/>
              <a:t>）不可兑换货币：朝鲜圆</a:t>
            </a:r>
            <a:endParaRPr lang="en-US" altLang="zh-CN" sz="1400" dirty="0"/>
          </a:p>
          <a:p>
            <a:pPr algn="l"/>
            <a:endParaRPr lang="en-US" altLang="zh-CN" sz="1400" dirty="0"/>
          </a:p>
          <a:p>
            <a:r>
              <a:rPr lang="zh-CN" altLang="en-US" sz="2800" dirty="0"/>
              <a:t>思考题：什么是“第八条款成员国”？</a:t>
            </a:r>
          </a:p>
        </p:txBody>
      </p:sp>
      <p:sp>
        <p:nvSpPr>
          <p:cNvPr id="3" name="文本框 2">
            <a:extLst>
              <a:ext uri="{FF2B5EF4-FFF2-40B4-BE49-F238E27FC236}">
                <a16:creationId xmlns:a16="http://schemas.microsoft.com/office/drawing/2014/main" id="{237C7F0E-FA2D-4D12-BC65-E24E09587136}"/>
              </a:ext>
            </a:extLst>
          </p:cNvPr>
          <p:cNvSpPr txBox="1"/>
          <p:nvPr/>
        </p:nvSpPr>
        <p:spPr>
          <a:xfrm>
            <a:off x="4983112" y="6249410"/>
            <a:ext cx="7249100" cy="461665"/>
          </a:xfrm>
          <a:prstGeom prst="rect">
            <a:avLst/>
          </a:prstGeom>
          <a:noFill/>
        </p:spPr>
        <p:txBody>
          <a:bodyPr wrap="none" rtlCol="0">
            <a:spAutoFit/>
          </a:bodyPr>
          <a:lstStyle/>
          <a:p>
            <a:pPr algn="l"/>
            <a:r>
              <a:rPr lang="zh-CN" altLang="en-US" sz="2400" dirty="0">
                <a:solidFill>
                  <a:srgbClr val="FF0000"/>
                </a:solidFill>
              </a:rPr>
              <a:t>注：</a:t>
            </a:r>
            <a:r>
              <a:rPr lang="en-US" altLang="zh-CN" sz="2400" dirty="0">
                <a:solidFill>
                  <a:srgbClr val="FF0000"/>
                </a:solidFill>
              </a:rPr>
              <a:t>QDII,QFII,QFLP,RQFII,QDLP,QDIE</a:t>
            </a:r>
            <a:r>
              <a:rPr lang="zh-CN" altLang="en-US" sz="2400" dirty="0">
                <a:solidFill>
                  <a:srgbClr val="FF0000"/>
                </a:solidFill>
              </a:rPr>
              <a:t>等概念自行了解</a:t>
            </a:r>
          </a:p>
        </p:txBody>
      </p:sp>
    </p:spTree>
    <p:extLst>
      <p:ext uri="{BB962C8B-B14F-4D97-AF65-F5344CB8AC3E}">
        <p14:creationId xmlns:p14="http://schemas.microsoft.com/office/powerpoint/2010/main" val="1620065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1"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汇率标价方法</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BA14173-3B50-40E5-8744-6B9C47DEF587}"/>
              </a:ext>
            </a:extLst>
          </p:cNvPr>
          <p:cNvSpPr txBox="1"/>
          <p:nvPr/>
        </p:nvSpPr>
        <p:spPr>
          <a:xfrm>
            <a:off x="475129" y="976143"/>
            <a:ext cx="11241741" cy="5047536"/>
          </a:xfrm>
          <a:prstGeom prst="rect">
            <a:avLst/>
          </a:prstGeom>
          <a:noFill/>
        </p:spPr>
        <p:txBody>
          <a:bodyPr wrap="square" rtlCol="0">
            <a:spAutoFit/>
          </a:bodyPr>
          <a:lstStyle/>
          <a:p>
            <a:pPr algn="l"/>
            <a:r>
              <a:rPr lang="zh-CN" altLang="en-US" sz="2800" dirty="0"/>
              <a:t>汇率标价方法：</a:t>
            </a:r>
            <a:endParaRPr lang="en-US" altLang="zh-CN" sz="2800" dirty="0"/>
          </a:p>
          <a:p>
            <a:pPr algn="l"/>
            <a:endParaRPr lang="en-US" altLang="zh-CN" sz="1400" dirty="0"/>
          </a:p>
          <a:p>
            <a:pPr algn="l"/>
            <a:r>
              <a:rPr lang="zh-CN" altLang="en-US" sz="2800" dirty="0"/>
              <a:t>一、</a:t>
            </a:r>
            <a:r>
              <a:rPr lang="zh-CN" altLang="en-US" sz="2800" b="1" dirty="0"/>
              <a:t>直接标价</a:t>
            </a:r>
            <a:r>
              <a:rPr lang="zh-CN" altLang="en-US" sz="2800" dirty="0"/>
              <a:t>（应付标价、外币标价）：</a:t>
            </a:r>
            <a:r>
              <a:rPr lang="zh-CN" altLang="en-US" sz="2800" dirty="0">
                <a:solidFill>
                  <a:srgbClr val="FF0000"/>
                </a:solidFill>
              </a:rPr>
              <a:t>基础货币是外币</a:t>
            </a:r>
            <a:r>
              <a:rPr lang="zh-CN" altLang="en-US" sz="2800" dirty="0"/>
              <a:t>，外币数额固定不变。</a:t>
            </a:r>
            <a:endParaRPr lang="en-US" altLang="zh-CN" sz="2800" dirty="0"/>
          </a:p>
          <a:p>
            <a:pPr algn="l"/>
            <a:r>
              <a:rPr lang="zh-CN" altLang="en-US" sz="2800" dirty="0"/>
              <a:t>在直接标价法下，汇率数值的变动方向与外币价值变动方向一致，与本币价值变动方向相反。</a:t>
            </a:r>
            <a:endParaRPr lang="en-US" altLang="zh-CN" sz="2800" dirty="0"/>
          </a:p>
          <a:p>
            <a:pPr algn="l"/>
            <a:endParaRPr lang="en-US" altLang="zh-CN" sz="1400" dirty="0"/>
          </a:p>
          <a:p>
            <a:pPr algn="l"/>
            <a:r>
              <a:rPr lang="zh-CN" altLang="en-US" sz="2800" dirty="0"/>
              <a:t>二、</a:t>
            </a:r>
            <a:r>
              <a:rPr lang="zh-CN" altLang="en-US" sz="2800" b="1" dirty="0"/>
              <a:t>间接标价</a:t>
            </a:r>
            <a:r>
              <a:rPr lang="zh-CN" altLang="en-US" sz="2800" dirty="0"/>
              <a:t>（应收标价、本币标价）：</a:t>
            </a:r>
            <a:r>
              <a:rPr lang="zh-CN" altLang="en-US" sz="2800" dirty="0">
                <a:solidFill>
                  <a:srgbClr val="FF0000"/>
                </a:solidFill>
              </a:rPr>
              <a:t>基础货币是本币</a:t>
            </a:r>
            <a:r>
              <a:rPr lang="zh-CN" altLang="en-US" sz="2800" dirty="0"/>
              <a:t>，本币数额固定不变。</a:t>
            </a:r>
            <a:endParaRPr lang="en-US" altLang="zh-CN" sz="2800" dirty="0"/>
          </a:p>
          <a:p>
            <a:r>
              <a:rPr lang="zh-CN" altLang="en-US" sz="2800" dirty="0"/>
              <a:t>在间接标价法下，汇率数值的变动方向与外币价值变动方向相反，与本币价值变动方向一致。</a:t>
            </a:r>
            <a:endParaRPr lang="en-US" altLang="zh-CN" sz="2800" dirty="0"/>
          </a:p>
          <a:p>
            <a:pPr algn="l"/>
            <a:endParaRPr lang="en-US" altLang="zh-CN" sz="1400" dirty="0"/>
          </a:p>
          <a:p>
            <a:pPr algn="l"/>
            <a:r>
              <a:rPr lang="zh-CN" altLang="en-US" sz="2800" dirty="0"/>
              <a:t>注：大多数国家采取直接标价法，</a:t>
            </a:r>
            <a:r>
              <a:rPr lang="zh-CN" altLang="en-US" sz="2800" dirty="0">
                <a:solidFill>
                  <a:srgbClr val="FF0000"/>
                </a:solidFill>
              </a:rPr>
              <a:t>伦敦外汇市场采取间接标价法</a:t>
            </a:r>
            <a:r>
              <a:rPr lang="zh-CN" altLang="en-US" sz="2800" dirty="0"/>
              <a:t>。</a:t>
            </a:r>
          </a:p>
        </p:txBody>
      </p:sp>
    </p:spTree>
    <p:extLst>
      <p:ext uri="{BB962C8B-B14F-4D97-AF65-F5344CB8AC3E}">
        <p14:creationId xmlns:p14="http://schemas.microsoft.com/office/powerpoint/2010/main" val="153159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1573" y="3930223"/>
            <a:ext cx="3868855"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预习内容检测</a:t>
            </a:r>
          </a:p>
        </p:txBody>
      </p:sp>
    </p:spTree>
    <p:extLst>
      <p:ext uri="{BB962C8B-B14F-4D97-AF65-F5344CB8AC3E}">
        <p14:creationId xmlns:p14="http://schemas.microsoft.com/office/powerpoint/2010/main" val="69749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1"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汇率标价方法</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9A120AA7-1581-4F22-A907-83A6698B4B7A}"/>
              </a:ext>
            </a:extLst>
          </p:cNvPr>
          <p:cNvSpPr txBox="1"/>
          <p:nvPr/>
        </p:nvSpPr>
        <p:spPr>
          <a:xfrm>
            <a:off x="493059" y="2521059"/>
            <a:ext cx="11205882" cy="1815882"/>
          </a:xfrm>
          <a:prstGeom prst="rect">
            <a:avLst/>
          </a:prstGeom>
          <a:noFill/>
        </p:spPr>
        <p:txBody>
          <a:bodyPr wrap="square" rtlCol="0">
            <a:spAutoFit/>
          </a:bodyPr>
          <a:lstStyle/>
          <a:p>
            <a:pPr algn="l"/>
            <a:r>
              <a:rPr lang="zh-CN" altLang="en-US" sz="2800" dirty="0"/>
              <a:t>两个约定：</a:t>
            </a:r>
            <a:endParaRPr lang="en-US" altLang="zh-CN" sz="2800" dirty="0"/>
          </a:p>
          <a:p>
            <a:pPr algn="l"/>
            <a:r>
              <a:rPr lang="zh-CN" altLang="en-US" sz="2800" dirty="0"/>
              <a:t>（</a:t>
            </a:r>
            <a:r>
              <a:rPr lang="en-US" altLang="zh-CN" sz="2800" dirty="0"/>
              <a:t>1</a:t>
            </a:r>
            <a:r>
              <a:rPr lang="zh-CN" altLang="en-US" sz="2800" dirty="0"/>
              <a:t>）</a:t>
            </a:r>
            <a:r>
              <a:rPr lang="en-US" altLang="zh-CN" sz="2800" dirty="0"/>
              <a:t>A</a:t>
            </a:r>
            <a:r>
              <a:rPr lang="zh-CN" altLang="en-US" sz="2800" dirty="0"/>
              <a:t>国货币汇率上升（或下降）</a:t>
            </a:r>
            <a:r>
              <a:rPr lang="en-US" altLang="zh-CN" sz="2800" dirty="0"/>
              <a:t>=A</a:t>
            </a:r>
            <a:r>
              <a:rPr lang="zh-CN" altLang="en-US" sz="2800" dirty="0"/>
              <a:t>国货币价值上升（或下降），此时不考虑标价法；</a:t>
            </a:r>
            <a:endParaRPr lang="en-US" altLang="zh-CN" sz="2800" dirty="0"/>
          </a:p>
          <a:p>
            <a:pPr algn="l"/>
            <a:r>
              <a:rPr lang="zh-CN" altLang="en-US" sz="2800" dirty="0"/>
              <a:t>（</a:t>
            </a:r>
            <a:r>
              <a:rPr lang="en-US" altLang="zh-CN" sz="2800" dirty="0"/>
              <a:t>2</a:t>
            </a:r>
            <a:r>
              <a:rPr lang="zh-CN" altLang="en-US" sz="2800" dirty="0"/>
              <a:t>）不对标价法作特别说明，按</a:t>
            </a:r>
            <a:r>
              <a:rPr lang="zh-CN" altLang="en-US" sz="2800" dirty="0">
                <a:solidFill>
                  <a:srgbClr val="FF0000"/>
                </a:solidFill>
              </a:rPr>
              <a:t>惯例，一般指采取直接标价法</a:t>
            </a:r>
            <a:r>
              <a:rPr lang="zh-CN" altLang="en-US" sz="2800" dirty="0"/>
              <a:t>。</a:t>
            </a:r>
          </a:p>
        </p:txBody>
      </p:sp>
    </p:spTree>
    <p:extLst>
      <p:ext uri="{BB962C8B-B14F-4D97-AF65-F5344CB8AC3E}">
        <p14:creationId xmlns:p14="http://schemas.microsoft.com/office/powerpoint/2010/main" val="704570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8"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汇率的种类</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DB02795-C604-4E0B-9450-0E748932C03D}"/>
              </a:ext>
            </a:extLst>
          </p:cNvPr>
          <p:cNvSpPr txBox="1"/>
          <p:nvPr/>
        </p:nvSpPr>
        <p:spPr>
          <a:xfrm>
            <a:off x="591670" y="976143"/>
            <a:ext cx="11600330" cy="5262979"/>
          </a:xfrm>
          <a:prstGeom prst="rect">
            <a:avLst/>
          </a:prstGeom>
          <a:noFill/>
        </p:spPr>
        <p:txBody>
          <a:bodyPr wrap="square" rtlCol="0">
            <a:spAutoFit/>
          </a:bodyPr>
          <a:lstStyle/>
          <a:p>
            <a:pPr algn="l"/>
            <a:r>
              <a:rPr lang="zh-CN" altLang="en-US" sz="2800" dirty="0"/>
              <a:t>汇率的种类：</a:t>
            </a:r>
            <a:endParaRPr lang="en-US" altLang="zh-CN" sz="2800" dirty="0"/>
          </a:p>
          <a:p>
            <a:pPr algn="l"/>
            <a:r>
              <a:rPr lang="zh-CN" altLang="en-US" sz="2800" dirty="0"/>
              <a:t>（</a:t>
            </a:r>
            <a:r>
              <a:rPr lang="en-US" altLang="zh-CN" sz="2800" dirty="0"/>
              <a:t>1</a:t>
            </a:r>
            <a:r>
              <a:rPr lang="zh-CN" altLang="en-US" sz="2800" dirty="0"/>
              <a:t>）固定汇率</a:t>
            </a:r>
            <a:r>
              <a:rPr lang="en-US" altLang="zh-CN" sz="2800" dirty="0"/>
              <a:t>/</a:t>
            </a:r>
            <a:r>
              <a:rPr lang="zh-CN" altLang="en-US" sz="2800" dirty="0"/>
              <a:t>浮动汇率</a:t>
            </a:r>
            <a:r>
              <a:rPr lang="en-US" altLang="zh-CN" sz="2800" dirty="0"/>
              <a:t>	QUESTION</a:t>
            </a:r>
            <a:r>
              <a:rPr lang="zh-CN" altLang="en-US" sz="2800" dirty="0"/>
              <a:t>：什么是硬货币与软货币？</a:t>
            </a:r>
            <a:endParaRPr lang="en-US" altLang="zh-CN" sz="2800" dirty="0"/>
          </a:p>
          <a:p>
            <a:pPr algn="l"/>
            <a:r>
              <a:rPr lang="zh-CN" altLang="en-US" sz="2800" dirty="0"/>
              <a:t>（</a:t>
            </a:r>
            <a:r>
              <a:rPr lang="en-US" altLang="zh-CN" sz="2800" dirty="0"/>
              <a:t>2</a:t>
            </a:r>
            <a:r>
              <a:rPr lang="zh-CN" altLang="en-US" sz="2800" dirty="0"/>
              <a:t>）基本汇率（本币与关键货币的汇率）</a:t>
            </a:r>
            <a:r>
              <a:rPr lang="en-US" altLang="zh-CN" sz="2800" dirty="0"/>
              <a:t>/</a:t>
            </a:r>
            <a:r>
              <a:rPr lang="zh-CN" altLang="en-US" sz="2800" dirty="0"/>
              <a:t>套算货币</a:t>
            </a:r>
            <a:endParaRPr lang="en-US" altLang="zh-CN" sz="2800" dirty="0"/>
          </a:p>
          <a:p>
            <a:pPr algn="l"/>
            <a:r>
              <a:rPr lang="zh-CN" altLang="en-US" sz="2800" dirty="0"/>
              <a:t>（</a:t>
            </a:r>
            <a:r>
              <a:rPr lang="en-US" altLang="zh-CN" sz="2800" dirty="0"/>
              <a:t>3</a:t>
            </a:r>
            <a:r>
              <a:rPr lang="zh-CN" altLang="en-US" sz="2800" dirty="0"/>
              <a:t>）买入汇率</a:t>
            </a:r>
            <a:r>
              <a:rPr lang="en-US" altLang="zh-CN" sz="2800" dirty="0"/>
              <a:t>/</a:t>
            </a:r>
            <a:r>
              <a:rPr lang="zh-CN" altLang="en-US" sz="2800" dirty="0"/>
              <a:t>卖出汇率</a:t>
            </a:r>
            <a:r>
              <a:rPr lang="en-US" altLang="zh-CN" sz="2800" dirty="0"/>
              <a:t>/</a:t>
            </a:r>
            <a:r>
              <a:rPr lang="zh-CN" altLang="en-US" sz="2800" dirty="0"/>
              <a:t>中间汇率</a:t>
            </a:r>
            <a:r>
              <a:rPr lang="en-US" altLang="zh-CN" sz="2800" dirty="0"/>
              <a:t>/</a:t>
            </a:r>
            <a:r>
              <a:rPr lang="zh-CN" altLang="en-US" sz="2800" dirty="0"/>
              <a:t>现钞汇率</a:t>
            </a:r>
            <a:endParaRPr lang="en-US" altLang="zh-CN" sz="2800" dirty="0"/>
          </a:p>
          <a:p>
            <a:pPr algn="l"/>
            <a:r>
              <a:rPr lang="zh-CN" altLang="en-US" sz="2800" dirty="0"/>
              <a:t>（</a:t>
            </a:r>
            <a:r>
              <a:rPr lang="en-US" altLang="zh-CN" sz="2800" dirty="0"/>
              <a:t>4</a:t>
            </a:r>
            <a:r>
              <a:rPr lang="zh-CN" altLang="en-US" sz="2800" dirty="0"/>
              <a:t>）电汇汇率</a:t>
            </a:r>
            <a:r>
              <a:rPr lang="en-US" altLang="zh-CN" sz="2800" dirty="0"/>
              <a:t>/</a:t>
            </a:r>
            <a:r>
              <a:rPr lang="zh-CN" altLang="en-US" sz="2800" dirty="0"/>
              <a:t>信汇汇率</a:t>
            </a:r>
            <a:r>
              <a:rPr lang="en-US" altLang="zh-CN" sz="2800" dirty="0"/>
              <a:t>/</a:t>
            </a:r>
            <a:r>
              <a:rPr lang="zh-CN" altLang="en-US" sz="2800" dirty="0"/>
              <a:t>票汇汇率</a:t>
            </a:r>
            <a:endParaRPr lang="en-US" altLang="zh-CN" sz="2800" dirty="0"/>
          </a:p>
          <a:p>
            <a:pPr algn="l"/>
            <a:r>
              <a:rPr lang="zh-CN" altLang="en-US" sz="2800" dirty="0"/>
              <a:t>（</a:t>
            </a:r>
            <a:r>
              <a:rPr lang="en-US" altLang="zh-CN" sz="2800" dirty="0"/>
              <a:t>5</a:t>
            </a:r>
            <a:r>
              <a:rPr lang="zh-CN" altLang="en-US" sz="2800" dirty="0"/>
              <a:t>）</a:t>
            </a:r>
            <a:r>
              <a:rPr lang="zh-CN" altLang="en-US" sz="2800" b="1" dirty="0"/>
              <a:t>即期汇率</a:t>
            </a:r>
            <a:r>
              <a:rPr lang="en-US" altLang="zh-CN" sz="2800" b="1" dirty="0"/>
              <a:t>/</a:t>
            </a:r>
            <a:r>
              <a:rPr lang="zh-CN" altLang="en-US" sz="2800" b="1" dirty="0"/>
              <a:t>远期汇率</a:t>
            </a:r>
            <a:r>
              <a:rPr lang="zh-CN" altLang="en-US" sz="2800" dirty="0"/>
              <a:t>：</a:t>
            </a:r>
            <a:r>
              <a:rPr lang="zh-CN" altLang="en-US" sz="2800" dirty="0">
                <a:solidFill>
                  <a:srgbClr val="FF0000"/>
                </a:solidFill>
              </a:rPr>
              <a:t>远期汇率买卖价差大于即期汇率买卖价差</a:t>
            </a:r>
            <a:endParaRPr lang="en-US" altLang="zh-CN" sz="2800" dirty="0">
              <a:solidFill>
                <a:srgbClr val="FF0000"/>
              </a:solidFill>
            </a:endParaRPr>
          </a:p>
          <a:p>
            <a:pPr algn="l"/>
            <a:r>
              <a:rPr lang="zh-CN" altLang="en-US" sz="2800" dirty="0"/>
              <a:t>      外汇的远期汇率高于即期汇率，差价为升水；若低于，则差价为贴水。</a:t>
            </a:r>
            <a:endParaRPr lang="en-US" altLang="zh-CN" sz="2800" dirty="0"/>
          </a:p>
          <a:p>
            <a:pPr algn="l"/>
            <a:r>
              <a:rPr lang="zh-CN" altLang="en-US" sz="2800" dirty="0"/>
              <a:t>（</a:t>
            </a:r>
            <a:r>
              <a:rPr lang="zh-CN" altLang="en-US" sz="2800" dirty="0">
                <a:solidFill>
                  <a:srgbClr val="FF0000"/>
                </a:solidFill>
              </a:rPr>
              <a:t>★★★</a:t>
            </a:r>
            <a:r>
              <a:rPr lang="zh-CN" altLang="en-US" sz="2800" dirty="0"/>
              <a:t>）</a:t>
            </a:r>
            <a:r>
              <a:rPr lang="en-US" altLang="zh-CN" sz="2800" dirty="0"/>
              <a:t>	</a:t>
            </a:r>
            <a:r>
              <a:rPr lang="zh-CN" altLang="en-US" sz="2800" dirty="0"/>
              <a:t>直接标价法：远期汇率</a:t>
            </a:r>
            <a:r>
              <a:rPr lang="en-US" altLang="zh-CN" sz="2800" dirty="0"/>
              <a:t>=</a:t>
            </a:r>
            <a:r>
              <a:rPr lang="zh-CN" altLang="en-US" sz="2800" dirty="0"/>
              <a:t>即期汇率</a:t>
            </a:r>
            <a:r>
              <a:rPr lang="en-US" altLang="zh-CN" sz="2800" dirty="0"/>
              <a:t>+</a:t>
            </a:r>
            <a:r>
              <a:rPr lang="zh-CN" altLang="en-US" sz="2800" dirty="0"/>
              <a:t>升水</a:t>
            </a:r>
            <a:r>
              <a:rPr lang="en-US" altLang="zh-CN" sz="2800" dirty="0"/>
              <a:t>=</a:t>
            </a:r>
            <a:r>
              <a:rPr lang="zh-CN" altLang="en-US" sz="2800" dirty="0"/>
              <a:t>即期汇率</a:t>
            </a:r>
            <a:r>
              <a:rPr lang="en-US" altLang="zh-CN" sz="2800" dirty="0"/>
              <a:t>-</a:t>
            </a:r>
            <a:r>
              <a:rPr lang="zh-CN" altLang="en-US" sz="2800" dirty="0"/>
              <a:t>贴水</a:t>
            </a:r>
            <a:endParaRPr lang="en-US" altLang="zh-CN" sz="2800" dirty="0"/>
          </a:p>
          <a:p>
            <a:r>
              <a:rPr lang="en-US" altLang="zh-CN" sz="2800" dirty="0"/>
              <a:t>		</a:t>
            </a:r>
            <a:r>
              <a:rPr lang="zh-CN" altLang="en-US" sz="2800" dirty="0"/>
              <a:t>间接标价法：远期汇率</a:t>
            </a:r>
            <a:r>
              <a:rPr lang="en-US" altLang="zh-CN" sz="2800" dirty="0"/>
              <a:t>=</a:t>
            </a:r>
            <a:r>
              <a:rPr lang="zh-CN" altLang="en-US" sz="2800" dirty="0"/>
              <a:t>即期汇率</a:t>
            </a:r>
            <a:r>
              <a:rPr lang="en-US" altLang="zh-CN" sz="2800" dirty="0"/>
              <a:t>-</a:t>
            </a:r>
            <a:r>
              <a:rPr lang="zh-CN" altLang="en-US" sz="2800" dirty="0"/>
              <a:t>升水</a:t>
            </a:r>
            <a:r>
              <a:rPr lang="en-US" altLang="zh-CN" sz="2800" dirty="0"/>
              <a:t>=</a:t>
            </a:r>
            <a:r>
              <a:rPr lang="zh-CN" altLang="en-US" sz="2800" dirty="0"/>
              <a:t>即期汇率</a:t>
            </a:r>
            <a:r>
              <a:rPr lang="en-US" altLang="zh-CN" sz="2800" dirty="0"/>
              <a:t>+</a:t>
            </a:r>
            <a:r>
              <a:rPr lang="zh-CN" altLang="en-US" sz="2800" dirty="0"/>
              <a:t>贴水</a:t>
            </a:r>
            <a:endParaRPr lang="en-US" altLang="zh-CN" sz="2800" dirty="0"/>
          </a:p>
          <a:p>
            <a:pPr algn="l"/>
            <a:r>
              <a:rPr lang="zh-CN" altLang="en-US" sz="2800" dirty="0"/>
              <a:t>（</a:t>
            </a:r>
            <a:r>
              <a:rPr lang="en-US" altLang="zh-CN" sz="2800" dirty="0"/>
              <a:t>6</a:t>
            </a:r>
            <a:r>
              <a:rPr lang="zh-CN" altLang="en-US" sz="2800" dirty="0"/>
              <a:t>）官方汇率</a:t>
            </a:r>
            <a:r>
              <a:rPr lang="en-US" altLang="zh-CN" sz="2800" dirty="0"/>
              <a:t>/</a:t>
            </a:r>
            <a:r>
              <a:rPr lang="zh-CN" altLang="en-US" sz="2800" dirty="0"/>
              <a:t>市场汇率</a:t>
            </a:r>
            <a:endParaRPr lang="en-US" altLang="zh-CN" sz="2800" dirty="0"/>
          </a:p>
          <a:p>
            <a:pPr algn="l"/>
            <a:r>
              <a:rPr lang="zh-CN" altLang="en-US" sz="2800" dirty="0"/>
              <a:t>（</a:t>
            </a:r>
            <a:r>
              <a:rPr lang="en-US" altLang="zh-CN" sz="2800" dirty="0"/>
              <a:t>7</a:t>
            </a:r>
            <a:r>
              <a:rPr lang="zh-CN" altLang="en-US" sz="2800" dirty="0"/>
              <a:t>）</a:t>
            </a:r>
            <a:r>
              <a:rPr lang="zh-CN" altLang="en-US" sz="2800" b="1" dirty="0"/>
              <a:t>单一汇率</a:t>
            </a:r>
            <a:r>
              <a:rPr lang="en-US" altLang="zh-CN" sz="2800" b="1" dirty="0"/>
              <a:t>/</a:t>
            </a:r>
            <a:r>
              <a:rPr lang="zh-CN" altLang="en-US" sz="2800" b="1" dirty="0"/>
              <a:t>复汇率</a:t>
            </a:r>
            <a:endParaRPr lang="en-US" altLang="zh-CN" sz="2800" b="1" dirty="0"/>
          </a:p>
          <a:p>
            <a:pPr algn="l"/>
            <a:r>
              <a:rPr lang="zh-CN" altLang="en-US" sz="2800" dirty="0"/>
              <a:t>（</a:t>
            </a:r>
            <a:r>
              <a:rPr lang="en-US" altLang="zh-CN" sz="2800" dirty="0"/>
              <a:t>8</a:t>
            </a:r>
            <a:r>
              <a:rPr lang="zh-CN" altLang="en-US" sz="2800" dirty="0"/>
              <a:t>）开盘汇率</a:t>
            </a:r>
            <a:r>
              <a:rPr lang="en-US" altLang="zh-CN" sz="2800" dirty="0"/>
              <a:t>/</a:t>
            </a:r>
            <a:r>
              <a:rPr lang="zh-CN" altLang="en-US" sz="2800" dirty="0"/>
              <a:t>收盘汇率</a:t>
            </a:r>
            <a:r>
              <a:rPr lang="en-US" altLang="zh-CN" sz="2800" dirty="0"/>
              <a:t>/</a:t>
            </a:r>
            <a:r>
              <a:rPr lang="zh-CN" altLang="en-US" sz="2800" dirty="0"/>
              <a:t>成交汇率</a:t>
            </a:r>
          </a:p>
        </p:txBody>
      </p:sp>
    </p:spTree>
    <p:extLst>
      <p:ext uri="{BB962C8B-B14F-4D97-AF65-F5344CB8AC3E}">
        <p14:creationId xmlns:p14="http://schemas.microsoft.com/office/powerpoint/2010/main" val="329547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8"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汇率的种类</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DB02795-C604-4E0B-9450-0E748932C03D}"/>
                  </a:ext>
                </a:extLst>
              </p:cNvPr>
              <p:cNvSpPr txBox="1"/>
              <p:nvPr/>
            </p:nvSpPr>
            <p:spPr>
              <a:xfrm>
                <a:off x="462543" y="1064781"/>
                <a:ext cx="11474824" cy="5041829"/>
              </a:xfrm>
              <a:prstGeom prst="rect">
                <a:avLst/>
              </a:prstGeom>
              <a:noFill/>
            </p:spPr>
            <p:txBody>
              <a:bodyPr wrap="square" rtlCol="0">
                <a:spAutoFit/>
              </a:bodyPr>
              <a:lstStyle/>
              <a:p>
                <a:pPr algn="l"/>
                <a:r>
                  <a:rPr lang="zh-CN" altLang="en-US" sz="2800" dirty="0"/>
                  <a:t>（</a:t>
                </a:r>
                <a:r>
                  <a:rPr lang="en-US" altLang="zh-CN" sz="2800" dirty="0"/>
                  <a:t>9</a:t>
                </a:r>
                <a:r>
                  <a:rPr lang="zh-CN" altLang="en-US" sz="2800" dirty="0"/>
                  <a:t>）按经济含义分类（</a:t>
                </a:r>
                <a:r>
                  <a:rPr lang="zh-CN" altLang="en-US" sz="2800" dirty="0">
                    <a:solidFill>
                      <a:srgbClr val="FF0000"/>
                    </a:solidFill>
                  </a:rPr>
                  <a:t>★ ★ ★ </a:t>
                </a:r>
                <a:r>
                  <a:rPr lang="zh-CN" altLang="en-US" sz="2800" dirty="0"/>
                  <a:t>）：</a:t>
                </a:r>
                <a:endParaRPr lang="en-US" altLang="zh-CN" sz="2800" dirty="0"/>
              </a:p>
              <a:p>
                <a:pPr algn="l"/>
                <a:r>
                  <a:rPr lang="zh-CN" altLang="en-US" sz="2800" b="1" dirty="0"/>
                  <a:t>名义汇率</a:t>
                </a:r>
                <a:r>
                  <a:rPr lang="zh-CN" altLang="en-US" sz="2800" dirty="0"/>
                  <a:t>：外汇买卖交易时使用的汇率</a:t>
                </a:r>
                <a:endParaRPr lang="en-US" altLang="zh-CN" sz="2800" dirty="0"/>
              </a:p>
              <a:p>
                <a:pPr algn="l"/>
                <a:r>
                  <a:rPr lang="zh-CN" altLang="en-US" sz="2800" b="1" dirty="0"/>
                  <a:t>实际汇率</a:t>
                </a:r>
                <a:r>
                  <a:rPr lang="zh-CN" altLang="en-US" sz="2800" dirty="0"/>
                  <a:t>：①实际汇率</a:t>
                </a:r>
                <a:r>
                  <a:rPr lang="en-US" altLang="zh-CN" sz="2800" dirty="0"/>
                  <a:t>=</a:t>
                </a:r>
                <a:r>
                  <a:rPr lang="zh-CN" altLang="en-US" sz="2800" dirty="0"/>
                  <a:t>名义汇率</a:t>
                </a:r>
                <a:r>
                  <a:rPr lang="en-US" altLang="zh-CN" sz="2800" dirty="0"/>
                  <a:t>±</a:t>
                </a:r>
                <a:r>
                  <a:rPr lang="zh-CN" altLang="en-US" sz="2800" dirty="0"/>
                  <a:t>财政补贴</a:t>
                </a:r>
                <a:r>
                  <a:rPr lang="en-US" altLang="zh-CN" sz="2800" dirty="0"/>
                  <a:t>/</a:t>
                </a:r>
                <a:r>
                  <a:rPr lang="zh-CN" altLang="en-US" sz="2800" dirty="0"/>
                  <a:t>税收减免；</a:t>
                </a:r>
                <a:endParaRPr lang="en-US" altLang="zh-CN" sz="2800" dirty="0"/>
              </a:p>
              <a:p>
                <a:pPr algn="l"/>
                <a:r>
                  <a:rPr lang="en-US" altLang="zh-CN" sz="2800" dirty="0"/>
                  <a:t>                  </a:t>
                </a:r>
                <a:r>
                  <a:rPr lang="zh-CN" altLang="en-US" sz="2800" dirty="0"/>
                  <a:t>②</a:t>
                </a:r>
                <a14:m>
                  <m:oMath xmlns:m="http://schemas.openxmlformats.org/officeDocument/2006/math">
                    <m:r>
                      <a:rPr lang="en-US" altLang="zh-CN" sz="2800" i="1" dirty="0" smtClean="0">
                        <a:latin typeface="Cambria Math" panose="02040503050406030204" pitchFamily="18" charset="0"/>
                      </a:rPr>
                      <m:t>𝑒</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𝐸</m:t>
                    </m:r>
                    <m:f>
                      <m:fPr>
                        <m:ctrlPr>
                          <a:rPr lang="en-US" altLang="zh-CN" sz="2800" b="0" i="1" dirty="0" smtClean="0">
                            <a:latin typeface="Cambria Math" panose="02040503050406030204" pitchFamily="18" charset="0"/>
                          </a:rPr>
                        </m:ctrlPr>
                      </m:fPr>
                      <m:num>
                        <m:sSup>
                          <m:sSupPr>
                            <m:ctrlPr>
                              <a:rPr lang="en-US" altLang="zh-CN" sz="2800" b="0" i="1" dirty="0" smtClean="0">
                                <a:latin typeface="Cambria Math" panose="02040503050406030204" pitchFamily="18" charset="0"/>
                              </a:rPr>
                            </m:ctrlPr>
                          </m:sSupPr>
                          <m:e>
                            <m:r>
                              <a:rPr lang="en-US" altLang="zh-CN" sz="2800" b="0" i="1" dirty="0" smtClean="0">
                                <a:latin typeface="Cambria Math" panose="02040503050406030204" pitchFamily="18" charset="0"/>
                              </a:rPr>
                              <m:t>𝑃</m:t>
                            </m:r>
                          </m:e>
                          <m:sup>
                            <m:r>
                              <a:rPr lang="en-US" altLang="zh-CN" sz="2800" b="0" i="1" dirty="0" smtClean="0">
                                <a:latin typeface="Cambria Math" panose="02040503050406030204" pitchFamily="18" charset="0"/>
                              </a:rPr>
                              <m:t>∗</m:t>
                            </m:r>
                          </m:sup>
                        </m:sSup>
                      </m:num>
                      <m:den>
                        <m:r>
                          <a:rPr lang="en-US" altLang="zh-CN" sz="2800" b="0" i="1" dirty="0" smtClean="0">
                            <a:latin typeface="Cambria Math" panose="02040503050406030204" pitchFamily="18" charset="0"/>
                          </a:rPr>
                          <m:t>𝑃</m:t>
                        </m:r>
                      </m:den>
                    </m:f>
                  </m:oMath>
                </a14:m>
                <a:r>
                  <a:rPr lang="zh-CN" altLang="en-US" sz="2800" dirty="0"/>
                  <a:t>，</a:t>
                </a:r>
                <a:r>
                  <a:rPr lang="en-US" altLang="zh-CN" sz="2800" dirty="0"/>
                  <a:t>e</a:t>
                </a:r>
                <a:r>
                  <a:rPr lang="zh-CN" altLang="en-US" sz="2800" dirty="0"/>
                  <a:t>是实际汇率，</a:t>
                </a:r>
                <a:r>
                  <a:rPr lang="en-US" altLang="zh-CN" sz="2800" dirty="0"/>
                  <a:t>E</a:t>
                </a:r>
                <a:r>
                  <a:rPr lang="zh-CN" altLang="en-US" sz="2800" dirty="0"/>
                  <a:t>是名义汇率，</a:t>
                </a:r>
                <a:r>
                  <a:rPr lang="en-US" altLang="zh-CN" sz="2800" dirty="0"/>
                  <a:t>P</a:t>
                </a:r>
                <a:r>
                  <a:rPr lang="zh-CN" altLang="en-US" sz="2800" dirty="0"/>
                  <a:t>是本国物价指数，</a:t>
                </a:r>
                <a:r>
                  <a:rPr lang="en-US" altLang="zh-CN" sz="2800" dirty="0"/>
                  <a:t>	             P</a:t>
                </a:r>
                <a:r>
                  <a:rPr lang="zh-CN" altLang="en-US" sz="2800" baseline="30000" dirty="0"/>
                  <a:t>*</a:t>
                </a:r>
                <a:r>
                  <a:rPr lang="zh-CN" altLang="en-US" sz="2800" dirty="0"/>
                  <a:t>是外国物价指数</a:t>
                </a:r>
                <a:endParaRPr lang="en-US" altLang="zh-CN" sz="2800" dirty="0"/>
              </a:p>
              <a:p>
                <a:pPr algn="l"/>
                <a:r>
                  <a:rPr lang="zh-CN" altLang="en-US" sz="2800" b="1" dirty="0"/>
                  <a:t>有效汇率</a:t>
                </a:r>
                <a:r>
                  <a:rPr lang="zh-CN" altLang="en-US" sz="2800" dirty="0"/>
                  <a:t>：是一国货币对一篮子货币经过</a:t>
                </a:r>
                <a:r>
                  <a:rPr lang="zh-CN" altLang="en-US" sz="2800" dirty="0">
                    <a:solidFill>
                      <a:srgbClr val="FF0000"/>
                    </a:solidFill>
                  </a:rPr>
                  <a:t>加权平均</a:t>
                </a:r>
                <a:r>
                  <a:rPr lang="zh-CN" altLang="en-US" sz="2800" dirty="0"/>
                  <a:t>计算后得出的汇率，因此综合反映一国货币对多种货币的</a:t>
                </a:r>
                <a:r>
                  <a:rPr lang="zh-CN" altLang="en-US" sz="2800" dirty="0">
                    <a:solidFill>
                      <a:srgbClr val="FF0000"/>
                    </a:solidFill>
                  </a:rPr>
                  <a:t>多边汇率平均值</a:t>
                </a:r>
                <a:r>
                  <a:rPr lang="zh-CN" altLang="en-US" sz="2800" dirty="0"/>
                  <a:t>；又可分为名义有效汇率与实际有效汇率。</a:t>
                </a:r>
                <a:endParaRPr lang="en-US" altLang="zh-CN" sz="2800" dirty="0"/>
              </a:p>
              <a:p>
                <a:pPr algn="l"/>
                <a:r>
                  <a:rPr lang="zh-CN" altLang="en-US" sz="2800" b="1" dirty="0"/>
                  <a:t>理论汇率</a:t>
                </a:r>
                <a:r>
                  <a:rPr lang="zh-CN" altLang="en-US" sz="2800" dirty="0"/>
                  <a:t>：学术上的一个概念，用于理论分析和研究。</a:t>
                </a:r>
                <a:endParaRPr lang="en-US" altLang="zh-CN" sz="2800" dirty="0"/>
              </a:p>
              <a:p>
                <a:pPr algn="l"/>
                <a:r>
                  <a:rPr lang="zh-CN" altLang="en-US" sz="2800" b="1" dirty="0"/>
                  <a:t>均衡汇率</a:t>
                </a:r>
                <a:r>
                  <a:rPr lang="zh-CN" altLang="en-US" sz="2800" dirty="0"/>
                  <a:t>：经济处于均衡状态（有学者主张国际收支平衡</a:t>
                </a:r>
                <a:r>
                  <a:rPr lang="en-US" altLang="zh-CN" sz="2800" dirty="0"/>
                  <a:t>/</a:t>
                </a:r>
                <a:r>
                  <a:rPr lang="zh-CN" altLang="en-US" sz="2800" dirty="0"/>
                  <a:t>宏观经济平衡</a:t>
                </a:r>
                <a:r>
                  <a:rPr lang="en-US" altLang="zh-CN" sz="2800" dirty="0"/>
                  <a:t>/</a:t>
                </a:r>
                <a:r>
                  <a:rPr lang="zh-CN" altLang="en-US" sz="2800" dirty="0"/>
                  <a:t>经常项目平衡）时的汇率。</a:t>
                </a:r>
                <a:endParaRPr lang="en-US" altLang="zh-CN" sz="2800" dirty="0"/>
              </a:p>
            </p:txBody>
          </p:sp>
        </mc:Choice>
        <mc:Fallback xmlns="">
          <p:sp>
            <p:nvSpPr>
              <p:cNvPr id="2" name="文本框 1">
                <a:extLst>
                  <a:ext uri="{FF2B5EF4-FFF2-40B4-BE49-F238E27FC236}">
                    <a16:creationId xmlns:a16="http://schemas.microsoft.com/office/drawing/2014/main" id="{1DB02795-C604-4E0B-9450-0E748932C03D}"/>
                  </a:ext>
                </a:extLst>
              </p:cNvPr>
              <p:cNvSpPr txBox="1">
                <a:spLocks noRot="1" noChangeAspect="1" noMove="1" noResize="1" noEditPoints="1" noAdjustHandles="1" noChangeArrowheads="1" noChangeShapeType="1" noTextEdit="1"/>
              </p:cNvSpPr>
              <p:nvPr/>
            </p:nvSpPr>
            <p:spPr>
              <a:xfrm>
                <a:off x="462543" y="1064781"/>
                <a:ext cx="11474824" cy="5041829"/>
              </a:xfrm>
              <a:prstGeom prst="rect">
                <a:avLst/>
              </a:prstGeom>
              <a:blipFill>
                <a:blip r:embed="rId4"/>
                <a:stretch>
                  <a:fillRect l="-1116" t="-1451" r="-4198" b="-2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9613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8"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汇率的种类</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DB02795-C604-4E0B-9450-0E748932C03D}"/>
              </a:ext>
            </a:extLst>
          </p:cNvPr>
          <p:cNvSpPr txBox="1"/>
          <p:nvPr/>
        </p:nvSpPr>
        <p:spPr>
          <a:xfrm>
            <a:off x="358588" y="1659285"/>
            <a:ext cx="11474824" cy="3539430"/>
          </a:xfrm>
          <a:prstGeom prst="rect">
            <a:avLst/>
          </a:prstGeom>
          <a:noFill/>
        </p:spPr>
        <p:txBody>
          <a:bodyPr wrap="square" rtlCol="0">
            <a:spAutoFit/>
          </a:bodyPr>
          <a:lstStyle/>
          <a:p>
            <a:pPr algn="l"/>
            <a:r>
              <a:rPr lang="zh-CN" altLang="en-US" sz="2800" dirty="0"/>
              <a:t>课本</a:t>
            </a:r>
            <a:r>
              <a:rPr lang="en-US" altLang="zh-CN" sz="2800" dirty="0"/>
              <a:t>P44</a:t>
            </a:r>
            <a:r>
              <a:rPr lang="zh-CN" altLang="en-US" sz="2800" dirty="0"/>
              <a:t>表</a:t>
            </a:r>
            <a:r>
              <a:rPr lang="en-US" altLang="zh-CN" sz="2800" dirty="0"/>
              <a:t>2-4</a:t>
            </a:r>
          </a:p>
          <a:p>
            <a:pPr algn="l"/>
            <a:endParaRPr lang="en-US" altLang="zh-CN" sz="1400" dirty="0"/>
          </a:p>
          <a:p>
            <a:pPr algn="l"/>
            <a:r>
              <a:rPr lang="zh-CN" altLang="en-US" sz="2800" b="1" dirty="0"/>
              <a:t>部分货币</a:t>
            </a:r>
            <a:r>
              <a:rPr lang="en-US" altLang="zh-CN" sz="2800" b="1" dirty="0"/>
              <a:t>ISO</a:t>
            </a:r>
            <a:r>
              <a:rPr lang="zh-CN" altLang="en-US" sz="2800" b="1" dirty="0"/>
              <a:t>代码</a:t>
            </a:r>
            <a:r>
              <a:rPr lang="zh-CN" altLang="en-US" sz="2800" dirty="0"/>
              <a:t>（记住）：</a:t>
            </a:r>
            <a:endParaRPr lang="en-US" altLang="zh-CN" sz="2800" dirty="0"/>
          </a:p>
          <a:p>
            <a:pPr algn="l"/>
            <a:r>
              <a:rPr lang="en-US" altLang="zh-CN" sz="2800" dirty="0">
                <a:solidFill>
                  <a:srgbClr val="FF0000"/>
                </a:solidFill>
              </a:rPr>
              <a:t>GBP</a:t>
            </a:r>
            <a:r>
              <a:rPr lang="zh-CN" altLang="en-US" sz="2800" dirty="0">
                <a:solidFill>
                  <a:srgbClr val="FF0000"/>
                </a:solidFill>
              </a:rPr>
              <a:t>：英镑</a:t>
            </a:r>
            <a:r>
              <a:rPr lang="zh-CN" altLang="en-US" sz="2800" dirty="0"/>
              <a:t>，</a:t>
            </a:r>
            <a:r>
              <a:rPr lang="en-US" altLang="zh-CN" sz="2800" dirty="0"/>
              <a:t>AUD</a:t>
            </a:r>
            <a:r>
              <a:rPr lang="zh-CN" altLang="en-US" sz="2800" dirty="0"/>
              <a:t>：澳元，</a:t>
            </a:r>
            <a:r>
              <a:rPr lang="en-US" altLang="zh-CN" sz="2800" dirty="0"/>
              <a:t>CHF</a:t>
            </a:r>
            <a:r>
              <a:rPr lang="zh-CN" altLang="en-US" sz="2800" dirty="0"/>
              <a:t>：瑞士法郎，</a:t>
            </a:r>
            <a:r>
              <a:rPr lang="en-US" altLang="zh-CN" sz="2800" dirty="0">
                <a:solidFill>
                  <a:srgbClr val="FF0000"/>
                </a:solidFill>
              </a:rPr>
              <a:t>CNY</a:t>
            </a:r>
            <a:r>
              <a:rPr lang="zh-CN" altLang="en-US" sz="2800" dirty="0">
                <a:solidFill>
                  <a:srgbClr val="FF0000"/>
                </a:solidFill>
              </a:rPr>
              <a:t>：人民币</a:t>
            </a:r>
            <a:r>
              <a:rPr lang="zh-CN" altLang="en-US" sz="2800" dirty="0"/>
              <a:t>，</a:t>
            </a:r>
            <a:r>
              <a:rPr lang="en-US" altLang="zh-CN" sz="2800" dirty="0">
                <a:solidFill>
                  <a:srgbClr val="FF0000"/>
                </a:solidFill>
              </a:rPr>
              <a:t>JPY</a:t>
            </a:r>
            <a:r>
              <a:rPr lang="zh-CN" altLang="en-US" sz="2800" dirty="0">
                <a:solidFill>
                  <a:srgbClr val="FF0000"/>
                </a:solidFill>
              </a:rPr>
              <a:t>：日元</a:t>
            </a:r>
            <a:r>
              <a:rPr lang="zh-CN" altLang="en-US" sz="2800" dirty="0"/>
              <a:t>，</a:t>
            </a:r>
            <a:r>
              <a:rPr lang="en-US" altLang="zh-CN" sz="2800" dirty="0">
                <a:solidFill>
                  <a:srgbClr val="FF0000"/>
                </a:solidFill>
              </a:rPr>
              <a:t>EUR</a:t>
            </a:r>
            <a:r>
              <a:rPr lang="zh-CN" altLang="en-US" sz="2800" dirty="0">
                <a:solidFill>
                  <a:srgbClr val="FF0000"/>
                </a:solidFill>
              </a:rPr>
              <a:t>：欧元</a:t>
            </a:r>
            <a:r>
              <a:rPr lang="zh-CN" altLang="en-US" sz="2800" dirty="0"/>
              <a:t>，</a:t>
            </a:r>
            <a:r>
              <a:rPr lang="en-US" altLang="zh-CN" sz="2800" dirty="0">
                <a:solidFill>
                  <a:srgbClr val="FF0000"/>
                </a:solidFill>
              </a:rPr>
              <a:t>USD</a:t>
            </a:r>
            <a:r>
              <a:rPr lang="zh-CN" altLang="en-US" sz="2800" dirty="0">
                <a:solidFill>
                  <a:srgbClr val="FF0000"/>
                </a:solidFill>
              </a:rPr>
              <a:t>：美元</a:t>
            </a:r>
            <a:endParaRPr lang="en-US" altLang="zh-CN" sz="2800" dirty="0">
              <a:solidFill>
                <a:srgbClr val="FF0000"/>
              </a:solidFill>
            </a:endParaRPr>
          </a:p>
          <a:p>
            <a:pPr algn="l"/>
            <a:endParaRPr lang="en-US" altLang="zh-CN" sz="2800" dirty="0">
              <a:solidFill>
                <a:srgbClr val="FF0000"/>
              </a:solidFill>
            </a:endParaRPr>
          </a:p>
          <a:p>
            <a:pPr algn="l"/>
            <a:r>
              <a:rPr lang="zh-CN" altLang="en-US" sz="2800" dirty="0"/>
              <a:t>课本</a:t>
            </a:r>
            <a:r>
              <a:rPr lang="en-US" altLang="zh-CN" sz="2800" dirty="0"/>
              <a:t>P52-54</a:t>
            </a:r>
            <a:r>
              <a:rPr lang="zh-CN" altLang="en-US" sz="2800" dirty="0"/>
              <a:t>专栏</a:t>
            </a:r>
            <a:r>
              <a:rPr lang="en-US" altLang="zh-CN" sz="2800" dirty="0"/>
              <a:t>2-1</a:t>
            </a:r>
          </a:p>
          <a:p>
            <a:pPr algn="l"/>
            <a:endParaRPr lang="en-US" altLang="zh-CN" sz="1400" dirty="0"/>
          </a:p>
          <a:p>
            <a:pPr algn="l"/>
            <a:r>
              <a:rPr lang="zh-CN" altLang="en-US" sz="2800" dirty="0"/>
              <a:t>自行阅读美元、欧元和人民币指数，有一定了解即可。</a:t>
            </a:r>
            <a:endParaRPr lang="en-US" altLang="zh-CN" sz="2800" dirty="0"/>
          </a:p>
        </p:txBody>
      </p:sp>
    </p:spTree>
    <p:extLst>
      <p:ext uri="{BB962C8B-B14F-4D97-AF65-F5344CB8AC3E}">
        <p14:creationId xmlns:p14="http://schemas.microsoft.com/office/powerpoint/2010/main" val="272342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9"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汇率变动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00AE4D5-E472-4BCB-A1C6-24665B450DD8}"/>
              </a:ext>
            </a:extLst>
          </p:cNvPr>
          <p:cNvSpPr txBox="1"/>
          <p:nvPr/>
        </p:nvSpPr>
        <p:spPr>
          <a:xfrm>
            <a:off x="591670" y="832830"/>
            <a:ext cx="11008660" cy="5693866"/>
          </a:xfrm>
          <a:prstGeom prst="rect">
            <a:avLst/>
          </a:prstGeom>
          <a:noFill/>
        </p:spPr>
        <p:txBody>
          <a:bodyPr wrap="square" rtlCol="0">
            <a:spAutoFit/>
          </a:bodyPr>
          <a:lstStyle/>
          <a:p>
            <a:r>
              <a:rPr lang="zh-CN" altLang="en-US" sz="2800" b="1" dirty="0"/>
              <a:t>汇率主要影响因素</a:t>
            </a:r>
            <a:r>
              <a:rPr lang="zh-CN" altLang="en-US" sz="2800" dirty="0"/>
              <a:t>（会自己分析）：</a:t>
            </a:r>
            <a:endParaRPr lang="en-US" altLang="zh-CN" sz="2800" dirty="0"/>
          </a:p>
          <a:p>
            <a:r>
              <a:rPr lang="zh-CN" altLang="en-US" sz="2800" dirty="0"/>
              <a:t>（</a:t>
            </a:r>
            <a:r>
              <a:rPr lang="en-US" altLang="zh-CN" sz="2800" dirty="0"/>
              <a:t>1</a:t>
            </a:r>
            <a:r>
              <a:rPr lang="zh-CN" altLang="en-US" sz="2800" dirty="0"/>
              <a:t>）</a:t>
            </a:r>
            <a:r>
              <a:rPr lang="zh-CN" altLang="en-US" sz="2800" b="1" dirty="0"/>
              <a:t>利率</a:t>
            </a:r>
            <a:r>
              <a:rPr lang="zh-CN" altLang="en-US" sz="2800" dirty="0"/>
              <a:t>：</a:t>
            </a:r>
            <a:r>
              <a:rPr lang="zh-CN" altLang="en-US" sz="2800" dirty="0">
                <a:solidFill>
                  <a:srgbClr val="FF0000"/>
                </a:solidFill>
              </a:rPr>
              <a:t>短期</a:t>
            </a:r>
            <a:r>
              <a:rPr lang="zh-CN" altLang="en-US" sz="2800" dirty="0"/>
              <a:t>内发生作用</a:t>
            </a:r>
            <a:endParaRPr lang="en-US" altLang="zh-CN" sz="2800" dirty="0"/>
          </a:p>
          <a:p>
            <a:pPr algn="l"/>
            <a:r>
              <a:rPr lang="en-US" altLang="zh-CN" sz="2800" dirty="0"/>
              <a:t>	</a:t>
            </a:r>
            <a:r>
              <a:rPr lang="zh-CN" altLang="en-US" sz="2800" dirty="0"/>
              <a:t>提高利率→大量国外资金流入→本币供不应求→本币升值；</a:t>
            </a:r>
            <a:endParaRPr lang="en-US" altLang="zh-CN" sz="2800" dirty="0"/>
          </a:p>
          <a:p>
            <a:pPr algn="l"/>
            <a:r>
              <a:rPr lang="en-US" altLang="zh-CN" sz="2800" dirty="0"/>
              <a:t>	</a:t>
            </a:r>
            <a:r>
              <a:rPr lang="zh-CN" altLang="en-US" sz="2800" dirty="0"/>
              <a:t>降低利率→大量国内资金流出→外币供不应求→本币贬值。</a:t>
            </a:r>
            <a:endParaRPr lang="en-US" altLang="zh-CN" sz="2800" dirty="0"/>
          </a:p>
          <a:p>
            <a:pPr algn="l"/>
            <a:r>
              <a:rPr lang="zh-CN" altLang="en-US" sz="2800" dirty="0"/>
              <a:t>（</a:t>
            </a:r>
            <a:r>
              <a:rPr lang="en-US" altLang="zh-CN" sz="2800" dirty="0"/>
              <a:t>2</a:t>
            </a:r>
            <a:r>
              <a:rPr lang="zh-CN" altLang="en-US" sz="2800" dirty="0"/>
              <a:t>）</a:t>
            </a:r>
            <a:r>
              <a:rPr lang="zh-CN" altLang="en-US" sz="2800" b="1" dirty="0"/>
              <a:t>国际收支</a:t>
            </a:r>
            <a:r>
              <a:rPr lang="zh-CN" altLang="en-US" sz="2800" dirty="0"/>
              <a:t>：</a:t>
            </a:r>
            <a:r>
              <a:rPr lang="zh-CN" altLang="en-US" sz="2800" dirty="0">
                <a:solidFill>
                  <a:srgbClr val="FF0000"/>
                </a:solidFill>
              </a:rPr>
              <a:t>中期</a:t>
            </a:r>
            <a:r>
              <a:rPr lang="zh-CN" altLang="en-US" sz="2800" dirty="0"/>
              <a:t>内发生作用</a:t>
            </a:r>
            <a:endParaRPr lang="en-US" altLang="zh-CN" sz="2800" dirty="0"/>
          </a:p>
          <a:p>
            <a:pPr algn="l"/>
            <a:r>
              <a:rPr lang="en-US" altLang="zh-CN" sz="2800" dirty="0"/>
              <a:t>	</a:t>
            </a:r>
            <a:r>
              <a:rPr lang="zh-CN" altLang="en-US" sz="2800" dirty="0"/>
              <a:t>一国国际收支发生顺差→外汇收入大于支出，因此结汇＞售汇，即外汇供过于求→本币升值，外币贬值</a:t>
            </a:r>
            <a:endParaRPr lang="en-US" altLang="zh-CN" sz="2800" dirty="0"/>
          </a:p>
          <a:p>
            <a:pPr algn="l"/>
            <a:r>
              <a:rPr lang="zh-CN" altLang="en-US" sz="2800" dirty="0"/>
              <a:t>（</a:t>
            </a:r>
            <a:r>
              <a:rPr lang="en-US" altLang="zh-CN" sz="2800" dirty="0"/>
              <a:t>3</a:t>
            </a:r>
            <a:r>
              <a:rPr lang="zh-CN" altLang="en-US" sz="2800" dirty="0"/>
              <a:t>）</a:t>
            </a:r>
            <a:r>
              <a:rPr lang="zh-CN" altLang="en-US" sz="2800" b="1" dirty="0"/>
              <a:t>价格水平</a:t>
            </a:r>
            <a:r>
              <a:rPr lang="zh-CN" altLang="en-US" sz="2800" dirty="0"/>
              <a:t>：</a:t>
            </a:r>
            <a:r>
              <a:rPr lang="zh-CN" altLang="en-US" sz="2800" dirty="0">
                <a:solidFill>
                  <a:srgbClr val="FF0000"/>
                </a:solidFill>
              </a:rPr>
              <a:t>长期</a:t>
            </a:r>
            <a:r>
              <a:rPr lang="zh-CN" altLang="en-US" sz="2800" dirty="0"/>
              <a:t>内发生作用</a:t>
            </a:r>
            <a:endParaRPr lang="en-US" altLang="zh-CN" sz="2800" dirty="0"/>
          </a:p>
          <a:p>
            <a:pPr algn="l"/>
            <a:r>
              <a:rPr lang="en-US" altLang="zh-CN" sz="2800" dirty="0"/>
              <a:t>	</a:t>
            </a:r>
            <a:r>
              <a:rPr lang="zh-CN" altLang="en-US" sz="2800" dirty="0"/>
              <a:t>一国价格水平上升→进口增加，出口减少→国际收支出现逆差→外汇收入＜支出，因此结汇＜售汇，即外汇供不应求→本币贬值</a:t>
            </a:r>
            <a:endParaRPr lang="en-US" altLang="zh-CN" sz="2800" dirty="0"/>
          </a:p>
          <a:p>
            <a:pPr algn="l"/>
            <a:r>
              <a:rPr lang="zh-CN" altLang="en-US" sz="2800" dirty="0"/>
              <a:t>（</a:t>
            </a:r>
            <a:r>
              <a:rPr lang="en-US" altLang="zh-CN" sz="2800" dirty="0"/>
              <a:t>4</a:t>
            </a:r>
            <a:r>
              <a:rPr lang="zh-CN" altLang="en-US" sz="2800" dirty="0"/>
              <a:t>）</a:t>
            </a:r>
            <a:r>
              <a:rPr lang="zh-CN" altLang="en-US" sz="2800" b="1" dirty="0"/>
              <a:t>中央银行直接干预</a:t>
            </a:r>
            <a:endParaRPr lang="en-US" altLang="zh-CN" sz="2800" b="1" dirty="0"/>
          </a:p>
          <a:p>
            <a:pPr algn="l"/>
            <a:r>
              <a:rPr lang="zh-CN" altLang="en-US" sz="2800" dirty="0"/>
              <a:t>（</a:t>
            </a:r>
            <a:r>
              <a:rPr lang="en-US" altLang="zh-CN" sz="2800" dirty="0"/>
              <a:t>5</a:t>
            </a:r>
            <a:r>
              <a:rPr lang="zh-CN" altLang="en-US" sz="2800" dirty="0"/>
              <a:t>）</a:t>
            </a:r>
            <a:r>
              <a:rPr lang="zh-CN" altLang="en-US" sz="2800" b="1" dirty="0"/>
              <a:t>经济增长状况</a:t>
            </a:r>
            <a:r>
              <a:rPr lang="zh-CN" altLang="en-US" sz="2800" dirty="0"/>
              <a:t>：分情况（劳动生产率提高</a:t>
            </a:r>
            <a:r>
              <a:rPr lang="en-US" altLang="zh-CN" sz="2800" dirty="0"/>
              <a:t>/</a:t>
            </a:r>
            <a:r>
              <a:rPr lang="zh-CN" altLang="en-US" sz="2800" dirty="0"/>
              <a:t>扩张政策）</a:t>
            </a:r>
            <a:endParaRPr lang="en-US" altLang="zh-CN" sz="2800" dirty="0"/>
          </a:p>
          <a:p>
            <a:pPr algn="l"/>
            <a:r>
              <a:rPr lang="zh-CN" altLang="en-US" sz="2800" dirty="0"/>
              <a:t>（</a:t>
            </a:r>
            <a:r>
              <a:rPr lang="en-US" altLang="zh-CN" sz="2800" dirty="0"/>
              <a:t>6</a:t>
            </a:r>
            <a:r>
              <a:rPr lang="zh-CN" altLang="en-US" sz="2800" dirty="0"/>
              <a:t>）</a:t>
            </a:r>
            <a:r>
              <a:rPr lang="zh-CN" altLang="en-US" sz="2800" b="1" dirty="0"/>
              <a:t>政局变动</a:t>
            </a:r>
          </a:p>
        </p:txBody>
      </p:sp>
    </p:spTree>
    <p:extLst>
      <p:ext uri="{BB962C8B-B14F-4D97-AF65-F5344CB8AC3E}">
        <p14:creationId xmlns:p14="http://schemas.microsoft.com/office/powerpoint/2010/main" val="3394201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9"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汇率变动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00AE4D5-E472-4BCB-A1C6-24665B450DD8}"/>
              </a:ext>
            </a:extLst>
          </p:cNvPr>
          <p:cNvSpPr txBox="1"/>
          <p:nvPr/>
        </p:nvSpPr>
        <p:spPr>
          <a:xfrm>
            <a:off x="466165" y="2305616"/>
            <a:ext cx="11259671" cy="2246769"/>
          </a:xfrm>
          <a:prstGeom prst="rect">
            <a:avLst/>
          </a:prstGeom>
          <a:noFill/>
        </p:spPr>
        <p:txBody>
          <a:bodyPr wrap="square" rtlCol="0">
            <a:spAutoFit/>
          </a:bodyPr>
          <a:lstStyle/>
          <a:p>
            <a:pPr algn="l"/>
            <a:r>
              <a:rPr lang="zh-CN" altLang="en-US" sz="2800" b="1" dirty="0"/>
              <a:t>本币贬值的“恶性循环效应”</a:t>
            </a:r>
            <a:r>
              <a:rPr lang="zh-CN" altLang="en-US" sz="2800" dirty="0"/>
              <a:t>：</a:t>
            </a:r>
            <a:endParaRPr lang="en-US" altLang="zh-CN" sz="2800" dirty="0"/>
          </a:p>
          <a:p>
            <a:pPr algn="l"/>
            <a:r>
              <a:rPr lang="zh-CN" altLang="en-US" sz="2800" dirty="0"/>
              <a:t>（</a:t>
            </a:r>
            <a:r>
              <a:rPr lang="en-US" altLang="zh-CN" sz="2800" dirty="0"/>
              <a:t>1</a:t>
            </a:r>
            <a:r>
              <a:rPr lang="zh-CN" altLang="en-US" sz="2800" dirty="0"/>
              <a:t>）比价效应</a:t>
            </a:r>
            <a:r>
              <a:rPr lang="en-US" altLang="zh-CN" sz="2800" dirty="0"/>
              <a:t>——</a:t>
            </a:r>
            <a:r>
              <a:rPr lang="zh-CN" altLang="en-US" sz="2800" dirty="0"/>
              <a:t>成本推动型通胀</a:t>
            </a:r>
            <a:endParaRPr lang="en-US" altLang="zh-CN" sz="2800" dirty="0"/>
          </a:p>
          <a:p>
            <a:pPr algn="l"/>
            <a:r>
              <a:rPr lang="zh-CN" altLang="en-US" sz="2800" dirty="0"/>
              <a:t>（</a:t>
            </a:r>
            <a:r>
              <a:rPr lang="en-US" altLang="zh-CN" sz="2800" dirty="0"/>
              <a:t>2</a:t>
            </a:r>
            <a:r>
              <a:rPr lang="zh-CN" altLang="en-US" sz="2800" dirty="0"/>
              <a:t>）数量效应</a:t>
            </a:r>
            <a:r>
              <a:rPr lang="en-US" altLang="zh-CN" sz="2800" dirty="0"/>
              <a:t>——</a:t>
            </a:r>
            <a:r>
              <a:rPr lang="zh-CN" altLang="en-US" sz="2800" dirty="0"/>
              <a:t>需求拉动型通胀</a:t>
            </a:r>
            <a:endParaRPr lang="en-US" altLang="zh-CN" sz="2800" dirty="0"/>
          </a:p>
          <a:p>
            <a:pPr algn="l"/>
            <a:r>
              <a:rPr lang="zh-CN" altLang="en-US" sz="2800" dirty="0"/>
              <a:t>（</a:t>
            </a:r>
            <a:r>
              <a:rPr lang="en-US" altLang="zh-CN" sz="2800" dirty="0"/>
              <a:t>3</a:t>
            </a:r>
            <a:r>
              <a:rPr lang="zh-CN" altLang="en-US" sz="2800" dirty="0"/>
              <a:t>）货币效应</a:t>
            </a:r>
            <a:r>
              <a:rPr lang="en-US" altLang="zh-CN" sz="2800" dirty="0"/>
              <a:t>——</a:t>
            </a:r>
            <a:r>
              <a:rPr lang="zh-CN" altLang="en-US" sz="2800" dirty="0"/>
              <a:t>由于买入外汇资产央行被动投放基础货币，致使货币供应量上升</a:t>
            </a:r>
          </a:p>
        </p:txBody>
      </p:sp>
    </p:spTree>
    <p:extLst>
      <p:ext uri="{BB962C8B-B14F-4D97-AF65-F5344CB8AC3E}">
        <p14:creationId xmlns:p14="http://schemas.microsoft.com/office/powerpoint/2010/main" val="334872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6"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外汇管制的利弊</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8DF54EA5-43A6-418F-8CE7-6409C6AB19D3}"/>
              </a:ext>
            </a:extLst>
          </p:cNvPr>
          <p:cNvSpPr txBox="1"/>
          <p:nvPr/>
        </p:nvSpPr>
        <p:spPr>
          <a:xfrm>
            <a:off x="283031" y="1317811"/>
            <a:ext cx="11908969" cy="4401205"/>
          </a:xfrm>
          <a:prstGeom prst="rect">
            <a:avLst/>
          </a:prstGeom>
          <a:noFill/>
        </p:spPr>
        <p:txBody>
          <a:bodyPr wrap="square" rtlCol="0">
            <a:spAutoFit/>
          </a:bodyPr>
          <a:lstStyle/>
          <a:p>
            <a:pPr algn="l"/>
            <a:r>
              <a:rPr lang="zh-CN" altLang="en-US" sz="2800" dirty="0"/>
              <a:t>外汇管制的利弊：</a:t>
            </a:r>
            <a:endParaRPr lang="en-US" altLang="zh-CN" sz="2800" dirty="0"/>
          </a:p>
          <a:p>
            <a:pPr algn="l"/>
            <a:r>
              <a:rPr lang="zh-CN" altLang="en-US" sz="2800" b="1" dirty="0"/>
              <a:t>利</a:t>
            </a:r>
            <a:r>
              <a:rPr lang="zh-CN" altLang="en-US" sz="2800" dirty="0"/>
              <a:t>：</a:t>
            </a:r>
            <a:endParaRPr lang="en-US" altLang="zh-CN" sz="2800" dirty="0"/>
          </a:p>
          <a:p>
            <a:pPr algn="l"/>
            <a:r>
              <a:rPr lang="zh-CN" altLang="en-US" sz="2800" dirty="0"/>
              <a:t>（</a:t>
            </a:r>
            <a:r>
              <a:rPr lang="en-US" altLang="zh-CN" sz="2800" dirty="0"/>
              <a:t>1</a:t>
            </a:r>
            <a:r>
              <a:rPr lang="zh-CN" altLang="en-US" sz="2800" dirty="0"/>
              <a:t>）改善国际收支，稳定汇率。由于外汇管制不受时滞影响，因而见效快；</a:t>
            </a:r>
            <a:endParaRPr lang="en-US" altLang="zh-CN" sz="2800" dirty="0"/>
          </a:p>
          <a:p>
            <a:pPr algn="l"/>
            <a:r>
              <a:rPr lang="zh-CN" altLang="en-US" sz="2800" dirty="0"/>
              <a:t>（</a:t>
            </a:r>
            <a:r>
              <a:rPr lang="en-US" altLang="zh-CN" sz="2800" dirty="0"/>
              <a:t>2</a:t>
            </a:r>
            <a:r>
              <a:rPr lang="zh-CN" altLang="en-US" sz="2800" dirty="0"/>
              <a:t>）能够充分利用供求价格弹性，具有针对性（如复汇率政策）；</a:t>
            </a:r>
            <a:endParaRPr lang="en-US" altLang="zh-CN" sz="2800" dirty="0"/>
          </a:p>
          <a:p>
            <a:pPr algn="l"/>
            <a:r>
              <a:rPr lang="zh-CN" altLang="en-US" sz="2800" dirty="0"/>
              <a:t>（</a:t>
            </a:r>
            <a:r>
              <a:rPr lang="en-US" altLang="zh-CN" sz="2800" dirty="0"/>
              <a:t>3</a:t>
            </a:r>
            <a:r>
              <a:rPr lang="zh-CN" altLang="en-US" sz="2800" dirty="0"/>
              <a:t>）有助于保护国内的</a:t>
            </a:r>
            <a:r>
              <a:rPr lang="en-US" altLang="zh-CN" sz="2800" dirty="0"/>
              <a:t>Infant Industry</a:t>
            </a:r>
            <a:r>
              <a:rPr lang="zh-CN" altLang="en-US" sz="2800" dirty="0"/>
              <a:t>。</a:t>
            </a:r>
            <a:endParaRPr lang="en-US" altLang="zh-CN" sz="2800" dirty="0"/>
          </a:p>
          <a:p>
            <a:pPr algn="l"/>
            <a:r>
              <a:rPr lang="zh-CN" altLang="en-US" sz="2800" b="1" dirty="0"/>
              <a:t>弊</a:t>
            </a:r>
            <a:r>
              <a:rPr lang="zh-CN" altLang="en-US" sz="2800" dirty="0"/>
              <a:t>：</a:t>
            </a:r>
            <a:endParaRPr lang="en-US" altLang="zh-CN" sz="2800" dirty="0"/>
          </a:p>
          <a:p>
            <a:pPr algn="l"/>
            <a:r>
              <a:rPr lang="zh-CN" altLang="en-US" sz="2800" dirty="0"/>
              <a:t>（</a:t>
            </a:r>
            <a:r>
              <a:rPr lang="en-US" altLang="zh-CN" sz="2800" dirty="0"/>
              <a:t>1</a:t>
            </a:r>
            <a:r>
              <a:rPr lang="zh-CN" altLang="en-US" sz="2800" dirty="0"/>
              <a:t>）容易形成过度保护和限制；</a:t>
            </a:r>
            <a:endParaRPr lang="en-US" altLang="zh-CN" sz="2800" dirty="0"/>
          </a:p>
          <a:p>
            <a:pPr algn="l"/>
            <a:r>
              <a:rPr lang="zh-CN" altLang="en-US" sz="2800" dirty="0"/>
              <a:t>（</a:t>
            </a:r>
            <a:r>
              <a:rPr lang="en-US" altLang="zh-CN" sz="2800" dirty="0"/>
              <a:t>2</a:t>
            </a:r>
            <a:r>
              <a:rPr lang="zh-CN" altLang="en-US" sz="2800" dirty="0"/>
              <a:t>）形成额外的行政费用；</a:t>
            </a:r>
            <a:endParaRPr lang="en-US" altLang="zh-CN" sz="2800" dirty="0"/>
          </a:p>
          <a:p>
            <a:pPr algn="l"/>
            <a:r>
              <a:rPr lang="zh-CN" altLang="en-US" sz="2800" dirty="0"/>
              <a:t>（</a:t>
            </a:r>
            <a:r>
              <a:rPr lang="en-US" altLang="zh-CN" sz="2800" dirty="0"/>
              <a:t>3</a:t>
            </a:r>
            <a:r>
              <a:rPr lang="zh-CN" altLang="en-US" sz="2800" dirty="0"/>
              <a:t>）引起贸易争端；</a:t>
            </a:r>
            <a:endParaRPr lang="en-US" altLang="zh-CN" sz="2800" dirty="0"/>
          </a:p>
          <a:p>
            <a:pPr algn="l"/>
            <a:r>
              <a:rPr lang="zh-CN" altLang="en-US" sz="2800" dirty="0"/>
              <a:t>（</a:t>
            </a:r>
            <a:r>
              <a:rPr lang="en-US" altLang="zh-CN" sz="2800" dirty="0"/>
              <a:t>4</a:t>
            </a:r>
            <a:r>
              <a:rPr lang="zh-CN" altLang="en-US" sz="2800" dirty="0"/>
              <a:t>）使得市场机制失灵，引发资源错配等</a:t>
            </a:r>
          </a:p>
        </p:txBody>
      </p:sp>
    </p:spTree>
    <p:extLst>
      <p:ext uri="{BB962C8B-B14F-4D97-AF65-F5344CB8AC3E}">
        <p14:creationId xmlns:p14="http://schemas.microsoft.com/office/powerpoint/2010/main" val="265512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外汇风险管理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5CCE39CE-C2F0-4101-9046-7330E384432E}"/>
              </a:ext>
            </a:extLst>
          </p:cNvPr>
          <p:cNvSpPr txBox="1"/>
          <p:nvPr/>
        </p:nvSpPr>
        <p:spPr>
          <a:xfrm>
            <a:off x="160276" y="1156447"/>
            <a:ext cx="11871447" cy="3970318"/>
          </a:xfrm>
          <a:prstGeom prst="rect">
            <a:avLst/>
          </a:prstGeom>
          <a:noFill/>
        </p:spPr>
        <p:txBody>
          <a:bodyPr wrap="square" rtlCol="0">
            <a:spAutoFit/>
          </a:bodyPr>
          <a:lstStyle/>
          <a:p>
            <a:pPr algn="l"/>
            <a:r>
              <a:rPr lang="zh-CN" altLang="en-US" sz="2800" dirty="0"/>
              <a:t>外汇风险与管理方法：</a:t>
            </a:r>
            <a:endParaRPr lang="en-US" altLang="zh-CN" sz="2800" dirty="0"/>
          </a:p>
          <a:p>
            <a:pPr algn="l"/>
            <a:endParaRPr lang="en-US" altLang="zh-CN" sz="1400" dirty="0"/>
          </a:p>
          <a:p>
            <a:pPr algn="l"/>
            <a:r>
              <a:rPr lang="en-US" altLang="zh-CN" sz="2800" dirty="0"/>
              <a:t>1.</a:t>
            </a:r>
            <a:r>
              <a:rPr lang="zh-CN" altLang="en-US" sz="2800" b="1" dirty="0"/>
              <a:t>交易风险</a:t>
            </a:r>
            <a:r>
              <a:rPr lang="zh-CN" altLang="en-US" sz="2800" dirty="0"/>
              <a:t>：已经签订的以外币标价的合同，由于未来的汇率与当前汇率存在差异，导致按未来汇率折算出的本币金额与以当前汇率计算得到的不同。</a:t>
            </a:r>
            <a:endParaRPr lang="en-US" altLang="zh-CN" sz="2800" dirty="0"/>
          </a:p>
          <a:p>
            <a:pPr algn="l"/>
            <a:endParaRPr lang="en-US" altLang="zh-CN" sz="1400" dirty="0"/>
          </a:p>
          <a:p>
            <a:pPr algn="l"/>
            <a:r>
              <a:rPr lang="zh-CN" altLang="en-US" sz="2800" dirty="0"/>
              <a:t>策略：①</a:t>
            </a:r>
            <a:r>
              <a:rPr lang="zh-CN" altLang="en-US" sz="2800" b="1" dirty="0"/>
              <a:t>风险转移</a:t>
            </a:r>
            <a:r>
              <a:rPr lang="zh-CN" altLang="en-US" sz="2800" dirty="0"/>
              <a:t>：尽可能以本币收付；收取硬货币，付出软货币。</a:t>
            </a:r>
            <a:endParaRPr lang="en-US" altLang="zh-CN" sz="2800" dirty="0"/>
          </a:p>
          <a:p>
            <a:pPr algn="l"/>
            <a:r>
              <a:rPr lang="en-US" altLang="zh-CN" sz="2800" dirty="0"/>
              <a:t>           </a:t>
            </a:r>
            <a:r>
              <a:rPr lang="zh-CN" altLang="en-US" sz="2800" dirty="0"/>
              <a:t>②</a:t>
            </a:r>
            <a:r>
              <a:rPr lang="zh-CN" altLang="en-US" sz="2800" b="1" dirty="0"/>
              <a:t>风险对冲</a:t>
            </a:r>
            <a:r>
              <a:rPr lang="zh-CN" altLang="en-US" sz="2800" dirty="0"/>
              <a:t>：以同种货币收付。</a:t>
            </a:r>
            <a:endParaRPr lang="en-US" altLang="zh-CN" sz="2800" dirty="0"/>
          </a:p>
          <a:p>
            <a:pPr algn="l"/>
            <a:r>
              <a:rPr lang="en-US" altLang="zh-CN" sz="2800" dirty="0"/>
              <a:t>           </a:t>
            </a:r>
            <a:r>
              <a:rPr lang="zh-CN" altLang="en-US" sz="2800" dirty="0"/>
              <a:t>③</a:t>
            </a:r>
            <a:r>
              <a:rPr lang="zh-CN" altLang="en-US" sz="2800" b="1" dirty="0"/>
              <a:t>外汇风险分担</a:t>
            </a:r>
            <a:r>
              <a:rPr lang="zh-CN" altLang="en-US" sz="2800" dirty="0"/>
              <a:t>：由交易双方共同分担汇率风险。</a:t>
            </a:r>
            <a:endParaRPr lang="en-US" altLang="zh-CN" sz="2800" dirty="0"/>
          </a:p>
          <a:p>
            <a:pPr algn="l"/>
            <a:r>
              <a:rPr lang="en-US" altLang="zh-CN" sz="2800" dirty="0"/>
              <a:t>           </a:t>
            </a:r>
            <a:r>
              <a:rPr lang="zh-CN" altLang="en-US" sz="2800" dirty="0"/>
              <a:t>④</a:t>
            </a:r>
            <a:r>
              <a:rPr lang="zh-CN" altLang="en-US" sz="2800" b="1" dirty="0"/>
              <a:t>提前错后</a:t>
            </a:r>
            <a:r>
              <a:rPr lang="zh-CN" altLang="en-US" sz="2800" dirty="0"/>
              <a:t>：提前收取软货币，推迟收取硬货币。</a:t>
            </a:r>
            <a:endParaRPr lang="en-US" altLang="zh-CN" sz="2800" dirty="0"/>
          </a:p>
          <a:p>
            <a:pPr algn="l"/>
            <a:r>
              <a:rPr lang="en-US" altLang="zh-CN" sz="2800" dirty="0"/>
              <a:t>           </a:t>
            </a:r>
            <a:r>
              <a:rPr lang="zh-CN" altLang="en-US" sz="2800" dirty="0"/>
              <a:t>⑤</a:t>
            </a:r>
            <a:r>
              <a:rPr lang="zh-CN" altLang="en-US" sz="2800" b="1" dirty="0"/>
              <a:t>套期保值</a:t>
            </a:r>
            <a:endParaRPr lang="en-US" altLang="zh-CN" sz="2800" b="1" dirty="0"/>
          </a:p>
        </p:txBody>
      </p:sp>
    </p:spTree>
    <p:extLst>
      <p:ext uri="{BB962C8B-B14F-4D97-AF65-F5344CB8AC3E}">
        <p14:creationId xmlns:p14="http://schemas.microsoft.com/office/powerpoint/2010/main" val="1945231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外汇风险管理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5CCE39CE-C2F0-4101-9046-7330E384432E}"/>
              </a:ext>
            </a:extLst>
          </p:cNvPr>
          <p:cNvSpPr txBox="1"/>
          <p:nvPr/>
        </p:nvSpPr>
        <p:spPr>
          <a:xfrm>
            <a:off x="80138" y="1047861"/>
            <a:ext cx="12031724" cy="5262979"/>
          </a:xfrm>
          <a:prstGeom prst="rect">
            <a:avLst/>
          </a:prstGeom>
          <a:noFill/>
        </p:spPr>
        <p:txBody>
          <a:bodyPr wrap="square" rtlCol="0">
            <a:spAutoFit/>
          </a:bodyPr>
          <a:lstStyle/>
          <a:p>
            <a:pPr algn="l"/>
            <a:r>
              <a:rPr lang="zh-CN" altLang="en-US" sz="2800" dirty="0"/>
              <a:t>外汇风险与管理方法：</a:t>
            </a:r>
            <a:endParaRPr lang="en-US" altLang="zh-CN" sz="2800" dirty="0"/>
          </a:p>
          <a:p>
            <a:pPr algn="l"/>
            <a:endParaRPr lang="en-US" altLang="zh-CN" sz="1400" b="1" dirty="0"/>
          </a:p>
          <a:p>
            <a:pPr algn="l"/>
            <a:r>
              <a:rPr lang="en-US" altLang="zh-CN" sz="2800" dirty="0"/>
              <a:t>2.</a:t>
            </a:r>
            <a:r>
              <a:rPr lang="zh-CN" altLang="en-US" sz="2800" b="1" dirty="0"/>
              <a:t>营运风险（经济风险）</a:t>
            </a:r>
            <a:r>
              <a:rPr lang="zh-CN" altLang="en-US" sz="2800" dirty="0"/>
              <a:t>：无法预料的汇率变化会引起企业</a:t>
            </a:r>
            <a:r>
              <a:rPr lang="zh-CN" altLang="en-US" sz="2800" dirty="0">
                <a:solidFill>
                  <a:srgbClr val="FF0000"/>
                </a:solidFill>
              </a:rPr>
              <a:t>未来营运现金流变化</a:t>
            </a:r>
            <a:r>
              <a:rPr lang="zh-CN" altLang="en-US" sz="2800" dirty="0"/>
              <a:t>，从而导致企业价值变化。</a:t>
            </a:r>
            <a:endParaRPr lang="en-US" altLang="zh-CN" sz="2800" dirty="0"/>
          </a:p>
          <a:p>
            <a:pPr algn="l"/>
            <a:endParaRPr lang="en-US" altLang="zh-CN" sz="1400" dirty="0"/>
          </a:p>
          <a:p>
            <a:pPr algn="l"/>
            <a:r>
              <a:rPr lang="zh-CN" altLang="en-US" sz="2800" dirty="0"/>
              <a:t>策略：①</a:t>
            </a:r>
            <a:r>
              <a:rPr lang="zh-CN" altLang="en-US" sz="2800" b="1" dirty="0"/>
              <a:t>财务多元化</a:t>
            </a:r>
            <a:r>
              <a:rPr lang="zh-CN" altLang="en-US" sz="2800" dirty="0"/>
              <a:t>：从多国资本市场上融资；</a:t>
            </a:r>
            <a:endParaRPr lang="en-US" altLang="zh-CN" sz="2800" dirty="0"/>
          </a:p>
          <a:p>
            <a:pPr algn="l"/>
            <a:r>
              <a:rPr lang="en-US" altLang="zh-CN" sz="2800" dirty="0"/>
              <a:t>           </a:t>
            </a:r>
            <a:r>
              <a:rPr lang="zh-CN" altLang="en-US" sz="2800" dirty="0"/>
              <a:t>②</a:t>
            </a:r>
            <a:r>
              <a:rPr lang="zh-CN" altLang="en-US" sz="2800" b="1" dirty="0"/>
              <a:t>营销管理</a:t>
            </a:r>
            <a:r>
              <a:rPr lang="zh-CN" altLang="en-US" sz="2800" dirty="0"/>
              <a:t>：市场选择</a:t>
            </a:r>
            <a:r>
              <a:rPr lang="en-US" altLang="zh-CN" sz="2800" dirty="0"/>
              <a:t>/</a:t>
            </a:r>
            <a:r>
              <a:rPr lang="zh-CN" altLang="en-US" sz="2800" dirty="0"/>
              <a:t>定价策略</a:t>
            </a:r>
            <a:r>
              <a:rPr lang="en-US" altLang="zh-CN" sz="2800" dirty="0"/>
              <a:t>/</a:t>
            </a:r>
            <a:r>
              <a:rPr lang="zh-CN" altLang="en-US" sz="2800" dirty="0"/>
              <a:t>产品策略；</a:t>
            </a:r>
            <a:endParaRPr lang="en-US" altLang="zh-CN" sz="2800" dirty="0"/>
          </a:p>
          <a:p>
            <a:pPr algn="l"/>
            <a:r>
              <a:rPr lang="en-US" altLang="zh-CN" sz="2800" dirty="0"/>
              <a:t>           </a:t>
            </a:r>
            <a:r>
              <a:rPr lang="zh-CN" altLang="en-US" sz="2800" dirty="0"/>
              <a:t>③</a:t>
            </a:r>
            <a:r>
              <a:rPr lang="zh-CN" altLang="en-US" sz="2800" b="1" dirty="0"/>
              <a:t>生产管理</a:t>
            </a:r>
            <a:r>
              <a:rPr lang="zh-CN" altLang="en-US" sz="2800" dirty="0"/>
              <a:t>：通过灵活</a:t>
            </a:r>
            <a:r>
              <a:rPr lang="zh-CN" altLang="en-US" sz="2800" b="1" dirty="0"/>
              <a:t>调整原材料来源地、产品产地</a:t>
            </a:r>
            <a:r>
              <a:rPr lang="zh-CN" altLang="en-US" sz="2800" dirty="0"/>
              <a:t>等手段降低成本。</a:t>
            </a:r>
            <a:endParaRPr lang="en-US" altLang="zh-CN" sz="2800" dirty="0"/>
          </a:p>
          <a:p>
            <a:pPr algn="l"/>
            <a:endParaRPr lang="en-US" altLang="zh-CN" sz="1400" b="1" dirty="0"/>
          </a:p>
          <a:p>
            <a:pPr algn="l"/>
            <a:r>
              <a:rPr lang="en-US" altLang="zh-CN" sz="2800" dirty="0"/>
              <a:t>3.</a:t>
            </a:r>
            <a:r>
              <a:rPr lang="zh-CN" altLang="en-US" sz="2800" b="1" dirty="0"/>
              <a:t>折算风险（折算风险）</a:t>
            </a:r>
            <a:r>
              <a:rPr lang="zh-CN" altLang="en-US" sz="2800" dirty="0"/>
              <a:t>：跨国公司合并财务报表时因汇率变动产生的账面损失。</a:t>
            </a:r>
            <a:endParaRPr lang="en-US" altLang="zh-CN" sz="2800" dirty="0"/>
          </a:p>
          <a:p>
            <a:pPr algn="l"/>
            <a:endParaRPr lang="en-US" altLang="zh-CN" sz="1400" dirty="0"/>
          </a:p>
          <a:p>
            <a:pPr algn="l"/>
            <a:r>
              <a:rPr lang="zh-CN" altLang="en-US" sz="2800" dirty="0"/>
              <a:t>策略：①</a:t>
            </a:r>
            <a:r>
              <a:rPr lang="zh-CN" altLang="en-US" sz="2800" b="1" dirty="0"/>
              <a:t>资产负债管理</a:t>
            </a:r>
            <a:endParaRPr lang="en-US" altLang="zh-CN" sz="2800" b="1" dirty="0"/>
          </a:p>
          <a:p>
            <a:pPr algn="l"/>
            <a:r>
              <a:rPr lang="en-US" altLang="zh-CN" sz="2800" dirty="0"/>
              <a:t>           </a:t>
            </a:r>
            <a:r>
              <a:rPr lang="zh-CN" altLang="en-US" sz="2800" dirty="0"/>
              <a:t>②</a:t>
            </a:r>
            <a:r>
              <a:rPr lang="zh-CN" altLang="en-US" sz="2800" b="1" dirty="0"/>
              <a:t>澄清事实</a:t>
            </a:r>
            <a:endParaRPr lang="en-US" altLang="zh-CN" sz="2800" b="1" dirty="0"/>
          </a:p>
        </p:txBody>
      </p:sp>
    </p:spTree>
    <p:extLst>
      <p:ext uri="{BB962C8B-B14F-4D97-AF65-F5344CB8AC3E}">
        <p14:creationId xmlns:p14="http://schemas.microsoft.com/office/powerpoint/2010/main" val="4074287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4</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3257119" y="3930223"/>
            <a:ext cx="5677762"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外汇市场与外汇交易</a:t>
            </a:r>
          </a:p>
        </p:txBody>
      </p:sp>
    </p:spTree>
    <p:extLst>
      <p:ext uri="{BB962C8B-B14F-4D97-AF65-F5344CB8AC3E}">
        <p14:creationId xmlns:p14="http://schemas.microsoft.com/office/powerpoint/2010/main" val="177037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5376B1FA-BF12-4B2C-ABDA-A1755A196EB4}"/>
              </a:ext>
            </a:extLst>
          </p:cNvPr>
          <p:cNvSpPr txBox="1"/>
          <p:nvPr/>
        </p:nvSpPr>
        <p:spPr>
          <a:xfrm>
            <a:off x="559683" y="1828562"/>
            <a:ext cx="10420468" cy="1600438"/>
          </a:xfrm>
          <a:prstGeom prst="rect">
            <a:avLst/>
          </a:prstGeom>
          <a:noFill/>
        </p:spPr>
        <p:txBody>
          <a:bodyPr wrap="square">
            <a:spAutoFit/>
          </a:bodyPr>
          <a:lstStyle/>
          <a:p>
            <a:r>
              <a:rPr lang="zh-CN" altLang="en-US" sz="2800" dirty="0"/>
              <a:t>例题：</a:t>
            </a:r>
            <a:r>
              <a:rPr lang="en-US" altLang="zh-CN" sz="2800" dirty="0"/>
              <a:t>2019</a:t>
            </a:r>
            <a:r>
              <a:rPr lang="zh-CN" altLang="en-US" sz="2800" dirty="0"/>
              <a:t>年上财真题</a:t>
            </a:r>
            <a:endParaRPr lang="en-US" altLang="zh-CN" sz="2800" dirty="0"/>
          </a:p>
          <a:p>
            <a:endParaRPr lang="en-US" altLang="zh-CN" sz="1400" dirty="0"/>
          </a:p>
          <a:p>
            <a:r>
              <a:rPr lang="zh-CN" altLang="en-US" sz="2800" dirty="0"/>
              <a:t>我国外汇管理局所定义的外汇概念不包括？</a:t>
            </a:r>
            <a:endParaRPr lang="en-US" altLang="zh-CN" sz="2800" dirty="0"/>
          </a:p>
          <a:p>
            <a:r>
              <a:rPr lang="en-US" altLang="zh-CN" sz="2800" dirty="0"/>
              <a:t>A.</a:t>
            </a:r>
            <a:r>
              <a:rPr lang="zh-CN" altLang="en-US" sz="2800" dirty="0"/>
              <a:t>外币有价证券    </a:t>
            </a:r>
            <a:r>
              <a:rPr lang="en-US" altLang="zh-CN" sz="2800" dirty="0"/>
              <a:t>B.</a:t>
            </a:r>
            <a:r>
              <a:rPr lang="zh-CN" altLang="en-US" sz="2800" dirty="0"/>
              <a:t>外币现钞</a:t>
            </a:r>
            <a:r>
              <a:rPr lang="en-US" altLang="zh-CN" sz="2800" dirty="0"/>
              <a:t>    C.</a:t>
            </a:r>
            <a:r>
              <a:rPr lang="zh-CN" altLang="en-US" sz="2800" dirty="0"/>
              <a:t>外币动态概念</a:t>
            </a:r>
            <a:r>
              <a:rPr lang="en-US" altLang="zh-CN" sz="2800" dirty="0"/>
              <a:t>    D </a:t>
            </a:r>
            <a:r>
              <a:rPr lang="zh-CN" altLang="en-US" sz="2800" dirty="0"/>
              <a:t>特别提款权</a:t>
            </a:r>
          </a:p>
        </p:txBody>
      </p:sp>
      <p:sp>
        <p:nvSpPr>
          <p:cNvPr id="4" name="文本框 3">
            <a:extLst>
              <a:ext uri="{FF2B5EF4-FFF2-40B4-BE49-F238E27FC236}">
                <a16:creationId xmlns:a16="http://schemas.microsoft.com/office/drawing/2014/main" id="{6C540631-D5F0-421F-8519-912EF0F6FFA0}"/>
              </a:ext>
            </a:extLst>
          </p:cNvPr>
          <p:cNvSpPr txBox="1"/>
          <p:nvPr/>
        </p:nvSpPr>
        <p:spPr>
          <a:xfrm>
            <a:off x="559683" y="4209701"/>
            <a:ext cx="5851282" cy="523220"/>
          </a:xfrm>
          <a:prstGeom prst="rect">
            <a:avLst/>
          </a:prstGeom>
          <a:noFill/>
        </p:spPr>
        <p:txBody>
          <a:bodyPr wrap="none" rtlCol="0">
            <a:spAutoFit/>
          </a:bodyPr>
          <a:lstStyle/>
          <a:p>
            <a:pPr algn="l"/>
            <a:r>
              <a:rPr lang="zh-CN" altLang="en-US" sz="2800" dirty="0"/>
              <a:t>答案：</a:t>
            </a:r>
            <a:r>
              <a:rPr lang="en-US" altLang="zh-CN" sz="2800" dirty="0">
                <a:solidFill>
                  <a:srgbClr val="FF0000"/>
                </a:solidFill>
              </a:rPr>
              <a:t>C</a:t>
            </a:r>
            <a:r>
              <a:rPr lang="zh-CN" altLang="en-US" sz="2800" dirty="0"/>
              <a:t>，课本</a:t>
            </a:r>
            <a:r>
              <a:rPr lang="en-US" altLang="zh-CN" sz="2800" dirty="0"/>
              <a:t>P35-36</a:t>
            </a:r>
            <a:r>
              <a:rPr lang="zh-CN" altLang="en-US" sz="2800" dirty="0"/>
              <a:t>我国外汇概念</a:t>
            </a:r>
          </a:p>
        </p:txBody>
      </p:sp>
    </p:spTree>
    <p:extLst>
      <p:ext uri="{BB962C8B-B14F-4D97-AF65-F5344CB8AC3E}">
        <p14:creationId xmlns:p14="http://schemas.microsoft.com/office/powerpoint/2010/main" val="350184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8" y="250621"/>
            <a:ext cx="141577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外汇市场</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DE1C094-16C6-489C-AE6A-B463BFF3BF1D}"/>
              </a:ext>
            </a:extLst>
          </p:cNvPr>
          <p:cNvSpPr txBox="1"/>
          <p:nvPr/>
        </p:nvSpPr>
        <p:spPr>
          <a:xfrm>
            <a:off x="717176" y="1255059"/>
            <a:ext cx="8351966" cy="1384995"/>
          </a:xfrm>
          <a:prstGeom prst="rect">
            <a:avLst/>
          </a:prstGeom>
          <a:noFill/>
        </p:spPr>
        <p:txBody>
          <a:bodyPr wrap="none" rtlCol="0">
            <a:spAutoFit/>
          </a:bodyPr>
          <a:lstStyle/>
          <a:p>
            <a:pPr algn="l"/>
            <a:r>
              <a:rPr lang="en-US" altLang="zh-CN" sz="2800" dirty="0"/>
              <a:t>QUESTION</a:t>
            </a:r>
            <a:r>
              <a:rPr lang="zh-CN" altLang="en-US" sz="2800" dirty="0"/>
              <a:t>：</a:t>
            </a:r>
            <a:endParaRPr lang="en-US" altLang="zh-CN" sz="2800" dirty="0"/>
          </a:p>
          <a:p>
            <a:pPr algn="l"/>
            <a:r>
              <a:rPr lang="en-US" altLang="zh-CN" sz="2800" dirty="0"/>
              <a:t>1.</a:t>
            </a:r>
            <a:r>
              <a:rPr lang="zh-CN" altLang="en-US" sz="2800" dirty="0"/>
              <a:t>什么是大陆式外汇市场？什么是英美式外汇市场？</a:t>
            </a:r>
            <a:endParaRPr lang="en-US" altLang="zh-CN" sz="2800" dirty="0"/>
          </a:p>
          <a:p>
            <a:pPr algn="l"/>
            <a:r>
              <a:rPr lang="en-US" altLang="zh-CN" sz="2800" dirty="0"/>
              <a:t>2.</a:t>
            </a:r>
            <a:r>
              <a:rPr lang="zh-CN" altLang="en-US" sz="2800" dirty="0"/>
              <a:t>什么是竞价驱动？什么是报价驱动？</a:t>
            </a:r>
          </a:p>
        </p:txBody>
      </p:sp>
      <p:sp>
        <p:nvSpPr>
          <p:cNvPr id="5" name="文本框 4">
            <a:extLst>
              <a:ext uri="{FF2B5EF4-FFF2-40B4-BE49-F238E27FC236}">
                <a16:creationId xmlns:a16="http://schemas.microsoft.com/office/drawing/2014/main" id="{AFE1FF55-E466-4550-9856-38C0B905A3AD}"/>
              </a:ext>
            </a:extLst>
          </p:cNvPr>
          <p:cNvSpPr txBox="1"/>
          <p:nvPr/>
        </p:nvSpPr>
        <p:spPr>
          <a:xfrm>
            <a:off x="717176" y="2699345"/>
            <a:ext cx="10641105" cy="1815882"/>
          </a:xfrm>
          <a:prstGeom prst="rect">
            <a:avLst/>
          </a:prstGeom>
          <a:noFill/>
        </p:spPr>
        <p:txBody>
          <a:bodyPr wrap="square" rtlCol="0">
            <a:spAutoFit/>
          </a:bodyPr>
          <a:lstStyle/>
          <a:p>
            <a:pPr algn="l"/>
            <a:r>
              <a:rPr lang="en-US" altLang="zh-CN" sz="2800" dirty="0"/>
              <a:t>ANSWER</a:t>
            </a:r>
            <a:r>
              <a:rPr lang="zh-CN" altLang="en-US" sz="2800" dirty="0"/>
              <a:t>：</a:t>
            </a:r>
            <a:endParaRPr lang="en-US" altLang="zh-CN" sz="2800" dirty="0"/>
          </a:p>
          <a:p>
            <a:pPr algn="l"/>
            <a:r>
              <a:rPr lang="en-US" altLang="zh-CN" sz="2800" dirty="0"/>
              <a:t>1.</a:t>
            </a:r>
            <a:r>
              <a:rPr lang="zh-CN" altLang="en-US" sz="2800" dirty="0"/>
              <a:t>有形外汇市场；无形外汇市场</a:t>
            </a:r>
            <a:endParaRPr lang="en-US" altLang="zh-CN" sz="2800" dirty="0"/>
          </a:p>
          <a:p>
            <a:pPr algn="l"/>
            <a:r>
              <a:rPr lang="en-US" altLang="zh-CN" sz="2800" dirty="0"/>
              <a:t>2.</a:t>
            </a:r>
            <a:r>
              <a:rPr lang="zh-CN" altLang="en-US" sz="2800" dirty="0"/>
              <a:t>通过</a:t>
            </a:r>
            <a:r>
              <a:rPr lang="zh-CN" altLang="en-US" sz="2800" dirty="0">
                <a:solidFill>
                  <a:srgbClr val="FF0000"/>
                </a:solidFill>
              </a:rPr>
              <a:t>竞价撮合系统</a:t>
            </a:r>
            <a:r>
              <a:rPr lang="zh-CN" altLang="en-US" sz="2800" dirty="0"/>
              <a:t>撮合买卖双方交易；做市商持续提供双向报价，为市场提供流动性</a:t>
            </a:r>
            <a:r>
              <a:rPr lang="en-US" altLang="zh-CN" sz="2800" dirty="0"/>
              <a:t>	</a:t>
            </a:r>
            <a:endParaRPr lang="zh-CN" altLang="en-US" sz="2800" dirty="0"/>
          </a:p>
        </p:txBody>
      </p:sp>
      <p:sp>
        <p:nvSpPr>
          <p:cNvPr id="3" name="文本框 2">
            <a:extLst>
              <a:ext uri="{FF2B5EF4-FFF2-40B4-BE49-F238E27FC236}">
                <a16:creationId xmlns:a16="http://schemas.microsoft.com/office/drawing/2014/main" id="{D6A07CA2-FBCD-43DD-9E33-EC47BEC8B6A1}"/>
              </a:ext>
            </a:extLst>
          </p:cNvPr>
          <p:cNvSpPr txBox="1"/>
          <p:nvPr/>
        </p:nvSpPr>
        <p:spPr>
          <a:xfrm>
            <a:off x="717176" y="4778979"/>
            <a:ext cx="10641105" cy="1323439"/>
          </a:xfrm>
          <a:prstGeom prst="rect">
            <a:avLst/>
          </a:prstGeom>
          <a:noFill/>
        </p:spPr>
        <p:txBody>
          <a:bodyPr wrap="square" rtlCol="0">
            <a:spAutoFit/>
          </a:bodyPr>
          <a:lstStyle/>
          <a:p>
            <a:pPr algn="l"/>
            <a:r>
              <a:rPr lang="zh-CN" altLang="en-US" sz="2800" dirty="0"/>
              <a:t>★英国是世界上最大的外汇交易市场，外汇交易市场是世界上交易规模最大的市场</a:t>
            </a:r>
            <a:endParaRPr lang="en-US" altLang="zh-CN" sz="2800" dirty="0"/>
          </a:p>
          <a:p>
            <a:pPr algn="l"/>
            <a:r>
              <a:rPr lang="zh-CN" altLang="en-US" sz="2400" dirty="0">
                <a:solidFill>
                  <a:srgbClr val="FF0000"/>
                </a:solidFill>
              </a:rPr>
              <a:t>注：本节其他内容为了解内容，自行了解即可。</a:t>
            </a:r>
          </a:p>
        </p:txBody>
      </p:sp>
    </p:spTree>
    <p:extLst>
      <p:ext uri="{BB962C8B-B14F-4D97-AF65-F5344CB8AC3E}">
        <p14:creationId xmlns:p14="http://schemas.microsoft.com/office/powerpoint/2010/main" val="316564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外汇市场交易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491E16F8-02CE-490C-8833-D6968C254DD0}"/>
              </a:ext>
            </a:extLst>
          </p:cNvPr>
          <p:cNvSpPr txBox="1"/>
          <p:nvPr/>
        </p:nvSpPr>
        <p:spPr>
          <a:xfrm>
            <a:off x="634187" y="2951947"/>
            <a:ext cx="10923626" cy="954107"/>
          </a:xfrm>
          <a:prstGeom prst="rect">
            <a:avLst/>
          </a:prstGeom>
          <a:noFill/>
        </p:spPr>
        <p:txBody>
          <a:bodyPr wrap="square" rtlCol="0">
            <a:spAutoFit/>
          </a:bodyPr>
          <a:lstStyle/>
          <a:p>
            <a:pPr algn="l"/>
            <a:r>
              <a:rPr lang="zh-CN" altLang="en-US" sz="2800" dirty="0"/>
              <a:t>外汇市场交易（</a:t>
            </a:r>
            <a:r>
              <a:rPr lang="zh-CN" altLang="en-US" sz="2800" dirty="0">
                <a:solidFill>
                  <a:srgbClr val="FF0000"/>
                </a:solidFill>
              </a:rPr>
              <a:t> ★ ★ ★ ★ ★ </a:t>
            </a:r>
            <a:r>
              <a:rPr lang="zh-CN" altLang="en-US" sz="2800" dirty="0"/>
              <a:t>）：搞明白书上的几个典型例题，然后加以练习。</a:t>
            </a:r>
            <a:endParaRPr lang="en-US" altLang="zh-CN" sz="2800" dirty="0"/>
          </a:p>
        </p:txBody>
      </p:sp>
    </p:spTree>
    <p:extLst>
      <p:ext uri="{BB962C8B-B14F-4D97-AF65-F5344CB8AC3E}">
        <p14:creationId xmlns:p14="http://schemas.microsoft.com/office/powerpoint/2010/main" val="2876362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外汇市场交易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402A5E57-4692-4FD1-BA6D-31FBC0CA19A0}"/>
              </a:ext>
            </a:extLst>
          </p:cNvPr>
          <p:cNvSpPr txBox="1"/>
          <p:nvPr/>
        </p:nvSpPr>
        <p:spPr>
          <a:xfrm>
            <a:off x="591671" y="1209225"/>
            <a:ext cx="9986682" cy="2462213"/>
          </a:xfrm>
          <a:prstGeom prst="rect">
            <a:avLst/>
          </a:prstGeom>
          <a:noFill/>
        </p:spPr>
        <p:txBody>
          <a:bodyPr wrap="square" rtlCol="0">
            <a:spAutoFit/>
          </a:bodyPr>
          <a:lstStyle/>
          <a:p>
            <a:pPr algn="l"/>
            <a:r>
              <a:rPr lang="zh-CN" altLang="en-US" sz="2800" dirty="0"/>
              <a:t>三角套汇例题：课本</a:t>
            </a:r>
            <a:r>
              <a:rPr lang="en-US" altLang="zh-CN" sz="2800" dirty="0"/>
              <a:t>P85</a:t>
            </a:r>
          </a:p>
          <a:p>
            <a:pPr algn="l"/>
            <a:endParaRPr lang="en-US" altLang="zh-CN" sz="1400" dirty="0"/>
          </a:p>
          <a:p>
            <a:pPr algn="l"/>
            <a:r>
              <a:rPr lang="zh-CN" altLang="en-US" sz="2800" dirty="0"/>
              <a:t>伦敦市场</a:t>
            </a:r>
            <a:r>
              <a:rPr lang="en-US" altLang="zh-CN" sz="2800" dirty="0"/>
              <a:t>		GBP/EUR=1.1702-1.1706</a:t>
            </a:r>
          </a:p>
          <a:p>
            <a:pPr algn="l"/>
            <a:r>
              <a:rPr lang="zh-CN" altLang="en-US" sz="2800" dirty="0"/>
              <a:t>纽约市场</a:t>
            </a:r>
            <a:r>
              <a:rPr lang="en-US" altLang="zh-CN" sz="2800" dirty="0"/>
              <a:t>		GBP/USD=1.2399-1.2403</a:t>
            </a:r>
          </a:p>
          <a:p>
            <a:pPr algn="l"/>
            <a:r>
              <a:rPr lang="zh-CN" altLang="en-US" sz="2800" dirty="0"/>
              <a:t>法兰克福市场</a:t>
            </a:r>
            <a:r>
              <a:rPr lang="en-US" altLang="zh-CN" sz="2800" dirty="0"/>
              <a:t>	EUR/USD=1.0572-1.0574</a:t>
            </a:r>
          </a:p>
          <a:p>
            <a:pPr algn="l"/>
            <a:r>
              <a:rPr lang="zh-CN" altLang="en-US" sz="2800" dirty="0"/>
              <a:t>如何用</a:t>
            </a:r>
            <a:r>
              <a:rPr lang="en-US" altLang="zh-CN" sz="2800" dirty="0"/>
              <a:t>100</a:t>
            </a:r>
            <a:r>
              <a:rPr lang="zh-CN" altLang="en-US" sz="2800" dirty="0"/>
              <a:t>万美元套汇？</a:t>
            </a:r>
          </a:p>
        </p:txBody>
      </p:sp>
      <p:sp>
        <p:nvSpPr>
          <p:cNvPr id="3" name="文本框 2">
            <a:extLst>
              <a:ext uri="{FF2B5EF4-FFF2-40B4-BE49-F238E27FC236}">
                <a16:creationId xmlns:a16="http://schemas.microsoft.com/office/drawing/2014/main" id="{7A3DED68-3C73-4904-AF8B-8FE11F9E29F7}"/>
              </a:ext>
            </a:extLst>
          </p:cNvPr>
          <p:cNvSpPr txBox="1"/>
          <p:nvPr/>
        </p:nvSpPr>
        <p:spPr>
          <a:xfrm>
            <a:off x="591671" y="3671438"/>
            <a:ext cx="1980029" cy="523220"/>
          </a:xfrm>
          <a:prstGeom prst="rect">
            <a:avLst/>
          </a:prstGeom>
          <a:noFill/>
        </p:spPr>
        <p:txBody>
          <a:bodyPr wrap="none" rtlCol="0">
            <a:spAutoFit/>
          </a:bodyPr>
          <a:lstStyle/>
          <a:p>
            <a:pPr algn="l"/>
            <a:r>
              <a:rPr lang="zh-CN" altLang="en-US" sz="2800" dirty="0"/>
              <a:t>现场计算：</a:t>
            </a:r>
          </a:p>
        </p:txBody>
      </p:sp>
    </p:spTree>
    <p:extLst>
      <p:ext uri="{BB962C8B-B14F-4D97-AF65-F5344CB8AC3E}">
        <p14:creationId xmlns:p14="http://schemas.microsoft.com/office/powerpoint/2010/main" val="4184236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外汇市场交易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4C6B9A0F-85F0-49A9-8798-E7EB884C18F6}"/>
              </a:ext>
            </a:extLst>
          </p:cNvPr>
          <p:cNvSpPr txBox="1"/>
          <p:nvPr/>
        </p:nvSpPr>
        <p:spPr>
          <a:xfrm>
            <a:off x="322731" y="1047861"/>
            <a:ext cx="11743764" cy="2462213"/>
          </a:xfrm>
          <a:prstGeom prst="rect">
            <a:avLst/>
          </a:prstGeom>
          <a:noFill/>
        </p:spPr>
        <p:txBody>
          <a:bodyPr wrap="square" rtlCol="0">
            <a:spAutoFit/>
          </a:bodyPr>
          <a:lstStyle/>
          <a:p>
            <a:pPr algn="l"/>
            <a:r>
              <a:rPr lang="zh-CN" altLang="en-US" sz="2800" dirty="0"/>
              <a:t>外汇掉期例题：课本</a:t>
            </a:r>
            <a:r>
              <a:rPr lang="en-US" altLang="zh-CN" sz="2800" dirty="0"/>
              <a:t>P90</a:t>
            </a:r>
          </a:p>
          <a:p>
            <a:pPr algn="l"/>
            <a:endParaRPr lang="en-US" altLang="zh-CN" sz="1400" dirty="0"/>
          </a:p>
          <a:p>
            <a:pPr algn="l"/>
            <a:r>
              <a:rPr lang="zh-CN" altLang="en-US" sz="2800" dirty="0"/>
              <a:t>假设美国</a:t>
            </a:r>
            <a:r>
              <a:rPr lang="en-US" altLang="zh-CN" sz="2800" dirty="0"/>
              <a:t>ABC</a:t>
            </a:r>
            <a:r>
              <a:rPr lang="zh-CN" altLang="en-US" sz="2800" dirty="0"/>
              <a:t>公司需要</a:t>
            </a:r>
            <a:r>
              <a:rPr lang="en-US" altLang="zh-CN" sz="2800" dirty="0"/>
              <a:t>1000</a:t>
            </a:r>
            <a:r>
              <a:rPr lang="zh-CN" altLang="en-US" sz="2800" dirty="0"/>
              <a:t>万欧元投资于法国证券市场，计划三个月收回，假设欧元资产的无风险收益率为</a:t>
            </a:r>
            <a:r>
              <a:rPr lang="en-US" altLang="zh-CN" sz="2800" dirty="0"/>
              <a:t>4%</a:t>
            </a:r>
            <a:r>
              <a:rPr lang="zh-CN" altLang="en-US" sz="2800" dirty="0"/>
              <a:t>（</a:t>
            </a:r>
            <a:r>
              <a:rPr lang="zh-CN" altLang="en-US" sz="2800" dirty="0">
                <a:solidFill>
                  <a:srgbClr val="FF0000"/>
                </a:solidFill>
              </a:rPr>
              <a:t>书中没有给资产收益率，我们这里把它给补上，更贴近现实</a:t>
            </a:r>
            <a:r>
              <a:rPr lang="zh-CN" altLang="en-US" sz="2800" dirty="0"/>
              <a:t>）。已知即期汇率</a:t>
            </a:r>
            <a:r>
              <a:rPr lang="en-US" altLang="zh-CN" sz="2800" dirty="0"/>
              <a:t>EUR/USD=1.0572-1.0574</a:t>
            </a:r>
            <a:r>
              <a:rPr lang="zh-CN" altLang="en-US" sz="2800" dirty="0"/>
              <a:t>，三个月远期差价为</a:t>
            </a:r>
            <a:r>
              <a:rPr lang="en-US" altLang="zh-CN" sz="2800" dirty="0"/>
              <a:t>20/24</a:t>
            </a:r>
            <a:r>
              <a:rPr lang="zh-CN" altLang="en-US" sz="2800" dirty="0"/>
              <a:t>，你将怎么运用掉期业务规避公司面临的汇率风险？</a:t>
            </a:r>
          </a:p>
        </p:txBody>
      </p:sp>
      <p:sp>
        <p:nvSpPr>
          <p:cNvPr id="5" name="文本框 4">
            <a:extLst>
              <a:ext uri="{FF2B5EF4-FFF2-40B4-BE49-F238E27FC236}">
                <a16:creationId xmlns:a16="http://schemas.microsoft.com/office/drawing/2014/main" id="{42194435-165F-4862-B651-685D2D1F00F0}"/>
              </a:ext>
            </a:extLst>
          </p:cNvPr>
          <p:cNvSpPr txBox="1"/>
          <p:nvPr/>
        </p:nvSpPr>
        <p:spPr>
          <a:xfrm>
            <a:off x="322731" y="3584039"/>
            <a:ext cx="1980029" cy="523220"/>
          </a:xfrm>
          <a:prstGeom prst="rect">
            <a:avLst/>
          </a:prstGeom>
          <a:noFill/>
        </p:spPr>
        <p:txBody>
          <a:bodyPr wrap="none" rtlCol="0">
            <a:spAutoFit/>
          </a:bodyPr>
          <a:lstStyle/>
          <a:p>
            <a:pPr algn="l"/>
            <a:r>
              <a:rPr lang="zh-CN" altLang="en-US" sz="2800" dirty="0"/>
              <a:t>现场计算：</a:t>
            </a:r>
          </a:p>
        </p:txBody>
      </p:sp>
    </p:spTree>
    <p:extLst>
      <p:ext uri="{BB962C8B-B14F-4D97-AF65-F5344CB8AC3E}">
        <p14:creationId xmlns:p14="http://schemas.microsoft.com/office/powerpoint/2010/main" val="133337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外汇市场交易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71FCCDF9-73C5-463E-B718-FAEB5826D804}"/>
              </a:ext>
            </a:extLst>
          </p:cNvPr>
          <p:cNvSpPr txBox="1"/>
          <p:nvPr/>
        </p:nvSpPr>
        <p:spPr>
          <a:xfrm>
            <a:off x="430305" y="957106"/>
            <a:ext cx="11483789" cy="3754874"/>
          </a:xfrm>
          <a:prstGeom prst="rect">
            <a:avLst/>
          </a:prstGeom>
          <a:noFill/>
        </p:spPr>
        <p:txBody>
          <a:bodyPr wrap="square" rtlCol="0">
            <a:spAutoFit/>
          </a:bodyPr>
          <a:lstStyle/>
          <a:p>
            <a:pPr algn="l"/>
            <a:r>
              <a:rPr lang="zh-CN" altLang="en-US" sz="2800" dirty="0"/>
              <a:t>套期保值例题：课本</a:t>
            </a:r>
            <a:r>
              <a:rPr lang="en-US" altLang="zh-CN" sz="2800" dirty="0"/>
              <a:t>P97</a:t>
            </a:r>
          </a:p>
          <a:p>
            <a:pPr algn="l"/>
            <a:endParaRPr lang="en-US" altLang="zh-CN" sz="1400" dirty="0"/>
          </a:p>
          <a:p>
            <a:pPr algn="l"/>
            <a:r>
              <a:rPr lang="zh-CN" altLang="en-US" sz="2800" dirty="0"/>
              <a:t>假设美国</a:t>
            </a:r>
            <a:r>
              <a:rPr lang="en-US" altLang="zh-CN" sz="2800" dirty="0"/>
              <a:t>A</a:t>
            </a:r>
            <a:r>
              <a:rPr lang="zh-CN" altLang="en-US" sz="2800" dirty="0"/>
              <a:t>公司于</a:t>
            </a:r>
            <a:r>
              <a:rPr lang="en-US" altLang="zh-CN" sz="2800" dirty="0"/>
              <a:t>2000</a:t>
            </a:r>
            <a:r>
              <a:rPr lang="zh-CN" altLang="en-US" sz="2800" dirty="0"/>
              <a:t>年</a:t>
            </a:r>
            <a:r>
              <a:rPr lang="en-US" altLang="zh-CN" sz="2800" dirty="0"/>
              <a:t>8</a:t>
            </a:r>
            <a:r>
              <a:rPr lang="zh-CN" altLang="en-US" sz="2800" dirty="0"/>
              <a:t>月</a:t>
            </a:r>
            <a:r>
              <a:rPr lang="en-US" altLang="zh-CN" sz="2800" dirty="0"/>
              <a:t>19</a:t>
            </a:r>
            <a:r>
              <a:rPr lang="zh-CN" altLang="en-US" sz="2800" dirty="0"/>
              <a:t>日，需要</a:t>
            </a:r>
            <a:r>
              <a:rPr lang="en-US" altLang="zh-CN" sz="2800" dirty="0"/>
              <a:t>1000</a:t>
            </a:r>
            <a:r>
              <a:rPr lang="zh-CN" altLang="en-US" sz="2800" dirty="0"/>
              <a:t>万欧元投资于法国证券市场，</a:t>
            </a:r>
            <a:r>
              <a:rPr lang="en-US" altLang="zh-CN" sz="2800" dirty="0"/>
              <a:t>3</a:t>
            </a:r>
            <a:r>
              <a:rPr lang="zh-CN" altLang="en-US" sz="2800" dirty="0"/>
              <a:t>个月后收回投资，即期汇率为</a:t>
            </a:r>
            <a:r>
              <a:rPr lang="en-US" altLang="zh-CN" sz="2800" dirty="0"/>
              <a:t>EUR/USD=1.0672</a:t>
            </a:r>
            <a:r>
              <a:rPr lang="zh-CN" altLang="en-US" sz="2800" dirty="0"/>
              <a:t>，假设芝加哥商业交易所的欧元期货合约每份金额为</a:t>
            </a:r>
            <a:r>
              <a:rPr lang="en-US" altLang="zh-CN" sz="2800" dirty="0"/>
              <a:t>125000</a:t>
            </a:r>
            <a:r>
              <a:rPr lang="zh-CN" altLang="en-US" sz="2800" dirty="0"/>
              <a:t>欧元，</a:t>
            </a:r>
            <a:r>
              <a:rPr lang="en-US" altLang="zh-CN" sz="2800" dirty="0"/>
              <a:t>9</a:t>
            </a:r>
            <a:r>
              <a:rPr lang="zh-CN" altLang="en-US" sz="2800" dirty="0"/>
              <a:t>月份到期的协议汇率为</a:t>
            </a:r>
            <a:r>
              <a:rPr lang="en-US" altLang="zh-CN" sz="2800" dirty="0"/>
              <a:t>1.0682</a:t>
            </a:r>
            <a:r>
              <a:rPr lang="zh-CN" altLang="en-US" sz="2800" dirty="0"/>
              <a:t>，</a:t>
            </a:r>
            <a:r>
              <a:rPr lang="en-US" altLang="zh-CN" sz="2800" dirty="0"/>
              <a:t>12</a:t>
            </a:r>
            <a:r>
              <a:rPr lang="zh-CN" altLang="en-US" sz="2800" dirty="0"/>
              <a:t>月份到期的协议汇率为</a:t>
            </a:r>
            <a:r>
              <a:rPr lang="en-US" altLang="zh-CN" sz="2800" dirty="0"/>
              <a:t>1.0692</a:t>
            </a:r>
            <a:r>
              <a:rPr lang="zh-CN" altLang="en-US" sz="2800" dirty="0"/>
              <a:t>，初始保证金为</a:t>
            </a:r>
            <a:r>
              <a:rPr lang="en-US" altLang="zh-CN" sz="2800" dirty="0"/>
              <a:t>2500</a:t>
            </a:r>
            <a:r>
              <a:rPr lang="zh-CN" altLang="en-US" sz="2800" dirty="0"/>
              <a:t>美元（</a:t>
            </a:r>
            <a:r>
              <a:rPr lang="zh-CN" altLang="en-US" sz="2800" dirty="0">
                <a:solidFill>
                  <a:srgbClr val="FF0000"/>
                </a:solidFill>
              </a:rPr>
              <a:t>便于计算</a:t>
            </a:r>
            <a:r>
              <a:rPr lang="zh-CN" altLang="en-US" sz="2800" dirty="0"/>
              <a:t>），</a:t>
            </a:r>
            <a:r>
              <a:rPr lang="en-US" altLang="zh-CN" sz="2800" dirty="0"/>
              <a:t>A</a:t>
            </a:r>
            <a:r>
              <a:rPr lang="zh-CN" altLang="en-US" sz="2800" dirty="0"/>
              <a:t>公司借入美元利率为</a:t>
            </a:r>
            <a:r>
              <a:rPr lang="en-US" altLang="zh-CN" sz="2800" dirty="0"/>
              <a:t>8%</a:t>
            </a:r>
            <a:r>
              <a:rPr lang="zh-CN" altLang="en-US" sz="2800" dirty="0"/>
              <a:t>。无需补充保证金，且不考虑手续费，请问</a:t>
            </a:r>
            <a:r>
              <a:rPr lang="en-US" altLang="zh-CN" sz="2800" dirty="0"/>
              <a:t>A</a:t>
            </a:r>
            <a:r>
              <a:rPr lang="zh-CN" altLang="en-US" sz="2800" dirty="0"/>
              <a:t>公司该如何操作去规避汇率风险？若</a:t>
            </a:r>
            <a:r>
              <a:rPr lang="en-US" altLang="zh-CN" sz="2800" dirty="0"/>
              <a:t>3</a:t>
            </a:r>
            <a:r>
              <a:rPr lang="zh-CN" altLang="en-US" sz="2800" dirty="0"/>
              <a:t>个月后，</a:t>
            </a:r>
            <a:r>
              <a:rPr lang="en-US" altLang="zh-CN" sz="2800" dirty="0"/>
              <a:t>12</a:t>
            </a:r>
            <a:r>
              <a:rPr lang="zh-CN" altLang="en-US" sz="2800" dirty="0"/>
              <a:t>月份到期外汇期货汇率为</a:t>
            </a:r>
            <a:r>
              <a:rPr lang="en-US" altLang="zh-CN" sz="2800" dirty="0"/>
              <a:t>1.0678</a:t>
            </a:r>
            <a:r>
              <a:rPr lang="zh-CN" altLang="en-US" sz="2800" dirty="0"/>
              <a:t>，</a:t>
            </a:r>
            <a:r>
              <a:rPr lang="en-US" altLang="zh-CN" sz="2800" dirty="0"/>
              <a:t>11</a:t>
            </a:r>
            <a:r>
              <a:rPr lang="zh-CN" altLang="en-US" sz="2800" dirty="0"/>
              <a:t>月</a:t>
            </a:r>
            <a:r>
              <a:rPr lang="en-US" altLang="zh-CN" sz="2800" dirty="0"/>
              <a:t>19</a:t>
            </a:r>
            <a:r>
              <a:rPr lang="zh-CN" altLang="en-US" sz="2800" dirty="0"/>
              <a:t>日的即期汇率为</a:t>
            </a:r>
            <a:r>
              <a:rPr lang="en-US" altLang="zh-CN" sz="2800" dirty="0"/>
              <a:t>1.0665</a:t>
            </a:r>
            <a:r>
              <a:rPr lang="zh-CN" altLang="en-US" sz="2800" dirty="0"/>
              <a:t>，请计算盈亏？</a:t>
            </a:r>
          </a:p>
        </p:txBody>
      </p:sp>
      <p:sp>
        <p:nvSpPr>
          <p:cNvPr id="5" name="文本框 4">
            <a:extLst>
              <a:ext uri="{FF2B5EF4-FFF2-40B4-BE49-F238E27FC236}">
                <a16:creationId xmlns:a16="http://schemas.microsoft.com/office/drawing/2014/main" id="{C0E4195A-57E7-464F-B9FE-4211FD8DE8A7}"/>
              </a:ext>
            </a:extLst>
          </p:cNvPr>
          <p:cNvSpPr txBox="1"/>
          <p:nvPr/>
        </p:nvSpPr>
        <p:spPr>
          <a:xfrm>
            <a:off x="430305" y="4693368"/>
            <a:ext cx="1980029" cy="523220"/>
          </a:xfrm>
          <a:prstGeom prst="rect">
            <a:avLst/>
          </a:prstGeom>
          <a:noFill/>
        </p:spPr>
        <p:txBody>
          <a:bodyPr wrap="none" rtlCol="0">
            <a:spAutoFit/>
          </a:bodyPr>
          <a:lstStyle/>
          <a:p>
            <a:pPr algn="l"/>
            <a:r>
              <a:rPr lang="zh-CN" altLang="en-US" sz="2800" dirty="0"/>
              <a:t>现场计算：</a:t>
            </a:r>
          </a:p>
        </p:txBody>
      </p:sp>
    </p:spTree>
    <p:extLst>
      <p:ext uri="{BB962C8B-B14F-4D97-AF65-F5344CB8AC3E}">
        <p14:creationId xmlns:p14="http://schemas.microsoft.com/office/powerpoint/2010/main" val="1267129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外汇市场交易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71FCCDF9-73C5-463E-B718-FAEB5826D804}"/>
              </a:ext>
            </a:extLst>
          </p:cNvPr>
          <p:cNvSpPr txBox="1"/>
          <p:nvPr/>
        </p:nvSpPr>
        <p:spPr>
          <a:xfrm>
            <a:off x="430305" y="1136400"/>
            <a:ext cx="11483789" cy="2462213"/>
          </a:xfrm>
          <a:prstGeom prst="rect">
            <a:avLst/>
          </a:prstGeom>
          <a:noFill/>
        </p:spPr>
        <p:txBody>
          <a:bodyPr wrap="square" rtlCol="0">
            <a:spAutoFit/>
          </a:bodyPr>
          <a:lstStyle/>
          <a:p>
            <a:pPr algn="l"/>
            <a:r>
              <a:rPr lang="zh-CN" altLang="en-US" sz="2800" dirty="0"/>
              <a:t>货币互换例题：课本</a:t>
            </a:r>
            <a:r>
              <a:rPr lang="en-US" altLang="zh-CN" sz="2800" dirty="0"/>
              <a:t>P104</a:t>
            </a:r>
          </a:p>
          <a:p>
            <a:pPr algn="l"/>
            <a:endParaRPr lang="en-US" altLang="zh-CN" sz="1400" dirty="0"/>
          </a:p>
          <a:p>
            <a:pPr algn="l"/>
            <a:r>
              <a:rPr lang="zh-CN" altLang="en-US" sz="2800" dirty="0"/>
              <a:t>假设美元与欧元的即期汇率为</a:t>
            </a:r>
            <a:r>
              <a:rPr lang="en-US" altLang="zh-CN" sz="2800" dirty="0"/>
              <a:t>EUR/USD=1.0400</a:t>
            </a:r>
            <a:r>
              <a:rPr lang="zh-CN" altLang="en-US" sz="2800" dirty="0"/>
              <a:t>，美元利率为</a:t>
            </a:r>
            <a:r>
              <a:rPr lang="en-US" altLang="zh-CN" sz="2800" dirty="0"/>
              <a:t>5%</a:t>
            </a:r>
            <a:r>
              <a:rPr lang="zh-CN" altLang="en-US" sz="2800" dirty="0"/>
              <a:t>，欧元利率为</a:t>
            </a:r>
            <a:r>
              <a:rPr lang="en-US" altLang="zh-CN" sz="2800" dirty="0"/>
              <a:t>4%</a:t>
            </a:r>
            <a:r>
              <a:rPr lang="zh-CN" altLang="en-US" sz="2800" dirty="0"/>
              <a:t>，大众公司希望将</a:t>
            </a:r>
            <a:r>
              <a:rPr lang="en-US" altLang="zh-CN" sz="2800" dirty="0"/>
              <a:t>1000</a:t>
            </a:r>
            <a:r>
              <a:rPr lang="zh-CN" altLang="en-US" sz="2800" dirty="0"/>
              <a:t>万欧元换成美元，而可口可乐公司希望将美元换成欧元，双方以即期汇率为协定汇率进行货币互换，合约期为</a:t>
            </a:r>
            <a:r>
              <a:rPr lang="en-US" altLang="zh-CN" sz="2800" dirty="0"/>
              <a:t>2</a:t>
            </a:r>
            <a:r>
              <a:rPr lang="zh-CN" altLang="en-US" sz="2800" dirty="0"/>
              <a:t>年，利息每年支付一次，请画出货币交换流程图？</a:t>
            </a:r>
          </a:p>
        </p:txBody>
      </p:sp>
      <p:sp>
        <p:nvSpPr>
          <p:cNvPr id="5" name="文本框 4">
            <a:extLst>
              <a:ext uri="{FF2B5EF4-FFF2-40B4-BE49-F238E27FC236}">
                <a16:creationId xmlns:a16="http://schemas.microsoft.com/office/drawing/2014/main" id="{C0E4195A-57E7-464F-B9FE-4211FD8DE8A7}"/>
              </a:ext>
            </a:extLst>
          </p:cNvPr>
          <p:cNvSpPr txBox="1"/>
          <p:nvPr/>
        </p:nvSpPr>
        <p:spPr>
          <a:xfrm>
            <a:off x="430305" y="3687152"/>
            <a:ext cx="1980029" cy="523220"/>
          </a:xfrm>
          <a:prstGeom prst="rect">
            <a:avLst/>
          </a:prstGeom>
          <a:noFill/>
        </p:spPr>
        <p:txBody>
          <a:bodyPr wrap="none" rtlCol="0">
            <a:spAutoFit/>
          </a:bodyPr>
          <a:lstStyle/>
          <a:p>
            <a:pPr algn="l"/>
            <a:r>
              <a:rPr lang="zh-CN" altLang="en-US" sz="2800" dirty="0"/>
              <a:t>现场计算：</a:t>
            </a:r>
          </a:p>
        </p:txBody>
      </p:sp>
      <p:sp>
        <p:nvSpPr>
          <p:cNvPr id="3" name="文本框 2">
            <a:extLst>
              <a:ext uri="{FF2B5EF4-FFF2-40B4-BE49-F238E27FC236}">
                <a16:creationId xmlns:a16="http://schemas.microsoft.com/office/drawing/2014/main" id="{91033DAC-C1FE-47D6-92E3-47CE24285D75}"/>
              </a:ext>
            </a:extLst>
          </p:cNvPr>
          <p:cNvSpPr txBox="1"/>
          <p:nvPr/>
        </p:nvSpPr>
        <p:spPr>
          <a:xfrm>
            <a:off x="4120658" y="6176684"/>
            <a:ext cx="8071342" cy="461665"/>
          </a:xfrm>
          <a:prstGeom prst="rect">
            <a:avLst/>
          </a:prstGeom>
          <a:noFill/>
        </p:spPr>
        <p:txBody>
          <a:bodyPr wrap="square" rtlCol="0">
            <a:spAutoFit/>
          </a:bodyPr>
          <a:lstStyle/>
          <a:p>
            <a:pPr algn="l"/>
            <a:r>
              <a:rPr lang="zh-CN" altLang="en-US" sz="2400" dirty="0">
                <a:solidFill>
                  <a:srgbClr val="FF0000"/>
                </a:solidFill>
              </a:rPr>
              <a:t>课本</a:t>
            </a:r>
            <a:r>
              <a:rPr lang="en-US" altLang="zh-CN" sz="2400" dirty="0">
                <a:solidFill>
                  <a:srgbClr val="FF0000"/>
                </a:solidFill>
              </a:rPr>
              <a:t>P107-110</a:t>
            </a:r>
            <a:r>
              <a:rPr lang="zh-CN" altLang="en-US" sz="2400" dirty="0">
                <a:solidFill>
                  <a:srgbClr val="FF0000"/>
                </a:solidFill>
              </a:rPr>
              <a:t>专栏</a:t>
            </a:r>
            <a:r>
              <a:rPr lang="en-US" altLang="zh-CN" sz="2400" dirty="0">
                <a:solidFill>
                  <a:srgbClr val="FF0000"/>
                </a:solidFill>
              </a:rPr>
              <a:t>3-2</a:t>
            </a:r>
            <a:r>
              <a:rPr lang="zh-CN" altLang="en-US" sz="2400" dirty="0">
                <a:solidFill>
                  <a:srgbClr val="FF0000"/>
                </a:solidFill>
              </a:rPr>
              <a:t>：需要弄懂，题目要会做（★ ★ ★ ）</a:t>
            </a:r>
          </a:p>
        </p:txBody>
      </p:sp>
    </p:spTree>
    <p:extLst>
      <p:ext uri="{BB962C8B-B14F-4D97-AF65-F5344CB8AC3E}">
        <p14:creationId xmlns:p14="http://schemas.microsoft.com/office/powerpoint/2010/main" val="1425896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6"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中国的外汇市场</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92F1CAB-D1F2-4C4D-AB3F-0D411FA8C9AE}"/>
              </a:ext>
            </a:extLst>
          </p:cNvPr>
          <p:cNvSpPr txBox="1"/>
          <p:nvPr/>
        </p:nvSpPr>
        <p:spPr>
          <a:xfrm>
            <a:off x="372036" y="2521059"/>
            <a:ext cx="11447929" cy="1815882"/>
          </a:xfrm>
          <a:prstGeom prst="rect">
            <a:avLst/>
          </a:prstGeom>
          <a:noFill/>
        </p:spPr>
        <p:txBody>
          <a:bodyPr wrap="square" rtlCol="0">
            <a:spAutoFit/>
          </a:bodyPr>
          <a:lstStyle/>
          <a:p>
            <a:pPr algn="l"/>
            <a:r>
              <a:rPr lang="zh-CN" altLang="en-US" sz="2800" dirty="0"/>
              <a:t>我国实行的是</a:t>
            </a:r>
            <a:r>
              <a:rPr lang="zh-CN" altLang="en-US" sz="2800" dirty="0">
                <a:solidFill>
                  <a:srgbClr val="FF0000"/>
                </a:solidFill>
              </a:rPr>
              <a:t>以市场供求为基础、参考一篮子货币进行调节的有管理的浮动汇率制度</a:t>
            </a:r>
            <a:r>
              <a:rPr lang="zh-CN" altLang="en-US" sz="2800" dirty="0"/>
              <a:t>。</a:t>
            </a:r>
            <a:endParaRPr lang="en-US" altLang="zh-CN" sz="2800" dirty="0"/>
          </a:p>
          <a:p>
            <a:pPr algn="l"/>
            <a:endParaRPr lang="en-US" altLang="zh-CN" sz="2800" dirty="0"/>
          </a:p>
          <a:p>
            <a:pPr algn="l"/>
            <a:r>
              <a:rPr lang="zh-CN" altLang="en-US" sz="2800" dirty="0"/>
              <a:t>中国银行间外汇市场：有非金融企业在内，比如华为。</a:t>
            </a:r>
          </a:p>
        </p:txBody>
      </p:sp>
    </p:spTree>
    <p:extLst>
      <p:ext uri="{BB962C8B-B14F-4D97-AF65-F5344CB8AC3E}">
        <p14:creationId xmlns:p14="http://schemas.microsoft.com/office/powerpoint/2010/main" val="2809788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5AA1A8A5-2FEE-4277-9B2C-32E3F91E30A1}"/>
              </a:ext>
            </a:extLst>
          </p:cNvPr>
          <p:cNvSpPr txBox="1"/>
          <p:nvPr/>
        </p:nvSpPr>
        <p:spPr>
          <a:xfrm>
            <a:off x="461682" y="1309772"/>
            <a:ext cx="9847730" cy="2893100"/>
          </a:xfrm>
          <a:prstGeom prst="rect">
            <a:avLst/>
          </a:prstGeom>
          <a:noFill/>
        </p:spPr>
        <p:txBody>
          <a:bodyPr wrap="square">
            <a:spAutoFit/>
          </a:bodyPr>
          <a:lstStyle/>
          <a:p>
            <a:r>
              <a:rPr lang="zh-CN" altLang="en-US" sz="2800" dirty="0"/>
              <a:t>例题：</a:t>
            </a:r>
            <a:r>
              <a:rPr lang="en-US" altLang="zh-CN" sz="2800" dirty="0"/>
              <a:t>2015</a:t>
            </a:r>
            <a:r>
              <a:rPr lang="zh-CN" altLang="en-US" sz="2800" dirty="0"/>
              <a:t>年上财真题</a:t>
            </a:r>
            <a:endParaRPr lang="en-US" altLang="zh-CN" sz="2800" dirty="0"/>
          </a:p>
          <a:p>
            <a:endParaRPr lang="en-US" altLang="zh-CN" sz="1400" dirty="0"/>
          </a:p>
          <a:p>
            <a:r>
              <a:rPr lang="zh-CN" altLang="en-US" sz="2800" dirty="0"/>
              <a:t>上海黄金国际板中，现阶段交易的参与者是？</a:t>
            </a:r>
            <a:endParaRPr lang="en-US" altLang="zh-CN" sz="2800" dirty="0"/>
          </a:p>
          <a:p>
            <a:r>
              <a:rPr lang="en-US" altLang="zh-CN" sz="2800" dirty="0"/>
              <a:t>A.</a:t>
            </a:r>
            <a:r>
              <a:rPr lang="zh-CN" altLang="en-US" sz="2800" dirty="0"/>
              <a:t>上海自贸区内注册企业 </a:t>
            </a:r>
            <a:endParaRPr lang="en-US" altLang="zh-CN" sz="2800" dirty="0"/>
          </a:p>
          <a:p>
            <a:r>
              <a:rPr lang="en-US" altLang="zh-CN" sz="2800" dirty="0"/>
              <a:t>B.</a:t>
            </a:r>
            <a:r>
              <a:rPr lang="zh-CN" altLang="en-US" sz="2800" dirty="0"/>
              <a:t>上海自贸区内开业的金融机构和企业 </a:t>
            </a:r>
            <a:endParaRPr lang="en-US" altLang="zh-CN" sz="2800" dirty="0"/>
          </a:p>
          <a:p>
            <a:r>
              <a:rPr lang="en-US" altLang="zh-CN" sz="2800" dirty="0"/>
              <a:t>C.</a:t>
            </a:r>
            <a:r>
              <a:rPr lang="zh-CN" altLang="en-US" sz="2800" dirty="0"/>
              <a:t>上海自贸区内开业的外资金融机构、国内金融机构和企业 </a:t>
            </a:r>
            <a:endParaRPr lang="en-US" altLang="zh-CN" sz="2800" dirty="0"/>
          </a:p>
          <a:p>
            <a:r>
              <a:rPr lang="en-US" altLang="zh-CN" sz="2800" dirty="0"/>
              <a:t>D.</a:t>
            </a:r>
            <a:r>
              <a:rPr lang="zh-CN" altLang="en-US" sz="2800" dirty="0"/>
              <a:t>自贸区内全部有外汇业务的企业</a:t>
            </a:r>
            <a:endParaRPr lang="en-US" altLang="zh-CN" sz="2800" dirty="0"/>
          </a:p>
        </p:txBody>
      </p:sp>
      <p:sp>
        <p:nvSpPr>
          <p:cNvPr id="4" name="文本框 3">
            <a:extLst>
              <a:ext uri="{FF2B5EF4-FFF2-40B4-BE49-F238E27FC236}">
                <a16:creationId xmlns:a16="http://schemas.microsoft.com/office/drawing/2014/main" id="{73719598-838F-4F59-9EE9-EBC1D781530A}"/>
              </a:ext>
            </a:extLst>
          </p:cNvPr>
          <p:cNvSpPr txBox="1"/>
          <p:nvPr/>
        </p:nvSpPr>
        <p:spPr>
          <a:xfrm>
            <a:off x="461682" y="4564008"/>
            <a:ext cx="11362765" cy="954107"/>
          </a:xfrm>
          <a:prstGeom prst="rect">
            <a:avLst/>
          </a:prstGeom>
          <a:noFill/>
        </p:spPr>
        <p:txBody>
          <a:bodyPr wrap="square" rtlCol="0">
            <a:spAutoFit/>
          </a:bodyPr>
          <a:lstStyle/>
          <a:p>
            <a:pPr algn="l"/>
            <a:r>
              <a:rPr lang="zh-CN" altLang="en-US" sz="2800" dirty="0"/>
              <a:t>答案：</a:t>
            </a:r>
            <a:r>
              <a:rPr lang="en-US" altLang="zh-CN" sz="2800" dirty="0">
                <a:solidFill>
                  <a:srgbClr val="FF0000"/>
                </a:solidFill>
              </a:rPr>
              <a:t>C</a:t>
            </a:r>
            <a:r>
              <a:rPr lang="zh-CN" altLang="en-US" sz="2800" dirty="0"/>
              <a:t>，热点题，不知道的话只能猜，这种题考场上遇到了不要纠结，瞎蒙一个赶紧做别的</a:t>
            </a:r>
          </a:p>
        </p:txBody>
      </p:sp>
    </p:spTree>
    <p:extLst>
      <p:ext uri="{BB962C8B-B14F-4D97-AF65-F5344CB8AC3E}">
        <p14:creationId xmlns:p14="http://schemas.microsoft.com/office/powerpoint/2010/main" val="37065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27331" y="3930223"/>
            <a:ext cx="2737338"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国际收支</a:t>
            </a:r>
          </a:p>
        </p:txBody>
      </p:sp>
    </p:spTree>
    <p:extLst>
      <p:ext uri="{BB962C8B-B14F-4D97-AF65-F5344CB8AC3E}">
        <p14:creationId xmlns:p14="http://schemas.microsoft.com/office/powerpoint/2010/main" val="60422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420879" y="250621"/>
            <a:ext cx="277832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国际借贷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C8C7818-C522-4F80-8C1E-B0F474059BD2}"/>
              </a:ext>
            </a:extLst>
          </p:cNvPr>
          <p:cNvSpPr txBox="1"/>
          <p:nvPr/>
        </p:nvSpPr>
        <p:spPr>
          <a:xfrm>
            <a:off x="420879" y="2127338"/>
            <a:ext cx="10498133" cy="1384995"/>
          </a:xfrm>
          <a:prstGeom prst="rect">
            <a:avLst/>
          </a:prstGeom>
          <a:noFill/>
        </p:spPr>
        <p:txBody>
          <a:bodyPr wrap="square" rtlCol="0">
            <a:spAutoFit/>
          </a:bodyPr>
          <a:lstStyle/>
          <a:p>
            <a:r>
              <a:rPr lang="zh-CN" altLang="en-US" sz="2800" b="1" dirty="0"/>
              <a:t>国际收支</a:t>
            </a:r>
            <a:r>
              <a:rPr lang="zh-CN" altLang="en-US" sz="2800" dirty="0"/>
              <a:t>：反映某国在</a:t>
            </a:r>
            <a:r>
              <a:rPr lang="zh-CN" altLang="en-US" sz="2800" dirty="0">
                <a:solidFill>
                  <a:srgbClr val="FF0000"/>
                </a:solidFill>
              </a:rPr>
              <a:t>一定时期内</a:t>
            </a:r>
            <a:r>
              <a:rPr lang="zh-CN" altLang="en-US" sz="2800" dirty="0"/>
              <a:t>对外收支的情况。（</a:t>
            </a:r>
            <a:r>
              <a:rPr lang="zh-CN" altLang="en-US" sz="2800" dirty="0">
                <a:solidFill>
                  <a:srgbClr val="FF0000"/>
                </a:solidFill>
              </a:rPr>
              <a:t>流量</a:t>
            </a:r>
            <a:r>
              <a:rPr lang="zh-CN" altLang="en-US" sz="2800" dirty="0"/>
              <a:t>）</a:t>
            </a:r>
            <a:endParaRPr lang="en-US" altLang="zh-CN" sz="2800" dirty="0"/>
          </a:p>
          <a:p>
            <a:r>
              <a:rPr lang="zh-CN" altLang="en-US" sz="2800" b="1" dirty="0"/>
              <a:t>定义</a:t>
            </a:r>
            <a:r>
              <a:rPr lang="zh-CN" altLang="en-US" sz="2800" dirty="0"/>
              <a:t>：在一定时期内，一个经济实体的居民与非居民之间所发生的全部经济往来的系统记录。</a:t>
            </a:r>
          </a:p>
        </p:txBody>
      </p:sp>
      <p:sp>
        <p:nvSpPr>
          <p:cNvPr id="5" name="文本框 4">
            <a:extLst>
              <a:ext uri="{FF2B5EF4-FFF2-40B4-BE49-F238E27FC236}">
                <a16:creationId xmlns:a16="http://schemas.microsoft.com/office/drawing/2014/main" id="{803B9BD1-4D43-43F3-81AD-0EE6672E31BF}"/>
              </a:ext>
            </a:extLst>
          </p:cNvPr>
          <p:cNvSpPr txBox="1"/>
          <p:nvPr/>
        </p:nvSpPr>
        <p:spPr>
          <a:xfrm>
            <a:off x="420879" y="1222876"/>
            <a:ext cx="10597773" cy="523220"/>
          </a:xfrm>
          <a:prstGeom prst="rect">
            <a:avLst/>
          </a:prstGeom>
          <a:noFill/>
        </p:spPr>
        <p:txBody>
          <a:bodyPr wrap="none" rtlCol="0">
            <a:spAutoFit/>
          </a:bodyPr>
          <a:lstStyle/>
          <a:p>
            <a:r>
              <a:rPr lang="zh-CN" altLang="en-US" sz="2800" b="1" dirty="0"/>
              <a:t>国际借贷</a:t>
            </a:r>
            <a:r>
              <a:rPr lang="zh-CN" altLang="en-US" sz="2800" dirty="0"/>
              <a:t>：指某国在</a:t>
            </a:r>
            <a:r>
              <a:rPr lang="zh-CN" altLang="en-US" sz="2800" dirty="0">
                <a:solidFill>
                  <a:srgbClr val="FF0000"/>
                </a:solidFill>
              </a:rPr>
              <a:t>某个时点</a:t>
            </a:r>
            <a:r>
              <a:rPr lang="zh-CN" altLang="en-US" sz="2800" dirty="0"/>
              <a:t>对外债权债务的综合情况。（</a:t>
            </a:r>
            <a:r>
              <a:rPr lang="zh-CN" altLang="en-US" sz="2800" dirty="0">
                <a:solidFill>
                  <a:srgbClr val="FF0000"/>
                </a:solidFill>
              </a:rPr>
              <a:t>存量</a:t>
            </a:r>
            <a:r>
              <a:rPr lang="zh-CN" altLang="en-US" sz="2800" dirty="0"/>
              <a:t>）</a:t>
            </a:r>
          </a:p>
        </p:txBody>
      </p:sp>
      <p:grpSp>
        <p:nvGrpSpPr>
          <p:cNvPr id="12" name="组合 11">
            <a:extLst>
              <a:ext uri="{FF2B5EF4-FFF2-40B4-BE49-F238E27FC236}">
                <a16:creationId xmlns:a16="http://schemas.microsoft.com/office/drawing/2014/main" id="{386FD91A-920A-4D0D-9274-C8BAB821EFC9}"/>
              </a:ext>
            </a:extLst>
          </p:cNvPr>
          <p:cNvGrpSpPr/>
          <p:nvPr/>
        </p:nvGrpSpPr>
        <p:grpSpPr>
          <a:xfrm>
            <a:off x="420879" y="3845860"/>
            <a:ext cx="4862871" cy="1832068"/>
            <a:chOff x="420879" y="3827930"/>
            <a:chExt cx="4862871" cy="1832068"/>
          </a:xfrm>
        </p:grpSpPr>
        <p:sp>
          <p:nvSpPr>
            <p:cNvPr id="3" name="文本框 2">
              <a:extLst>
                <a:ext uri="{FF2B5EF4-FFF2-40B4-BE49-F238E27FC236}">
                  <a16:creationId xmlns:a16="http://schemas.microsoft.com/office/drawing/2014/main" id="{CC403419-925C-4A7B-BB2F-4C2FC4EF6888}"/>
                </a:ext>
              </a:extLst>
            </p:cNvPr>
            <p:cNvSpPr txBox="1"/>
            <p:nvPr/>
          </p:nvSpPr>
          <p:spPr>
            <a:xfrm>
              <a:off x="420879" y="3827930"/>
              <a:ext cx="1620957" cy="523220"/>
            </a:xfrm>
            <a:prstGeom prst="rect">
              <a:avLst/>
            </a:prstGeom>
            <a:noFill/>
          </p:spPr>
          <p:txBody>
            <a:bodyPr wrap="none" rtlCol="0">
              <a:spAutoFit/>
            </a:bodyPr>
            <a:lstStyle/>
            <a:p>
              <a:pPr algn="l"/>
              <a:r>
                <a:rPr lang="zh-CN" altLang="en-US" sz="2800" dirty="0"/>
                <a:t>国际借贷</a:t>
              </a:r>
            </a:p>
          </p:txBody>
        </p:sp>
        <p:sp>
          <p:nvSpPr>
            <p:cNvPr id="7" name="文本框 6">
              <a:extLst>
                <a:ext uri="{FF2B5EF4-FFF2-40B4-BE49-F238E27FC236}">
                  <a16:creationId xmlns:a16="http://schemas.microsoft.com/office/drawing/2014/main" id="{C37CCD54-5987-4ABB-BB20-B54C4AF8B0CD}"/>
                </a:ext>
              </a:extLst>
            </p:cNvPr>
            <p:cNvSpPr txBox="1"/>
            <p:nvPr/>
          </p:nvSpPr>
          <p:spPr>
            <a:xfrm>
              <a:off x="420879" y="4482354"/>
              <a:ext cx="1620957" cy="523220"/>
            </a:xfrm>
            <a:prstGeom prst="rect">
              <a:avLst/>
            </a:prstGeom>
            <a:noFill/>
          </p:spPr>
          <p:txBody>
            <a:bodyPr wrap="none" rtlCol="0">
              <a:spAutoFit/>
            </a:bodyPr>
            <a:lstStyle/>
            <a:p>
              <a:pPr algn="l"/>
              <a:r>
                <a:rPr lang="zh-CN" altLang="en-US" sz="2800" dirty="0"/>
                <a:t>侨民汇款</a:t>
              </a:r>
            </a:p>
          </p:txBody>
        </p:sp>
        <p:sp>
          <p:nvSpPr>
            <p:cNvPr id="4" name="文本框 3">
              <a:extLst>
                <a:ext uri="{FF2B5EF4-FFF2-40B4-BE49-F238E27FC236}">
                  <a16:creationId xmlns:a16="http://schemas.microsoft.com/office/drawing/2014/main" id="{8572EEF8-959A-4CA8-876D-8CA1DA729A03}"/>
                </a:ext>
              </a:extLst>
            </p:cNvPr>
            <p:cNvSpPr txBox="1"/>
            <p:nvPr/>
          </p:nvSpPr>
          <p:spPr>
            <a:xfrm>
              <a:off x="420879" y="5136778"/>
              <a:ext cx="1261884" cy="523220"/>
            </a:xfrm>
            <a:prstGeom prst="rect">
              <a:avLst/>
            </a:prstGeom>
            <a:noFill/>
          </p:spPr>
          <p:txBody>
            <a:bodyPr wrap="none" rtlCol="0">
              <a:spAutoFit/>
            </a:bodyPr>
            <a:lstStyle/>
            <a:p>
              <a:pPr algn="l"/>
              <a:r>
                <a:rPr lang="zh-CN" altLang="en-US" sz="2800" dirty="0"/>
                <a:t>馈赠等</a:t>
              </a:r>
            </a:p>
          </p:txBody>
        </p:sp>
        <p:sp>
          <p:nvSpPr>
            <p:cNvPr id="6" name="右大括号 5">
              <a:extLst>
                <a:ext uri="{FF2B5EF4-FFF2-40B4-BE49-F238E27FC236}">
                  <a16:creationId xmlns:a16="http://schemas.microsoft.com/office/drawing/2014/main" id="{D777F73D-CFE8-4C13-9D69-BE5195944B7E}"/>
                </a:ext>
              </a:extLst>
            </p:cNvPr>
            <p:cNvSpPr/>
            <p:nvPr/>
          </p:nvSpPr>
          <p:spPr>
            <a:xfrm>
              <a:off x="2041836" y="4089540"/>
              <a:ext cx="208305" cy="1334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0300DFC8-E3BE-4293-A807-8622A8F6CC76}"/>
                </a:ext>
              </a:extLst>
            </p:cNvPr>
            <p:cNvCxnSpPr>
              <a:stCxn id="6" idx="1"/>
            </p:cNvCxnSpPr>
            <p:nvPr/>
          </p:nvCxnSpPr>
          <p:spPr>
            <a:xfrm>
              <a:off x="2250141" y="4756594"/>
              <a:ext cx="1398494" cy="12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75CD801-D4A5-42A6-BA10-E71B944151A4}"/>
                </a:ext>
              </a:extLst>
            </p:cNvPr>
            <p:cNvSpPr txBox="1"/>
            <p:nvPr/>
          </p:nvSpPr>
          <p:spPr>
            <a:xfrm>
              <a:off x="2497982" y="4246004"/>
              <a:ext cx="902811" cy="523220"/>
            </a:xfrm>
            <a:prstGeom prst="rect">
              <a:avLst/>
            </a:prstGeom>
            <a:noFill/>
          </p:spPr>
          <p:txBody>
            <a:bodyPr wrap="none" rtlCol="0">
              <a:spAutoFit/>
            </a:bodyPr>
            <a:lstStyle/>
            <a:p>
              <a:pPr algn="l"/>
              <a:r>
                <a:rPr lang="zh-CN" altLang="en-US" sz="2800" dirty="0"/>
                <a:t>影响</a:t>
              </a:r>
            </a:p>
          </p:txBody>
        </p:sp>
        <p:sp>
          <p:nvSpPr>
            <p:cNvPr id="11" name="文本框 10">
              <a:extLst>
                <a:ext uri="{FF2B5EF4-FFF2-40B4-BE49-F238E27FC236}">
                  <a16:creationId xmlns:a16="http://schemas.microsoft.com/office/drawing/2014/main" id="{A235DEA8-FC55-4F9A-BDD6-C48E1A6EB508}"/>
                </a:ext>
              </a:extLst>
            </p:cNvPr>
            <p:cNvSpPr txBox="1"/>
            <p:nvPr/>
          </p:nvSpPr>
          <p:spPr>
            <a:xfrm>
              <a:off x="3662793" y="4494983"/>
              <a:ext cx="1620957" cy="523220"/>
            </a:xfrm>
            <a:prstGeom prst="rect">
              <a:avLst/>
            </a:prstGeom>
            <a:noFill/>
          </p:spPr>
          <p:txBody>
            <a:bodyPr wrap="none" rtlCol="0">
              <a:spAutoFit/>
            </a:bodyPr>
            <a:lstStyle/>
            <a:p>
              <a:pPr algn="l"/>
              <a:r>
                <a:rPr lang="zh-CN" altLang="en-US" sz="2800" dirty="0"/>
                <a:t>国际收支</a:t>
              </a:r>
            </a:p>
          </p:txBody>
        </p:sp>
      </p:grpSp>
    </p:spTree>
    <p:extLst>
      <p:ext uri="{BB962C8B-B14F-4D97-AF65-F5344CB8AC3E}">
        <p14:creationId xmlns:p14="http://schemas.microsoft.com/office/powerpoint/2010/main" val="3144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882541" y="250621"/>
            <a:ext cx="185499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居民</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非居民</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9532891-F367-4A79-AA32-22A59BE1E421}"/>
              </a:ext>
            </a:extLst>
          </p:cNvPr>
          <p:cNvSpPr txBox="1"/>
          <p:nvPr/>
        </p:nvSpPr>
        <p:spPr>
          <a:xfrm>
            <a:off x="510001" y="1183341"/>
            <a:ext cx="11343170" cy="954107"/>
          </a:xfrm>
          <a:prstGeom prst="rect">
            <a:avLst/>
          </a:prstGeom>
          <a:noFill/>
        </p:spPr>
        <p:txBody>
          <a:bodyPr wrap="square" rtlCol="0">
            <a:spAutoFit/>
          </a:bodyPr>
          <a:lstStyle/>
          <a:p>
            <a:pPr algn="l"/>
            <a:r>
              <a:rPr lang="zh-CN" altLang="en-US" sz="2800" dirty="0"/>
              <a:t>居民：在这个经济实体的境内居住、生活、工作或从事各种经济活动达       </a:t>
            </a:r>
            <a:r>
              <a:rPr lang="en-US" altLang="zh-CN" sz="2800" dirty="0">
                <a:solidFill>
                  <a:srgbClr val="FF0000"/>
                </a:solidFill>
              </a:rPr>
              <a:t>1</a:t>
            </a:r>
            <a:r>
              <a:rPr lang="zh-CN" altLang="en-US" sz="2800" dirty="0">
                <a:solidFill>
                  <a:srgbClr val="FF0000"/>
                </a:solidFill>
              </a:rPr>
              <a:t>年以上</a:t>
            </a:r>
            <a:r>
              <a:rPr lang="zh-CN" altLang="en-US" sz="2800" dirty="0"/>
              <a:t>的政府机构、个人、企业和社会组织；否则即为</a:t>
            </a:r>
            <a:r>
              <a:rPr lang="zh-CN" altLang="en-US" sz="2800" dirty="0">
                <a:solidFill>
                  <a:srgbClr val="FF0000"/>
                </a:solidFill>
              </a:rPr>
              <a:t>非居民</a:t>
            </a:r>
            <a:r>
              <a:rPr lang="zh-CN" altLang="en-US" sz="2800" dirty="0"/>
              <a:t>。</a:t>
            </a:r>
          </a:p>
        </p:txBody>
      </p:sp>
      <p:sp>
        <p:nvSpPr>
          <p:cNvPr id="3" name="文本框 2">
            <a:extLst>
              <a:ext uri="{FF2B5EF4-FFF2-40B4-BE49-F238E27FC236}">
                <a16:creationId xmlns:a16="http://schemas.microsoft.com/office/drawing/2014/main" id="{1AD02CAA-07E5-4342-8222-32FB51760E1F}"/>
              </a:ext>
            </a:extLst>
          </p:cNvPr>
          <p:cNvSpPr txBox="1"/>
          <p:nvPr/>
        </p:nvSpPr>
        <p:spPr>
          <a:xfrm>
            <a:off x="510001" y="2608503"/>
            <a:ext cx="11126187" cy="2246769"/>
          </a:xfrm>
          <a:prstGeom prst="rect">
            <a:avLst/>
          </a:prstGeom>
          <a:noFill/>
        </p:spPr>
        <p:txBody>
          <a:bodyPr wrap="square" rtlCol="0">
            <a:spAutoFit/>
          </a:bodyPr>
          <a:lstStyle/>
          <a:p>
            <a:pPr algn="l"/>
            <a:r>
              <a:rPr lang="zh-CN" altLang="en-US" sz="2800" dirty="0"/>
              <a:t>例</a:t>
            </a:r>
            <a:r>
              <a:rPr lang="en-US" altLang="zh-CN" sz="2800" dirty="0"/>
              <a:t>1</a:t>
            </a:r>
            <a:r>
              <a:rPr lang="zh-CN" altLang="en-US" sz="2800" dirty="0"/>
              <a:t>：若</a:t>
            </a:r>
            <a:r>
              <a:rPr lang="en-US" altLang="zh-CN" sz="2800" dirty="0"/>
              <a:t>A</a:t>
            </a:r>
            <a:r>
              <a:rPr lang="zh-CN" altLang="en-US" sz="2800" dirty="0"/>
              <a:t>国外交使节、驻外军事人员在</a:t>
            </a:r>
            <a:r>
              <a:rPr lang="en-US" altLang="zh-CN" sz="2800" dirty="0"/>
              <a:t>B</a:t>
            </a:r>
            <a:r>
              <a:rPr lang="zh-CN" altLang="en-US" sz="2800" dirty="0"/>
              <a:t>国居住一年以上，则他们属于哪一国的居民？</a:t>
            </a:r>
            <a:endParaRPr lang="en-US" altLang="zh-CN" sz="2800" dirty="0"/>
          </a:p>
          <a:p>
            <a:pPr algn="l"/>
            <a:endParaRPr lang="en-US" altLang="zh-CN" sz="1400" dirty="0"/>
          </a:p>
          <a:p>
            <a:r>
              <a:rPr lang="zh-CN" altLang="en-US" sz="2800" dirty="0"/>
              <a:t>例</a:t>
            </a:r>
            <a:r>
              <a:rPr lang="en-US" altLang="zh-CN" sz="2800" dirty="0"/>
              <a:t>2</a:t>
            </a:r>
            <a:r>
              <a:rPr lang="zh-CN" altLang="en-US" sz="2800" dirty="0"/>
              <a:t>：对于美国通用电气在中国的子公司，他们属于哪一国的居民？</a:t>
            </a:r>
            <a:endParaRPr lang="en-US" altLang="zh-CN" sz="2800" dirty="0"/>
          </a:p>
          <a:p>
            <a:endParaRPr lang="en-US" altLang="zh-CN" sz="1400" dirty="0"/>
          </a:p>
          <a:p>
            <a:r>
              <a:rPr lang="zh-CN" altLang="en-US" sz="2800" dirty="0"/>
              <a:t>例</a:t>
            </a:r>
            <a:r>
              <a:rPr lang="en-US" altLang="zh-CN" sz="2800" dirty="0"/>
              <a:t>3</a:t>
            </a:r>
            <a:r>
              <a:rPr lang="zh-CN" altLang="en-US" sz="2800" dirty="0"/>
              <a:t>：国际性机构（世界银行、</a:t>
            </a:r>
            <a:r>
              <a:rPr lang="en-US" altLang="zh-CN" sz="2800" dirty="0"/>
              <a:t>IMF</a:t>
            </a:r>
            <a:r>
              <a:rPr lang="zh-CN" altLang="en-US" sz="2800" dirty="0"/>
              <a:t>）属于哪个国家的居民？</a:t>
            </a:r>
          </a:p>
        </p:txBody>
      </p:sp>
      <p:sp>
        <p:nvSpPr>
          <p:cNvPr id="4" name="文本框 3">
            <a:extLst>
              <a:ext uri="{FF2B5EF4-FFF2-40B4-BE49-F238E27FC236}">
                <a16:creationId xmlns:a16="http://schemas.microsoft.com/office/drawing/2014/main" id="{13AA3A1F-9CE1-41A4-BA97-C946A6EBEBA1}"/>
              </a:ext>
            </a:extLst>
          </p:cNvPr>
          <p:cNvSpPr txBox="1"/>
          <p:nvPr/>
        </p:nvSpPr>
        <p:spPr>
          <a:xfrm>
            <a:off x="510001" y="5326327"/>
            <a:ext cx="11118749" cy="523220"/>
          </a:xfrm>
          <a:prstGeom prst="rect">
            <a:avLst/>
          </a:prstGeom>
          <a:noFill/>
        </p:spPr>
        <p:txBody>
          <a:bodyPr wrap="none" rtlCol="0">
            <a:spAutoFit/>
          </a:bodyPr>
          <a:lstStyle/>
          <a:p>
            <a:pPr algn="l"/>
            <a:r>
              <a:rPr lang="zh-CN" altLang="en-US" sz="2800" dirty="0"/>
              <a:t>答案：</a:t>
            </a:r>
            <a:r>
              <a:rPr lang="en-US" altLang="zh-CN" sz="2800" dirty="0"/>
              <a:t>A</a:t>
            </a:r>
            <a:r>
              <a:rPr lang="zh-CN" altLang="en-US" sz="2800" dirty="0"/>
              <a:t>国       中国       不属于任何国家的居民，是所有国家的非居民</a:t>
            </a:r>
          </a:p>
        </p:txBody>
      </p:sp>
    </p:spTree>
    <p:extLst>
      <p:ext uri="{BB962C8B-B14F-4D97-AF65-F5344CB8AC3E}">
        <p14:creationId xmlns:p14="http://schemas.microsoft.com/office/powerpoint/2010/main" val="26214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640494"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国际收支平衡表</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32A8222-C726-4054-A025-43269C8E249A}"/>
              </a:ext>
            </a:extLst>
          </p:cNvPr>
          <p:cNvSpPr txBox="1"/>
          <p:nvPr/>
        </p:nvSpPr>
        <p:spPr>
          <a:xfrm>
            <a:off x="640494" y="1047861"/>
            <a:ext cx="11465859" cy="5047536"/>
          </a:xfrm>
          <a:prstGeom prst="rect">
            <a:avLst/>
          </a:prstGeom>
          <a:noFill/>
        </p:spPr>
        <p:txBody>
          <a:bodyPr wrap="square" rtlCol="0">
            <a:spAutoFit/>
          </a:bodyPr>
          <a:lstStyle/>
          <a:p>
            <a:pPr algn="l"/>
            <a:r>
              <a:rPr lang="zh-CN" altLang="en-US" sz="2800" dirty="0"/>
              <a:t>复式记账法：</a:t>
            </a:r>
            <a:endParaRPr lang="en-US" altLang="zh-CN" sz="2800" dirty="0"/>
          </a:p>
          <a:p>
            <a:pPr algn="l"/>
            <a:r>
              <a:rPr lang="zh-CN" altLang="en-US" sz="2800" dirty="0"/>
              <a:t>贷方（</a:t>
            </a:r>
            <a:r>
              <a:rPr lang="en-US" altLang="zh-CN" sz="2800" dirty="0"/>
              <a:t>+</a:t>
            </a:r>
            <a:r>
              <a:rPr lang="zh-CN" altLang="en-US" sz="2800" dirty="0"/>
              <a:t>号项目）：一切</a:t>
            </a:r>
            <a:r>
              <a:rPr lang="zh-CN" altLang="en-US" sz="2800" dirty="0">
                <a:solidFill>
                  <a:srgbClr val="FF0000"/>
                </a:solidFill>
              </a:rPr>
              <a:t>收入项目</a:t>
            </a:r>
            <a:r>
              <a:rPr lang="zh-CN" altLang="en-US" sz="2800" dirty="0"/>
              <a:t>或者</a:t>
            </a:r>
            <a:r>
              <a:rPr lang="zh-CN" altLang="en-US" sz="2800" dirty="0">
                <a:solidFill>
                  <a:srgbClr val="FF0000"/>
                </a:solidFill>
              </a:rPr>
              <a:t>负债增加</a:t>
            </a:r>
            <a:r>
              <a:rPr lang="zh-CN" altLang="en-US" sz="2800" dirty="0"/>
              <a:t>、</a:t>
            </a:r>
            <a:r>
              <a:rPr lang="zh-CN" altLang="en-US" sz="2800" dirty="0">
                <a:solidFill>
                  <a:srgbClr val="FF0000"/>
                </a:solidFill>
              </a:rPr>
              <a:t>资产减少</a:t>
            </a:r>
            <a:r>
              <a:rPr lang="zh-CN" altLang="en-US" sz="2800" dirty="0"/>
              <a:t>的项目；</a:t>
            </a:r>
            <a:endParaRPr lang="en-US" altLang="zh-CN" sz="2800" dirty="0"/>
          </a:p>
          <a:p>
            <a:pPr algn="l"/>
            <a:r>
              <a:rPr lang="en-US" altLang="zh-CN" sz="2800" dirty="0"/>
              <a:t>	</a:t>
            </a:r>
            <a:r>
              <a:rPr lang="zh-CN" altLang="en-US" sz="2800" b="1" dirty="0"/>
              <a:t>例子</a:t>
            </a:r>
            <a:r>
              <a:rPr lang="zh-CN" altLang="en-US" sz="2800" dirty="0"/>
              <a:t>：货物出口、本国居民为外国居民提供服务或从外国取得投资</a:t>
            </a:r>
            <a:r>
              <a:rPr lang="en-US" altLang="zh-CN" sz="2800" dirty="0"/>
              <a:t>	</a:t>
            </a:r>
            <a:r>
              <a:rPr lang="zh-CN" altLang="en-US" sz="2800" dirty="0"/>
              <a:t>及其他收入、本国居民收到国外的单边转移等；</a:t>
            </a:r>
            <a:endParaRPr lang="en-US" altLang="zh-CN" sz="2800" dirty="0"/>
          </a:p>
          <a:p>
            <a:pPr algn="l"/>
            <a:endParaRPr lang="en-US" altLang="zh-CN" sz="1400" dirty="0"/>
          </a:p>
          <a:p>
            <a:pPr algn="l"/>
            <a:r>
              <a:rPr lang="zh-CN" altLang="en-US" sz="2800" dirty="0"/>
              <a:t>借方（</a:t>
            </a:r>
            <a:r>
              <a:rPr lang="en-US" altLang="zh-CN" sz="2800" dirty="0"/>
              <a:t>-</a:t>
            </a:r>
            <a:r>
              <a:rPr lang="zh-CN" altLang="en-US" sz="2800" dirty="0"/>
              <a:t>号项目）：一切</a:t>
            </a:r>
            <a:r>
              <a:rPr lang="zh-CN" altLang="en-US" sz="2800" dirty="0">
                <a:solidFill>
                  <a:srgbClr val="FF0000"/>
                </a:solidFill>
              </a:rPr>
              <a:t>支出项目</a:t>
            </a:r>
            <a:r>
              <a:rPr lang="zh-CN" altLang="en-US" sz="2800" dirty="0"/>
              <a:t>或者</a:t>
            </a:r>
            <a:r>
              <a:rPr lang="zh-CN" altLang="en-US" sz="2800" dirty="0">
                <a:solidFill>
                  <a:srgbClr val="FF0000"/>
                </a:solidFill>
              </a:rPr>
              <a:t>资产增加</a:t>
            </a:r>
            <a:r>
              <a:rPr lang="zh-CN" altLang="en-US" sz="2800" dirty="0"/>
              <a:t>、</a:t>
            </a:r>
            <a:r>
              <a:rPr lang="zh-CN" altLang="en-US" sz="2800" dirty="0">
                <a:solidFill>
                  <a:srgbClr val="FF0000"/>
                </a:solidFill>
              </a:rPr>
              <a:t>负债减少</a:t>
            </a:r>
            <a:r>
              <a:rPr lang="zh-CN" altLang="en-US" sz="2800" dirty="0"/>
              <a:t>的项目；</a:t>
            </a:r>
            <a:endParaRPr lang="en-US" altLang="zh-CN" sz="2800" dirty="0"/>
          </a:p>
          <a:p>
            <a:pPr algn="l"/>
            <a:r>
              <a:rPr lang="en-US" altLang="zh-CN" sz="2800" dirty="0"/>
              <a:t>	 </a:t>
            </a:r>
            <a:r>
              <a:rPr lang="zh-CN" altLang="en-US" sz="2800" b="1" dirty="0"/>
              <a:t>例子</a:t>
            </a:r>
            <a:r>
              <a:rPr lang="zh-CN" altLang="en-US" sz="2800" dirty="0"/>
              <a:t>：货物进口、外国居民为本国居民提供服务或从本国取得收</a:t>
            </a:r>
            <a:r>
              <a:rPr lang="en-US" altLang="zh-CN" sz="2800" dirty="0"/>
              <a:t>	</a:t>
            </a:r>
            <a:r>
              <a:rPr lang="zh-CN" altLang="en-US" sz="2800" dirty="0"/>
              <a:t>入、本国居民对国外的单边转移等。</a:t>
            </a:r>
            <a:endParaRPr lang="en-US" altLang="zh-CN" sz="2800" dirty="0"/>
          </a:p>
          <a:p>
            <a:pPr algn="l"/>
            <a:endParaRPr lang="en-US" altLang="zh-CN" sz="1400" dirty="0"/>
          </a:p>
          <a:p>
            <a:pPr algn="l"/>
            <a:r>
              <a:rPr lang="zh-CN" altLang="en-US" sz="2800" dirty="0"/>
              <a:t>收入＞支出，差额为正，称为顺差；</a:t>
            </a:r>
            <a:endParaRPr lang="en-US" altLang="zh-CN" sz="2800" dirty="0"/>
          </a:p>
          <a:p>
            <a:pPr algn="l"/>
            <a:r>
              <a:rPr lang="zh-CN" altLang="en-US" sz="2800" dirty="0"/>
              <a:t>收入＜支出，差额为负，称为逆差。</a:t>
            </a:r>
            <a:endParaRPr lang="en-US" altLang="zh-CN" sz="2800" dirty="0"/>
          </a:p>
          <a:p>
            <a:pPr algn="l"/>
            <a:endParaRPr lang="en-US" altLang="zh-CN" sz="1400" dirty="0"/>
          </a:p>
          <a:p>
            <a:pPr algn="l"/>
            <a:r>
              <a:rPr lang="zh-CN" altLang="en-US" sz="2800" dirty="0"/>
              <a:t>记录原则：记录日期以所有权变更日期为准。（</a:t>
            </a:r>
            <a:r>
              <a:rPr lang="zh-CN" altLang="en-US" sz="2800" dirty="0">
                <a:solidFill>
                  <a:srgbClr val="FF0000"/>
                </a:solidFill>
              </a:rPr>
              <a:t>权责发生制</a:t>
            </a:r>
            <a:r>
              <a:rPr lang="zh-CN" altLang="en-US" sz="2800" dirty="0"/>
              <a:t>）</a:t>
            </a:r>
          </a:p>
        </p:txBody>
      </p:sp>
    </p:spTree>
    <p:extLst>
      <p:ext uri="{BB962C8B-B14F-4D97-AF65-F5344CB8AC3E}">
        <p14:creationId xmlns:p14="http://schemas.microsoft.com/office/powerpoint/2010/main" val="2998250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1937</TotalTime>
  <Words>4221</Words>
  <Application>Microsoft Office PowerPoint</Application>
  <PresentationFormat>宽屏</PresentationFormat>
  <Paragraphs>420</Paragraphs>
  <Slides>47</Slides>
  <Notes>44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-apple-system</vt:lpstr>
      <vt:lpstr>等线</vt:lpstr>
      <vt:lpstr>等线 Light</vt:lpstr>
      <vt:lpstr>微软雅黑</vt:lpstr>
      <vt:lpstr>字魂35号-经典雅黑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38</cp:revision>
  <dcterms:created xsi:type="dcterms:W3CDTF">2019-02-22T08:29:03Z</dcterms:created>
  <dcterms:modified xsi:type="dcterms:W3CDTF">2022-06-15T12:43:02Z</dcterms:modified>
</cp:coreProperties>
</file>