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007577251" r:id="rId2"/>
    <p:sldId id="886" r:id="rId3"/>
    <p:sldId id="2007577296" r:id="rId4"/>
    <p:sldId id="2007577299" r:id="rId5"/>
    <p:sldId id="2007577311" r:id="rId6"/>
    <p:sldId id="2007577297" r:id="rId7"/>
    <p:sldId id="2007577301" r:id="rId8"/>
    <p:sldId id="2007577274" r:id="rId9"/>
    <p:sldId id="2007577322" r:id="rId10"/>
    <p:sldId id="2007577336" r:id="rId11"/>
    <p:sldId id="2007577326" r:id="rId12"/>
    <p:sldId id="2007577273" r:id="rId13"/>
    <p:sldId id="2007577337" r:id="rId14"/>
    <p:sldId id="2007577340" r:id="rId15"/>
    <p:sldId id="2007577342" r:id="rId16"/>
    <p:sldId id="2007577344" r:id="rId17"/>
    <p:sldId id="2007577341" r:id="rId18"/>
    <p:sldId id="2007577343" r:id="rId19"/>
    <p:sldId id="2007577345" r:id="rId20"/>
    <p:sldId id="2007577346" r:id="rId21"/>
    <p:sldId id="2007577347" r:id="rId22"/>
    <p:sldId id="2007577298" r:id="rId23"/>
    <p:sldId id="2007577335" r:id="rId24"/>
    <p:sldId id="2007577349" r:id="rId25"/>
    <p:sldId id="2007577348" r:id="rId26"/>
    <p:sldId id="2007577350" r:id="rId27"/>
    <p:sldId id="2007577338" r:id="rId28"/>
    <p:sldId id="2007577339" r:id="rId29"/>
    <p:sldId id="2007577351" r:id="rId30"/>
    <p:sldId id="2007577352" r:id="rId31"/>
    <p:sldId id="2007577356" r:id="rId32"/>
    <p:sldId id="2007577357" r:id="rId33"/>
    <p:sldId id="2007577354" r:id="rId34"/>
    <p:sldId id="2007577355" r:id="rId35"/>
    <p:sldId id="2007577358" r:id="rId36"/>
    <p:sldId id="2007577359" r:id="rId37"/>
    <p:sldId id="2007577310" r:id="rId38"/>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E67"/>
    <a:srgbClr val="C81623"/>
    <a:srgbClr val="6E6E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7873" autoAdjust="0"/>
  </p:normalViewPr>
  <p:slideViewPr>
    <p:cSldViewPr snapToGrid="0" showGuides="1">
      <p:cViewPr varScale="1">
        <p:scale>
          <a:sx n="71" d="100"/>
          <a:sy n="71" d="100"/>
        </p:scale>
        <p:origin x="76" y="4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168"/>
    </p:cViewPr>
  </p:sorterViewPr>
  <p:notesViewPr>
    <p:cSldViewPr snapToGrid="0" showGuides="1">
      <p:cViewPr varScale="1">
        <p:scale>
          <a:sx n="98" d="100"/>
          <a:sy n="98" d="100"/>
        </p:scale>
        <p:origin x="3524"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580F8-1E1D-4BB3-B344-59280A90D589}" type="datetimeFigureOut">
              <a:rPr lang="zh-CN" altLang="en-US" smtClean="0"/>
              <a:t>2022/7/8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5E331-3811-4993-BAA3-C4421D73AF36}" type="slidenum">
              <a:rPr lang="zh-CN" altLang="en-US" smtClean="0"/>
              <a:t>‹#›</a:t>
            </a:fld>
            <a:endParaRPr lang="zh-CN" altLang="en-US"/>
          </a:p>
        </p:txBody>
      </p:sp>
    </p:spTree>
    <p:extLst>
      <p:ext uri="{BB962C8B-B14F-4D97-AF65-F5344CB8AC3E}">
        <p14:creationId xmlns:p14="http://schemas.microsoft.com/office/powerpoint/2010/main" val="145496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本节主要介绍</a:t>
            </a:r>
            <a:r>
              <a:rPr lang="en-US" altLang="zh-CN" dirty="0"/>
              <a:t>《</a:t>
            </a:r>
            <a:r>
              <a:rPr lang="zh-CN" altLang="en-US" dirty="0"/>
              <a:t>公司理财</a:t>
            </a:r>
            <a:r>
              <a:rPr lang="en-US" altLang="zh-CN" dirty="0"/>
              <a:t>》</a:t>
            </a:r>
            <a:r>
              <a:rPr lang="zh-CN" altLang="en-US" dirty="0"/>
              <a:t>第</a:t>
            </a:r>
            <a:r>
              <a:rPr lang="en-US" altLang="zh-CN" dirty="0"/>
              <a:t>1-4</a:t>
            </a:r>
            <a:r>
              <a:rPr lang="zh-CN" altLang="en-US" dirty="0"/>
              <a:t>章</a:t>
            </a:r>
            <a:endParaRPr lang="en-US" altLang="zh-CN" dirty="0"/>
          </a:p>
          <a:p>
            <a:r>
              <a:rPr lang="zh-CN" altLang="en-US" sz="1200" dirty="0">
                <a:solidFill>
                  <a:srgbClr val="FF0000"/>
                </a:solidFill>
              </a:rPr>
              <a:t>以后的页码不特别强调均指乔纳森</a:t>
            </a:r>
            <a:r>
              <a:rPr lang="en-US" altLang="zh-CN" sz="1200" dirty="0">
                <a:solidFill>
                  <a:srgbClr val="FF0000"/>
                </a:solidFill>
              </a:rPr>
              <a:t>《</a:t>
            </a:r>
            <a:r>
              <a:rPr lang="zh-CN" altLang="en-US" sz="1200" dirty="0">
                <a:solidFill>
                  <a:srgbClr val="FF0000"/>
                </a:solidFill>
              </a:rPr>
              <a:t>公司理财</a:t>
            </a:r>
            <a:r>
              <a:rPr lang="en-US" altLang="zh-CN" sz="1200" dirty="0">
                <a:solidFill>
                  <a:srgbClr val="FF0000"/>
                </a:solidFill>
              </a:rPr>
              <a:t>》</a:t>
            </a:r>
            <a:r>
              <a:rPr lang="zh-CN" altLang="en-US" sz="1200" dirty="0">
                <a:solidFill>
                  <a:srgbClr val="FF0000"/>
                </a:solidFill>
              </a:rPr>
              <a:t>第</a:t>
            </a:r>
            <a:r>
              <a:rPr lang="en-US" altLang="zh-CN" sz="1200" dirty="0">
                <a:solidFill>
                  <a:srgbClr val="FF0000"/>
                </a:solidFill>
              </a:rPr>
              <a:t>3</a:t>
            </a:r>
            <a:r>
              <a:rPr lang="zh-CN" altLang="en-US" sz="1200" dirty="0">
                <a:solidFill>
                  <a:srgbClr val="FF0000"/>
                </a:solidFill>
              </a:rPr>
              <a:t>版，习题不特别强调均指本书的课后习题</a:t>
            </a:r>
            <a:endParaRPr lang="zh-CN" altLang="en-US" dirty="0"/>
          </a:p>
        </p:txBody>
      </p:sp>
      <p:sp>
        <p:nvSpPr>
          <p:cNvPr id="4" name="灯片编号占位符 3"/>
          <p:cNvSpPr>
            <a:spLocks noGrp="1"/>
          </p:cNvSpPr>
          <p:nvPr>
            <p:ph type="sldNum" sz="quarter" idx="5"/>
          </p:nvPr>
        </p:nvSpPr>
        <p:spPr/>
        <p:txBody>
          <a:bodyPr/>
          <a:lstStyle/>
          <a:p>
            <a:fld id="{46D5E331-3811-4993-BAA3-C4421D73AF36}" type="slidenum">
              <a:rPr lang="zh-CN" altLang="en-US" smtClean="0"/>
              <a:t>1</a:t>
            </a:fld>
            <a:endParaRPr lang="zh-CN" altLang="en-US"/>
          </a:p>
        </p:txBody>
      </p:sp>
    </p:spTree>
    <p:extLst>
      <p:ext uri="{BB962C8B-B14F-4D97-AF65-F5344CB8AC3E}">
        <p14:creationId xmlns:p14="http://schemas.microsoft.com/office/powerpoint/2010/main" val="220254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D5E331-3811-4993-BAA3-C4421D73AF36}" type="slidenum">
              <a:rPr lang="zh-CN" altLang="en-US" smtClean="0"/>
              <a:t>10</a:t>
            </a:fld>
            <a:endParaRPr lang="zh-CN" altLang="en-US"/>
          </a:p>
        </p:txBody>
      </p:sp>
    </p:spTree>
    <p:extLst>
      <p:ext uri="{BB962C8B-B14F-4D97-AF65-F5344CB8AC3E}">
        <p14:creationId xmlns:p14="http://schemas.microsoft.com/office/powerpoint/2010/main" val="394168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6D5E331-3811-4993-BAA3-C4421D73AF36}" type="slidenum">
              <a:rPr lang="zh-CN" altLang="en-US" smtClean="0"/>
              <a:t>11</a:t>
            </a:fld>
            <a:endParaRPr lang="zh-CN" altLang="en-US"/>
          </a:p>
        </p:txBody>
      </p:sp>
    </p:spTree>
    <p:extLst>
      <p:ext uri="{BB962C8B-B14F-4D97-AF65-F5344CB8AC3E}">
        <p14:creationId xmlns:p14="http://schemas.microsoft.com/office/powerpoint/2010/main" val="1164382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12</a:t>
            </a:fld>
            <a:endParaRPr lang="zh-CN" altLang="en-US" dirty="0"/>
          </a:p>
        </p:txBody>
      </p:sp>
    </p:spTree>
    <p:extLst>
      <p:ext uri="{BB962C8B-B14F-4D97-AF65-F5344CB8AC3E}">
        <p14:creationId xmlns:p14="http://schemas.microsoft.com/office/powerpoint/2010/main" val="735145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13</a:t>
            </a:fld>
            <a:endParaRPr lang="zh-CN" altLang="en-US" dirty="0"/>
          </a:p>
        </p:txBody>
      </p:sp>
    </p:spTree>
    <p:extLst>
      <p:ext uri="{BB962C8B-B14F-4D97-AF65-F5344CB8AC3E}">
        <p14:creationId xmlns:p14="http://schemas.microsoft.com/office/powerpoint/2010/main" val="2054520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14</a:t>
            </a:fld>
            <a:endParaRPr lang="zh-CN" altLang="en-US" dirty="0"/>
          </a:p>
        </p:txBody>
      </p:sp>
    </p:spTree>
    <p:extLst>
      <p:ext uri="{BB962C8B-B14F-4D97-AF65-F5344CB8AC3E}">
        <p14:creationId xmlns:p14="http://schemas.microsoft.com/office/powerpoint/2010/main" val="1550174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ROA</a:t>
            </a:r>
            <a:r>
              <a:rPr lang="zh-CN" altLang="en-US" dirty="0"/>
              <a:t>的算法有好几种</a:t>
            </a:r>
            <a:r>
              <a:rPr lang="en-US" altLang="zh-CN" dirty="0"/>
              <a:t>:</a:t>
            </a:r>
            <a:r>
              <a:rPr lang="zh-CN" altLang="en-US" dirty="0"/>
              <a:t>①</a:t>
            </a:r>
            <a:r>
              <a:rPr lang="en-US" altLang="zh-CN" dirty="0"/>
              <a:t>ROA=</a:t>
            </a:r>
            <a:r>
              <a:rPr lang="zh-CN" altLang="en-US" dirty="0"/>
              <a:t>净利润</a:t>
            </a:r>
            <a:r>
              <a:rPr lang="en-US" altLang="zh-CN" dirty="0"/>
              <a:t>/</a:t>
            </a:r>
            <a:r>
              <a:rPr lang="zh-CN" altLang="en-US" dirty="0"/>
              <a:t>总资产；②</a:t>
            </a:r>
            <a:r>
              <a:rPr lang="en-US" altLang="zh-CN" dirty="0"/>
              <a:t>ROA=EBIT/</a:t>
            </a:r>
            <a:r>
              <a:rPr lang="zh-CN" altLang="en-US" dirty="0"/>
              <a:t>总资产；③</a:t>
            </a:r>
            <a:r>
              <a:rPr lang="en-US" altLang="zh-CN" dirty="0"/>
              <a:t>ROA=EBIT(1-τ)/</a:t>
            </a:r>
            <a:r>
              <a:rPr lang="zh-CN" altLang="en-US" dirty="0"/>
              <a:t>总资产</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15</a:t>
            </a:fld>
            <a:endParaRPr lang="zh-CN" altLang="en-US" dirty="0"/>
          </a:p>
        </p:txBody>
      </p:sp>
    </p:spTree>
    <p:extLst>
      <p:ext uri="{BB962C8B-B14F-4D97-AF65-F5344CB8AC3E}">
        <p14:creationId xmlns:p14="http://schemas.microsoft.com/office/powerpoint/2010/main" val="2284280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16</a:t>
            </a:fld>
            <a:endParaRPr lang="zh-CN" altLang="en-US" dirty="0"/>
          </a:p>
        </p:txBody>
      </p:sp>
    </p:spTree>
    <p:extLst>
      <p:ext uri="{BB962C8B-B14F-4D97-AF65-F5344CB8AC3E}">
        <p14:creationId xmlns:p14="http://schemas.microsoft.com/office/powerpoint/2010/main" val="3821112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17</a:t>
            </a:fld>
            <a:endParaRPr lang="zh-CN" altLang="en-US" dirty="0"/>
          </a:p>
        </p:txBody>
      </p:sp>
    </p:spTree>
    <p:extLst>
      <p:ext uri="{BB962C8B-B14F-4D97-AF65-F5344CB8AC3E}">
        <p14:creationId xmlns:p14="http://schemas.microsoft.com/office/powerpoint/2010/main" val="3961627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18</a:t>
            </a:fld>
            <a:endParaRPr lang="zh-CN" altLang="en-US" dirty="0"/>
          </a:p>
        </p:txBody>
      </p:sp>
    </p:spTree>
    <p:extLst>
      <p:ext uri="{BB962C8B-B14F-4D97-AF65-F5344CB8AC3E}">
        <p14:creationId xmlns:p14="http://schemas.microsoft.com/office/powerpoint/2010/main" val="1546468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19</a:t>
            </a:fld>
            <a:endParaRPr lang="zh-CN" altLang="en-US" dirty="0"/>
          </a:p>
        </p:txBody>
      </p:sp>
    </p:spTree>
    <p:extLst>
      <p:ext uri="{BB962C8B-B14F-4D97-AF65-F5344CB8AC3E}">
        <p14:creationId xmlns:p14="http://schemas.microsoft.com/office/powerpoint/2010/main" val="173990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3464816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20</a:t>
            </a:fld>
            <a:endParaRPr lang="zh-CN" altLang="en-US" dirty="0"/>
          </a:p>
        </p:txBody>
      </p:sp>
    </p:spTree>
    <p:extLst>
      <p:ext uri="{BB962C8B-B14F-4D97-AF65-F5344CB8AC3E}">
        <p14:creationId xmlns:p14="http://schemas.microsoft.com/office/powerpoint/2010/main" val="3821617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21</a:t>
            </a:fld>
            <a:endParaRPr lang="zh-CN" altLang="en-US" dirty="0"/>
          </a:p>
        </p:txBody>
      </p:sp>
    </p:spTree>
    <p:extLst>
      <p:ext uri="{BB962C8B-B14F-4D97-AF65-F5344CB8AC3E}">
        <p14:creationId xmlns:p14="http://schemas.microsoft.com/office/powerpoint/2010/main" val="2238503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注：本章的附录</a:t>
            </a:r>
            <a:r>
              <a:rPr lang="en-US" altLang="zh-CN" dirty="0"/>
              <a:t>P82-88</a:t>
            </a:r>
            <a:r>
              <a:rPr lang="zh-CN" altLang="en-US" dirty="0">
                <a:solidFill>
                  <a:srgbClr val="FF0000"/>
                </a:solidFill>
              </a:rPr>
              <a:t>风险的价格</a:t>
            </a:r>
            <a:r>
              <a:rPr lang="zh-CN" altLang="en-US" dirty="0"/>
              <a:t>需要看</a:t>
            </a:r>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1621972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一价定律的思想非常重要</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23</a:t>
            </a:fld>
            <a:endParaRPr lang="zh-CN" altLang="en-US" dirty="0"/>
          </a:p>
        </p:txBody>
      </p:sp>
    </p:spTree>
    <p:extLst>
      <p:ext uri="{BB962C8B-B14F-4D97-AF65-F5344CB8AC3E}">
        <p14:creationId xmlns:p14="http://schemas.microsoft.com/office/powerpoint/2010/main" val="120740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分离原理的思想也非常重要</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24</a:t>
            </a:fld>
            <a:endParaRPr lang="zh-CN" altLang="en-US" dirty="0"/>
          </a:p>
        </p:txBody>
      </p:sp>
    </p:spTree>
    <p:extLst>
      <p:ext uri="{BB962C8B-B14F-4D97-AF65-F5344CB8AC3E}">
        <p14:creationId xmlns:p14="http://schemas.microsoft.com/office/powerpoint/2010/main" val="3683505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25</a:t>
            </a:fld>
            <a:endParaRPr lang="zh-CN" altLang="en-US" dirty="0"/>
          </a:p>
        </p:txBody>
      </p:sp>
    </p:spTree>
    <p:extLst>
      <p:ext uri="{BB962C8B-B14F-4D97-AF65-F5344CB8AC3E}">
        <p14:creationId xmlns:p14="http://schemas.microsoft.com/office/powerpoint/2010/main" val="323748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26</a:t>
            </a:fld>
            <a:endParaRPr lang="zh-CN" altLang="en-US" dirty="0"/>
          </a:p>
        </p:txBody>
      </p:sp>
    </p:spTree>
    <p:extLst>
      <p:ext uri="{BB962C8B-B14F-4D97-AF65-F5344CB8AC3E}">
        <p14:creationId xmlns:p14="http://schemas.microsoft.com/office/powerpoint/2010/main" val="3109860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1989151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时间线是一个重要的工具，尤其是在处理现金流比较复杂的情况下可以让你的思路更加清晰。关于时间线的构建这一块书上已经讲的很详细了，而且也比较简单，我们就不统一讲了。</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28</a:t>
            </a:fld>
            <a:endParaRPr lang="zh-CN" altLang="en-US" dirty="0"/>
          </a:p>
        </p:txBody>
      </p:sp>
    </p:spTree>
    <p:extLst>
      <p:ext uri="{BB962C8B-B14F-4D97-AF65-F5344CB8AC3E}">
        <p14:creationId xmlns:p14="http://schemas.microsoft.com/office/powerpoint/2010/main" val="1787052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此后的一系列公式最好会推导</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29</a:t>
            </a:fld>
            <a:endParaRPr lang="zh-CN" altLang="en-US" dirty="0"/>
          </a:p>
        </p:txBody>
      </p:sp>
    </p:spTree>
    <p:extLst>
      <p:ext uri="{BB962C8B-B14F-4D97-AF65-F5344CB8AC3E}">
        <p14:creationId xmlns:p14="http://schemas.microsoft.com/office/powerpoint/2010/main" val="3435521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3214652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利用数学推导</a:t>
            </a:r>
            <a:endParaRPr lang="en-US" altLang="zh-CN" dirty="0"/>
          </a:p>
          <a:p>
            <a:r>
              <a:rPr lang="zh-CN" altLang="en-US" dirty="0"/>
              <a:t>利用一价定律推导</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30</a:t>
            </a:fld>
            <a:endParaRPr lang="zh-CN" altLang="en-US" dirty="0"/>
          </a:p>
        </p:txBody>
      </p:sp>
    </p:spTree>
    <p:extLst>
      <p:ext uri="{BB962C8B-B14F-4D97-AF65-F5344CB8AC3E}">
        <p14:creationId xmlns:p14="http://schemas.microsoft.com/office/powerpoint/2010/main" val="14089009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利用数学推导</a:t>
            </a:r>
            <a:endParaRPr lang="en-US" altLang="zh-CN" dirty="0"/>
          </a:p>
          <a:p>
            <a:r>
              <a:rPr lang="zh-CN" altLang="en-US" dirty="0"/>
              <a:t>利用一价定律推导</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31</a:t>
            </a:fld>
            <a:endParaRPr lang="zh-CN" altLang="en-US" dirty="0"/>
          </a:p>
        </p:txBody>
      </p:sp>
    </p:spTree>
    <p:extLst>
      <p:ext uri="{BB962C8B-B14F-4D97-AF65-F5344CB8AC3E}">
        <p14:creationId xmlns:p14="http://schemas.microsoft.com/office/powerpoint/2010/main" val="2225964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32</a:t>
            </a:fld>
            <a:endParaRPr lang="zh-CN" altLang="en-US" dirty="0"/>
          </a:p>
        </p:txBody>
      </p:sp>
    </p:spTree>
    <p:extLst>
      <p:ext uri="{BB962C8B-B14F-4D97-AF65-F5344CB8AC3E}">
        <p14:creationId xmlns:p14="http://schemas.microsoft.com/office/powerpoint/2010/main" val="13524255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33</a:t>
            </a:fld>
            <a:endParaRPr lang="zh-CN" altLang="en-US" dirty="0"/>
          </a:p>
        </p:txBody>
      </p:sp>
    </p:spTree>
    <p:extLst>
      <p:ext uri="{BB962C8B-B14F-4D97-AF65-F5344CB8AC3E}">
        <p14:creationId xmlns:p14="http://schemas.microsoft.com/office/powerpoint/2010/main" val="6760007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34</a:t>
            </a:fld>
            <a:endParaRPr lang="zh-CN" altLang="en-US" dirty="0"/>
          </a:p>
        </p:txBody>
      </p:sp>
    </p:spTree>
    <p:extLst>
      <p:ext uri="{BB962C8B-B14F-4D97-AF65-F5344CB8AC3E}">
        <p14:creationId xmlns:p14="http://schemas.microsoft.com/office/powerpoint/2010/main" val="31580290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注：课本第四章课后习题</a:t>
            </a:r>
            <a:r>
              <a:rPr lang="en-US" altLang="zh-CN" dirty="0"/>
              <a:t>P129</a:t>
            </a:r>
            <a:r>
              <a:rPr lang="zh-CN" altLang="en-US" dirty="0"/>
              <a:t>的第</a:t>
            </a:r>
            <a:r>
              <a:rPr lang="en-US" altLang="zh-CN" dirty="0"/>
              <a:t>51</a:t>
            </a:r>
            <a:r>
              <a:rPr lang="zh-CN" altLang="en-US" dirty="0"/>
              <a:t>题，计算量太大（即使用计算器也完全无法解出，除非用电脑），会列表达式就行了。</a:t>
            </a:r>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35</a:t>
            </a:fld>
            <a:endParaRPr lang="zh-CN" altLang="en-US" dirty="0"/>
          </a:p>
        </p:txBody>
      </p:sp>
    </p:spTree>
    <p:extLst>
      <p:ext uri="{BB962C8B-B14F-4D97-AF65-F5344CB8AC3E}">
        <p14:creationId xmlns:p14="http://schemas.microsoft.com/office/powerpoint/2010/main" val="34531457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36</a:t>
            </a:fld>
            <a:endParaRPr lang="zh-CN" altLang="en-US" dirty="0"/>
          </a:p>
        </p:txBody>
      </p:sp>
    </p:spTree>
    <p:extLst>
      <p:ext uri="{BB962C8B-B14F-4D97-AF65-F5344CB8AC3E}">
        <p14:creationId xmlns:p14="http://schemas.microsoft.com/office/powerpoint/2010/main" val="1737837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4</a:t>
            </a:fld>
            <a:endParaRPr lang="zh-CN" altLang="en-US" dirty="0"/>
          </a:p>
        </p:txBody>
      </p:sp>
    </p:spTree>
    <p:extLst>
      <p:ext uri="{BB962C8B-B14F-4D97-AF65-F5344CB8AC3E}">
        <p14:creationId xmlns:p14="http://schemas.microsoft.com/office/powerpoint/2010/main" val="291496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A87F048-5C36-4F8B-9481-72CADE8E1AB7}" type="slidenum">
              <a:rPr lang="zh-CN" altLang="en-US" smtClean="0"/>
              <a:pPr/>
              <a:t>5</a:t>
            </a:fld>
            <a:endParaRPr lang="zh-CN" altLang="en-US" dirty="0"/>
          </a:p>
        </p:txBody>
      </p:sp>
    </p:spTree>
    <p:extLst>
      <p:ext uri="{BB962C8B-B14F-4D97-AF65-F5344CB8AC3E}">
        <p14:creationId xmlns:p14="http://schemas.microsoft.com/office/powerpoint/2010/main" val="1555407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1196960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第一章为了解性质</a:t>
            </a:r>
          </a:p>
        </p:txBody>
      </p:sp>
      <p:sp>
        <p:nvSpPr>
          <p:cNvPr id="4" name="灯片编号占位符 3"/>
          <p:cNvSpPr>
            <a:spLocks noGrp="1"/>
          </p:cNvSpPr>
          <p:nvPr>
            <p:ph type="sldNum" sz="quarter" idx="5"/>
          </p:nvPr>
        </p:nvSpPr>
        <p:spPr/>
        <p:txBody>
          <a:bodyPr/>
          <a:lstStyle/>
          <a:p>
            <a:fld id="{46D5E331-3811-4993-BAA3-C4421D73AF36}" type="slidenum">
              <a:rPr lang="zh-CN" altLang="en-US" smtClean="0"/>
              <a:t>7</a:t>
            </a:fld>
            <a:endParaRPr lang="zh-CN" altLang="en-US"/>
          </a:p>
        </p:txBody>
      </p:sp>
    </p:spTree>
    <p:extLst>
      <p:ext uri="{BB962C8B-B14F-4D97-AF65-F5344CB8AC3E}">
        <p14:creationId xmlns:p14="http://schemas.microsoft.com/office/powerpoint/2010/main" val="2715844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82" rtl="0" eaLnBrk="1" fontAlgn="auto" latinLnBrk="0" hangingPunct="1">
              <a:lnSpc>
                <a:spcPct val="100000"/>
              </a:lnSpc>
              <a:spcBef>
                <a:spcPts val="0"/>
              </a:spcBef>
              <a:spcAft>
                <a:spcPts val="0"/>
              </a:spcAft>
              <a:buClrTx/>
              <a:buSzTx/>
              <a:buFontTx/>
              <a:buNone/>
              <a:tabLst/>
              <a:defRPr/>
            </a:pPr>
            <a:fld id="{3849D3E0-124D-4DFF-AE99-4EA4CC201DB4}"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宋体" panose="02010600030101010101" pitchFamily="2" charset="-122"/>
                <a:cs typeface="+mn-cs"/>
              </a:rPr>
              <a:pPr marL="0" marR="0" lvl="0" indent="0" algn="r" defTabSz="914282"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宋体" panose="02010600030101010101" pitchFamily="2" charset="-122"/>
              <a:cs typeface="+mn-cs"/>
            </a:endParaRPr>
          </a:p>
        </p:txBody>
      </p:sp>
    </p:spTree>
    <p:extLst>
      <p:ext uri="{BB962C8B-B14F-4D97-AF65-F5344CB8AC3E}">
        <p14:creationId xmlns:p14="http://schemas.microsoft.com/office/powerpoint/2010/main" val="75859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本章介绍了财务报表，是全书的基础。</a:t>
            </a:r>
          </a:p>
        </p:txBody>
      </p:sp>
      <p:sp>
        <p:nvSpPr>
          <p:cNvPr id="4" name="灯片编号占位符 3"/>
          <p:cNvSpPr>
            <a:spLocks noGrp="1"/>
          </p:cNvSpPr>
          <p:nvPr>
            <p:ph type="sldNum" sz="quarter" idx="5"/>
          </p:nvPr>
        </p:nvSpPr>
        <p:spPr/>
        <p:txBody>
          <a:bodyPr/>
          <a:lstStyle/>
          <a:p>
            <a:fld id="{46D5E331-3811-4993-BAA3-C4421D73AF36}" type="slidenum">
              <a:rPr lang="zh-CN" altLang="en-US" smtClean="0"/>
              <a:t>9</a:t>
            </a:fld>
            <a:endParaRPr lang="zh-CN" altLang="en-US"/>
          </a:p>
        </p:txBody>
      </p:sp>
    </p:spTree>
    <p:extLst>
      <p:ext uri="{BB962C8B-B14F-4D97-AF65-F5344CB8AC3E}">
        <p14:creationId xmlns:p14="http://schemas.microsoft.com/office/powerpoint/2010/main" val="9755962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椭圆 4"/>
          <p:cNvSpPr/>
          <p:nvPr userDrawn="1"/>
        </p:nvSpPr>
        <p:spPr>
          <a:xfrm>
            <a:off x="348792" y="509047"/>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341909" y="2184359"/>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rot="17959446">
            <a:off x="23567" y="5770775"/>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nvSpPr>
        <p:spPr>
          <a:xfrm rot="17959446">
            <a:off x="372359" y="6091286"/>
            <a:ext cx="650449" cy="6410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0774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竖排标题与文本">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EEFBF5D-C2EF-4284-82E2-641BE2BA6122}"/>
              </a:ext>
            </a:extLst>
          </p:cNvPr>
          <p:cNvSpPr/>
          <p:nvPr userDrawn="1"/>
        </p:nvSpPr>
        <p:spPr>
          <a:xfrm>
            <a:off x="3231930" y="201693"/>
            <a:ext cx="8958735"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矩形 7">
            <a:extLst>
              <a:ext uri="{FF2B5EF4-FFF2-40B4-BE49-F238E27FC236}">
                <a16:creationId xmlns:a16="http://schemas.microsoft.com/office/drawing/2014/main" id="{A35FAB91-3534-4106-8453-292A6B675D3F}"/>
              </a:ext>
            </a:extLst>
          </p:cNvPr>
          <p:cNvSpPr/>
          <p:nvPr userDrawn="1"/>
        </p:nvSpPr>
        <p:spPr>
          <a:xfrm>
            <a:off x="1340" y="201693"/>
            <a:ext cx="240922"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a:extLst>
              <a:ext uri="{FF2B5EF4-FFF2-40B4-BE49-F238E27FC236}">
                <a16:creationId xmlns:a16="http://schemas.microsoft.com/office/drawing/2014/main" id="{9FB0B724-46A6-43A2-9FE6-FC41DA5DFC33}"/>
              </a:ext>
            </a:extLst>
          </p:cNvPr>
          <p:cNvSpPr/>
          <p:nvPr userDrawn="1"/>
        </p:nvSpPr>
        <p:spPr>
          <a:xfrm>
            <a:off x="273997" y="201693"/>
            <a:ext cx="64153" cy="566296"/>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lumMod val="65000"/>
                </a:prst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id="{F0846775-042F-4895-BC6E-BCDA79B8BB52}"/>
              </a:ext>
            </a:extLst>
          </p:cNvPr>
          <p:cNvSpPr/>
          <p:nvPr userDrawn="1"/>
        </p:nvSpPr>
        <p:spPr>
          <a:xfrm>
            <a:off x="1341" y="6635309"/>
            <a:ext cx="12189324" cy="85611"/>
          </a:xfrm>
          <a:prstGeom prst="rect">
            <a:avLst/>
          </a:prstGeom>
          <a:solidFill>
            <a:srgbClr val="C816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6943" fontAlgn="base">
              <a:spcBef>
                <a:spcPct val="0"/>
              </a:spcBef>
              <a:spcAft>
                <a:spcPct val="0"/>
              </a:spcAft>
            </a:pPr>
            <a:endParaRPr lang="zh-CN" altLang="en-US" sz="1898"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4DBE8C0F-AD2C-4DEA-A9ED-8C80BD4E4CF3}"/>
              </a:ext>
            </a:extLst>
          </p:cNvPr>
          <p:cNvSpPr txBox="1"/>
          <p:nvPr userDrawn="1"/>
        </p:nvSpPr>
        <p:spPr>
          <a:xfrm>
            <a:off x="0" y="6300000"/>
            <a:ext cx="805698" cy="369332"/>
          </a:xfrm>
          <a:prstGeom prst="rect">
            <a:avLst/>
          </a:prstGeom>
          <a:noFill/>
        </p:spPr>
        <p:txBody>
          <a:bodyPr wrap="square" rtlCol="0">
            <a:spAutoFit/>
          </a:bodyPr>
          <a:lstStyle/>
          <a:p>
            <a:fld id="{D93BD7A0-17CC-45A2-A757-4FA7EE8F8598}" type="slidenum">
              <a:rPr lang="zh-CN" altLang="en-US" smtClean="0"/>
              <a:t>‹#›</a:t>
            </a:fld>
            <a:r>
              <a:rPr lang="en-US" altLang="zh-CN" dirty="0"/>
              <a:t>/37</a:t>
            </a:r>
            <a:endParaRPr lang="zh-CN" altLang="en-US" dirty="0"/>
          </a:p>
        </p:txBody>
      </p:sp>
    </p:spTree>
    <p:extLst>
      <p:ext uri="{BB962C8B-B14F-4D97-AF65-F5344CB8AC3E}">
        <p14:creationId xmlns:p14="http://schemas.microsoft.com/office/powerpoint/2010/main" val="48950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5921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32875D-AA7C-4C9C-A7E7-0849652374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780DBB-A27D-4A9B-845F-33054D25B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F90EAE-4AB9-45C2-9FB5-A64F15A76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23D75F09-D145-434E-B299-C4A92CBDE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6A965F6-280A-4657-8CD8-A235CD8C6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4EEBD-51CA-4A69-9E63-2600BEB95754}" type="slidenum">
              <a:rPr lang="zh-CN" altLang="en-US" smtClean="0"/>
              <a:t>‹#›</a:t>
            </a:fld>
            <a:endParaRPr lang="zh-CN" altLang="en-US"/>
          </a:p>
        </p:txBody>
      </p:sp>
    </p:spTree>
    <p:extLst>
      <p:ext uri="{BB962C8B-B14F-4D97-AF65-F5344CB8AC3E}">
        <p14:creationId xmlns:p14="http://schemas.microsoft.com/office/powerpoint/2010/main" val="1244177305"/>
      </p:ext>
    </p:extLst>
  </p:cSld>
  <p:clrMap bg1="lt1" tx1="dk1" bg2="lt2" tx2="dk2" accent1="accent1" accent2="accent2" accent3="accent3" accent4="accent4" accent5="accent5" accent6="accent6" hlink="hlink" folHlink="folHlink"/>
  <p:sldLayoutIdLst>
    <p:sldLayoutId id="2147483660" r:id="rId1"/>
    <p:sldLayoutId id="2147483678" r:id="rId2"/>
    <p:sldLayoutId id="2147483679"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emf"/></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6.emf"/></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7.emf"/></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Layout" Target="../slideLayouts/slideLayout1.xml"/><Relationship Id="rId4"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C714C0D-2C29-46A2-A557-81E496738A85}"/>
              </a:ext>
            </a:extLst>
          </p:cNvPr>
          <p:cNvSpPr txBox="1"/>
          <p:nvPr>
            <p:custDataLst>
              <p:tags r:id="rId1"/>
            </p:custDataLst>
          </p:nvPr>
        </p:nvSpPr>
        <p:spPr>
          <a:xfrm>
            <a:off x="1577402" y="2606313"/>
            <a:ext cx="9263269" cy="830997"/>
          </a:xfrm>
          <a:prstGeom prst="rect">
            <a:avLst/>
          </a:prstGeom>
          <a:noFill/>
        </p:spPr>
        <p:txBody>
          <a:bodyPr vert="horz" wrap="square" rtlCol="0">
            <a:spAutoFit/>
          </a:bodyPr>
          <a:lstStyle>
            <a:defPPr>
              <a:defRPr lang="zh-CN"/>
            </a:defPPr>
            <a:lvl1pPr algn="ctr">
              <a:defRPr sz="8000">
                <a:solidFill>
                  <a:schemeClr val="bg1"/>
                </a:solidFill>
                <a:latin typeface="字魂35号-经典雅黑" panose="02000000000000000000" pitchFamily="2" charset="-122"/>
                <a:ea typeface="字魂35号-经典雅黑" panose="02000000000000000000" pitchFamily="2" charset="-122"/>
              </a:defRPr>
            </a:lvl1pPr>
          </a:lstStyle>
          <a:p>
            <a:r>
              <a:rPr lang="en-US" altLang="zh-CN" sz="4800" dirty="0"/>
              <a:t>Course13</a:t>
            </a:r>
            <a:r>
              <a:rPr lang="zh-CN" altLang="en-US" sz="4800" dirty="0"/>
              <a:t>：公司理财基础</a:t>
            </a:r>
          </a:p>
        </p:txBody>
      </p:sp>
      <p:sp>
        <p:nvSpPr>
          <p:cNvPr id="3" name="PA_文本框 2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632E8646-0086-47C9-986A-3F1B42B84C35}"/>
              </a:ext>
            </a:extLst>
          </p:cNvPr>
          <p:cNvSpPr txBox="1"/>
          <p:nvPr>
            <p:custDataLst>
              <p:tags r:id="rId2"/>
            </p:custDataLst>
          </p:nvPr>
        </p:nvSpPr>
        <p:spPr>
          <a:xfrm>
            <a:off x="4478580" y="4563261"/>
            <a:ext cx="3042308" cy="369332"/>
          </a:xfrm>
          <a:prstGeom prst="rect">
            <a:avLst/>
          </a:prstGeom>
          <a:noFill/>
        </p:spPr>
        <p:txBody>
          <a:bodyPr vert="horz" wrap="square" rtlCol="0">
            <a:spAutoFit/>
          </a:bodyPr>
          <a:lstStyle/>
          <a:p>
            <a:pPr algn="dist"/>
            <a:r>
              <a:rPr lang="zh-CN" altLang="en-US" dirty="0">
                <a:solidFill>
                  <a:schemeClr val="bg1"/>
                </a:solidFill>
                <a:latin typeface="字魂35号-经典雅黑" panose="02000000000000000000" pitchFamily="2" charset="-122"/>
                <a:ea typeface="字魂35号-经典雅黑" panose="02000000000000000000" pitchFamily="2" charset="-122"/>
              </a:rPr>
              <a:t>上海财经大学</a:t>
            </a:r>
          </a:p>
        </p:txBody>
      </p:sp>
      <p:sp>
        <p:nvSpPr>
          <p:cNvPr id="5" name="PA_文本框 29"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9A6C29D-06CC-4903-8ED1-E768C3E43D6C}"/>
              </a:ext>
            </a:extLst>
          </p:cNvPr>
          <p:cNvSpPr txBox="1"/>
          <p:nvPr>
            <p:custDataLst>
              <p:tags r:id="rId3"/>
            </p:custDataLst>
          </p:nvPr>
        </p:nvSpPr>
        <p:spPr>
          <a:xfrm>
            <a:off x="5282641" y="5538207"/>
            <a:ext cx="1626718" cy="369332"/>
          </a:xfrm>
          <a:prstGeom prst="rect">
            <a:avLst/>
          </a:prstGeom>
          <a:noFill/>
        </p:spPr>
        <p:txBody>
          <a:bodyPr vert="horz" wrap="square" rtlCol="0">
            <a:spAutoFit/>
          </a:bodyPr>
          <a:lstStyle/>
          <a:p>
            <a:r>
              <a:rPr lang="zh-CN" altLang="en-US" dirty="0">
                <a:solidFill>
                  <a:schemeClr val="bg1"/>
                </a:solidFill>
                <a:latin typeface="字魂35号-经典雅黑" panose="02000000000000000000" pitchFamily="2" charset="-122"/>
                <a:ea typeface="字魂35号-经典雅黑" panose="02000000000000000000" pitchFamily="2" charset="-122"/>
              </a:rPr>
              <a:t>授课人 ：</a:t>
            </a:r>
            <a:r>
              <a:rPr lang="en-US" altLang="zh-CN" dirty="0">
                <a:solidFill>
                  <a:schemeClr val="bg1"/>
                </a:solidFill>
                <a:latin typeface="字魂35号-经典雅黑" panose="02000000000000000000" pitchFamily="2" charset="-122"/>
                <a:ea typeface="字魂35号-经典雅黑" panose="02000000000000000000" pitchFamily="2" charset="-122"/>
              </a:rPr>
              <a:t>Z</a:t>
            </a:r>
            <a:r>
              <a:rPr lang="zh-CN" altLang="en-US" dirty="0">
                <a:solidFill>
                  <a:schemeClr val="bg1"/>
                </a:solidFill>
                <a:latin typeface="字魂35号-经典雅黑" panose="02000000000000000000" pitchFamily="2" charset="-122"/>
                <a:ea typeface="字魂35号-经典雅黑" panose="02000000000000000000" pitchFamily="2" charset="-122"/>
              </a:rPr>
              <a:t>哥</a:t>
            </a:r>
            <a:endParaRPr lang="en-US" altLang="zh-CN" dirty="0">
              <a:solidFill>
                <a:schemeClr val="bg1"/>
              </a:solidFill>
              <a:latin typeface="字魂35号-经典雅黑" panose="02000000000000000000" pitchFamily="2" charset="-122"/>
              <a:ea typeface="字魂35号-经典雅黑" panose="02000000000000000000" pitchFamily="2" charset="-122"/>
            </a:endParaRPr>
          </a:p>
        </p:txBody>
      </p:sp>
      <p:sp>
        <p:nvSpPr>
          <p:cNvPr id="6"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B55E0BB2-BD44-4997-B24B-E03827B90675}"/>
              </a:ext>
            </a:extLst>
          </p:cNvPr>
          <p:cNvSpPr/>
          <p:nvPr>
            <p:custDataLst>
              <p:tags r:id="rId4"/>
            </p:custDataLst>
          </p:nvPr>
        </p:nvSpPr>
        <p:spPr>
          <a:xfrm>
            <a:off x="3258757" y="4751582"/>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
        <p:nvSpPr>
          <p:cNvPr id="7"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298F288F-D806-40A0-9306-CE46194E4514}"/>
              </a:ext>
            </a:extLst>
          </p:cNvPr>
          <p:cNvSpPr/>
          <p:nvPr>
            <p:custDataLst>
              <p:tags r:id="rId5"/>
            </p:custDataLst>
          </p:nvPr>
        </p:nvSpPr>
        <p:spPr>
          <a:xfrm>
            <a:off x="7566585" y="4751582"/>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7856" y="729608"/>
            <a:ext cx="4752930" cy="2160423"/>
          </a:xfrm>
          <a:prstGeom prst="rect">
            <a:avLst/>
          </a:prstGeom>
        </p:spPr>
      </p:pic>
    </p:spTree>
    <p:extLst>
      <p:ext uri="{BB962C8B-B14F-4D97-AF65-F5344CB8AC3E}">
        <p14:creationId xmlns:p14="http://schemas.microsoft.com/office/powerpoint/2010/main" val="2390940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948270" y="250621"/>
            <a:ext cx="1723549"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资产负债表</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38A8FBB0-3BC9-B4B5-1EEB-140AB311496D}"/>
              </a:ext>
            </a:extLst>
          </p:cNvPr>
          <p:cNvSpPr txBox="1"/>
          <p:nvPr/>
        </p:nvSpPr>
        <p:spPr>
          <a:xfrm>
            <a:off x="600635" y="3810001"/>
            <a:ext cx="902811" cy="523220"/>
          </a:xfrm>
          <a:prstGeom prst="rect">
            <a:avLst/>
          </a:prstGeom>
          <a:noFill/>
        </p:spPr>
        <p:txBody>
          <a:bodyPr wrap="none" rtlCol="0">
            <a:spAutoFit/>
          </a:bodyPr>
          <a:lstStyle/>
          <a:p>
            <a:pPr algn="l"/>
            <a:r>
              <a:rPr lang="zh-CN" altLang="en-US" sz="2800" dirty="0"/>
              <a:t>负债</a:t>
            </a:r>
          </a:p>
        </p:txBody>
      </p:sp>
      <p:sp>
        <p:nvSpPr>
          <p:cNvPr id="4" name="左大括号 3">
            <a:extLst>
              <a:ext uri="{FF2B5EF4-FFF2-40B4-BE49-F238E27FC236}">
                <a16:creationId xmlns:a16="http://schemas.microsoft.com/office/drawing/2014/main" id="{41E0F848-89A4-6375-5546-42F38A0CE3F5}"/>
              </a:ext>
            </a:extLst>
          </p:cNvPr>
          <p:cNvSpPr/>
          <p:nvPr/>
        </p:nvSpPr>
        <p:spPr>
          <a:xfrm>
            <a:off x="1503446" y="2832847"/>
            <a:ext cx="306598" cy="24758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96BEBF0-6BB6-1354-3F72-F234914F4548}"/>
              </a:ext>
            </a:extLst>
          </p:cNvPr>
          <p:cNvSpPr txBox="1"/>
          <p:nvPr/>
        </p:nvSpPr>
        <p:spPr>
          <a:xfrm>
            <a:off x="1810044" y="2355793"/>
            <a:ext cx="2887329" cy="954107"/>
          </a:xfrm>
          <a:prstGeom prst="rect">
            <a:avLst/>
          </a:prstGeom>
          <a:noFill/>
        </p:spPr>
        <p:txBody>
          <a:bodyPr wrap="none" rtlCol="0">
            <a:spAutoFit/>
          </a:bodyPr>
          <a:lstStyle/>
          <a:p>
            <a:pPr algn="l"/>
            <a:r>
              <a:rPr lang="zh-CN" altLang="en-US" sz="2800" b="1" dirty="0"/>
              <a:t>流动负债</a:t>
            </a:r>
            <a:r>
              <a:rPr lang="zh-CN" altLang="en-US" sz="2800" dirty="0"/>
              <a:t>：</a:t>
            </a:r>
            <a:endParaRPr lang="en-US" altLang="zh-CN" sz="2800" dirty="0"/>
          </a:p>
          <a:p>
            <a:pPr algn="l"/>
            <a:r>
              <a:rPr lang="zh-CN" altLang="en-US" sz="2800" dirty="0"/>
              <a:t>偿还时间小于</a:t>
            </a:r>
            <a:r>
              <a:rPr lang="en-US" altLang="zh-CN" sz="2800" dirty="0"/>
              <a:t>1</a:t>
            </a:r>
            <a:r>
              <a:rPr lang="zh-CN" altLang="en-US" sz="2800" dirty="0"/>
              <a:t>年</a:t>
            </a:r>
          </a:p>
        </p:txBody>
      </p:sp>
      <p:sp>
        <p:nvSpPr>
          <p:cNvPr id="6" name="左大括号 5">
            <a:extLst>
              <a:ext uri="{FF2B5EF4-FFF2-40B4-BE49-F238E27FC236}">
                <a16:creationId xmlns:a16="http://schemas.microsoft.com/office/drawing/2014/main" id="{2082BB26-1C8F-1071-859E-CED55F9D2C29}"/>
              </a:ext>
            </a:extLst>
          </p:cNvPr>
          <p:cNvSpPr/>
          <p:nvPr/>
        </p:nvSpPr>
        <p:spPr>
          <a:xfrm>
            <a:off x="4697373" y="1969993"/>
            <a:ext cx="306598" cy="17257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DD7EDE1-D263-FE85-58A6-914BD237C5CC}"/>
              </a:ext>
            </a:extLst>
          </p:cNvPr>
          <p:cNvSpPr txBox="1"/>
          <p:nvPr/>
        </p:nvSpPr>
        <p:spPr>
          <a:xfrm>
            <a:off x="5003971" y="1709325"/>
            <a:ext cx="3775393" cy="523220"/>
          </a:xfrm>
          <a:prstGeom prst="rect">
            <a:avLst/>
          </a:prstGeom>
          <a:noFill/>
        </p:spPr>
        <p:txBody>
          <a:bodyPr wrap="none" rtlCol="0">
            <a:spAutoFit/>
          </a:bodyPr>
          <a:lstStyle/>
          <a:p>
            <a:pPr algn="l"/>
            <a:r>
              <a:rPr lang="zh-CN" altLang="en-US" sz="2800" dirty="0"/>
              <a:t>应付票据（短期债务）</a:t>
            </a:r>
          </a:p>
        </p:txBody>
      </p:sp>
      <p:sp>
        <p:nvSpPr>
          <p:cNvPr id="10" name="文本框 9">
            <a:extLst>
              <a:ext uri="{FF2B5EF4-FFF2-40B4-BE49-F238E27FC236}">
                <a16:creationId xmlns:a16="http://schemas.microsoft.com/office/drawing/2014/main" id="{49AF7035-0F88-A9A7-5411-8F28AE16ABD5}"/>
              </a:ext>
            </a:extLst>
          </p:cNvPr>
          <p:cNvSpPr txBox="1"/>
          <p:nvPr/>
        </p:nvSpPr>
        <p:spPr>
          <a:xfrm>
            <a:off x="5003970" y="2561074"/>
            <a:ext cx="1620957" cy="523220"/>
          </a:xfrm>
          <a:prstGeom prst="rect">
            <a:avLst/>
          </a:prstGeom>
          <a:noFill/>
        </p:spPr>
        <p:txBody>
          <a:bodyPr wrap="none" rtlCol="0">
            <a:spAutoFit/>
          </a:bodyPr>
          <a:lstStyle/>
          <a:p>
            <a:pPr algn="l"/>
            <a:r>
              <a:rPr lang="zh-CN" altLang="en-US" sz="2800" dirty="0"/>
              <a:t>应付账款</a:t>
            </a:r>
          </a:p>
        </p:txBody>
      </p:sp>
      <p:sp>
        <p:nvSpPr>
          <p:cNvPr id="12" name="文本框 11">
            <a:extLst>
              <a:ext uri="{FF2B5EF4-FFF2-40B4-BE49-F238E27FC236}">
                <a16:creationId xmlns:a16="http://schemas.microsoft.com/office/drawing/2014/main" id="{527EA516-5726-57DC-6EF0-705CCA09F237}"/>
              </a:ext>
            </a:extLst>
          </p:cNvPr>
          <p:cNvSpPr txBox="1"/>
          <p:nvPr/>
        </p:nvSpPr>
        <p:spPr>
          <a:xfrm>
            <a:off x="5003967" y="3412823"/>
            <a:ext cx="2339102" cy="523220"/>
          </a:xfrm>
          <a:prstGeom prst="rect">
            <a:avLst/>
          </a:prstGeom>
          <a:noFill/>
        </p:spPr>
        <p:txBody>
          <a:bodyPr wrap="none" rtlCol="0">
            <a:spAutoFit/>
          </a:bodyPr>
          <a:lstStyle/>
          <a:p>
            <a:pPr algn="l"/>
            <a:r>
              <a:rPr lang="zh-CN" altLang="en-US" sz="2800" dirty="0"/>
              <a:t>工资、税费等</a:t>
            </a:r>
          </a:p>
        </p:txBody>
      </p:sp>
      <p:sp>
        <p:nvSpPr>
          <p:cNvPr id="13" name="文本框 12">
            <a:extLst>
              <a:ext uri="{FF2B5EF4-FFF2-40B4-BE49-F238E27FC236}">
                <a16:creationId xmlns:a16="http://schemas.microsoft.com/office/drawing/2014/main" id="{97E91EEF-0AA2-257E-0753-B746D3D7C2C0}"/>
              </a:ext>
            </a:extLst>
          </p:cNvPr>
          <p:cNvSpPr txBox="1"/>
          <p:nvPr/>
        </p:nvSpPr>
        <p:spPr>
          <a:xfrm>
            <a:off x="1810044" y="4831686"/>
            <a:ext cx="2887329" cy="954107"/>
          </a:xfrm>
          <a:prstGeom prst="rect">
            <a:avLst/>
          </a:prstGeom>
          <a:noFill/>
        </p:spPr>
        <p:txBody>
          <a:bodyPr wrap="none" rtlCol="0">
            <a:spAutoFit/>
          </a:bodyPr>
          <a:lstStyle/>
          <a:p>
            <a:pPr algn="l"/>
            <a:r>
              <a:rPr lang="zh-CN" altLang="en-US" sz="2800" b="1" dirty="0"/>
              <a:t>长期负债</a:t>
            </a:r>
            <a:r>
              <a:rPr lang="zh-CN" altLang="en-US" sz="2800" dirty="0"/>
              <a:t>：</a:t>
            </a:r>
            <a:endParaRPr lang="en-US" altLang="zh-CN" sz="2800" dirty="0"/>
          </a:p>
          <a:p>
            <a:pPr algn="l"/>
            <a:r>
              <a:rPr lang="zh-CN" altLang="en-US" sz="2800" dirty="0"/>
              <a:t>偿还时间大于</a:t>
            </a:r>
            <a:r>
              <a:rPr lang="en-US" altLang="zh-CN" sz="2800" dirty="0"/>
              <a:t>1</a:t>
            </a:r>
            <a:r>
              <a:rPr lang="zh-CN" altLang="en-US" sz="2800" dirty="0"/>
              <a:t>年</a:t>
            </a:r>
          </a:p>
        </p:txBody>
      </p:sp>
      <p:sp>
        <p:nvSpPr>
          <p:cNvPr id="14" name="左大括号 13">
            <a:extLst>
              <a:ext uri="{FF2B5EF4-FFF2-40B4-BE49-F238E27FC236}">
                <a16:creationId xmlns:a16="http://schemas.microsoft.com/office/drawing/2014/main" id="{7E7B852B-7445-A331-BD1F-89F3F06CD83A}"/>
              </a:ext>
            </a:extLst>
          </p:cNvPr>
          <p:cNvSpPr/>
          <p:nvPr/>
        </p:nvSpPr>
        <p:spPr>
          <a:xfrm>
            <a:off x="4697371" y="4302754"/>
            <a:ext cx="306598" cy="20119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F0DA65E-187D-D037-5F17-EC7082EAC4AF}"/>
              </a:ext>
            </a:extLst>
          </p:cNvPr>
          <p:cNvSpPr txBox="1"/>
          <p:nvPr/>
        </p:nvSpPr>
        <p:spPr>
          <a:xfrm>
            <a:off x="5003968" y="4046235"/>
            <a:ext cx="1620957" cy="523220"/>
          </a:xfrm>
          <a:prstGeom prst="rect">
            <a:avLst/>
          </a:prstGeom>
          <a:noFill/>
        </p:spPr>
        <p:txBody>
          <a:bodyPr wrap="none" rtlCol="0">
            <a:spAutoFit/>
          </a:bodyPr>
          <a:lstStyle/>
          <a:p>
            <a:pPr algn="l"/>
            <a:r>
              <a:rPr lang="zh-CN" altLang="en-US" sz="2800" dirty="0"/>
              <a:t>长期债务</a:t>
            </a:r>
          </a:p>
        </p:txBody>
      </p:sp>
      <p:sp>
        <p:nvSpPr>
          <p:cNvPr id="17" name="文本框 16">
            <a:extLst>
              <a:ext uri="{FF2B5EF4-FFF2-40B4-BE49-F238E27FC236}">
                <a16:creationId xmlns:a16="http://schemas.microsoft.com/office/drawing/2014/main" id="{CD304F18-ACFF-042D-AFDF-BCB48B349CB5}"/>
              </a:ext>
            </a:extLst>
          </p:cNvPr>
          <p:cNvSpPr txBox="1"/>
          <p:nvPr/>
        </p:nvSpPr>
        <p:spPr>
          <a:xfrm>
            <a:off x="5003968" y="5049674"/>
            <a:ext cx="1620957" cy="523220"/>
          </a:xfrm>
          <a:prstGeom prst="rect">
            <a:avLst/>
          </a:prstGeom>
          <a:noFill/>
        </p:spPr>
        <p:txBody>
          <a:bodyPr wrap="none" rtlCol="0">
            <a:spAutoFit/>
          </a:bodyPr>
          <a:lstStyle/>
          <a:p>
            <a:pPr algn="l"/>
            <a:r>
              <a:rPr lang="zh-CN" altLang="en-US" sz="2800" dirty="0"/>
              <a:t>融资租赁</a:t>
            </a:r>
          </a:p>
        </p:txBody>
      </p:sp>
      <p:sp>
        <p:nvSpPr>
          <p:cNvPr id="21" name="文本框 20">
            <a:extLst>
              <a:ext uri="{FF2B5EF4-FFF2-40B4-BE49-F238E27FC236}">
                <a16:creationId xmlns:a16="http://schemas.microsoft.com/office/drawing/2014/main" id="{6C5E759F-9600-CD51-4317-7619E8380CA3}"/>
              </a:ext>
            </a:extLst>
          </p:cNvPr>
          <p:cNvSpPr txBox="1"/>
          <p:nvPr/>
        </p:nvSpPr>
        <p:spPr>
          <a:xfrm>
            <a:off x="5003967" y="6053113"/>
            <a:ext cx="2042292" cy="523220"/>
          </a:xfrm>
          <a:prstGeom prst="rect">
            <a:avLst/>
          </a:prstGeom>
          <a:noFill/>
        </p:spPr>
        <p:txBody>
          <a:bodyPr wrap="square">
            <a:spAutoFit/>
          </a:bodyPr>
          <a:lstStyle/>
          <a:p>
            <a:r>
              <a:rPr lang="zh-CN" altLang="en-US" sz="2800" b="0" i="0" dirty="0">
                <a:solidFill>
                  <a:srgbClr val="121212"/>
                </a:solidFill>
                <a:effectLst/>
                <a:latin typeface="-apple-system"/>
              </a:rPr>
              <a:t>递延税款等</a:t>
            </a:r>
            <a:endParaRPr lang="zh-CN" altLang="en-US" sz="2800" dirty="0"/>
          </a:p>
        </p:txBody>
      </p:sp>
      <p:sp>
        <p:nvSpPr>
          <p:cNvPr id="8" name="文本框 7">
            <a:extLst>
              <a:ext uri="{FF2B5EF4-FFF2-40B4-BE49-F238E27FC236}">
                <a16:creationId xmlns:a16="http://schemas.microsoft.com/office/drawing/2014/main" id="{987BCFE5-6D07-418D-8E2E-324198EF4334}"/>
              </a:ext>
            </a:extLst>
          </p:cNvPr>
          <p:cNvSpPr txBox="1"/>
          <p:nvPr/>
        </p:nvSpPr>
        <p:spPr>
          <a:xfrm>
            <a:off x="599560" y="1071680"/>
            <a:ext cx="6292107" cy="523220"/>
          </a:xfrm>
          <a:prstGeom prst="rect">
            <a:avLst/>
          </a:prstGeom>
          <a:noFill/>
        </p:spPr>
        <p:txBody>
          <a:bodyPr wrap="none" rtlCol="0">
            <a:spAutoFit/>
          </a:bodyPr>
          <a:lstStyle/>
          <a:p>
            <a:pPr algn="l"/>
            <a:r>
              <a:rPr lang="en-US" altLang="zh-CN" sz="2800" dirty="0">
                <a:solidFill>
                  <a:srgbClr val="FF0000"/>
                </a:solidFill>
              </a:rPr>
              <a:t>NWC(</a:t>
            </a:r>
            <a:r>
              <a:rPr lang="zh-CN" altLang="en-US" sz="2800" dirty="0">
                <a:solidFill>
                  <a:srgbClr val="FF0000"/>
                </a:solidFill>
              </a:rPr>
              <a:t>净营运资本</a:t>
            </a:r>
            <a:r>
              <a:rPr lang="en-US" altLang="zh-CN" sz="2800" dirty="0">
                <a:solidFill>
                  <a:srgbClr val="FF0000"/>
                </a:solidFill>
              </a:rPr>
              <a:t>)=</a:t>
            </a:r>
            <a:r>
              <a:rPr lang="zh-CN" altLang="en-US" sz="2800" dirty="0">
                <a:solidFill>
                  <a:srgbClr val="FF0000"/>
                </a:solidFill>
              </a:rPr>
              <a:t>流动资产</a:t>
            </a:r>
            <a:r>
              <a:rPr lang="en-US" altLang="zh-CN" sz="2800" dirty="0">
                <a:solidFill>
                  <a:srgbClr val="FF0000"/>
                </a:solidFill>
              </a:rPr>
              <a:t>-</a:t>
            </a:r>
            <a:r>
              <a:rPr lang="zh-CN" altLang="en-US" sz="2800" dirty="0">
                <a:solidFill>
                  <a:srgbClr val="FF0000"/>
                </a:solidFill>
              </a:rPr>
              <a:t>流动负债</a:t>
            </a:r>
          </a:p>
        </p:txBody>
      </p:sp>
    </p:spTree>
    <p:extLst>
      <p:ext uri="{BB962C8B-B14F-4D97-AF65-F5344CB8AC3E}">
        <p14:creationId xmlns:p14="http://schemas.microsoft.com/office/powerpoint/2010/main" val="346646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420882" y="250621"/>
            <a:ext cx="277832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市场价值</a:t>
            </a: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账面价值</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5C80492-9CB2-0C8D-CB56-1D45A3FDC0B5}"/>
                  </a:ext>
                </a:extLst>
              </p:cNvPr>
              <p:cNvSpPr txBox="1"/>
              <p:nvPr/>
            </p:nvSpPr>
            <p:spPr>
              <a:xfrm>
                <a:off x="640977" y="1638189"/>
                <a:ext cx="10910046" cy="3581622"/>
              </a:xfrm>
              <a:prstGeom prst="rect">
                <a:avLst/>
              </a:prstGeom>
              <a:noFill/>
            </p:spPr>
            <p:txBody>
              <a:bodyPr wrap="square" rtlCol="0">
                <a:spAutoFit/>
              </a:bodyPr>
              <a:lstStyle/>
              <a:p>
                <a:pPr algn="l"/>
                <a:r>
                  <a:rPr lang="zh-CN" altLang="en-US" sz="2800" dirty="0"/>
                  <a:t>股权的</a:t>
                </a:r>
                <a:r>
                  <a:rPr lang="zh-CN" altLang="en-US" sz="2800" b="1" dirty="0"/>
                  <a:t>账面价值</a:t>
                </a:r>
                <a:r>
                  <a:rPr lang="zh-CN" altLang="en-US" sz="2800" dirty="0"/>
                  <a:t>（所有者权益）</a:t>
                </a:r>
                <a:r>
                  <a:rPr lang="en-US" altLang="zh-CN" sz="2800" dirty="0"/>
                  <a:t>=</a:t>
                </a:r>
                <a:r>
                  <a:rPr lang="zh-CN" altLang="en-US" sz="2800" dirty="0"/>
                  <a:t>资产</a:t>
                </a:r>
                <a:r>
                  <a:rPr lang="en-US" altLang="zh-CN" sz="2800" dirty="0"/>
                  <a:t>-</a:t>
                </a:r>
                <a:r>
                  <a:rPr lang="zh-CN" altLang="en-US" sz="2800" dirty="0"/>
                  <a:t>负债</a:t>
                </a:r>
                <a:endParaRPr lang="en-US" altLang="zh-CN" sz="2800" dirty="0"/>
              </a:p>
              <a:p>
                <a:pPr algn="l"/>
                <a:r>
                  <a:rPr lang="zh-CN" altLang="en-US" sz="2800" dirty="0"/>
                  <a:t>股权的</a:t>
                </a:r>
                <a:r>
                  <a:rPr lang="zh-CN" altLang="en-US" sz="2800" b="1" dirty="0"/>
                  <a:t>市场价值</a:t>
                </a:r>
                <a:r>
                  <a:rPr lang="en-US" altLang="zh-CN" sz="2800" dirty="0"/>
                  <a:t>=</a:t>
                </a:r>
                <a:r>
                  <a:rPr lang="zh-CN" altLang="en-US" sz="2800" dirty="0"/>
                  <a:t>流通股股数</a:t>
                </a:r>
                <a:r>
                  <a:rPr lang="en-US" altLang="zh-CN" sz="2800" dirty="0"/>
                  <a:t>×</a:t>
                </a:r>
                <a:r>
                  <a:rPr lang="zh-CN" altLang="en-US" sz="2800" dirty="0"/>
                  <a:t>每股市价</a:t>
                </a:r>
                <a:endParaRPr lang="en-US" altLang="zh-CN" sz="2800" dirty="0"/>
              </a:p>
              <a:p>
                <a:pPr algn="l"/>
                <a:endParaRPr lang="en-US" altLang="zh-CN" sz="1400" dirty="0"/>
              </a:p>
              <a:p>
                <a:pPr/>
                <a14:m>
                  <m:oMathPara xmlns:m="http://schemas.openxmlformats.org/officeDocument/2006/math">
                    <m:oMathParaPr>
                      <m:jc m:val="left"/>
                    </m:oMathParaPr>
                    <m:oMath xmlns:m="http://schemas.openxmlformats.org/officeDocument/2006/math">
                      <m:r>
                        <a:rPr lang="zh-CN" altLang="en-US" sz="2800" i="1" dirty="0" smtClean="0">
                          <a:latin typeface="Cambria Math" panose="02040503050406030204" pitchFamily="18" charset="0"/>
                        </a:rPr>
                        <m:t>市净率</m:t>
                      </m:r>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𝑃</m:t>
                      </m:r>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𝐵</m:t>
                      </m:r>
                      <m:r>
                        <a:rPr lang="en-US" altLang="zh-CN" sz="2800" i="1" dirty="0" smtClean="0">
                          <a:latin typeface="Cambria Math" panose="02040503050406030204" pitchFamily="18" charset="0"/>
                        </a:rPr>
                        <m:t>)=</m:t>
                      </m:r>
                      <m:f>
                        <m:fPr>
                          <m:ctrlPr>
                            <a:rPr lang="en-US" altLang="zh-CN" sz="2800" i="1" dirty="0" smtClean="0">
                              <a:latin typeface="Cambria Math" panose="02040503050406030204" pitchFamily="18" charset="0"/>
                            </a:rPr>
                          </m:ctrlPr>
                        </m:fPr>
                        <m:num>
                          <m:r>
                            <m:rPr>
                              <m:nor/>
                            </m:rPr>
                            <a:rPr lang="zh-CN" altLang="en-US" sz="2800" dirty="0"/>
                            <m:t>股权的</m:t>
                          </m:r>
                          <m:r>
                            <m:rPr>
                              <m:nor/>
                            </m:rPr>
                            <a:rPr lang="zh-CN" altLang="en-US" sz="2800" b="1" dirty="0"/>
                            <m:t>市场价值</m:t>
                          </m:r>
                        </m:num>
                        <m:den>
                          <m:r>
                            <m:rPr>
                              <m:nor/>
                            </m:rPr>
                            <a:rPr lang="zh-CN" altLang="en-US" sz="2800" dirty="0"/>
                            <m:t>股权的</m:t>
                          </m:r>
                          <m:r>
                            <m:rPr>
                              <m:nor/>
                            </m:rPr>
                            <a:rPr lang="zh-CN" altLang="en-US" sz="2800" b="1" dirty="0"/>
                            <m:t>账面价值</m:t>
                          </m:r>
                        </m:den>
                      </m:f>
                    </m:oMath>
                  </m:oMathPara>
                </a14:m>
                <a:endParaRPr lang="en-US" altLang="zh-CN" sz="2800" dirty="0"/>
              </a:p>
              <a:p>
                <a14:m>
                  <m:oMath xmlns:m="http://schemas.openxmlformats.org/officeDocument/2006/math">
                    <m:r>
                      <a:rPr lang="zh-CN" altLang="en-US" sz="2800" i="1" dirty="0" smtClean="0">
                        <a:latin typeface="Cambria Math" panose="02040503050406030204" pitchFamily="18" charset="0"/>
                      </a:rPr>
                      <m:t>市净率</m:t>
                    </m:r>
                  </m:oMath>
                </a14:m>
                <a:r>
                  <a:rPr lang="zh-CN" altLang="en-US" sz="2800" dirty="0"/>
                  <a:t>高被称为成长股，</a:t>
                </a:r>
                <a14:m>
                  <m:oMath xmlns:m="http://schemas.openxmlformats.org/officeDocument/2006/math">
                    <m:r>
                      <a:rPr lang="zh-CN" altLang="en-US" sz="2800" i="1" dirty="0">
                        <a:latin typeface="Cambria Math" panose="02040503050406030204" pitchFamily="18" charset="0"/>
                      </a:rPr>
                      <m:t>市净率</m:t>
                    </m:r>
                  </m:oMath>
                </a14:m>
                <a:r>
                  <a:rPr lang="zh-CN" altLang="en-US" sz="2800" dirty="0"/>
                  <a:t>低被称为绩优股。</a:t>
                </a:r>
                <a:endParaRPr lang="en-US" altLang="zh-CN" sz="2800" dirty="0"/>
              </a:p>
              <a:p>
                <a:endParaRPr lang="en-US" altLang="zh-CN" sz="1400" dirty="0"/>
              </a:p>
              <a:p>
                <a:r>
                  <a:rPr lang="zh-CN" altLang="en-US" sz="2800" dirty="0">
                    <a:solidFill>
                      <a:srgbClr val="FF0000"/>
                    </a:solidFill>
                  </a:rPr>
                  <a:t>企业的价值</a:t>
                </a:r>
                <a:r>
                  <a:rPr lang="en-US" altLang="zh-CN" sz="2800" dirty="0">
                    <a:solidFill>
                      <a:srgbClr val="FF0000"/>
                    </a:solidFill>
                  </a:rPr>
                  <a:t>=</a:t>
                </a:r>
                <a:r>
                  <a:rPr lang="zh-CN" altLang="en-US" sz="2800" dirty="0">
                    <a:solidFill>
                      <a:srgbClr val="FF0000"/>
                    </a:solidFill>
                  </a:rPr>
                  <a:t>股权市值</a:t>
                </a:r>
                <a:r>
                  <a:rPr lang="en-US" altLang="zh-CN" sz="2800" dirty="0">
                    <a:solidFill>
                      <a:srgbClr val="FF0000"/>
                    </a:solidFill>
                  </a:rPr>
                  <a:t>+</a:t>
                </a:r>
                <a:r>
                  <a:rPr lang="zh-CN" altLang="en-US" sz="2800" dirty="0">
                    <a:solidFill>
                      <a:srgbClr val="FF0000"/>
                    </a:solidFill>
                  </a:rPr>
                  <a:t>债务</a:t>
                </a:r>
                <a:r>
                  <a:rPr lang="en-US" altLang="zh-CN" sz="2800" dirty="0">
                    <a:solidFill>
                      <a:srgbClr val="FF0000"/>
                    </a:solidFill>
                  </a:rPr>
                  <a:t>-</a:t>
                </a:r>
                <a:r>
                  <a:rPr lang="zh-CN" altLang="en-US" sz="2800" dirty="0">
                    <a:solidFill>
                      <a:srgbClr val="FF0000"/>
                    </a:solidFill>
                  </a:rPr>
                  <a:t>现金</a:t>
                </a:r>
                <a:endParaRPr lang="en-US" altLang="zh-CN" sz="2800" dirty="0">
                  <a:solidFill>
                    <a:srgbClr val="FF0000"/>
                  </a:solidFill>
                </a:endParaRPr>
              </a:p>
              <a:p>
                <a:r>
                  <a:rPr lang="zh-CN" altLang="en-US" sz="2800" dirty="0"/>
                  <a:t>（企业的价值等于收购全部股权获得公司现金并偿付其债务的成本）</a:t>
                </a:r>
              </a:p>
            </p:txBody>
          </p:sp>
        </mc:Choice>
        <mc:Fallback xmlns="">
          <p:sp>
            <p:nvSpPr>
              <p:cNvPr id="2" name="文本框 1">
                <a:extLst>
                  <a:ext uri="{FF2B5EF4-FFF2-40B4-BE49-F238E27FC236}">
                    <a16:creationId xmlns:a16="http://schemas.microsoft.com/office/drawing/2014/main" id="{C5C80492-9CB2-0C8D-CB56-1D45A3FDC0B5}"/>
                  </a:ext>
                </a:extLst>
              </p:cNvPr>
              <p:cNvSpPr txBox="1">
                <a:spLocks noRot="1" noChangeAspect="1" noMove="1" noResize="1" noEditPoints="1" noAdjustHandles="1" noChangeArrowheads="1" noChangeShapeType="1" noTextEdit="1"/>
              </p:cNvSpPr>
              <p:nvPr/>
            </p:nvSpPr>
            <p:spPr>
              <a:xfrm>
                <a:off x="640977" y="1638189"/>
                <a:ext cx="10910046" cy="3581622"/>
              </a:xfrm>
              <a:prstGeom prst="rect">
                <a:avLst/>
              </a:prstGeom>
              <a:blipFill>
                <a:blip r:embed="rId4"/>
                <a:stretch>
                  <a:fillRect l="-1117" t="-2044" r="-335" b="-37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872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256044" y="250621"/>
            <a:ext cx="1107997"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利润表</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graphicFrame>
        <p:nvGraphicFramePr>
          <p:cNvPr id="2" name="表格 2">
            <a:extLst>
              <a:ext uri="{FF2B5EF4-FFF2-40B4-BE49-F238E27FC236}">
                <a16:creationId xmlns:a16="http://schemas.microsoft.com/office/drawing/2014/main" id="{B910B02D-43BE-FBD7-0E96-35AA66BF6A16}"/>
              </a:ext>
            </a:extLst>
          </p:cNvPr>
          <p:cNvGraphicFramePr>
            <a:graphicFrameLocks noGrp="1"/>
          </p:cNvGraphicFramePr>
          <p:nvPr>
            <p:extLst>
              <p:ext uri="{D42A27DB-BD31-4B8C-83A1-F6EECF244321}">
                <p14:modId xmlns:p14="http://schemas.microsoft.com/office/powerpoint/2010/main" val="1041314969"/>
              </p:ext>
            </p:extLst>
          </p:nvPr>
        </p:nvGraphicFramePr>
        <p:xfrm>
          <a:off x="126661" y="1047861"/>
          <a:ext cx="6409761" cy="5029200"/>
        </p:xfrm>
        <a:graphic>
          <a:graphicData uri="http://schemas.openxmlformats.org/drawingml/2006/table">
            <a:tbl>
              <a:tblPr firstRow="1" bandRow="1">
                <a:tableStyleId>{5C22544A-7EE6-4342-B048-85BDC9FD1C3A}</a:tableStyleId>
              </a:tblPr>
              <a:tblGrid>
                <a:gridCol w="6409761">
                  <a:extLst>
                    <a:ext uri="{9D8B030D-6E8A-4147-A177-3AD203B41FA5}">
                      <a16:colId xmlns:a16="http://schemas.microsoft.com/office/drawing/2014/main" val="939598536"/>
                    </a:ext>
                  </a:extLst>
                </a:gridCol>
              </a:tblGrid>
              <a:tr h="445592">
                <a:tc>
                  <a:txBody>
                    <a:bodyPr/>
                    <a:lstStyle/>
                    <a:p>
                      <a:r>
                        <a:rPr lang="zh-CN" altLang="en-US" sz="2400" b="0" dirty="0">
                          <a:solidFill>
                            <a:schemeClr val="tx1"/>
                          </a:solidFill>
                        </a:rPr>
                        <a:t>销售收入</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3589805"/>
                  </a:ext>
                </a:extLst>
              </a:tr>
              <a:tr h="445592">
                <a:tc>
                  <a:txBody>
                    <a:bodyPr/>
                    <a:lstStyle/>
                    <a:p>
                      <a:r>
                        <a:rPr lang="zh-CN" altLang="en-US" sz="2400" dirty="0">
                          <a:solidFill>
                            <a:schemeClr val="tx1"/>
                          </a:solidFill>
                        </a:rPr>
                        <a:t>销售成本</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8376144"/>
                  </a:ext>
                </a:extLst>
              </a:tr>
              <a:tr h="445592">
                <a:tc>
                  <a:txBody>
                    <a:bodyPr/>
                    <a:lstStyle/>
                    <a:p>
                      <a:r>
                        <a:rPr lang="zh-CN" altLang="en-US" sz="2400" dirty="0">
                          <a:solidFill>
                            <a:schemeClr val="tx1"/>
                          </a:solidFill>
                        </a:rPr>
                        <a:t>毛利润</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66675476"/>
                  </a:ext>
                </a:extLst>
              </a:tr>
              <a:tr h="445592">
                <a:tc>
                  <a:txBody>
                    <a:bodyPr/>
                    <a:lstStyle/>
                    <a:p>
                      <a:r>
                        <a:rPr lang="zh-CN" altLang="en-US" sz="2400" dirty="0">
                          <a:solidFill>
                            <a:schemeClr val="tx1"/>
                          </a:solidFill>
                        </a:rPr>
                        <a:t>营业费用（管理费用、研发支出、折旧与摊销）</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32716704"/>
                  </a:ext>
                </a:extLst>
              </a:tr>
              <a:tr h="445592">
                <a:tc>
                  <a:txBody>
                    <a:bodyPr/>
                    <a:lstStyle/>
                    <a:p>
                      <a:r>
                        <a:rPr lang="zh-CN" altLang="en-US" sz="2400" dirty="0">
                          <a:solidFill>
                            <a:schemeClr val="tx1"/>
                          </a:solidFill>
                        </a:rPr>
                        <a:t>营业利润</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5233070"/>
                  </a:ext>
                </a:extLst>
              </a:tr>
              <a:tr h="445592">
                <a:tc>
                  <a:txBody>
                    <a:bodyPr/>
                    <a:lstStyle/>
                    <a:p>
                      <a:r>
                        <a:rPr lang="zh-CN" altLang="en-US" sz="2400" dirty="0">
                          <a:solidFill>
                            <a:schemeClr val="tx1"/>
                          </a:solidFill>
                        </a:rPr>
                        <a:t>其他收益</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52482087"/>
                  </a:ext>
                </a:extLst>
              </a:tr>
              <a:tr h="445592">
                <a:tc>
                  <a:txBody>
                    <a:bodyPr/>
                    <a:lstStyle/>
                    <a:p>
                      <a:r>
                        <a:rPr lang="zh-CN" altLang="en-US" sz="2400" dirty="0">
                          <a:solidFill>
                            <a:schemeClr val="tx1"/>
                          </a:solidFill>
                        </a:rPr>
                        <a:t>息税前利润</a:t>
                      </a:r>
                      <a:r>
                        <a:rPr lang="en-US" altLang="zh-CN" sz="2400" dirty="0">
                          <a:solidFill>
                            <a:schemeClr val="tx1"/>
                          </a:solidFill>
                        </a:rPr>
                        <a:t>(EBIT)</a:t>
                      </a:r>
                      <a:endParaRPr lang="zh-CN" altLang="en-US" sz="24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39193815"/>
                  </a:ext>
                </a:extLst>
              </a:tr>
              <a:tr h="445592">
                <a:tc>
                  <a:txBody>
                    <a:bodyPr/>
                    <a:lstStyle/>
                    <a:p>
                      <a:r>
                        <a:rPr lang="zh-CN" altLang="en-US" sz="2400" dirty="0">
                          <a:solidFill>
                            <a:schemeClr val="tx1"/>
                          </a:solidFill>
                        </a:rPr>
                        <a:t>利息费用或收入</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3792949"/>
                  </a:ext>
                </a:extLst>
              </a:tr>
              <a:tr h="445592">
                <a:tc>
                  <a:txBody>
                    <a:bodyPr/>
                    <a:lstStyle/>
                    <a:p>
                      <a:r>
                        <a:rPr lang="zh-CN" altLang="en-US" sz="2400" dirty="0">
                          <a:solidFill>
                            <a:schemeClr val="tx1"/>
                          </a:solidFill>
                        </a:rPr>
                        <a:t>税前利润</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9094045"/>
                  </a:ext>
                </a:extLst>
              </a:tr>
              <a:tr h="445592">
                <a:tc>
                  <a:txBody>
                    <a:bodyPr/>
                    <a:lstStyle/>
                    <a:p>
                      <a:r>
                        <a:rPr lang="zh-CN" altLang="en-US" sz="2400" dirty="0">
                          <a:solidFill>
                            <a:schemeClr val="tx1"/>
                          </a:solidFill>
                        </a:rPr>
                        <a:t>所得税</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57205065"/>
                  </a:ext>
                </a:extLst>
              </a:tr>
              <a:tr h="445592">
                <a:tc>
                  <a:txBody>
                    <a:bodyPr/>
                    <a:lstStyle/>
                    <a:p>
                      <a:r>
                        <a:rPr lang="zh-CN" altLang="en-US" sz="2400" dirty="0">
                          <a:solidFill>
                            <a:schemeClr val="tx1"/>
                          </a:solidFill>
                        </a:rPr>
                        <a:t>净利润</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5714387"/>
                  </a:ext>
                </a:extLst>
              </a:tr>
            </a:tbl>
          </a:graphicData>
        </a:graphic>
      </p:graphicFrame>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028F266-0B27-3B2D-E637-DF5DC6BC3ADC}"/>
                  </a:ext>
                </a:extLst>
              </p:cNvPr>
              <p:cNvSpPr txBox="1"/>
              <p:nvPr/>
            </p:nvSpPr>
            <p:spPr>
              <a:xfrm>
                <a:off x="6576634" y="2479190"/>
                <a:ext cx="5655578" cy="2419573"/>
              </a:xfrm>
              <a:prstGeom prst="rect">
                <a:avLst/>
              </a:prstGeom>
              <a:noFill/>
            </p:spPr>
            <p:txBody>
              <a:bodyPr wrap="square" rtlCol="0">
                <a:spAutoFit/>
              </a:bodyPr>
              <a:lstStyle/>
              <a:p>
                <a:pPr algn="l"/>
                <a:r>
                  <a:rPr lang="zh-CN" altLang="en-US" sz="2800" dirty="0"/>
                  <a:t>每股收益</a:t>
                </a:r>
                <a:r>
                  <a:rPr lang="en-US" altLang="zh-CN" sz="2800" dirty="0"/>
                  <a:t>(EPS)=</a:t>
                </a:r>
                <a14:m>
                  <m:oMath xmlns:m="http://schemas.openxmlformats.org/officeDocument/2006/math">
                    <m:f>
                      <m:fPr>
                        <m:ctrlPr>
                          <a:rPr lang="en-US" altLang="zh-CN" sz="2800" i="1" smtClean="0">
                            <a:latin typeface="Cambria Math" panose="02040503050406030204" pitchFamily="18" charset="0"/>
                          </a:rPr>
                        </m:ctrlPr>
                      </m:fPr>
                      <m:num>
                        <m:r>
                          <a:rPr lang="zh-CN" altLang="en-US" sz="2800" i="1">
                            <a:latin typeface="Cambria Math" panose="02040503050406030204" pitchFamily="18" charset="0"/>
                          </a:rPr>
                          <m:t>净利润</m:t>
                        </m:r>
                        <m:r>
                          <a:rPr lang="en-US" altLang="zh-CN" sz="2800" b="0" i="1" smtClean="0">
                            <a:latin typeface="Cambria Math" panose="02040503050406030204" pitchFamily="18" charset="0"/>
                          </a:rPr>
                          <m:t>−</m:t>
                        </m:r>
                        <m:r>
                          <a:rPr lang="zh-CN" altLang="en-US" sz="2800" i="1">
                            <a:latin typeface="Cambria Math" panose="02040503050406030204" pitchFamily="18" charset="0"/>
                          </a:rPr>
                          <m:t>优先股</m:t>
                        </m:r>
                        <m:r>
                          <a:rPr lang="zh-CN" altLang="en-US" sz="2800" i="1" smtClean="0">
                            <a:latin typeface="Cambria Math" panose="02040503050406030204" pitchFamily="18" charset="0"/>
                          </a:rPr>
                          <m:t>股息</m:t>
                        </m:r>
                      </m:num>
                      <m:den>
                        <m:r>
                          <a:rPr lang="zh-CN" altLang="en-US" sz="2800" i="1">
                            <a:latin typeface="Cambria Math" panose="02040503050406030204" pitchFamily="18" charset="0"/>
                          </a:rPr>
                          <m:t>流通股</m:t>
                        </m:r>
                        <m:r>
                          <a:rPr lang="zh-CN" altLang="en-US" sz="2800" i="1" smtClean="0">
                            <a:latin typeface="Cambria Math" panose="02040503050406030204" pitchFamily="18" charset="0"/>
                          </a:rPr>
                          <m:t>股数</m:t>
                        </m:r>
                      </m:den>
                    </m:f>
                  </m:oMath>
                </a14:m>
                <a:endParaRPr lang="en-US" altLang="zh-CN" sz="2800" dirty="0"/>
              </a:p>
              <a:p>
                <a:pPr algn="l"/>
                <a:endParaRPr lang="en-US" altLang="zh-CN" sz="1400" dirty="0"/>
              </a:p>
              <a:p>
                <a:pPr algn="l"/>
                <a:r>
                  <a:rPr lang="en-US" altLang="zh-CN" sz="2800" dirty="0"/>
                  <a:t>EBIT</a:t>
                </a:r>
                <a:r>
                  <a:rPr lang="zh-CN" altLang="en-US" sz="2800" dirty="0"/>
                  <a:t>：息税前利润；</a:t>
                </a:r>
                <a:endParaRPr lang="en-US" altLang="zh-CN" sz="2800" dirty="0"/>
              </a:p>
              <a:p>
                <a:pPr algn="l"/>
                <a:r>
                  <a:rPr lang="en-US" altLang="zh-CN" sz="2800" dirty="0"/>
                  <a:t>EBITD</a:t>
                </a:r>
                <a:r>
                  <a:rPr lang="zh-CN" altLang="en-US" sz="2800" dirty="0"/>
                  <a:t>：息税、折旧前利润；</a:t>
                </a:r>
                <a:endParaRPr lang="en-US" altLang="zh-CN" sz="2800" dirty="0"/>
              </a:p>
              <a:p>
                <a:pPr algn="l"/>
                <a:r>
                  <a:rPr lang="en-US" altLang="zh-CN" sz="2800" dirty="0"/>
                  <a:t>EBITDA</a:t>
                </a:r>
                <a:r>
                  <a:rPr lang="zh-CN" altLang="en-US" sz="2800" dirty="0"/>
                  <a:t>：息税、折旧及摊销前利润；</a:t>
                </a:r>
              </a:p>
            </p:txBody>
          </p:sp>
        </mc:Choice>
        <mc:Fallback xmlns="">
          <p:sp>
            <p:nvSpPr>
              <p:cNvPr id="3" name="文本框 2">
                <a:extLst>
                  <a:ext uri="{FF2B5EF4-FFF2-40B4-BE49-F238E27FC236}">
                    <a16:creationId xmlns:a16="http://schemas.microsoft.com/office/drawing/2014/main" id="{C028F266-0B27-3B2D-E637-DF5DC6BC3ADC}"/>
                  </a:ext>
                </a:extLst>
              </p:cNvPr>
              <p:cNvSpPr txBox="1">
                <a:spLocks noRot="1" noChangeAspect="1" noMove="1" noResize="1" noEditPoints="1" noAdjustHandles="1" noChangeArrowheads="1" noChangeShapeType="1" noTextEdit="1"/>
              </p:cNvSpPr>
              <p:nvPr/>
            </p:nvSpPr>
            <p:spPr>
              <a:xfrm>
                <a:off x="6576634" y="2479190"/>
                <a:ext cx="5655578" cy="2419573"/>
              </a:xfrm>
              <a:prstGeom prst="rect">
                <a:avLst/>
              </a:prstGeom>
              <a:blipFill>
                <a:blip r:embed="rId4"/>
                <a:stretch>
                  <a:fillRect l="-2263" r="-6897" b="-57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6767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948271" y="250621"/>
            <a:ext cx="1723549"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现金流量表</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graphicFrame>
        <p:nvGraphicFramePr>
          <p:cNvPr id="2" name="表格 2">
            <a:extLst>
              <a:ext uri="{FF2B5EF4-FFF2-40B4-BE49-F238E27FC236}">
                <a16:creationId xmlns:a16="http://schemas.microsoft.com/office/drawing/2014/main" id="{FE6CD945-C6D8-4394-51EB-BDE171D80899}"/>
              </a:ext>
            </a:extLst>
          </p:cNvPr>
          <p:cNvGraphicFramePr>
            <a:graphicFrameLocks noGrp="1"/>
          </p:cNvGraphicFramePr>
          <p:nvPr>
            <p:extLst>
              <p:ext uri="{D42A27DB-BD31-4B8C-83A1-F6EECF244321}">
                <p14:modId xmlns:p14="http://schemas.microsoft.com/office/powerpoint/2010/main" val="1714662228"/>
              </p:ext>
            </p:extLst>
          </p:nvPr>
        </p:nvGraphicFramePr>
        <p:xfrm>
          <a:off x="936926" y="846757"/>
          <a:ext cx="4565968" cy="5669280"/>
        </p:xfrm>
        <a:graphic>
          <a:graphicData uri="http://schemas.openxmlformats.org/drawingml/2006/table">
            <a:tbl>
              <a:tblPr firstRow="1" bandRow="1">
                <a:tableStyleId>{5C22544A-7EE6-4342-B048-85BDC9FD1C3A}</a:tableStyleId>
              </a:tblPr>
              <a:tblGrid>
                <a:gridCol w="4565968">
                  <a:extLst>
                    <a:ext uri="{9D8B030D-6E8A-4147-A177-3AD203B41FA5}">
                      <a16:colId xmlns:a16="http://schemas.microsoft.com/office/drawing/2014/main" val="3846029960"/>
                    </a:ext>
                  </a:extLst>
                </a:gridCol>
              </a:tblGrid>
              <a:tr h="392239">
                <a:tc>
                  <a:txBody>
                    <a:bodyPr/>
                    <a:lstStyle/>
                    <a:p>
                      <a:r>
                        <a:rPr lang="zh-CN" altLang="en-US" sz="2400" dirty="0">
                          <a:solidFill>
                            <a:schemeClr val="tx1"/>
                          </a:solidFill>
                        </a:rPr>
                        <a:t>经营活动</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851000376"/>
                  </a:ext>
                </a:extLst>
              </a:tr>
              <a:tr h="392239">
                <a:tc>
                  <a:txBody>
                    <a:bodyPr/>
                    <a:lstStyle/>
                    <a:p>
                      <a:r>
                        <a:rPr lang="en-US" altLang="zh-CN" sz="2400" dirty="0">
                          <a:solidFill>
                            <a:schemeClr val="tx1"/>
                          </a:solidFill>
                        </a:rPr>
                        <a:t>    </a:t>
                      </a:r>
                      <a:r>
                        <a:rPr lang="zh-CN" altLang="en-US" sz="2400" dirty="0">
                          <a:solidFill>
                            <a:schemeClr val="tx1"/>
                          </a:solidFill>
                        </a:rPr>
                        <a:t>净利润</a:t>
                      </a:r>
                    </a:p>
                  </a:txBody>
                  <a:tcPr>
                    <a:solidFill>
                      <a:schemeClr val="bg1"/>
                    </a:solidFill>
                  </a:tcPr>
                </a:tc>
                <a:extLst>
                  <a:ext uri="{0D108BD9-81ED-4DB2-BD59-A6C34878D82A}">
                    <a16:rowId xmlns:a16="http://schemas.microsoft.com/office/drawing/2014/main" val="2282893084"/>
                  </a:ext>
                </a:extLst>
              </a:tr>
              <a:tr h="392239">
                <a:tc>
                  <a:txBody>
                    <a:bodyPr/>
                    <a:lstStyle/>
                    <a:p>
                      <a:r>
                        <a:rPr lang="en-US" altLang="zh-CN" sz="2400" dirty="0">
                          <a:solidFill>
                            <a:schemeClr val="tx1"/>
                          </a:solidFill>
                        </a:rPr>
                        <a:t>    </a:t>
                      </a:r>
                      <a:r>
                        <a:rPr lang="zh-CN" altLang="en-US" sz="2400" dirty="0">
                          <a:solidFill>
                            <a:schemeClr val="tx1"/>
                          </a:solidFill>
                        </a:rPr>
                        <a:t>折旧与摊销</a:t>
                      </a:r>
                    </a:p>
                  </a:txBody>
                  <a:tcPr>
                    <a:solidFill>
                      <a:schemeClr val="bg1"/>
                    </a:solidFill>
                  </a:tcPr>
                </a:tc>
                <a:extLst>
                  <a:ext uri="{0D108BD9-81ED-4DB2-BD59-A6C34878D82A}">
                    <a16:rowId xmlns:a16="http://schemas.microsoft.com/office/drawing/2014/main" val="1191268260"/>
                  </a:ext>
                </a:extLst>
              </a:tr>
              <a:tr h="392239">
                <a:tc>
                  <a:txBody>
                    <a:bodyPr/>
                    <a:lstStyle/>
                    <a:p>
                      <a:r>
                        <a:rPr lang="en-US" altLang="zh-CN" sz="2400" dirty="0">
                          <a:solidFill>
                            <a:schemeClr val="tx1"/>
                          </a:solidFill>
                        </a:rPr>
                        <a:t>    </a:t>
                      </a:r>
                      <a:r>
                        <a:rPr lang="zh-CN" altLang="en-US" sz="2400" dirty="0">
                          <a:solidFill>
                            <a:schemeClr val="tx1"/>
                          </a:solidFill>
                        </a:rPr>
                        <a:t>其他非现金项目</a:t>
                      </a:r>
                    </a:p>
                  </a:txBody>
                  <a:tcPr>
                    <a:solidFill>
                      <a:schemeClr val="bg1"/>
                    </a:solidFill>
                  </a:tcPr>
                </a:tc>
                <a:extLst>
                  <a:ext uri="{0D108BD9-81ED-4DB2-BD59-A6C34878D82A}">
                    <a16:rowId xmlns:a16="http://schemas.microsoft.com/office/drawing/2014/main" val="1697133476"/>
                  </a:ext>
                </a:extLst>
              </a:tr>
              <a:tr h="392239">
                <a:tc>
                  <a:txBody>
                    <a:bodyPr/>
                    <a:lstStyle/>
                    <a:p>
                      <a:r>
                        <a:rPr lang="zh-CN" altLang="en-US" sz="2400" dirty="0">
                          <a:solidFill>
                            <a:schemeClr val="tx1"/>
                          </a:solidFill>
                        </a:rPr>
                        <a:t>    以下科目变动对现金流的影响</a:t>
                      </a:r>
                    </a:p>
                  </a:txBody>
                  <a:tcPr>
                    <a:solidFill>
                      <a:schemeClr val="bg1"/>
                    </a:solidFill>
                  </a:tcPr>
                </a:tc>
                <a:extLst>
                  <a:ext uri="{0D108BD9-81ED-4DB2-BD59-A6C34878D82A}">
                    <a16:rowId xmlns:a16="http://schemas.microsoft.com/office/drawing/2014/main" val="1137846400"/>
                  </a:ext>
                </a:extLst>
              </a:tr>
              <a:tr h="392239">
                <a:tc>
                  <a:txBody>
                    <a:bodyPr/>
                    <a:lstStyle/>
                    <a:p>
                      <a:r>
                        <a:rPr lang="en-US" altLang="zh-CN" sz="2400" dirty="0">
                          <a:solidFill>
                            <a:schemeClr val="tx1"/>
                          </a:solidFill>
                        </a:rPr>
                        <a:t>        </a:t>
                      </a:r>
                      <a:r>
                        <a:rPr lang="zh-CN" altLang="en-US" sz="2400" dirty="0">
                          <a:solidFill>
                            <a:schemeClr val="tx1"/>
                          </a:solidFill>
                        </a:rPr>
                        <a:t>应收账款</a:t>
                      </a:r>
                    </a:p>
                  </a:txBody>
                  <a:tcPr>
                    <a:solidFill>
                      <a:schemeClr val="bg1"/>
                    </a:solidFill>
                  </a:tcPr>
                </a:tc>
                <a:extLst>
                  <a:ext uri="{0D108BD9-81ED-4DB2-BD59-A6C34878D82A}">
                    <a16:rowId xmlns:a16="http://schemas.microsoft.com/office/drawing/2014/main" val="3147763903"/>
                  </a:ext>
                </a:extLst>
              </a:tr>
              <a:tr h="392239">
                <a:tc>
                  <a:txBody>
                    <a:bodyPr/>
                    <a:lstStyle/>
                    <a:p>
                      <a:r>
                        <a:rPr lang="en-US" altLang="zh-CN" sz="2400" dirty="0">
                          <a:solidFill>
                            <a:schemeClr val="tx1"/>
                          </a:solidFill>
                        </a:rPr>
                        <a:t>        </a:t>
                      </a:r>
                      <a:r>
                        <a:rPr lang="zh-CN" altLang="en-US" sz="2400" dirty="0">
                          <a:solidFill>
                            <a:schemeClr val="tx1"/>
                          </a:solidFill>
                        </a:rPr>
                        <a:t>应付账款</a:t>
                      </a:r>
                    </a:p>
                  </a:txBody>
                  <a:tcPr>
                    <a:solidFill>
                      <a:schemeClr val="bg1"/>
                    </a:solidFill>
                  </a:tcPr>
                </a:tc>
                <a:extLst>
                  <a:ext uri="{0D108BD9-81ED-4DB2-BD59-A6C34878D82A}">
                    <a16:rowId xmlns:a16="http://schemas.microsoft.com/office/drawing/2014/main" val="1161885048"/>
                  </a:ext>
                </a:extLst>
              </a:tr>
              <a:tr h="392239">
                <a:tc>
                  <a:txBody>
                    <a:bodyPr/>
                    <a:lstStyle/>
                    <a:p>
                      <a:r>
                        <a:rPr lang="en-US" altLang="zh-CN" sz="2400" dirty="0">
                          <a:solidFill>
                            <a:schemeClr val="tx1"/>
                          </a:solidFill>
                        </a:rPr>
                        <a:t>        </a:t>
                      </a:r>
                      <a:r>
                        <a:rPr lang="zh-CN" altLang="en-US" sz="2400" dirty="0">
                          <a:solidFill>
                            <a:schemeClr val="tx1"/>
                          </a:solidFill>
                        </a:rPr>
                        <a:t>存货</a:t>
                      </a:r>
                    </a:p>
                  </a:txBody>
                  <a:tcPr>
                    <a:solidFill>
                      <a:schemeClr val="bg1"/>
                    </a:solidFill>
                  </a:tcPr>
                </a:tc>
                <a:extLst>
                  <a:ext uri="{0D108BD9-81ED-4DB2-BD59-A6C34878D82A}">
                    <a16:rowId xmlns:a16="http://schemas.microsoft.com/office/drawing/2014/main" val="3535152203"/>
                  </a:ext>
                </a:extLst>
              </a:tr>
              <a:tr h="0">
                <a:tc>
                  <a:txBody>
                    <a:bodyPr/>
                    <a:lstStyle/>
                    <a:p>
                      <a:r>
                        <a:rPr lang="zh-CN" altLang="en-US" sz="2400" b="1" dirty="0">
                          <a:solidFill>
                            <a:schemeClr val="tx1"/>
                          </a:solidFill>
                        </a:rPr>
                        <a:t>经营活动现金流量</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9831147"/>
                  </a:ext>
                </a:extLst>
              </a:tr>
              <a:tr h="1333612">
                <a:tc>
                  <a:txBody>
                    <a:bodyPr/>
                    <a:lstStyle/>
                    <a:p>
                      <a:r>
                        <a:rPr lang="zh-CN" altLang="en-US" sz="2400" b="1" dirty="0">
                          <a:solidFill>
                            <a:schemeClr val="tx1"/>
                          </a:solidFill>
                        </a:rPr>
                        <a:t>投资活动</a:t>
                      </a:r>
                      <a:endParaRPr lang="en-US" altLang="zh-CN" sz="2400" b="1" dirty="0">
                        <a:solidFill>
                          <a:schemeClr val="tx1"/>
                        </a:solidFill>
                      </a:endParaRPr>
                    </a:p>
                    <a:p>
                      <a:r>
                        <a:rPr lang="en-US" altLang="zh-CN" sz="2400" b="1" dirty="0">
                          <a:solidFill>
                            <a:schemeClr val="tx1"/>
                          </a:solidFill>
                        </a:rPr>
                        <a:t>    </a:t>
                      </a:r>
                      <a:r>
                        <a:rPr lang="zh-CN" altLang="en-US" sz="2400" b="0" dirty="0">
                          <a:solidFill>
                            <a:schemeClr val="tx1"/>
                          </a:solidFill>
                        </a:rPr>
                        <a:t>资本性支出</a:t>
                      </a:r>
                      <a:endParaRPr lang="en-US" altLang="zh-CN" sz="2400" b="0" dirty="0">
                        <a:solidFill>
                          <a:schemeClr val="tx1"/>
                        </a:solidFill>
                      </a:endParaRPr>
                    </a:p>
                    <a:p>
                      <a:r>
                        <a:rPr lang="en-US" altLang="zh-CN" sz="2400" b="1" dirty="0">
                          <a:solidFill>
                            <a:schemeClr val="tx1"/>
                          </a:solidFill>
                        </a:rPr>
                        <a:t>    </a:t>
                      </a:r>
                      <a:r>
                        <a:rPr lang="zh-CN" altLang="en-US" sz="2400" b="0" dirty="0">
                          <a:solidFill>
                            <a:schemeClr val="tx1"/>
                          </a:solidFill>
                        </a:rPr>
                        <a:t>并购及其他投资活动</a:t>
                      </a:r>
                      <a:endParaRPr lang="en-US" altLang="zh-CN" sz="2400" b="0" dirty="0">
                        <a:solidFill>
                          <a:schemeClr val="tx1"/>
                        </a:solidFill>
                      </a:endParaRPr>
                    </a:p>
                    <a:p>
                      <a:r>
                        <a:rPr lang="zh-CN" altLang="en-US" sz="2400" b="1" dirty="0">
                          <a:solidFill>
                            <a:schemeClr val="tx1"/>
                          </a:solidFill>
                        </a:rPr>
                        <a:t>投资活动现金流量</a:t>
                      </a:r>
                      <a:endParaRPr lang="en-US" altLang="zh-CN" sz="24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89021614"/>
                  </a:ext>
                </a:extLst>
              </a:tr>
            </a:tbl>
          </a:graphicData>
        </a:graphic>
      </p:graphicFrame>
      <p:graphicFrame>
        <p:nvGraphicFramePr>
          <p:cNvPr id="5" name="表格 2">
            <a:extLst>
              <a:ext uri="{FF2B5EF4-FFF2-40B4-BE49-F238E27FC236}">
                <a16:creationId xmlns:a16="http://schemas.microsoft.com/office/drawing/2014/main" id="{0041991E-F826-6583-9EA9-D3C806FB50E4}"/>
              </a:ext>
            </a:extLst>
          </p:cNvPr>
          <p:cNvGraphicFramePr>
            <a:graphicFrameLocks noGrp="1"/>
          </p:cNvGraphicFramePr>
          <p:nvPr>
            <p:extLst>
              <p:ext uri="{D42A27DB-BD31-4B8C-83A1-F6EECF244321}">
                <p14:modId xmlns:p14="http://schemas.microsoft.com/office/powerpoint/2010/main" val="3631533982"/>
              </p:ext>
            </p:extLst>
          </p:nvPr>
        </p:nvGraphicFramePr>
        <p:xfrm>
          <a:off x="5502895" y="846757"/>
          <a:ext cx="3847294" cy="3364567"/>
        </p:xfrm>
        <a:graphic>
          <a:graphicData uri="http://schemas.openxmlformats.org/drawingml/2006/table">
            <a:tbl>
              <a:tblPr firstRow="1" bandRow="1">
                <a:tableStyleId>{5C22544A-7EE6-4342-B048-85BDC9FD1C3A}</a:tableStyleId>
              </a:tblPr>
              <a:tblGrid>
                <a:gridCol w="3847294">
                  <a:extLst>
                    <a:ext uri="{9D8B030D-6E8A-4147-A177-3AD203B41FA5}">
                      <a16:colId xmlns:a16="http://schemas.microsoft.com/office/drawing/2014/main" val="3846029960"/>
                    </a:ext>
                  </a:extLst>
                </a:gridCol>
              </a:tblGrid>
              <a:tr h="369763">
                <a:tc>
                  <a:txBody>
                    <a:bodyPr/>
                    <a:lstStyle/>
                    <a:p>
                      <a:r>
                        <a:rPr lang="zh-CN" altLang="en-US" sz="2400" dirty="0">
                          <a:solidFill>
                            <a:schemeClr val="tx1"/>
                          </a:solidFill>
                        </a:rPr>
                        <a:t>融资活动</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851000376"/>
                  </a:ext>
                </a:extLst>
              </a:tr>
              <a:tr h="369763">
                <a:tc>
                  <a:txBody>
                    <a:bodyPr/>
                    <a:lstStyle/>
                    <a:p>
                      <a:r>
                        <a:rPr lang="en-US" altLang="zh-CN" sz="2400" dirty="0">
                          <a:solidFill>
                            <a:schemeClr val="tx1"/>
                          </a:solidFill>
                        </a:rPr>
                        <a:t>    </a:t>
                      </a:r>
                      <a:r>
                        <a:rPr lang="zh-CN" altLang="en-US" sz="2400" dirty="0">
                          <a:solidFill>
                            <a:schemeClr val="tx1"/>
                          </a:solidFill>
                        </a:rPr>
                        <a:t>支付股利</a:t>
                      </a:r>
                    </a:p>
                  </a:txBody>
                  <a:tcPr>
                    <a:solidFill>
                      <a:schemeClr val="bg1"/>
                    </a:solidFill>
                  </a:tcPr>
                </a:tc>
                <a:extLst>
                  <a:ext uri="{0D108BD9-81ED-4DB2-BD59-A6C34878D82A}">
                    <a16:rowId xmlns:a16="http://schemas.microsoft.com/office/drawing/2014/main" val="2282893084"/>
                  </a:ext>
                </a:extLst>
              </a:tr>
              <a:tr h="369763">
                <a:tc>
                  <a:txBody>
                    <a:bodyPr/>
                    <a:lstStyle/>
                    <a:p>
                      <a:r>
                        <a:rPr lang="en-US" altLang="zh-CN" sz="2400" dirty="0">
                          <a:solidFill>
                            <a:schemeClr val="tx1"/>
                          </a:solidFill>
                        </a:rPr>
                        <a:t>    </a:t>
                      </a:r>
                      <a:r>
                        <a:rPr lang="zh-CN" altLang="en-US" sz="2400" dirty="0">
                          <a:solidFill>
                            <a:schemeClr val="tx1"/>
                          </a:solidFill>
                        </a:rPr>
                        <a:t>发行</a:t>
                      </a:r>
                      <a:r>
                        <a:rPr lang="en-US" altLang="zh-CN" sz="2400" dirty="0">
                          <a:solidFill>
                            <a:schemeClr val="tx1"/>
                          </a:solidFill>
                        </a:rPr>
                        <a:t>/</a:t>
                      </a:r>
                      <a:r>
                        <a:rPr lang="zh-CN" altLang="en-US" sz="2400" dirty="0">
                          <a:solidFill>
                            <a:schemeClr val="tx1"/>
                          </a:solidFill>
                        </a:rPr>
                        <a:t>回购股票</a:t>
                      </a:r>
                    </a:p>
                  </a:txBody>
                  <a:tcPr>
                    <a:solidFill>
                      <a:schemeClr val="bg1"/>
                    </a:solidFill>
                  </a:tcPr>
                </a:tc>
                <a:extLst>
                  <a:ext uri="{0D108BD9-81ED-4DB2-BD59-A6C34878D82A}">
                    <a16:rowId xmlns:a16="http://schemas.microsoft.com/office/drawing/2014/main" val="1191268260"/>
                  </a:ext>
                </a:extLst>
              </a:tr>
              <a:tr h="369763">
                <a:tc>
                  <a:txBody>
                    <a:bodyPr/>
                    <a:lstStyle/>
                    <a:p>
                      <a:r>
                        <a:rPr lang="en-US" altLang="zh-CN" sz="2400" dirty="0">
                          <a:solidFill>
                            <a:schemeClr val="tx1"/>
                          </a:solidFill>
                        </a:rPr>
                        <a:t>    </a:t>
                      </a:r>
                      <a:r>
                        <a:rPr lang="zh-CN" altLang="en-US" sz="2400" dirty="0">
                          <a:solidFill>
                            <a:schemeClr val="tx1"/>
                          </a:solidFill>
                        </a:rPr>
                        <a:t>借款增加</a:t>
                      </a:r>
                    </a:p>
                  </a:txBody>
                  <a:tcPr>
                    <a:solidFill>
                      <a:schemeClr val="bg1"/>
                    </a:solidFill>
                  </a:tcPr>
                </a:tc>
                <a:extLst>
                  <a:ext uri="{0D108BD9-81ED-4DB2-BD59-A6C34878D82A}">
                    <a16:rowId xmlns:a16="http://schemas.microsoft.com/office/drawing/2014/main" val="1697133476"/>
                  </a:ext>
                </a:extLst>
              </a:tr>
              <a:tr h="369763">
                <a:tc>
                  <a:txBody>
                    <a:bodyPr/>
                    <a:lstStyle/>
                    <a:p>
                      <a:r>
                        <a:rPr lang="zh-CN" altLang="en-US" sz="2400" b="1" dirty="0">
                          <a:solidFill>
                            <a:schemeClr val="tx1"/>
                          </a:solidFill>
                        </a:rPr>
                        <a:t>融资活动现金流量</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9831147"/>
                  </a:ext>
                </a:extLst>
              </a:tr>
              <a:tr h="1078567">
                <a:tc>
                  <a:txBody>
                    <a:bodyPr/>
                    <a:lstStyle/>
                    <a:p>
                      <a:r>
                        <a:rPr lang="zh-CN" altLang="en-US" sz="2400" b="1" dirty="0">
                          <a:solidFill>
                            <a:schemeClr val="tx1"/>
                          </a:solidFill>
                        </a:rPr>
                        <a:t>现金（及其等价物）的变动</a:t>
                      </a:r>
                      <a:endParaRPr lang="en-US" altLang="zh-CN" sz="24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89021614"/>
                  </a:ext>
                </a:extLst>
              </a:tr>
            </a:tbl>
          </a:graphicData>
        </a:graphic>
      </p:graphicFrame>
    </p:spTree>
    <p:extLst>
      <p:ext uri="{BB962C8B-B14F-4D97-AF65-F5344CB8AC3E}">
        <p14:creationId xmlns:p14="http://schemas.microsoft.com/office/powerpoint/2010/main" val="369136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40495" y="250621"/>
            <a:ext cx="233910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股东权益变动表</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E9DAB035-ED44-DAB0-63E2-1FA9A60377D2}"/>
              </a:ext>
            </a:extLst>
          </p:cNvPr>
          <p:cNvSpPr txBox="1"/>
          <p:nvPr/>
        </p:nvSpPr>
        <p:spPr>
          <a:xfrm>
            <a:off x="932330" y="2951947"/>
            <a:ext cx="10327341" cy="954107"/>
          </a:xfrm>
          <a:prstGeom prst="rect">
            <a:avLst/>
          </a:prstGeom>
          <a:noFill/>
        </p:spPr>
        <p:txBody>
          <a:bodyPr wrap="square" rtlCol="0">
            <a:spAutoFit/>
          </a:bodyPr>
          <a:lstStyle/>
          <a:p>
            <a:pPr algn="l"/>
            <a:r>
              <a:rPr lang="zh-CN" altLang="en-US" sz="2800" dirty="0"/>
              <a:t>股东权益的变动</a:t>
            </a:r>
            <a:r>
              <a:rPr lang="en-US" altLang="zh-CN" sz="2800" dirty="0"/>
              <a:t>=</a:t>
            </a:r>
            <a:r>
              <a:rPr lang="zh-CN" altLang="en-US" sz="2800" dirty="0"/>
              <a:t>留存收益</a:t>
            </a:r>
            <a:r>
              <a:rPr lang="en-US" altLang="zh-CN" sz="2800" dirty="0"/>
              <a:t>+</a:t>
            </a:r>
            <a:r>
              <a:rPr lang="zh-CN" altLang="en-US" sz="2800" dirty="0"/>
              <a:t>发行股票的净收入</a:t>
            </a:r>
            <a:endParaRPr lang="en-US" altLang="zh-CN" sz="2800" dirty="0"/>
          </a:p>
          <a:p>
            <a:pPr algn="l"/>
            <a:r>
              <a:rPr lang="en-US" altLang="zh-CN" sz="2800" dirty="0"/>
              <a:t>          	       =</a:t>
            </a:r>
            <a:r>
              <a:rPr lang="zh-CN" altLang="en-US" sz="2800" dirty="0"/>
              <a:t>净利润</a:t>
            </a:r>
            <a:r>
              <a:rPr lang="en-US" altLang="zh-CN" sz="2800" dirty="0"/>
              <a:t>-</a:t>
            </a:r>
            <a:r>
              <a:rPr lang="zh-CN" altLang="en-US" sz="2800" dirty="0"/>
              <a:t>股利</a:t>
            </a:r>
            <a:r>
              <a:rPr lang="en-US" altLang="zh-CN" sz="2800" dirty="0"/>
              <a:t>+</a:t>
            </a:r>
            <a:r>
              <a:rPr lang="zh-CN" altLang="en-US" sz="2800" dirty="0"/>
              <a:t>发行股票的收入</a:t>
            </a:r>
            <a:r>
              <a:rPr lang="en-US" altLang="zh-CN" sz="2800" dirty="0"/>
              <a:t>-</a:t>
            </a:r>
            <a:r>
              <a:rPr lang="zh-CN" altLang="en-US" sz="2800" dirty="0"/>
              <a:t>发行股票的支出</a:t>
            </a:r>
          </a:p>
        </p:txBody>
      </p:sp>
    </p:spTree>
    <p:extLst>
      <p:ext uri="{BB962C8B-B14F-4D97-AF65-F5344CB8AC3E}">
        <p14:creationId xmlns:p14="http://schemas.microsoft.com/office/powerpoint/2010/main" val="3235984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2"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财务报表分析</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3BC4B1C-FBC6-34EF-21A5-56D117DD50B1}"/>
                  </a:ext>
                </a:extLst>
              </p:cNvPr>
              <p:cNvSpPr txBox="1"/>
              <p:nvPr/>
            </p:nvSpPr>
            <p:spPr>
              <a:xfrm>
                <a:off x="794382" y="816050"/>
                <a:ext cx="11330697" cy="5791329"/>
              </a:xfrm>
              <a:prstGeom prst="rect">
                <a:avLst/>
              </a:prstGeom>
              <a:noFill/>
            </p:spPr>
            <p:txBody>
              <a:bodyPr wrap="square" rtlCol="0">
                <a:spAutoFit/>
              </a:bodyPr>
              <a:lstStyle/>
              <a:p>
                <a:pPr algn="l"/>
                <a:r>
                  <a:rPr lang="zh-CN" altLang="en-US" sz="2800" dirty="0"/>
                  <a:t>衡量公司</a:t>
                </a:r>
                <a:r>
                  <a:rPr lang="zh-CN" altLang="en-US" sz="2800" dirty="0">
                    <a:solidFill>
                      <a:srgbClr val="FF0000"/>
                    </a:solidFill>
                  </a:rPr>
                  <a:t>盈利能力</a:t>
                </a:r>
                <a:r>
                  <a:rPr lang="zh-CN" altLang="en-US" sz="2800" dirty="0"/>
                  <a:t>的指标：</a:t>
                </a:r>
                <a:endParaRPr lang="en-US" altLang="zh-CN" sz="2800" dirty="0"/>
              </a:p>
              <a:p>
                <a:pPr algn="l"/>
                <a:r>
                  <a:rPr lang="en-US" altLang="zh-CN" sz="2800" dirty="0"/>
                  <a:t>	</a:t>
                </a:r>
                <a:r>
                  <a:rPr lang="zh-CN" altLang="en-US" sz="2400" dirty="0"/>
                  <a:t>①</a:t>
                </a:r>
                <a14:m>
                  <m:oMath xmlns:m="http://schemas.openxmlformats.org/officeDocument/2006/math">
                    <m:r>
                      <a:rPr lang="zh-CN" altLang="en-US" sz="2400" dirty="0">
                        <a:latin typeface="Cambria Math" panose="02040503050406030204" pitchFamily="18" charset="0"/>
                      </a:rPr>
                      <m:t>毛利润率</m:t>
                    </m:r>
                    <m:r>
                      <a:rPr lang="en-US" altLang="zh-CN" sz="2400" b="0" i="0"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毛利润</m:t>
                        </m:r>
                      </m:num>
                      <m:den>
                        <m:r>
                          <a:rPr lang="zh-CN" altLang="en-US" sz="2400" i="1" dirty="0">
                            <a:latin typeface="Cambria Math" panose="02040503050406030204" pitchFamily="18" charset="0"/>
                          </a:rPr>
                          <m:t>销售</m:t>
                        </m:r>
                        <m:r>
                          <a:rPr lang="zh-CN" altLang="en-US" sz="2400" i="1" dirty="0" smtClean="0">
                            <a:latin typeface="Cambria Math" panose="02040503050406030204" pitchFamily="18" charset="0"/>
                          </a:rPr>
                          <m:t>收入</m:t>
                        </m:r>
                      </m:den>
                    </m:f>
                  </m:oMath>
                </a14:m>
                <a:endParaRPr lang="en-US" altLang="zh-CN" sz="2400" b="0" dirty="0"/>
              </a:p>
              <a:p>
                <a:pPr algn="l"/>
                <a:r>
                  <a:rPr lang="en-US" altLang="zh-CN" sz="2400" dirty="0"/>
                  <a:t>	</a:t>
                </a:r>
                <a:r>
                  <a:rPr lang="zh-CN" altLang="en-US" sz="2400" dirty="0"/>
                  <a:t>②</a:t>
                </a:r>
                <a14:m>
                  <m:oMath xmlns:m="http://schemas.openxmlformats.org/officeDocument/2006/math">
                    <m:r>
                      <a:rPr lang="zh-CN" altLang="en-US" sz="2400" i="1" dirty="0" smtClean="0">
                        <a:latin typeface="Cambria Math" panose="02040503050406030204" pitchFamily="18" charset="0"/>
                      </a:rPr>
                      <m:t>营业利润率</m:t>
                    </m:r>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营业</m:t>
                        </m:r>
                        <m:r>
                          <a:rPr lang="zh-CN" altLang="en-US" sz="2400" i="1" dirty="0" smtClean="0">
                            <a:latin typeface="Cambria Math" panose="02040503050406030204" pitchFamily="18" charset="0"/>
                          </a:rPr>
                          <m:t>利润</m:t>
                        </m:r>
                      </m:num>
                      <m:den>
                        <m:r>
                          <a:rPr lang="zh-CN" altLang="en-US" sz="2400" i="1" dirty="0">
                            <a:latin typeface="Cambria Math" panose="02040503050406030204" pitchFamily="18" charset="0"/>
                          </a:rPr>
                          <m:t>销售收入</m:t>
                        </m:r>
                      </m:den>
                    </m:f>
                  </m:oMath>
                </a14:m>
                <a:endParaRPr lang="en-US" altLang="zh-CN" sz="2400" dirty="0"/>
              </a:p>
              <a:p>
                <a:r>
                  <a:rPr lang="en-US" altLang="zh-CN" sz="2400" dirty="0"/>
                  <a:t>	</a:t>
                </a:r>
                <a:r>
                  <a:rPr lang="zh-CN" altLang="en-US" sz="2400" dirty="0"/>
                  <a:t>③</a:t>
                </a:r>
                <a14:m>
                  <m:oMath xmlns:m="http://schemas.openxmlformats.org/officeDocument/2006/math">
                    <m:r>
                      <a:rPr lang="zh-CN" altLang="en-US" sz="2400" i="1" dirty="0" smtClean="0">
                        <a:latin typeface="Cambria Math" panose="02040503050406030204" pitchFamily="18" charset="0"/>
                      </a:rPr>
                      <m:t>销售净利润率</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𝑃𝑀</m:t>
                    </m:r>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净利润</m:t>
                        </m:r>
                      </m:num>
                      <m:den>
                        <m:r>
                          <a:rPr lang="zh-CN" altLang="en-US" sz="2400" i="1" dirty="0">
                            <a:latin typeface="Cambria Math" panose="02040503050406030204" pitchFamily="18" charset="0"/>
                          </a:rPr>
                          <m:t>销售收入</m:t>
                        </m:r>
                      </m:den>
                    </m:f>
                  </m:oMath>
                </a14:m>
                <a:endParaRPr lang="en-US" altLang="zh-CN" sz="2400" b="0" dirty="0"/>
              </a:p>
              <a:p>
                <a:r>
                  <a:rPr lang="en-US" altLang="zh-CN" sz="2400" b="0" dirty="0"/>
                  <a:t>	</a:t>
                </a:r>
                <a:r>
                  <a:rPr lang="zh-CN" altLang="en-US" sz="2400" b="0" dirty="0"/>
                  <a:t>④</a:t>
                </a:r>
                <a14:m>
                  <m:oMath xmlns:m="http://schemas.openxmlformats.org/officeDocument/2006/math">
                    <m:r>
                      <a:rPr lang="en-US" altLang="zh-CN" sz="2400" i="1" dirty="0">
                        <a:latin typeface="Cambria Math" panose="02040503050406030204" pitchFamily="18" charset="0"/>
                      </a:rPr>
                      <m:t>(</m:t>
                    </m:r>
                    <m:r>
                      <a:rPr lang="zh-CN" altLang="en-US" sz="2400" i="1" dirty="0">
                        <a:latin typeface="Cambria Math" panose="02040503050406030204" pitchFamily="18" charset="0"/>
                      </a:rPr>
                      <m:t>总</m:t>
                    </m:r>
                    <m:r>
                      <a:rPr lang="en-US" altLang="zh-CN" sz="2400" b="0" i="1" dirty="0" smtClean="0">
                        <a:latin typeface="Cambria Math" panose="02040503050406030204" pitchFamily="18" charset="0"/>
                      </a:rPr>
                      <m:t>)</m:t>
                    </m:r>
                    <m:r>
                      <a:rPr lang="zh-CN" altLang="en-US" sz="2400" b="0" i="1" dirty="0" smtClean="0">
                        <a:latin typeface="Cambria Math" panose="02040503050406030204" pitchFamily="18" charset="0"/>
                      </a:rPr>
                      <m:t>资产</m:t>
                    </m:r>
                    <m:r>
                      <a:rPr lang="zh-CN" altLang="en-US" sz="2400" i="1" dirty="0">
                        <a:latin typeface="Cambria Math" panose="02040503050406030204" pitchFamily="18" charset="0"/>
                      </a:rPr>
                      <m:t>回报</m:t>
                    </m:r>
                    <m:r>
                      <a:rPr lang="zh-CN" altLang="en-US" sz="2400" b="0" i="1" dirty="0" smtClean="0">
                        <a:latin typeface="Cambria Math" panose="02040503050406030204" pitchFamily="18" charset="0"/>
                      </a:rPr>
                      <m:t>率</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𝑅𝑂𝐴</m:t>
                        </m:r>
                      </m:e>
                    </m:d>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净利润</m:t>
                        </m:r>
                        <m:r>
                          <a:rPr lang="en-US" altLang="zh-CN" sz="2400" i="1" dirty="0" smtClean="0">
                            <a:latin typeface="Cambria Math" panose="02040503050406030204" pitchFamily="18" charset="0"/>
                          </a:rPr>
                          <m:t>+</m:t>
                        </m:r>
                        <m:r>
                          <a:rPr lang="zh-CN" altLang="en-US" sz="2400" i="1" dirty="0" smtClean="0">
                            <a:solidFill>
                              <a:schemeClr val="accent1"/>
                            </a:solidFill>
                            <a:latin typeface="Cambria Math" panose="02040503050406030204" pitchFamily="18" charset="0"/>
                          </a:rPr>
                          <m:t>（税后</m:t>
                        </m:r>
                        <m:r>
                          <a:rPr lang="zh-CN" altLang="en-US" sz="2400" i="1" dirty="0">
                            <a:solidFill>
                              <a:schemeClr val="accent1"/>
                            </a:solidFill>
                            <a:latin typeface="Cambria Math" panose="02040503050406030204" pitchFamily="18" charset="0"/>
                          </a:rPr>
                          <m:t>）</m:t>
                        </m:r>
                        <m:r>
                          <a:rPr lang="zh-CN" altLang="en-US" sz="2400" i="1" dirty="0">
                            <a:latin typeface="Cambria Math" panose="02040503050406030204" pitchFamily="18" charset="0"/>
                          </a:rPr>
                          <m:t>利息</m:t>
                        </m:r>
                        <m:r>
                          <a:rPr lang="zh-CN" altLang="en-US" sz="2400" i="1" dirty="0" smtClean="0">
                            <a:latin typeface="Cambria Math" panose="02040503050406030204" pitchFamily="18" charset="0"/>
                          </a:rPr>
                          <m:t>费用</m:t>
                        </m:r>
                      </m:num>
                      <m:den>
                        <m:r>
                          <a:rPr lang="zh-CN" altLang="en-US" sz="2400" i="1" dirty="0">
                            <a:latin typeface="Cambria Math" panose="02040503050406030204" pitchFamily="18" charset="0"/>
                          </a:rPr>
                          <m:t>平均资产账面总额</m:t>
                        </m:r>
                      </m:den>
                    </m:f>
                  </m:oMath>
                </a14:m>
                <a:endParaRPr lang="en-US" altLang="zh-CN" sz="2400" b="0" dirty="0"/>
              </a:p>
              <a:p>
                <a:r>
                  <a:rPr lang="en-US" altLang="zh-CN" sz="2400" b="0" dirty="0"/>
                  <a:t>	</a:t>
                </a:r>
                <a:r>
                  <a:rPr lang="zh-CN" altLang="en-US" sz="2400" b="0" dirty="0"/>
                  <a:t>⑤</a:t>
                </a:r>
                <a14:m>
                  <m:oMath xmlns:m="http://schemas.openxmlformats.org/officeDocument/2006/math">
                    <m:r>
                      <a:rPr lang="zh-CN" altLang="en-US" sz="2400" b="0" i="1" dirty="0" smtClean="0">
                        <a:latin typeface="Cambria Math" panose="02040503050406030204" pitchFamily="18" charset="0"/>
                      </a:rPr>
                      <m:t>权益回报率</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𝑅𝑂𝐸</m:t>
                        </m:r>
                      </m:e>
                    </m:d>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净利润</m:t>
                        </m:r>
                      </m:num>
                      <m:den>
                        <m:r>
                          <a:rPr lang="zh-CN" altLang="en-US" sz="2400" i="1" dirty="0">
                            <a:latin typeface="Cambria Math" panose="02040503050406030204" pitchFamily="18" charset="0"/>
                          </a:rPr>
                          <m:t>股权</m:t>
                        </m:r>
                        <m:r>
                          <a:rPr lang="zh-CN" altLang="en-US" sz="2400" i="1" dirty="0" smtClean="0">
                            <a:latin typeface="Cambria Math" panose="02040503050406030204" pitchFamily="18" charset="0"/>
                          </a:rPr>
                          <m:t>账面</m:t>
                        </m:r>
                        <m:r>
                          <a:rPr lang="zh-CN" altLang="en-US" sz="2400" i="1" dirty="0">
                            <a:latin typeface="Cambria Math" panose="02040503050406030204" pitchFamily="18" charset="0"/>
                          </a:rPr>
                          <m:t>价值</m:t>
                        </m:r>
                        <m:r>
                          <a:rPr lang="zh-CN" altLang="en-US" sz="2400" i="1" dirty="0" smtClean="0">
                            <a:latin typeface="Cambria Math" panose="02040503050406030204" pitchFamily="18" charset="0"/>
                          </a:rPr>
                          <m:t>（</m:t>
                        </m:r>
                        <m:r>
                          <a:rPr lang="zh-CN" altLang="en-US" sz="2400" i="1" dirty="0">
                            <a:latin typeface="Cambria Math" panose="02040503050406030204" pitchFamily="18" charset="0"/>
                          </a:rPr>
                          <m:t>即</m:t>
                        </m:r>
                        <m:r>
                          <a:rPr lang="zh-CN" altLang="en-US" sz="2400" i="1" dirty="0" smtClean="0">
                            <a:latin typeface="Cambria Math" panose="02040503050406030204" pitchFamily="18" charset="0"/>
                          </a:rPr>
                          <m:t>所有者</m:t>
                        </m:r>
                        <m:r>
                          <a:rPr lang="zh-CN" altLang="en-US" sz="2400" i="1" dirty="0">
                            <a:latin typeface="Cambria Math" panose="02040503050406030204" pitchFamily="18" charset="0"/>
                          </a:rPr>
                          <m:t>权益</m:t>
                        </m:r>
                        <m:r>
                          <a:rPr lang="zh-CN" altLang="en-US" sz="2400" i="1" dirty="0" smtClean="0">
                            <a:latin typeface="Cambria Math" panose="02040503050406030204" pitchFamily="18" charset="0"/>
                          </a:rPr>
                          <m:t>）</m:t>
                        </m:r>
                      </m:den>
                    </m:f>
                  </m:oMath>
                </a14:m>
                <a:endParaRPr lang="en-US" altLang="zh-CN" sz="2400" b="0" dirty="0"/>
              </a:p>
              <a:p>
                <a:r>
                  <a:rPr lang="en-US" altLang="zh-CN" sz="2400" b="0" dirty="0"/>
                  <a:t>	</a:t>
                </a:r>
                <a:r>
                  <a:rPr lang="zh-CN" altLang="en-US" sz="2400" b="0" dirty="0"/>
                  <a:t>⑥</a:t>
                </a:r>
                <a14:m>
                  <m:oMath xmlns:m="http://schemas.openxmlformats.org/officeDocument/2006/math">
                    <m:r>
                      <a:rPr lang="zh-CN" altLang="en-US" sz="2400" b="0" i="1" dirty="0" smtClean="0">
                        <a:latin typeface="Cambria Math" panose="02040503050406030204" pitchFamily="18" charset="0"/>
                      </a:rPr>
                      <m:t>投资回报率</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𝑅𝑂𝐼</m:t>
                        </m:r>
                      </m:e>
                    </m:d>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利润</m:t>
                        </m:r>
                      </m:num>
                      <m:den>
                        <m:r>
                          <a:rPr lang="zh-CN" altLang="en-US" sz="2400" i="1" dirty="0">
                            <a:latin typeface="Cambria Math" panose="02040503050406030204" pitchFamily="18" charset="0"/>
                          </a:rPr>
                          <m:t>平均</m:t>
                        </m:r>
                        <m:r>
                          <a:rPr lang="zh-CN" altLang="en-US" sz="2400" i="1" dirty="0" smtClean="0">
                            <a:latin typeface="Cambria Math" panose="02040503050406030204" pitchFamily="18" charset="0"/>
                          </a:rPr>
                          <m:t>投资</m:t>
                        </m:r>
                        <m:r>
                          <a:rPr lang="zh-CN" altLang="en-US" sz="2400" i="1" dirty="0">
                            <a:latin typeface="Cambria Math" panose="02040503050406030204" pitchFamily="18" charset="0"/>
                          </a:rPr>
                          <m:t>总额</m:t>
                        </m:r>
                      </m:den>
                    </m:f>
                  </m:oMath>
                </a14:m>
                <a:endParaRPr lang="en-US" altLang="zh-CN" sz="2400" i="0" dirty="0">
                  <a:latin typeface="+mj-lt"/>
                </a:endParaRPr>
              </a:p>
              <a:p>
                <a:r>
                  <a:rPr lang="en-US" altLang="zh-CN" sz="2400" dirty="0">
                    <a:latin typeface="+mj-lt"/>
                  </a:rPr>
                  <a:t>              </a:t>
                </a:r>
                <a:r>
                  <a:rPr lang="zh-CN" altLang="en-US" sz="2400" i="0" dirty="0">
                    <a:latin typeface="+mj-lt"/>
                  </a:rPr>
                  <a:t>资</a:t>
                </a:r>
                <a14:m>
                  <m:oMath xmlns:m="http://schemas.openxmlformats.org/officeDocument/2006/math">
                    <m:r>
                      <a:rPr lang="zh-CN" altLang="en-US" sz="2400" i="1" dirty="0" smtClean="0">
                        <a:latin typeface="Cambria Math" panose="02040503050406030204" pitchFamily="18" charset="0"/>
                      </a:rPr>
                      <m:t>本</m:t>
                    </m:r>
                    <m:r>
                      <a:rPr lang="zh-CN" altLang="en-US" sz="2400" b="0" i="1" dirty="0" smtClean="0">
                        <a:latin typeface="Cambria Math" panose="02040503050406030204" pitchFamily="18" charset="0"/>
                      </a:rPr>
                      <m:t>回报率</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𝑅𝑂𝐼𝐶</m:t>
                    </m:r>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m:rPr>
                            <m:nor/>
                          </m:rPr>
                          <a:rPr lang="en-US" altLang="zh-CN" sz="2400" dirty="0"/>
                          <m:t>EBIT</m:t>
                        </m:r>
                        <m:r>
                          <m:rPr>
                            <m:nor/>
                          </m:rPr>
                          <a:rPr lang="en-US" altLang="zh-CN" sz="2400" dirty="0"/>
                          <m:t>(1−</m:t>
                        </m:r>
                        <m:r>
                          <m:rPr>
                            <m:nor/>
                          </m:rPr>
                          <a:rPr lang="zh-CN" altLang="en-US" sz="2400" dirty="0"/>
                          <m:t>τ</m:t>
                        </m:r>
                        <m:r>
                          <m:rPr>
                            <m:nor/>
                          </m:rPr>
                          <a:rPr lang="en-US" altLang="zh-CN" sz="2400" dirty="0"/>
                          <m:t>)</m:t>
                        </m:r>
                      </m:num>
                      <m:den>
                        <m:r>
                          <m:rPr>
                            <m:nor/>
                          </m:rPr>
                          <a:rPr lang="zh-CN" altLang="en-US" sz="2400" dirty="0"/>
                          <m:t>股权账面价值</m:t>
                        </m:r>
                        <m:r>
                          <m:rPr>
                            <m:nor/>
                          </m:rPr>
                          <a:rPr lang="en-US" altLang="zh-CN" sz="2400" dirty="0"/>
                          <m:t>+</m:t>
                        </m:r>
                        <m:r>
                          <a:rPr lang="zh-CN" altLang="en-US" sz="2400" i="1" dirty="0">
                            <a:latin typeface="Cambria Math" panose="02040503050406030204" pitchFamily="18" charset="0"/>
                          </a:rPr>
                          <m:t>有息负债</m:t>
                        </m:r>
                      </m:den>
                    </m:f>
                  </m:oMath>
                </a14:m>
                <a:r>
                  <a:rPr lang="zh-CN" altLang="en-US" sz="2400" dirty="0"/>
                  <a:t> （评估公司</a:t>
                </a:r>
                <a:r>
                  <a:rPr lang="zh-CN" altLang="en-US" sz="2400" dirty="0">
                    <a:solidFill>
                      <a:srgbClr val="FF0000"/>
                    </a:solidFill>
                  </a:rPr>
                  <a:t>基础业务经营绩效</a:t>
                </a:r>
                <a:r>
                  <a:rPr lang="zh-CN" altLang="en-US" sz="2400" dirty="0"/>
                  <a:t>最有用的指标）</a:t>
                </a:r>
                <a:endParaRPr lang="en-US" altLang="zh-CN" sz="2400" b="0" dirty="0"/>
              </a:p>
            </p:txBody>
          </p:sp>
        </mc:Choice>
        <mc:Fallback xmlns="">
          <p:sp>
            <p:nvSpPr>
              <p:cNvPr id="3" name="文本框 2">
                <a:extLst>
                  <a:ext uri="{FF2B5EF4-FFF2-40B4-BE49-F238E27FC236}">
                    <a16:creationId xmlns:a16="http://schemas.microsoft.com/office/drawing/2014/main" id="{B3BC4B1C-FBC6-34EF-21A5-56D117DD50B1}"/>
                  </a:ext>
                </a:extLst>
              </p:cNvPr>
              <p:cNvSpPr txBox="1">
                <a:spLocks noRot="1" noChangeAspect="1" noMove="1" noResize="1" noEditPoints="1" noAdjustHandles="1" noChangeArrowheads="1" noChangeShapeType="1" noTextEdit="1"/>
              </p:cNvSpPr>
              <p:nvPr/>
            </p:nvSpPr>
            <p:spPr>
              <a:xfrm>
                <a:off x="794382" y="816050"/>
                <a:ext cx="11330697" cy="5791329"/>
              </a:xfrm>
              <a:prstGeom prst="rect">
                <a:avLst/>
              </a:prstGeom>
              <a:blipFill>
                <a:blip r:embed="rId4"/>
                <a:stretch>
                  <a:fillRect l="-1076" t="-1263" r="-54" b="-1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3319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2"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财务报表分析</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3BC4B1C-FBC6-34EF-21A5-56D117DD50B1}"/>
                  </a:ext>
                </a:extLst>
              </p:cNvPr>
              <p:cNvSpPr txBox="1"/>
              <p:nvPr/>
            </p:nvSpPr>
            <p:spPr>
              <a:xfrm>
                <a:off x="466165" y="920171"/>
                <a:ext cx="11259670" cy="3708195"/>
              </a:xfrm>
              <a:prstGeom prst="rect">
                <a:avLst/>
              </a:prstGeom>
              <a:noFill/>
            </p:spPr>
            <p:txBody>
              <a:bodyPr wrap="square" rtlCol="0">
                <a:spAutoFit/>
              </a:bodyPr>
              <a:lstStyle/>
              <a:p>
                <a:pPr algn="l"/>
                <a:r>
                  <a:rPr lang="zh-CN" altLang="en-US" sz="2800" dirty="0"/>
                  <a:t>衡量公司</a:t>
                </a:r>
                <a:r>
                  <a:rPr lang="zh-CN" altLang="en-US" sz="2800" dirty="0">
                    <a:solidFill>
                      <a:srgbClr val="FF0000"/>
                    </a:solidFill>
                  </a:rPr>
                  <a:t>营运能力（资产管理能力）</a:t>
                </a:r>
                <a:r>
                  <a:rPr lang="zh-CN" altLang="en-US" sz="2800" dirty="0"/>
                  <a:t>的指标：</a:t>
                </a:r>
                <a:endParaRPr lang="en-US" altLang="zh-CN" sz="2800" dirty="0"/>
              </a:p>
              <a:p>
                <a:r>
                  <a:rPr lang="en-US" altLang="zh-CN" sz="2800" dirty="0"/>
                  <a:t>	</a:t>
                </a:r>
                <a:r>
                  <a:rPr lang="zh-CN" altLang="en-US" sz="2400" dirty="0"/>
                  <a:t>①</a:t>
                </a:r>
                <a14:m>
                  <m:oMath xmlns:m="http://schemas.openxmlformats.org/officeDocument/2006/math">
                    <m:r>
                      <a:rPr lang="zh-CN" altLang="en-US" sz="2400" b="0" i="1" dirty="0">
                        <a:latin typeface="Cambria Math" panose="02040503050406030204" pitchFamily="18" charset="0"/>
                      </a:rPr>
                      <m:t>存货</m:t>
                    </m:r>
                    <m:r>
                      <a:rPr lang="zh-CN" altLang="en-US" sz="2400" i="1" dirty="0">
                        <a:latin typeface="Cambria Math" panose="02040503050406030204" pitchFamily="18" charset="0"/>
                      </a:rPr>
                      <m:t>周转率</m:t>
                    </m:r>
                    <m:r>
                      <a:rPr lang="en-US" altLang="zh-CN" sz="2400" b="0" i="0"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年度销售</m:t>
                        </m:r>
                        <m:r>
                          <a:rPr lang="zh-CN" altLang="en-US" sz="2400" i="1" dirty="0" smtClean="0">
                            <a:latin typeface="Cambria Math" panose="02040503050406030204" pitchFamily="18" charset="0"/>
                          </a:rPr>
                          <m:t>成本</m:t>
                        </m:r>
                      </m:num>
                      <m:den>
                        <m:r>
                          <a:rPr lang="zh-CN" altLang="en-US" sz="2400" i="1" dirty="0">
                            <a:latin typeface="Cambria Math" panose="02040503050406030204" pitchFamily="18" charset="0"/>
                          </a:rPr>
                          <m:t>平均存货</m:t>
                        </m:r>
                      </m:den>
                    </m:f>
                  </m:oMath>
                </a14:m>
                <a:r>
                  <a:rPr lang="en-US" altLang="zh-CN" sz="2400" b="0" dirty="0"/>
                  <a:t>   </a:t>
                </a:r>
                <a14:m>
                  <m:oMath xmlns:m="http://schemas.openxmlformats.org/officeDocument/2006/math">
                    <m:r>
                      <a:rPr lang="en-US" altLang="zh-CN" sz="2400" b="0" i="0" dirty="0" smtClean="0">
                        <a:latin typeface="Cambria Math" panose="02040503050406030204" pitchFamily="18" charset="0"/>
                      </a:rPr>
                      <m:t>                 </m:t>
                    </m:r>
                    <m:r>
                      <a:rPr lang="en-US" altLang="zh-CN" sz="2400" b="0" i="1" dirty="0" smtClean="0">
                        <a:latin typeface="Cambria Math" panose="02040503050406030204" pitchFamily="18" charset="0"/>
                      </a:rPr>
                      <m:t> </m:t>
                    </m:r>
                    <m:r>
                      <a:rPr lang="zh-CN" altLang="en-US" sz="2400" i="1" dirty="0">
                        <a:latin typeface="Cambria Math" panose="02040503050406030204" pitchFamily="18" charset="0"/>
                      </a:rPr>
                      <m:t>存货</m:t>
                    </m:r>
                    <m:r>
                      <a:rPr lang="zh-CN" altLang="en-US" sz="2400" i="1" dirty="0" smtClean="0">
                        <a:latin typeface="Cambria Math" panose="02040503050406030204" pitchFamily="18" charset="0"/>
                      </a:rPr>
                      <m:t>周期</m:t>
                    </m:r>
                    <m:r>
                      <a:rPr lang="en-US" altLang="zh-CN" sz="2400" dirty="0">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b="0" i="1" dirty="0" smtClean="0">
                            <a:latin typeface="Cambria Math" panose="02040503050406030204" pitchFamily="18" charset="0"/>
                          </a:rPr>
                          <m:t>365</m:t>
                        </m:r>
                      </m:num>
                      <m:den>
                        <m:r>
                          <a:rPr lang="zh-CN" altLang="en-US" sz="2400" i="1" dirty="0" smtClean="0">
                            <a:latin typeface="Cambria Math" panose="02040503050406030204" pitchFamily="18" charset="0"/>
                          </a:rPr>
                          <m:t>存货周转率</m:t>
                        </m:r>
                      </m:den>
                    </m:f>
                  </m:oMath>
                </a14:m>
                <a:endParaRPr lang="en-US" altLang="zh-CN" sz="2400" b="0" dirty="0"/>
              </a:p>
              <a:p>
                <a:r>
                  <a:rPr lang="en-US" altLang="zh-CN" sz="2400" dirty="0"/>
                  <a:t>	</a:t>
                </a:r>
                <a:r>
                  <a:rPr lang="zh-CN" altLang="en-US" sz="2400" dirty="0"/>
                  <a:t>②</a:t>
                </a:r>
                <a14:m>
                  <m:oMath xmlns:m="http://schemas.openxmlformats.org/officeDocument/2006/math">
                    <m:r>
                      <a:rPr lang="zh-CN" altLang="en-US" sz="2400" b="0" i="1" dirty="0">
                        <a:latin typeface="Cambria Math" panose="02040503050406030204" pitchFamily="18" charset="0"/>
                      </a:rPr>
                      <m:t>应</m:t>
                    </m:r>
                    <m:r>
                      <a:rPr lang="zh-CN" altLang="en-US" sz="2400" b="0" i="1" dirty="0" smtClean="0">
                        <a:solidFill>
                          <a:schemeClr val="accent1"/>
                        </a:solidFill>
                        <a:latin typeface="Cambria Math" panose="02040503050406030204" pitchFamily="18" charset="0"/>
                      </a:rPr>
                      <m:t>收</m:t>
                    </m:r>
                    <m:r>
                      <a:rPr lang="zh-CN" altLang="en-US" sz="2400" i="1" dirty="0">
                        <a:latin typeface="Cambria Math" panose="02040503050406030204" pitchFamily="18" charset="0"/>
                      </a:rPr>
                      <m:t>账款周转率</m:t>
                    </m:r>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年度销售</m:t>
                        </m:r>
                        <m:r>
                          <a:rPr lang="zh-CN" altLang="en-US" sz="2400" i="1" dirty="0" smtClean="0">
                            <a:solidFill>
                              <a:schemeClr val="accent1"/>
                            </a:solidFill>
                            <a:latin typeface="Cambria Math" panose="02040503050406030204" pitchFamily="18" charset="0"/>
                          </a:rPr>
                          <m:t>收入</m:t>
                        </m:r>
                      </m:num>
                      <m:den>
                        <m:r>
                          <a:rPr lang="zh-CN" altLang="en-US" sz="2400" i="1" dirty="0">
                            <a:latin typeface="Cambria Math" panose="02040503050406030204" pitchFamily="18" charset="0"/>
                          </a:rPr>
                          <m:t>平均</m:t>
                        </m:r>
                        <m:r>
                          <a:rPr lang="zh-CN" altLang="en-US" sz="2400" i="1" dirty="0" smtClean="0">
                            <a:latin typeface="Cambria Math" panose="02040503050406030204" pitchFamily="18" charset="0"/>
                          </a:rPr>
                          <m:t>应</m:t>
                        </m:r>
                        <m:r>
                          <a:rPr lang="zh-CN" altLang="en-US" sz="2400" i="1" dirty="0" smtClean="0">
                            <a:solidFill>
                              <a:schemeClr val="accent1"/>
                            </a:solidFill>
                            <a:latin typeface="Cambria Math" panose="02040503050406030204" pitchFamily="18" charset="0"/>
                          </a:rPr>
                          <m:t>收</m:t>
                        </m:r>
                        <m:r>
                          <a:rPr lang="zh-CN" altLang="en-US" sz="2400" i="1" dirty="0">
                            <a:latin typeface="Cambria Math" panose="02040503050406030204" pitchFamily="18" charset="0"/>
                          </a:rPr>
                          <m:t>账款</m:t>
                        </m:r>
                      </m:den>
                    </m:f>
                  </m:oMath>
                </a14:m>
                <a:r>
                  <a:rPr lang="en-US" altLang="zh-CN" sz="2400" dirty="0"/>
                  <a:t>	</a:t>
                </a:r>
                <a14:m>
                  <m:oMath xmlns:m="http://schemas.openxmlformats.org/officeDocument/2006/math">
                    <m:r>
                      <a:rPr lang="zh-CN" altLang="en-US" sz="2400" i="1" dirty="0" smtClean="0">
                        <a:latin typeface="Cambria Math" panose="02040503050406030204" pitchFamily="18" charset="0"/>
                      </a:rPr>
                      <m:t>应</m:t>
                    </m:r>
                    <m:r>
                      <a:rPr lang="zh-CN" altLang="en-US" sz="2400" i="1" dirty="0" smtClean="0">
                        <a:solidFill>
                          <a:schemeClr val="accent1"/>
                        </a:solidFill>
                        <a:latin typeface="Cambria Math" panose="02040503050406030204" pitchFamily="18" charset="0"/>
                      </a:rPr>
                      <m:t>收</m:t>
                    </m:r>
                    <m:r>
                      <a:rPr lang="zh-CN" altLang="en-US" sz="2400" i="1" dirty="0" smtClean="0">
                        <a:latin typeface="Cambria Math" panose="02040503050406030204" pitchFamily="18" charset="0"/>
                      </a:rPr>
                      <m:t>账款周期</m:t>
                    </m:r>
                    <m:r>
                      <a:rPr lang="en-US" altLang="zh-CN" sz="2400" i="1" dirty="0" smtClean="0">
                        <a:latin typeface="Cambria Math" panose="02040503050406030204" pitchFamily="18" charset="0"/>
                      </a:rPr>
                      <m:t>=</m:t>
                    </m:r>
                    <m:f>
                      <m:fPr>
                        <m:ctrlPr>
                          <a:rPr lang="en-US" altLang="zh-CN" sz="2400" i="1" dirty="0" smtClean="0">
                            <a:latin typeface="Cambria Math" panose="02040503050406030204" pitchFamily="18" charset="0"/>
                          </a:rPr>
                        </m:ctrlPr>
                      </m:fPr>
                      <m:num>
                        <m:r>
                          <a:rPr lang="en-US" altLang="zh-CN" sz="2400" b="0" i="1" dirty="0" smtClean="0">
                            <a:latin typeface="Cambria Math" panose="02040503050406030204" pitchFamily="18" charset="0"/>
                          </a:rPr>
                          <m:t>365</m:t>
                        </m:r>
                      </m:num>
                      <m:den>
                        <m:r>
                          <a:rPr lang="zh-CN" altLang="en-US" sz="2400" i="1" dirty="0">
                            <a:latin typeface="Cambria Math" panose="02040503050406030204" pitchFamily="18" charset="0"/>
                          </a:rPr>
                          <m:t>应</m:t>
                        </m:r>
                        <m:r>
                          <a:rPr lang="zh-CN" altLang="en-US" sz="2400" i="1" dirty="0" smtClean="0">
                            <a:solidFill>
                              <a:schemeClr val="accent1"/>
                            </a:solidFill>
                            <a:latin typeface="Cambria Math" panose="02040503050406030204" pitchFamily="18" charset="0"/>
                          </a:rPr>
                          <m:t>收</m:t>
                        </m:r>
                        <m:r>
                          <a:rPr lang="zh-CN" altLang="en-US" sz="2400" i="1" dirty="0">
                            <a:latin typeface="Cambria Math" panose="02040503050406030204" pitchFamily="18" charset="0"/>
                          </a:rPr>
                          <m:t>账款周转率</m:t>
                        </m:r>
                      </m:den>
                    </m:f>
                  </m:oMath>
                </a14:m>
                <a:r>
                  <a:rPr lang="en-US" altLang="zh-CN" sz="2400" dirty="0"/>
                  <a:t>	</a:t>
                </a:r>
              </a:p>
              <a:p>
                <a14:m>
                  <m:oMath xmlns:m="http://schemas.openxmlformats.org/officeDocument/2006/math">
                    <m:r>
                      <a:rPr lang="en-US" altLang="zh-CN" sz="2400" b="0" i="1" dirty="0" smtClean="0">
                        <a:latin typeface="Cambria Math" panose="02040503050406030204" pitchFamily="18" charset="0"/>
                      </a:rPr>
                      <m:t>                  </m:t>
                    </m:r>
                    <m:r>
                      <a:rPr lang="zh-CN" altLang="en-US" sz="2400" b="0" i="1" dirty="0" smtClean="0">
                        <a:latin typeface="Cambria Math" panose="02040503050406030204" pitchFamily="18" charset="0"/>
                      </a:rPr>
                      <m:t>应</m:t>
                    </m:r>
                    <m:r>
                      <a:rPr lang="zh-CN" altLang="en-US" sz="2400" i="1" dirty="0" smtClean="0">
                        <a:solidFill>
                          <a:schemeClr val="accent1"/>
                        </a:solidFill>
                        <a:latin typeface="Cambria Math" panose="02040503050406030204" pitchFamily="18" charset="0"/>
                      </a:rPr>
                      <m:t>付</m:t>
                    </m:r>
                    <m:r>
                      <a:rPr lang="zh-CN" altLang="en-US" sz="2400" i="1" dirty="0">
                        <a:latin typeface="Cambria Math" panose="02040503050406030204" pitchFamily="18" charset="0"/>
                      </a:rPr>
                      <m:t>账款周转率</m:t>
                    </m:r>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年度销售</m:t>
                        </m:r>
                        <m:r>
                          <a:rPr lang="zh-CN" altLang="en-US" sz="2400" i="1" dirty="0" smtClean="0">
                            <a:solidFill>
                              <a:schemeClr val="accent1"/>
                            </a:solidFill>
                            <a:latin typeface="Cambria Math" panose="02040503050406030204" pitchFamily="18" charset="0"/>
                          </a:rPr>
                          <m:t>成本</m:t>
                        </m:r>
                      </m:num>
                      <m:den>
                        <m:r>
                          <a:rPr lang="zh-CN" altLang="en-US" sz="2400" i="1" dirty="0">
                            <a:latin typeface="Cambria Math" panose="02040503050406030204" pitchFamily="18" charset="0"/>
                          </a:rPr>
                          <m:t>平均</m:t>
                        </m:r>
                        <m:r>
                          <a:rPr lang="zh-CN" altLang="en-US" sz="2400" i="1" dirty="0" smtClean="0">
                            <a:latin typeface="Cambria Math" panose="02040503050406030204" pitchFamily="18" charset="0"/>
                          </a:rPr>
                          <m:t>应</m:t>
                        </m:r>
                        <m:r>
                          <a:rPr lang="zh-CN" altLang="en-US" sz="2400" i="1" dirty="0">
                            <a:solidFill>
                              <a:schemeClr val="accent1"/>
                            </a:solidFill>
                            <a:latin typeface="Cambria Math" panose="02040503050406030204" pitchFamily="18" charset="0"/>
                          </a:rPr>
                          <m:t>付</m:t>
                        </m:r>
                        <m:r>
                          <a:rPr lang="zh-CN" altLang="en-US" sz="2400" i="1" dirty="0">
                            <a:latin typeface="Cambria Math" panose="02040503050406030204" pitchFamily="18" charset="0"/>
                          </a:rPr>
                          <m:t>账款</m:t>
                        </m:r>
                      </m:den>
                    </m:f>
                  </m:oMath>
                </a14:m>
                <a:r>
                  <a:rPr lang="en-US" altLang="zh-CN" sz="2400" dirty="0"/>
                  <a:t>	</a:t>
                </a:r>
                <a14:m>
                  <m:oMath xmlns:m="http://schemas.openxmlformats.org/officeDocument/2006/math">
                    <m:r>
                      <a:rPr lang="zh-CN" altLang="en-US" sz="2400" i="1" dirty="0" smtClean="0">
                        <a:latin typeface="Cambria Math" panose="02040503050406030204" pitchFamily="18" charset="0"/>
                      </a:rPr>
                      <m:t>应</m:t>
                    </m:r>
                    <m:r>
                      <a:rPr lang="zh-CN" altLang="en-US" sz="2400" i="1" dirty="0">
                        <a:solidFill>
                          <a:schemeClr val="accent1"/>
                        </a:solidFill>
                        <a:latin typeface="Cambria Math" panose="02040503050406030204" pitchFamily="18" charset="0"/>
                      </a:rPr>
                      <m:t>付</m:t>
                    </m:r>
                    <m:r>
                      <a:rPr lang="zh-CN" altLang="en-US" sz="2400" i="1" dirty="0" smtClean="0">
                        <a:latin typeface="Cambria Math" panose="02040503050406030204" pitchFamily="18" charset="0"/>
                      </a:rPr>
                      <m:t>账款周期</m:t>
                    </m:r>
                    <m:r>
                      <a:rPr lang="en-US" altLang="zh-CN" sz="2400" i="1" dirty="0" smtClean="0">
                        <a:latin typeface="Cambria Math" panose="02040503050406030204" pitchFamily="18" charset="0"/>
                      </a:rPr>
                      <m:t>=</m:t>
                    </m:r>
                    <m:f>
                      <m:fPr>
                        <m:ctrlPr>
                          <a:rPr lang="en-US" altLang="zh-CN" sz="2400" i="1" dirty="0" smtClean="0">
                            <a:latin typeface="Cambria Math" panose="02040503050406030204" pitchFamily="18" charset="0"/>
                          </a:rPr>
                        </m:ctrlPr>
                      </m:fPr>
                      <m:num>
                        <m:r>
                          <a:rPr lang="en-US" altLang="zh-CN" sz="2400" b="0" i="1" dirty="0" smtClean="0">
                            <a:latin typeface="Cambria Math" panose="02040503050406030204" pitchFamily="18" charset="0"/>
                          </a:rPr>
                          <m:t>365</m:t>
                        </m:r>
                      </m:num>
                      <m:den>
                        <m:r>
                          <a:rPr lang="zh-CN" altLang="en-US" sz="2400" i="1" dirty="0">
                            <a:latin typeface="Cambria Math" panose="02040503050406030204" pitchFamily="18" charset="0"/>
                          </a:rPr>
                          <m:t>应</m:t>
                        </m:r>
                        <m:r>
                          <a:rPr lang="zh-CN" altLang="en-US" sz="2400" i="1" dirty="0">
                            <a:solidFill>
                              <a:schemeClr val="accent1"/>
                            </a:solidFill>
                            <a:latin typeface="Cambria Math" panose="02040503050406030204" pitchFamily="18" charset="0"/>
                          </a:rPr>
                          <m:t>付</m:t>
                        </m:r>
                        <m:r>
                          <a:rPr lang="zh-CN" altLang="en-US" sz="2400" i="1" dirty="0">
                            <a:latin typeface="Cambria Math" panose="02040503050406030204" pitchFamily="18" charset="0"/>
                          </a:rPr>
                          <m:t>账款周转率</m:t>
                        </m:r>
                      </m:den>
                    </m:f>
                  </m:oMath>
                </a14:m>
                <a:endParaRPr lang="en-US" altLang="zh-CN" sz="2400" dirty="0"/>
              </a:p>
              <a:p>
                <a:r>
                  <a:rPr lang="en-US" altLang="zh-CN" sz="2400" dirty="0"/>
                  <a:t>	</a:t>
                </a:r>
                <a:r>
                  <a:rPr lang="zh-CN" altLang="en-US" sz="2400" dirty="0"/>
                  <a:t>③</a:t>
                </a:r>
                <a14:m>
                  <m:oMath xmlns:m="http://schemas.openxmlformats.org/officeDocument/2006/math">
                    <m:r>
                      <a:rPr lang="zh-CN" altLang="en-US" sz="2400" b="0" i="1" dirty="0">
                        <a:latin typeface="Cambria Math" panose="02040503050406030204" pitchFamily="18" charset="0"/>
                      </a:rPr>
                      <m:t>总资产</m:t>
                    </m:r>
                    <m:r>
                      <a:rPr lang="zh-CN" altLang="en-US" sz="2400" i="1" dirty="0">
                        <a:latin typeface="Cambria Math" panose="02040503050406030204" pitchFamily="18" charset="0"/>
                      </a:rPr>
                      <m:t>周转率</m:t>
                    </m:r>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年度</m:t>
                        </m:r>
                        <m:r>
                          <a:rPr lang="zh-CN" altLang="en-US" sz="2400" i="1" dirty="0" smtClean="0">
                            <a:latin typeface="Cambria Math" panose="02040503050406030204" pitchFamily="18" charset="0"/>
                          </a:rPr>
                          <m:t>销售收入</m:t>
                        </m:r>
                      </m:num>
                      <m:den>
                        <m:r>
                          <a:rPr lang="zh-CN" altLang="en-US" sz="2400" i="1" dirty="0">
                            <a:latin typeface="Cambria Math" panose="02040503050406030204" pitchFamily="18" charset="0"/>
                          </a:rPr>
                          <m:t>平均总资产</m:t>
                        </m:r>
                      </m:den>
                    </m:f>
                  </m:oMath>
                </a14:m>
                <a:r>
                  <a:rPr lang="en-US" altLang="zh-CN" sz="2400" b="0" dirty="0"/>
                  <a:t>	</a:t>
                </a:r>
                <a14:m>
                  <m:oMath xmlns:m="http://schemas.openxmlformats.org/officeDocument/2006/math">
                    <m:r>
                      <a:rPr lang="en-US" altLang="zh-CN" sz="2400" b="0" i="0" dirty="0" smtClean="0">
                        <a:latin typeface="Cambria Math" panose="02040503050406030204" pitchFamily="18" charset="0"/>
                      </a:rPr>
                      <m:t>              </m:t>
                    </m:r>
                    <m:r>
                      <a:rPr lang="zh-CN" altLang="en-US" sz="2400" b="0" i="1" dirty="0" smtClean="0">
                        <a:latin typeface="Cambria Math" panose="02040503050406030204" pitchFamily="18" charset="0"/>
                      </a:rPr>
                      <m:t>总资产周期</m:t>
                    </m:r>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365</m:t>
                        </m:r>
                      </m:num>
                      <m:den>
                        <m:r>
                          <a:rPr lang="zh-CN" altLang="en-US" sz="2400" i="1" dirty="0">
                            <a:latin typeface="Cambria Math" panose="02040503050406030204" pitchFamily="18" charset="0"/>
                          </a:rPr>
                          <m:t>总资产周转率</m:t>
                        </m:r>
                      </m:den>
                    </m:f>
                  </m:oMath>
                </a14:m>
                <a:endParaRPr lang="en-US" altLang="zh-CN" sz="2400" b="0" dirty="0"/>
              </a:p>
              <a:p>
                <a:r>
                  <a:rPr lang="en-US" altLang="zh-CN" sz="2400" b="0" dirty="0"/>
                  <a:t>	</a:t>
                </a:r>
                <a:r>
                  <a:rPr lang="zh-CN" altLang="en-US" sz="2400" b="0" dirty="0"/>
                  <a:t>④经营周期</a:t>
                </a:r>
                <a:r>
                  <a:rPr lang="en-US" altLang="zh-CN" sz="2400" b="0" dirty="0"/>
                  <a:t>=</a:t>
                </a:r>
                <a:r>
                  <a:rPr lang="zh-CN" altLang="en-US" sz="2400" b="0" dirty="0"/>
                  <a:t>存货周期</a:t>
                </a:r>
                <a:r>
                  <a:rPr lang="en-US" altLang="zh-CN" sz="2400" b="0" dirty="0"/>
                  <a:t>+</a:t>
                </a:r>
                <a:r>
                  <a:rPr lang="zh-CN" altLang="en-US" sz="2400" b="0" dirty="0"/>
                  <a:t>应收账款周期</a:t>
                </a:r>
                <a:r>
                  <a:rPr lang="en-US" altLang="zh-CN" sz="2400" b="0" dirty="0"/>
                  <a:t>=</a:t>
                </a:r>
                <a:r>
                  <a:rPr lang="zh-CN" altLang="en-US" sz="2400" b="0" dirty="0"/>
                  <a:t>现金周期</a:t>
                </a:r>
                <a:r>
                  <a:rPr lang="en-US" altLang="zh-CN" sz="2400" b="0" dirty="0"/>
                  <a:t>+</a:t>
                </a:r>
                <a:r>
                  <a:rPr lang="zh-CN" altLang="en-US" sz="2400" b="0" dirty="0"/>
                  <a:t>应付账款周期</a:t>
                </a:r>
                <a:endParaRPr lang="en-US" altLang="zh-CN" sz="2400" b="0" dirty="0"/>
              </a:p>
            </p:txBody>
          </p:sp>
        </mc:Choice>
        <mc:Fallback xmlns="">
          <p:sp>
            <p:nvSpPr>
              <p:cNvPr id="3" name="文本框 2">
                <a:extLst>
                  <a:ext uri="{FF2B5EF4-FFF2-40B4-BE49-F238E27FC236}">
                    <a16:creationId xmlns:a16="http://schemas.microsoft.com/office/drawing/2014/main" id="{B3BC4B1C-FBC6-34EF-21A5-56D117DD50B1}"/>
                  </a:ext>
                </a:extLst>
              </p:cNvPr>
              <p:cNvSpPr txBox="1">
                <a:spLocks noRot="1" noChangeAspect="1" noMove="1" noResize="1" noEditPoints="1" noAdjustHandles="1" noChangeArrowheads="1" noChangeShapeType="1" noTextEdit="1"/>
              </p:cNvSpPr>
              <p:nvPr/>
            </p:nvSpPr>
            <p:spPr>
              <a:xfrm>
                <a:off x="466165" y="920171"/>
                <a:ext cx="11259670" cy="3708195"/>
              </a:xfrm>
              <a:prstGeom prst="rect">
                <a:avLst/>
              </a:prstGeom>
              <a:blipFill>
                <a:blip r:embed="rId4"/>
                <a:stretch>
                  <a:fillRect l="-1082" t="-1974" b="-2796"/>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ED00B811-9389-72ED-3D03-F71D2CD66A4A}"/>
              </a:ext>
            </a:extLst>
          </p:cNvPr>
          <p:cNvPicPr>
            <a:picLocks noChangeAspect="1"/>
          </p:cNvPicPr>
          <p:nvPr/>
        </p:nvPicPr>
        <p:blipFill>
          <a:blip r:embed="rId5"/>
          <a:stretch>
            <a:fillRect/>
          </a:stretch>
        </p:blipFill>
        <p:spPr>
          <a:xfrm>
            <a:off x="1478303" y="4628365"/>
            <a:ext cx="9235394" cy="1979013"/>
          </a:xfrm>
          <a:prstGeom prst="rect">
            <a:avLst/>
          </a:prstGeom>
        </p:spPr>
      </p:pic>
    </p:spTree>
    <p:extLst>
      <p:ext uri="{BB962C8B-B14F-4D97-AF65-F5344CB8AC3E}">
        <p14:creationId xmlns:p14="http://schemas.microsoft.com/office/powerpoint/2010/main" val="648972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2"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财务报表分析</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3BC4B1C-FBC6-34EF-21A5-56D117DD50B1}"/>
                  </a:ext>
                </a:extLst>
              </p:cNvPr>
              <p:cNvSpPr txBox="1"/>
              <p:nvPr/>
            </p:nvSpPr>
            <p:spPr>
              <a:xfrm>
                <a:off x="1757774" y="2118064"/>
                <a:ext cx="8676453" cy="2621872"/>
              </a:xfrm>
              <a:prstGeom prst="rect">
                <a:avLst/>
              </a:prstGeom>
              <a:noFill/>
            </p:spPr>
            <p:txBody>
              <a:bodyPr wrap="square" rtlCol="0">
                <a:spAutoFit/>
              </a:bodyPr>
              <a:lstStyle/>
              <a:p>
                <a:pPr algn="l"/>
                <a:r>
                  <a:rPr lang="zh-CN" altLang="en-US" sz="2800" dirty="0"/>
                  <a:t>衡量公司</a:t>
                </a:r>
                <a:r>
                  <a:rPr lang="zh-CN" altLang="en-US" sz="2800" dirty="0">
                    <a:solidFill>
                      <a:srgbClr val="FF0000"/>
                    </a:solidFill>
                  </a:rPr>
                  <a:t>短期偿债能力（变现）</a:t>
                </a:r>
                <a:r>
                  <a:rPr lang="zh-CN" altLang="en-US" sz="2800" dirty="0"/>
                  <a:t>的指标：</a:t>
                </a:r>
                <a:r>
                  <a:rPr lang="zh-CN" altLang="en-US" sz="2800" dirty="0">
                    <a:solidFill>
                      <a:srgbClr val="FF0000"/>
                    </a:solidFill>
                  </a:rPr>
                  <a:t>流动性比率</a:t>
                </a:r>
                <a:endParaRPr lang="en-US" altLang="zh-CN" sz="2800" dirty="0">
                  <a:solidFill>
                    <a:srgbClr val="FF0000"/>
                  </a:solidFill>
                </a:endParaRPr>
              </a:p>
              <a:p>
                <a:pPr algn="l"/>
                <a:r>
                  <a:rPr lang="en-US" altLang="zh-CN" sz="2800" dirty="0"/>
                  <a:t>	</a:t>
                </a:r>
                <a:r>
                  <a:rPr lang="zh-CN" altLang="en-US" sz="2400" dirty="0"/>
                  <a:t>①</a:t>
                </a:r>
                <a14:m>
                  <m:oMath xmlns:m="http://schemas.openxmlformats.org/officeDocument/2006/math">
                    <m:r>
                      <a:rPr lang="zh-CN" altLang="en-US" sz="2400" b="0" i="1" dirty="0">
                        <a:latin typeface="Cambria Math" panose="02040503050406030204" pitchFamily="18" charset="0"/>
                      </a:rPr>
                      <m:t>流动</m:t>
                    </m:r>
                    <m:r>
                      <a:rPr lang="zh-CN" altLang="en-US" sz="2400" i="1" dirty="0">
                        <a:latin typeface="Cambria Math" panose="02040503050406030204" pitchFamily="18" charset="0"/>
                      </a:rPr>
                      <m:t>比率</m:t>
                    </m:r>
                    <m:r>
                      <a:rPr lang="en-US" altLang="zh-CN" sz="2400" b="0" i="0"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流动资产</m:t>
                        </m:r>
                      </m:num>
                      <m:den>
                        <m:r>
                          <a:rPr lang="zh-CN" altLang="en-US" sz="2400" i="1" dirty="0">
                            <a:latin typeface="Cambria Math" panose="02040503050406030204" pitchFamily="18" charset="0"/>
                          </a:rPr>
                          <m:t>流动负债</m:t>
                        </m:r>
                      </m:den>
                    </m:f>
                  </m:oMath>
                </a14:m>
                <a:endParaRPr lang="en-US" altLang="zh-CN" sz="2400" b="0" dirty="0"/>
              </a:p>
              <a:p>
                <a:r>
                  <a:rPr lang="en-US" altLang="zh-CN" sz="2400" dirty="0"/>
                  <a:t>	</a:t>
                </a:r>
                <a:r>
                  <a:rPr lang="zh-CN" altLang="en-US" sz="2400" dirty="0"/>
                  <a:t>②</a:t>
                </a:r>
                <a14:m>
                  <m:oMath xmlns:m="http://schemas.openxmlformats.org/officeDocument/2006/math">
                    <m:r>
                      <a:rPr lang="zh-CN" altLang="en-US" sz="2400" b="0" i="1" dirty="0">
                        <a:latin typeface="Cambria Math" panose="02040503050406030204" pitchFamily="18" charset="0"/>
                      </a:rPr>
                      <m:t>速动比率</m:t>
                    </m:r>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流动资产</m:t>
                        </m:r>
                        <m:r>
                          <a:rPr lang="en-US" altLang="zh-CN" sz="2400" b="0" i="1" dirty="0" smtClean="0">
                            <a:latin typeface="Cambria Math" panose="02040503050406030204" pitchFamily="18" charset="0"/>
                          </a:rPr>
                          <m:t>−</m:t>
                        </m:r>
                        <m:r>
                          <a:rPr lang="zh-CN" altLang="en-US" sz="2400" i="1" dirty="0">
                            <a:latin typeface="Cambria Math" panose="02040503050406030204" pitchFamily="18" charset="0"/>
                          </a:rPr>
                          <m:t>存货</m:t>
                        </m:r>
                      </m:num>
                      <m:den>
                        <m:r>
                          <a:rPr lang="zh-CN" altLang="en-US" sz="2400" i="1" dirty="0">
                            <a:latin typeface="Cambria Math" panose="02040503050406030204" pitchFamily="18" charset="0"/>
                          </a:rPr>
                          <m:t>流动负债</m:t>
                        </m:r>
                      </m:den>
                    </m:f>
                  </m:oMath>
                </a14:m>
                <a:endParaRPr lang="en-US" altLang="zh-CN" sz="2400" dirty="0"/>
              </a:p>
              <a:p>
                <a:r>
                  <a:rPr lang="en-US" altLang="zh-CN" sz="2400" dirty="0"/>
                  <a:t>	</a:t>
                </a:r>
                <a:r>
                  <a:rPr lang="zh-CN" altLang="en-US" sz="2400" dirty="0"/>
                  <a:t>③</a:t>
                </a:r>
                <a14:m>
                  <m:oMath xmlns:m="http://schemas.openxmlformats.org/officeDocument/2006/math">
                    <m:r>
                      <a:rPr lang="zh-CN" altLang="en-US" sz="2400" b="0" i="1" dirty="0">
                        <a:latin typeface="Cambria Math" panose="02040503050406030204" pitchFamily="18" charset="0"/>
                      </a:rPr>
                      <m:t>现金</m:t>
                    </m:r>
                    <m:r>
                      <a:rPr lang="zh-CN" altLang="en-US" sz="2400" i="1" dirty="0">
                        <a:latin typeface="Cambria Math" panose="02040503050406030204" pitchFamily="18" charset="0"/>
                      </a:rPr>
                      <m:t>比率</m:t>
                    </m:r>
                    <m:r>
                      <a:rPr lang="en-US" altLang="zh-CN" sz="2400" i="1" dirty="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现金</m:t>
                        </m:r>
                        <m:r>
                          <a:rPr lang="zh-CN" altLang="en-US" sz="2400" i="1" dirty="0" smtClean="0">
                            <a:latin typeface="Cambria Math" panose="02040503050406030204" pitchFamily="18" charset="0"/>
                          </a:rPr>
                          <m:t>类</m:t>
                        </m:r>
                        <m:r>
                          <a:rPr lang="zh-CN" altLang="en-US" sz="2400" i="1" dirty="0">
                            <a:latin typeface="Cambria Math" panose="02040503050406030204" pitchFamily="18" charset="0"/>
                          </a:rPr>
                          <m:t>资产</m:t>
                        </m:r>
                      </m:num>
                      <m:den>
                        <m:r>
                          <a:rPr lang="zh-CN" altLang="en-US" sz="2400" i="1" dirty="0">
                            <a:latin typeface="Cambria Math" panose="02040503050406030204" pitchFamily="18" charset="0"/>
                          </a:rPr>
                          <m:t>流动负债</m:t>
                        </m:r>
                      </m:den>
                    </m:f>
                  </m:oMath>
                </a14:m>
                <a:endParaRPr lang="en-US" altLang="zh-CN" sz="2400" b="0" dirty="0"/>
              </a:p>
            </p:txBody>
          </p:sp>
        </mc:Choice>
        <mc:Fallback xmlns="">
          <p:sp>
            <p:nvSpPr>
              <p:cNvPr id="3" name="文本框 2">
                <a:extLst>
                  <a:ext uri="{FF2B5EF4-FFF2-40B4-BE49-F238E27FC236}">
                    <a16:creationId xmlns:a16="http://schemas.microsoft.com/office/drawing/2014/main" id="{B3BC4B1C-FBC6-34EF-21A5-56D117DD50B1}"/>
                  </a:ext>
                </a:extLst>
              </p:cNvPr>
              <p:cNvSpPr txBox="1">
                <a:spLocks noRot="1" noChangeAspect="1" noMove="1" noResize="1" noEditPoints="1" noAdjustHandles="1" noChangeArrowheads="1" noChangeShapeType="1" noTextEdit="1"/>
              </p:cNvSpPr>
              <p:nvPr/>
            </p:nvSpPr>
            <p:spPr>
              <a:xfrm>
                <a:off x="1757774" y="2118064"/>
                <a:ext cx="8676453" cy="2621872"/>
              </a:xfrm>
              <a:prstGeom prst="rect">
                <a:avLst/>
              </a:prstGeom>
              <a:blipFill>
                <a:blip r:embed="rId4"/>
                <a:stretch>
                  <a:fillRect l="-1404" t="-25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3927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2"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财务报表分析</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3BC4B1C-FBC6-34EF-21A5-56D117DD50B1}"/>
                  </a:ext>
                </a:extLst>
              </p:cNvPr>
              <p:cNvSpPr txBox="1"/>
              <p:nvPr/>
            </p:nvSpPr>
            <p:spPr>
              <a:xfrm>
                <a:off x="1757774" y="2118064"/>
                <a:ext cx="8676453" cy="3214663"/>
              </a:xfrm>
              <a:prstGeom prst="rect">
                <a:avLst/>
              </a:prstGeom>
              <a:noFill/>
            </p:spPr>
            <p:txBody>
              <a:bodyPr wrap="square" rtlCol="0">
                <a:spAutoFit/>
              </a:bodyPr>
              <a:lstStyle/>
              <a:p>
                <a:pPr algn="l"/>
                <a:r>
                  <a:rPr lang="zh-CN" altLang="en-US" sz="2800" dirty="0"/>
                  <a:t>衡量公司</a:t>
                </a:r>
                <a:r>
                  <a:rPr lang="zh-CN" altLang="en-US" sz="2800" dirty="0">
                    <a:solidFill>
                      <a:srgbClr val="FF0000"/>
                    </a:solidFill>
                  </a:rPr>
                  <a:t>长期偿债能力</a:t>
                </a:r>
                <a:r>
                  <a:rPr lang="zh-CN" altLang="en-US" sz="2800" dirty="0"/>
                  <a:t>的指标：</a:t>
                </a:r>
                <a:endParaRPr lang="en-US" altLang="zh-CN" sz="2800" dirty="0">
                  <a:solidFill>
                    <a:srgbClr val="FF0000"/>
                  </a:solidFill>
                </a:endParaRPr>
              </a:p>
              <a:p>
                <a:pPr algn="l"/>
                <a:r>
                  <a:rPr lang="en-US" altLang="zh-CN" sz="2800" dirty="0"/>
                  <a:t>	</a:t>
                </a:r>
                <a:r>
                  <a:rPr lang="zh-CN" altLang="en-US" sz="2400" dirty="0"/>
                  <a:t>①</a:t>
                </a:r>
                <a14:m>
                  <m:oMath xmlns:m="http://schemas.openxmlformats.org/officeDocument/2006/math">
                    <m:r>
                      <a:rPr lang="zh-CN" altLang="en-US" sz="2400" b="0" i="1" dirty="0">
                        <a:latin typeface="Cambria Math" panose="02040503050406030204" pitchFamily="18" charset="0"/>
                      </a:rPr>
                      <m:t>负债比率</m:t>
                    </m:r>
                    <m:d>
                      <m:dPr>
                        <m:ctrlPr>
                          <a:rPr lang="en-US" altLang="zh-CN" sz="2400" b="0" i="1" dirty="0" smtClean="0">
                            <a:latin typeface="Cambria Math" panose="02040503050406030204" pitchFamily="18" charset="0"/>
                          </a:rPr>
                        </m:ctrlPr>
                      </m:dPr>
                      <m:e>
                        <m:r>
                          <a:rPr lang="zh-CN" altLang="en-US" sz="2400" i="1" dirty="0">
                            <a:latin typeface="Cambria Math" panose="02040503050406030204" pitchFamily="18" charset="0"/>
                          </a:rPr>
                          <m:t>资产负债</m:t>
                        </m:r>
                        <m:r>
                          <a:rPr lang="zh-CN" altLang="en-US" sz="2400" i="1" dirty="0" smtClean="0">
                            <a:latin typeface="Cambria Math" panose="02040503050406030204" pitchFamily="18" charset="0"/>
                          </a:rPr>
                          <m:t>率</m:t>
                        </m:r>
                      </m:e>
                    </m:d>
                    <m:r>
                      <a:rPr lang="en-US" altLang="zh-CN" sz="2400" b="0" i="0"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总负债</m:t>
                        </m:r>
                      </m:num>
                      <m:den>
                        <m:r>
                          <a:rPr lang="zh-CN" altLang="en-US" sz="2400" i="1" dirty="0">
                            <a:latin typeface="Cambria Math" panose="02040503050406030204" pitchFamily="18" charset="0"/>
                          </a:rPr>
                          <m:t>总资产</m:t>
                        </m:r>
                      </m:den>
                    </m:f>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𝐷</m:t>
                        </m:r>
                      </m:num>
                      <m:den>
                        <m:r>
                          <a:rPr lang="en-US" altLang="zh-CN" sz="2400" b="0" i="1" dirty="0" smtClean="0">
                            <a:latin typeface="Cambria Math" panose="02040503050406030204" pitchFamily="18" charset="0"/>
                          </a:rPr>
                          <m:t>𝐷</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𝐸</m:t>
                        </m:r>
                      </m:den>
                    </m:f>
                  </m:oMath>
                </a14:m>
                <a:endParaRPr lang="en-US" altLang="zh-CN" sz="2400" b="0" dirty="0"/>
              </a:p>
              <a:p>
                <a:r>
                  <a:rPr lang="en-US" altLang="zh-CN" sz="2400" dirty="0"/>
                  <a:t>	</a:t>
                </a:r>
                <a:r>
                  <a:rPr lang="zh-CN" altLang="en-US" sz="2400" dirty="0"/>
                  <a:t>②</a:t>
                </a:r>
                <a14:m>
                  <m:oMath xmlns:m="http://schemas.openxmlformats.org/officeDocument/2006/math">
                    <m:r>
                      <a:rPr lang="zh-CN" altLang="en-US" sz="2400" b="0" i="1" dirty="0">
                        <a:latin typeface="Cambria Math" panose="02040503050406030204" pitchFamily="18" charset="0"/>
                      </a:rPr>
                      <m:t>产权比率</m:t>
                    </m:r>
                    <m:r>
                      <a:rPr lang="en-US" altLang="zh-CN" sz="2400" b="0" i="1" dirty="0" smtClean="0">
                        <a:latin typeface="Cambria Math" panose="02040503050406030204" pitchFamily="18" charset="0"/>
                      </a:rPr>
                      <m:t>(</m:t>
                    </m:r>
                    <m:r>
                      <a:rPr lang="zh-CN" altLang="en-US" sz="2400" i="1" dirty="0">
                        <a:latin typeface="Cambria Math" panose="02040503050406030204" pitchFamily="18" charset="0"/>
                      </a:rPr>
                      <m:t>负债权益</m:t>
                    </m:r>
                    <m:r>
                      <a:rPr lang="zh-CN" altLang="en-US" sz="2400" i="1" dirty="0" smtClean="0">
                        <a:latin typeface="Cambria Math" panose="02040503050406030204" pitchFamily="18" charset="0"/>
                      </a:rPr>
                      <m:t>比</m:t>
                    </m:r>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总负债</m:t>
                        </m:r>
                      </m:num>
                      <m:den>
                        <m:r>
                          <a:rPr lang="zh-CN" altLang="en-US" sz="2400" i="1" dirty="0">
                            <a:latin typeface="Cambria Math" panose="02040503050406030204" pitchFamily="18" charset="0"/>
                          </a:rPr>
                          <m:t>总权益</m:t>
                        </m:r>
                      </m:den>
                    </m:f>
                    <m:r>
                      <a:rPr lang="en-US" altLang="zh-CN" sz="2400" i="1" dirty="0">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𝐷</m:t>
                        </m:r>
                      </m:num>
                      <m:den>
                        <m:r>
                          <a:rPr lang="en-US" altLang="zh-CN" sz="2400" i="1" dirty="0">
                            <a:latin typeface="Cambria Math" panose="02040503050406030204" pitchFamily="18" charset="0"/>
                          </a:rPr>
                          <m:t>𝐸</m:t>
                        </m:r>
                      </m:den>
                    </m:f>
                  </m:oMath>
                </a14:m>
                <a:endParaRPr lang="en-US" altLang="zh-CN" sz="2400" dirty="0"/>
              </a:p>
              <a:p>
                <a:r>
                  <a:rPr lang="en-US" altLang="zh-CN" sz="2400" dirty="0"/>
                  <a:t>	</a:t>
                </a:r>
                <a:r>
                  <a:rPr lang="zh-CN" altLang="en-US" sz="2400" dirty="0"/>
                  <a:t>③</a:t>
                </a:r>
                <a14:m>
                  <m:oMath xmlns:m="http://schemas.openxmlformats.org/officeDocument/2006/math">
                    <m:r>
                      <a:rPr lang="zh-CN" altLang="en-US" sz="2400" i="1" dirty="0">
                        <a:latin typeface="Cambria Math" panose="02040503050406030204" pitchFamily="18" charset="0"/>
                      </a:rPr>
                      <m:t>权益乘数</m:t>
                    </m:r>
                    <m:r>
                      <a:rPr lang="en-US" altLang="zh-CN" sz="2400" i="1" dirty="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总资产</m:t>
                        </m:r>
                      </m:num>
                      <m:den>
                        <m:r>
                          <a:rPr lang="zh-CN" altLang="en-US" sz="2400" i="1" dirty="0">
                            <a:latin typeface="Cambria Math" panose="02040503050406030204" pitchFamily="18" charset="0"/>
                          </a:rPr>
                          <m:t>总权益</m:t>
                        </m:r>
                      </m:den>
                    </m:f>
                  </m:oMath>
                </a14:m>
                <a:r>
                  <a:rPr lang="en-US" altLang="zh-CN" sz="2400" dirty="0"/>
                  <a:t> </a:t>
                </a:r>
                <a14:m>
                  <m:oMath xmlns:m="http://schemas.openxmlformats.org/officeDocument/2006/math">
                    <m:r>
                      <a:rPr lang="en-US" altLang="zh-CN" sz="2400" dirty="0">
                        <a:latin typeface="Cambria Math" panose="02040503050406030204" pitchFamily="18" charset="0"/>
                      </a:rPr>
                      <m:t>=</m:t>
                    </m:r>
                  </m:oMath>
                </a14:m>
                <a:r>
                  <a:rPr lang="en-US" altLang="zh-CN" sz="2400" dirty="0"/>
                  <a:t> </a:t>
                </a:r>
                <a14:m>
                  <m:oMath xmlns:m="http://schemas.openxmlformats.org/officeDocument/2006/math">
                    <m:f>
                      <m:fPr>
                        <m:ctrlPr>
                          <a:rPr lang="en-US" altLang="zh-CN" sz="2400" i="1" dirty="0">
                            <a:latin typeface="Cambria Math" panose="02040503050406030204" pitchFamily="18" charset="0"/>
                          </a:rPr>
                        </m:ctrlPr>
                      </m:fPr>
                      <m:num>
                        <m:r>
                          <a:rPr lang="en-US" altLang="zh-CN" sz="2400" b="0" i="1" dirty="0" smtClean="0">
                            <a:latin typeface="Cambria Math" panose="02040503050406030204" pitchFamily="18" charset="0"/>
                          </a:rPr>
                          <m:t>1</m:t>
                        </m:r>
                      </m:num>
                      <m:den>
                        <m:r>
                          <a:rPr lang="en-US" altLang="zh-CN" sz="2400" b="0" i="1" dirty="0" smtClean="0">
                            <a:latin typeface="Cambria Math" panose="02040503050406030204" pitchFamily="18" charset="0"/>
                          </a:rPr>
                          <m:t>1−</m:t>
                        </m:r>
                        <m:r>
                          <a:rPr lang="zh-CN" altLang="en-US" sz="2400" i="1" dirty="0">
                            <a:latin typeface="Cambria Math" panose="02040503050406030204" pitchFamily="18" charset="0"/>
                          </a:rPr>
                          <m:t>负债</m:t>
                        </m:r>
                        <m:r>
                          <a:rPr lang="zh-CN" altLang="en-US" sz="2400" i="1" dirty="0" smtClean="0">
                            <a:latin typeface="Cambria Math" panose="02040503050406030204" pitchFamily="18" charset="0"/>
                          </a:rPr>
                          <m:t>比率</m:t>
                        </m:r>
                      </m:den>
                    </m:f>
                    <m:r>
                      <a:rPr lang="en-US" altLang="zh-CN" sz="2400" i="1" dirty="0">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𝐷</m:t>
                        </m:r>
                        <m:r>
                          <a:rPr lang="en-US" altLang="zh-CN" sz="2400" i="1" dirty="0" smtClean="0">
                            <a:latin typeface="Cambria Math" panose="02040503050406030204" pitchFamily="18" charset="0"/>
                          </a:rPr>
                          <m:t>+</m:t>
                        </m:r>
                        <m:r>
                          <a:rPr lang="en-US" altLang="zh-CN" sz="2400" b="0" i="1" dirty="0" smtClean="0">
                            <a:latin typeface="Cambria Math" panose="02040503050406030204" pitchFamily="18" charset="0"/>
                          </a:rPr>
                          <m:t>𝐸</m:t>
                        </m:r>
                      </m:num>
                      <m:den>
                        <m:r>
                          <a:rPr lang="en-US" altLang="zh-CN" sz="2400" i="1" dirty="0">
                            <a:latin typeface="Cambria Math" panose="02040503050406030204" pitchFamily="18" charset="0"/>
                          </a:rPr>
                          <m:t>𝐸</m:t>
                        </m:r>
                      </m:den>
                    </m:f>
                  </m:oMath>
                </a14:m>
                <a:endParaRPr lang="en-US" altLang="zh-CN" sz="2400" b="0" dirty="0"/>
              </a:p>
              <a:p>
                <a:r>
                  <a:rPr lang="en-US" altLang="zh-CN" sz="2400" b="0" dirty="0"/>
                  <a:t>	</a:t>
                </a:r>
                <a:r>
                  <a:rPr lang="zh-CN" altLang="en-US" sz="2400" b="0" dirty="0"/>
                  <a:t>④</a:t>
                </a:r>
                <a14:m>
                  <m:oMath xmlns:m="http://schemas.openxmlformats.org/officeDocument/2006/math">
                    <m:r>
                      <a:rPr lang="zh-CN" altLang="en-US" sz="2400" i="1" dirty="0">
                        <a:latin typeface="Cambria Math" panose="02040503050406030204" pitchFamily="18" charset="0"/>
                      </a:rPr>
                      <m:t>利息</m:t>
                    </m:r>
                    <m:r>
                      <a:rPr lang="zh-CN" altLang="en-US" sz="2400" i="1" dirty="0" smtClean="0">
                        <a:latin typeface="Cambria Math" panose="02040503050406030204" pitchFamily="18" charset="0"/>
                      </a:rPr>
                      <m:t>保障</m:t>
                    </m:r>
                    <m:r>
                      <a:rPr lang="zh-CN" altLang="en-US" sz="2400" i="1" dirty="0">
                        <a:latin typeface="Cambria Math" panose="02040503050406030204" pitchFamily="18" charset="0"/>
                      </a:rPr>
                      <m:t>倍数</m:t>
                    </m:r>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𝐸𝐵𝐼𝑇</m:t>
                        </m:r>
                      </m:num>
                      <m:den>
                        <m:r>
                          <a:rPr lang="zh-CN" altLang="en-US" sz="2400" i="1" dirty="0">
                            <a:latin typeface="Cambria Math" panose="02040503050406030204" pitchFamily="18" charset="0"/>
                          </a:rPr>
                          <m:t>利息</m:t>
                        </m:r>
                      </m:den>
                    </m:f>
                  </m:oMath>
                </a14:m>
                <a:r>
                  <a:rPr lang="zh-CN" altLang="en-US" sz="2400" b="0" dirty="0"/>
                  <a:t>（也可以使用</a:t>
                </a:r>
                <a:r>
                  <a:rPr lang="en-US" altLang="zh-CN" sz="2400" b="0" dirty="0"/>
                  <a:t>EBITDA</a:t>
                </a:r>
                <a:r>
                  <a:rPr lang="zh-CN" altLang="en-US" sz="2400" b="0" dirty="0"/>
                  <a:t>）</a:t>
                </a:r>
                <a:endParaRPr lang="en-US" altLang="zh-CN" sz="2400" b="0" dirty="0"/>
              </a:p>
            </p:txBody>
          </p:sp>
        </mc:Choice>
        <mc:Fallback xmlns="">
          <p:sp>
            <p:nvSpPr>
              <p:cNvPr id="3" name="文本框 2">
                <a:extLst>
                  <a:ext uri="{FF2B5EF4-FFF2-40B4-BE49-F238E27FC236}">
                    <a16:creationId xmlns:a16="http://schemas.microsoft.com/office/drawing/2014/main" id="{B3BC4B1C-FBC6-34EF-21A5-56D117DD50B1}"/>
                  </a:ext>
                </a:extLst>
              </p:cNvPr>
              <p:cNvSpPr txBox="1">
                <a:spLocks noRot="1" noChangeAspect="1" noMove="1" noResize="1" noEditPoints="1" noAdjustHandles="1" noChangeArrowheads="1" noChangeShapeType="1" noTextEdit="1"/>
              </p:cNvSpPr>
              <p:nvPr/>
            </p:nvSpPr>
            <p:spPr>
              <a:xfrm>
                <a:off x="1757774" y="2118064"/>
                <a:ext cx="8676453" cy="3214663"/>
              </a:xfrm>
              <a:prstGeom prst="rect">
                <a:avLst/>
              </a:prstGeom>
              <a:blipFill>
                <a:blip r:embed="rId4"/>
                <a:stretch>
                  <a:fillRect l="-1404" t="-20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2098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794382"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财务报表分析</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3BC4B1C-FBC6-34EF-21A5-56D117DD50B1}"/>
                  </a:ext>
                </a:extLst>
              </p:cNvPr>
              <p:cNvSpPr txBox="1"/>
              <p:nvPr/>
            </p:nvSpPr>
            <p:spPr>
              <a:xfrm>
                <a:off x="1757774" y="2118064"/>
                <a:ext cx="8676453" cy="2632131"/>
              </a:xfrm>
              <a:prstGeom prst="rect">
                <a:avLst/>
              </a:prstGeom>
              <a:noFill/>
            </p:spPr>
            <p:txBody>
              <a:bodyPr wrap="square" rtlCol="0">
                <a:spAutoFit/>
              </a:bodyPr>
              <a:lstStyle/>
              <a:p>
                <a:pPr algn="l"/>
                <a:r>
                  <a:rPr lang="zh-CN" altLang="en-US" sz="2800" dirty="0"/>
                  <a:t>衡量公司</a:t>
                </a:r>
                <a:r>
                  <a:rPr lang="zh-CN" altLang="en-US" sz="2800" dirty="0">
                    <a:solidFill>
                      <a:srgbClr val="FF0000"/>
                    </a:solidFill>
                  </a:rPr>
                  <a:t>市场价值</a:t>
                </a:r>
                <a:r>
                  <a:rPr lang="zh-CN" altLang="en-US" sz="2800" dirty="0"/>
                  <a:t>的指标：</a:t>
                </a:r>
                <a:r>
                  <a:rPr lang="zh-CN" altLang="en-US" sz="2800" dirty="0">
                    <a:solidFill>
                      <a:srgbClr val="FF0000"/>
                    </a:solidFill>
                  </a:rPr>
                  <a:t>估值比率</a:t>
                </a:r>
                <a:endParaRPr lang="en-US" altLang="zh-CN" sz="2800" dirty="0">
                  <a:solidFill>
                    <a:srgbClr val="FF0000"/>
                  </a:solidFill>
                </a:endParaRPr>
              </a:p>
              <a:p>
                <a:r>
                  <a:rPr lang="en-US" altLang="zh-CN" sz="2800" dirty="0"/>
                  <a:t>	</a:t>
                </a:r>
                <a:r>
                  <a:rPr lang="zh-CN" altLang="en-US" sz="2400" dirty="0"/>
                  <a:t>①</a:t>
                </a:r>
                <a14:m>
                  <m:oMath xmlns:m="http://schemas.openxmlformats.org/officeDocument/2006/math">
                    <m:r>
                      <a:rPr lang="zh-CN" altLang="en-US" sz="2400" b="0" i="1" dirty="0">
                        <a:latin typeface="Cambria Math" panose="02040503050406030204" pitchFamily="18" charset="0"/>
                      </a:rPr>
                      <m:t>市盈率</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𝑃</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𝐸</m:t>
                        </m:r>
                      </m:e>
                    </m:d>
                    <m:r>
                      <a:rPr lang="en-US" altLang="zh-CN" sz="2400" b="0" i="0"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股票</m:t>
                        </m:r>
                        <m:r>
                          <a:rPr lang="zh-CN" altLang="en-US" sz="2400" i="1" dirty="0" smtClean="0">
                            <a:latin typeface="Cambria Math" panose="02040503050406030204" pitchFamily="18" charset="0"/>
                          </a:rPr>
                          <m:t>总市值</m:t>
                        </m:r>
                      </m:num>
                      <m:den>
                        <m:r>
                          <a:rPr lang="zh-CN" altLang="en-US" sz="2400" i="1" dirty="0">
                            <a:latin typeface="Cambria Math" panose="02040503050406030204" pitchFamily="18" charset="0"/>
                          </a:rPr>
                          <m:t>年度净利润</m:t>
                        </m:r>
                      </m:den>
                    </m:f>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每股</m:t>
                        </m:r>
                        <m:r>
                          <a:rPr lang="zh-CN" altLang="en-US" sz="2400" i="1" dirty="0" smtClean="0">
                            <a:latin typeface="Cambria Math" panose="02040503050406030204" pitchFamily="18" charset="0"/>
                          </a:rPr>
                          <m:t>价格</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𝑃</m:t>
                            </m:r>
                          </m:e>
                        </m:d>
                      </m:num>
                      <m:den>
                        <m:r>
                          <a:rPr lang="zh-CN" altLang="en-US" sz="2400" i="1" dirty="0">
                            <a:latin typeface="Cambria Math" panose="02040503050406030204" pitchFamily="18" charset="0"/>
                          </a:rPr>
                          <m:t>每股收益</m:t>
                        </m:r>
                        <m:d>
                          <m:dPr>
                            <m:ctrlPr>
                              <a:rPr lang="en-US" altLang="zh-CN" sz="2400" i="1" dirty="0">
                                <a:latin typeface="Cambria Math" panose="02040503050406030204" pitchFamily="18" charset="0"/>
                              </a:rPr>
                            </m:ctrlPr>
                          </m:dPr>
                          <m:e>
                            <m:r>
                              <a:rPr lang="en-US" altLang="zh-CN" sz="2400" b="0" i="1" dirty="0" smtClean="0">
                                <a:latin typeface="Cambria Math" panose="02040503050406030204" pitchFamily="18" charset="0"/>
                              </a:rPr>
                              <m:t>𝐸</m:t>
                            </m:r>
                            <m:r>
                              <a:rPr lang="en-US" altLang="zh-CN" sz="2400" i="1" dirty="0">
                                <a:latin typeface="Cambria Math" panose="02040503050406030204" pitchFamily="18" charset="0"/>
                              </a:rPr>
                              <m:t>𝑃</m:t>
                            </m:r>
                            <m:r>
                              <a:rPr lang="en-US" altLang="zh-CN" sz="2400" b="0" i="1" dirty="0" smtClean="0">
                                <a:latin typeface="Cambria Math" panose="02040503050406030204" pitchFamily="18" charset="0"/>
                              </a:rPr>
                              <m:t>𝑆</m:t>
                            </m:r>
                          </m:e>
                        </m:d>
                      </m:den>
                    </m:f>
                  </m:oMath>
                </a14:m>
                <a:endParaRPr lang="en-US" altLang="zh-CN" sz="2400" b="0" dirty="0"/>
              </a:p>
              <a:p>
                <a:r>
                  <a:rPr lang="en-US" altLang="zh-CN" sz="2400" dirty="0"/>
                  <a:t>	</a:t>
                </a:r>
                <a:r>
                  <a:rPr lang="zh-CN" altLang="en-US" sz="2400" dirty="0"/>
                  <a:t>②</a:t>
                </a:r>
                <a14:m>
                  <m:oMath xmlns:m="http://schemas.openxmlformats.org/officeDocument/2006/math">
                    <m:r>
                      <a:rPr lang="zh-CN" altLang="en-US" sz="2400" b="0" i="1" dirty="0">
                        <a:latin typeface="Cambria Math" panose="02040503050406030204" pitchFamily="18" charset="0"/>
                      </a:rPr>
                      <m:t>市净率</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𝑃</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𝐵</m:t>
                    </m:r>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每股</m:t>
                        </m:r>
                        <m:r>
                          <a:rPr lang="zh-CN" altLang="en-US" sz="2400" i="1" dirty="0" smtClean="0">
                            <a:latin typeface="Cambria Math" panose="02040503050406030204" pitchFamily="18" charset="0"/>
                          </a:rPr>
                          <m:t>股价</m:t>
                        </m:r>
                      </m:num>
                      <m:den>
                        <m:r>
                          <a:rPr lang="zh-CN" altLang="en-US" sz="2400" i="1" dirty="0">
                            <a:latin typeface="Cambria Math" panose="02040503050406030204" pitchFamily="18" charset="0"/>
                          </a:rPr>
                          <m:t>每股账面价值</m:t>
                        </m:r>
                      </m:den>
                    </m:f>
                  </m:oMath>
                </a14:m>
                <a:endParaRPr lang="en-US" altLang="zh-CN" sz="2400" dirty="0"/>
              </a:p>
              <a:p>
                <a:r>
                  <a:rPr lang="en-US" altLang="zh-CN" sz="2400" dirty="0"/>
                  <a:t>	</a:t>
                </a:r>
                <a:r>
                  <a:rPr lang="zh-CN" altLang="en-US" sz="2400" dirty="0"/>
                  <a:t>③</a:t>
                </a:r>
                <a14:m>
                  <m:oMath xmlns:m="http://schemas.openxmlformats.org/officeDocument/2006/math">
                    <m:r>
                      <a:rPr lang="zh-CN" altLang="en-US" sz="2400" i="1" dirty="0">
                        <a:latin typeface="Cambria Math" panose="02040503050406030204" pitchFamily="18" charset="0"/>
                      </a:rPr>
                      <m:t>市销率</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𝑃</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𝑆</m:t>
                    </m:r>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i="1" dirty="0">
                            <a:latin typeface="Cambria Math" panose="02040503050406030204" pitchFamily="18" charset="0"/>
                          </a:rPr>
                          <m:t>每股</m:t>
                        </m:r>
                        <m:r>
                          <a:rPr lang="zh-CN" altLang="en-US" sz="2400" i="1" dirty="0" smtClean="0">
                            <a:latin typeface="Cambria Math" panose="02040503050406030204" pitchFamily="18" charset="0"/>
                          </a:rPr>
                          <m:t>股价</m:t>
                        </m:r>
                      </m:num>
                      <m:den>
                        <m:r>
                          <a:rPr lang="zh-CN" altLang="en-US" sz="2400" i="1" dirty="0">
                            <a:latin typeface="Cambria Math" panose="02040503050406030204" pitchFamily="18" charset="0"/>
                          </a:rPr>
                          <m:t>每股销售额</m:t>
                        </m:r>
                      </m:den>
                    </m:f>
                  </m:oMath>
                </a14:m>
                <a:endParaRPr lang="en-US" altLang="zh-CN" sz="2400" b="0" dirty="0"/>
              </a:p>
            </p:txBody>
          </p:sp>
        </mc:Choice>
        <mc:Fallback xmlns="">
          <p:sp>
            <p:nvSpPr>
              <p:cNvPr id="3" name="文本框 2">
                <a:extLst>
                  <a:ext uri="{FF2B5EF4-FFF2-40B4-BE49-F238E27FC236}">
                    <a16:creationId xmlns:a16="http://schemas.microsoft.com/office/drawing/2014/main" id="{B3BC4B1C-FBC6-34EF-21A5-56D117DD50B1}"/>
                  </a:ext>
                </a:extLst>
              </p:cNvPr>
              <p:cNvSpPr txBox="1">
                <a:spLocks noRot="1" noChangeAspect="1" noMove="1" noResize="1" noEditPoints="1" noAdjustHandles="1" noChangeArrowheads="1" noChangeShapeType="1" noTextEdit="1"/>
              </p:cNvSpPr>
              <p:nvPr/>
            </p:nvSpPr>
            <p:spPr>
              <a:xfrm>
                <a:off x="1757774" y="2118064"/>
                <a:ext cx="8676453" cy="2632131"/>
              </a:xfrm>
              <a:prstGeom prst="rect">
                <a:avLst/>
              </a:prstGeom>
              <a:blipFill>
                <a:blip r:embed="rId4"/>
                <a:stretch>
                  <a:fillRect l="-1404" t="-2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3519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413D8F7-960A-4AC0-8E95-15FB87233B1B}"/>
              </a:ext>
            </a:extLst>
          </p:cNvPr>
          <p:cNvGrpSpPr/>
          <p:nvPr/>
        </p:nvGrpSpPr>
        <p:grpSpPr>
          <a:xfrm>
            <a:off x="541532" y="456537"/>
            <a:ext cx="2160513" cy="1360772"/>
            <a:chOff x="373605" y="283629"/>
            <a:chExt cx="2160513" cy="1360772"/>
          </a:xfrm>
        </p:grpSpPr>
        <p:sp>
          <p:nvSpPr>
            <p:cNvPr id="5" name="TextBox 4"/>
            <p:cNvSpPr txBox="1"/>
            <p:nvPr/>
          </p:nvSpPr>
          <p:spPr bwMode="auto">
            <a:xfrm>
              <a:off x="373605" y="283629"/>
              <a:ext cx="1563876" cy="943776"/>
            </a:xfrm>
            <a:prstGeom prst="rect">
              <a:avLst/>
            </a:prstGeom>
            <a:noFill/>
          </p:spPr>
          <p:txBody>
            <a:bodyPr wrap="none" lIns="121913" tIns="60956" rIns="121913" bIns="60956">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zh-CN" altLang="en-US" sz="5333" b="0" i="0" u="none" strike="noStrike" kern="0" cap="none" spc="-200" normalizeH="0" baseline="0" noProof="0" dirty="0">
                  <a:ln w="1905">
                    <a:noFill/>
                  </a:ln>
                  <a:solidFill>
                    <a:srgbClr val="FF0000"/>
                  </a:solidFill>
                  <a:effectLst/>
                  <a:uLnTx/>
                  <a:uFillTx/>
                  <a:latin typeface="字魂35号-经典雅黑" panose="02000000000000000000" pitchFamily="2" charset="-122"/>
                  <a:ea typeface="字魂35号-经典雅黑" panose="02000000000000000000" pitchFamily="2" charset="-122"/>
                </a:rPr>
                <a:t>目录</a:t>
              </a:r>
            </a:p>
          </p:txBody>
        </p:sp>
        <p:sp>
          <p:nvSpPr>
            <p:cNvPr id="6" name="TextBox 5"/>
            <p:cNvSpPr txBox="1"/>
            <p:nvPr/>
          </p:nvSpPr>
          <p:spPr bwMode="auto">
            <a:xfrm>
              <a:off x="373605" y="1110865"/>
              <a:ext cx="2160513" cy="533536"/>
            </a:xfrm>
            <a:prstGeom prst="rect">
              <a:avLst/>
            </a:prstGeom>
            <a:noFill/>
          </p:spPr>
          <p:txBody>
            <a:bodyPr wrap="none" lIns="121913" tIns="60956" rIns="121913" bIns="60956">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2667" b="1" i="0" u="none" strike="noStrike" kern="1200" cap="none" spc="0" normalizeH="0" baseline="0" noProof="0" dirty="0">
                  <a:ln>
                    <a:noFill/>
                  </a:ln>
                  <a:solidFill>
                    <a:srgbClr val="FF0000"/>
                  </a:solidFill>
                  <a:effectLst/>
                  <a:uLnTx/>
                  <a:uFillTx/>
                  <a:latin typeface="字魂35号-经典雅黑" panose="02000000000000000000" pitchFamily="2" charset="-122"/>
                  <a:ea typeface="字魂35号-经典雅黑" panose="02000000000000000000" pitchFamily="2" charset="-122"/>
                </a:rPr>
                <a:t>CONTENTS</a:t>
              </a:r>
              <a:endParaRPr kumimoji="0" lang="zh-CN" altLang="en-US" sz="2667" b="1" i="0" u="none" strike="noStrike" kern="1200" cap="none" spc="0" normalizeH="0" baseline="0" noProof="0" dirty="0">
                <a:ln>
                  <a:noFill/>
                </a:ln>
                <a:solidFill>
                  <a:srgbClr val="FF0000"/>
                </a:solidFill>
                <a:effectLst/>
                <a:uLnTx/>
                <a:uFillTx/>
                <a:latin typeface="字魂35号-经典雅黑" panose="02000000000000000000" pitchFamily="2" charset="-122"/>
                <a:ea typeface="字魂35号-经典雅黑" panose="02000000000000000000" pitchFamily="2" charset="-122"/>
              </a:endParaRPr>
            </a:p>
          </p:txBody>
        </p:sp>
      </p:grpSp>
      <p:grpSp>
        <p:nvGrpSpPr>
          <p:cNvPr id="7" name="组合 6">
            <a:extLst>
              <a:ext uri="{FF2B5EF4-FFF2-40B4-BE49-F238E27FC236}">
                <a16:creationId xmlns:a16="http://schemas.microsoft.com/office/drawing/2014/main" id="{59EB2A67-FD74-4134-96C9-17CE246D7E2D}"/>
              </a:ext>
            </a:extLst>
          </p:cNvPr>
          <p:cNvGrpSpPr/>
          <p:nvPr/>
        </p:nvGrpSpPr>
        <p:grpSpPr>
          <a:xfrm>
            <a:off x="3984059" y="1936024"/>
            <a:ext cx="3804218" cy="687948"/>
            <a:chOff x="3993858" y="1478759"/>
            <a:chExt cx="3804218" cy="687948"/>
          </a:xfrm>
        </p:grpSpPr>
        <p:sp>
          <p:nvSpPr>
            <p:cNvPr id="8" name="TextBox 7"/>
            <p:cNvSpPr txBox="1"/>
            <p:nvPr/>
          </p:nvSpPr>
          <p:spPr bwMode="auto">
            <a:xfrm>
              <a:off x="4781880" y="1478759"/>
              <a:ext cx="301619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预习内容检测</a:t>
              </a:r>
            </a:p>
          </p:txBody>
        </p:sp>
        <p:sp>
          <p:nvSpPr>
            <p:cNvPr id="16" name="TextBox 15"/>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01</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9" name="组合 8">
            <a:extLst>
              <a:ext uri="{FF2B5EF4-FFF2-40B4-BE49-F238E27FC236}">
                <a16:creationId xmlns:a16="http://schemas.microsoft.com/office/drawing/2014/main" id="{B0993134-6BA1-4CAA-BE6F-9ED07F69EAE4}"/>
              </a:ext>
            </a:extLst>
          </p:cNvPr>
          <p:cNvGrpSpPr/>
          <p:nvPr/>
        </p:nvGrpSpPr>
        <p:grpSpPr>
          <a:xfrm>
            <a:off x="3984059" y="4641446"/>
            <a:ext cx="5189213" cy="687948"/>
            <a:chOff x="3993858" y="1478759"/>
            <a:chExt cx="5189213" cy="687948"/>
          </a:xfrm>
        </p:grpSpPr>
        <p:sp>
          <p:nvSpPr>
            <p:cNvPr id="10" name="TextBox 7">
              <a:extLst>
                <a:ext uri="{FF2B5EF4-FFF2-40B4-BE49-F238E27FC236}">
                  <a16:creationId xmlns:a16="http://schemas.microsoft.com/office/drawing/2014/main" id="{16D0D477-A10D-433A-B7A5-E7B2E1FC00E7}"/>
                </a:ext>
              </a:extLst>
            </p:cNvPr>
            <p:cNvSpPr txBox="1"/>
            <p:nvPr/>
          </p:nvSpPr>
          <p:spPr bwMode="auto">
            <a:xfrm>
              <a:off x="4781880" y="1478759"/>
              <a:ext cx="4401191"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财务决策与一价定律</a:t>
              </a:r>
            </a:p>
          </p:txBody>
        </p:sp>
        <p:sp>
          <p:nvSpPr>
            <p:cNvPr id="11" name="TextBox 15">
              <a:extLst>
                <a:ext uri="{FF2B5EF4-FFF2-40B4-BE49-F238E27FC236}">
                  <a16:creationId xmlns:a16="http://schemas.microsoft.com/office/drawing/2014/main" id="{07F95305-64C8-49AD-933E-AAE07008E9C0}"/>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04</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12" name="组合 11">
            <a:extLst>
              <a:ext uri="{FF2B5EF4-FFF2-40B4-BE49-F238E27FC236}">
                <a16:creationId xmlns:a16="http://schemas.microsoft.com/office/drawing/2014/main" id="{C46034B8-7673-466E-8778-FD4D5DE3443F}"/>
              </a:ext>
            </a:extLst>
          </p:cNvPr>
          <p:cNvGrpSpPr/>
          <p:nvPr/>
        </p:nvGrpSpPr>
        <p:grpSpPr>
          <a:xfrm>
            <a:off x="3984059" y="3739638"/>
            <a:ext cx="3804218" cy="687948"/>
            <a:chOff x="3993858" y="1478759"/>
            <a:chExt cx="3804218" cy="687948"/>
          </a:xfrm>
        </p:grpSpPr>
        <p:sp>
          <p:nvSpPr>
            <p:cNvPr id="13" name="TextBox 7">
              <a:extLst>
                <a:ext uri="{FF2B5EF4-FFF2-40B4-BE49-F238E27FC236}">
                  <a16:creationId xmlns:a16="http://schemas.microsoft.com/office/drawing/2014/main" id="{7CC42332-8B64-4D97-AD3A-BE45A6D60B5D}"/>
                </a:ext>
              </a:extLst>
            </p:cNvPr>
            <p:cNvSpPr txBox="1"/>
            <p:nvPr/>
          </p:nvSpPr>
          <p:spPr bwMode="auto">
            <a:xfrm>
              <a:off x="4781880" y="1478759"/>
              <a:ext cx="301619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财务报表分析</a:t>
              </a:r>
            </a:p>
          </p:txBody>
        </p:sp>
        <p:sp>
          <p:nvSpPr>
            <p:cNvPr id="14" name="TextBox 15">
              <a:extLst>
                <a:ext uri="{FF2B5EF4-FFF2-40B4-BE49-F238E27FC236}">
                  <a16:creationId xmlns:a16="http://schemas.microsoft.com/office/drawing/2014/main" id="{41B904F7-B254-411A-8567-584F0C1C779D}"/>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03</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15" name="组合 14">
            <a:extLst>
              <a:ext uri="{FF2B5EF4-FFF2-40B4-BE49-F238E27FC236}">
                <a16:creationId xmlns:a16="http://schemas.microsoft.com/office/drawing/2014/main" id="{5B065390-BFB3-488F-A964-001B9F81E8F9}"/>
              </a:ext>
            </a:extLst>
          </p:cNvPr>
          <p:cNvGrpSpPr/>
          <p:nvPr/>
        </p:nvGrpSpPr>
        <p:grpSpPr>
          <a:xfrm>
            <a:off x="3984059" y="2837831"/>
            <a:ext cx="4265883" cy="687948"/>
            <a:chOff x="3993858" y="1478759"/>
            <a:chExt cx="4265883" cy="687948"/>
          </a:xfrm>
        </p:grpSpPr>
        <p:sp>
          <p:nvSpPr>
            <p:cNvPr id="17" name="TextBox 7">
              <a:extLst>
                <a:ext uri="{FF2B5EF4-FFF2-40B4-BE49-F238E27FC236}">
                  <a16:creationId xmlns:a16="http://schemas.microsoft.com/office/drawing/2014/main" id="{7F4CA2E9-F045-408D-A721-621A60E5D770}"/>
                </a:ext>
              </a:extLst>
            </p:cNvPr>
            <p:cNvSpPr txBox="1"/>
            <p:nvPr/>
          </p:nvSpPr>
          <p:spPr bwMode="auto">
            <a:xfrm>
              <a:off x="4781880" y="1478759"/>
              <a:ext cx="3477861"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企业的组织形式</a:t>
              </a:r>
            </a:p>
          </p:txBody>
        </p:sp>
        <p:sp>
          <p:nvSpPr>
            <p:cNvPr id="18" name="TextBox 15">
              <a:extLst>
                <a:ext uri="{FF2B5EF4-FFF2-40B4-BE49-F238E27FC236}">
                  <a16:creationId xmlns:a16="http://schemas.microsoft.com/office/drawing/2014/main" id="{F83E54A8-CA77-4B59-ACF8-87E1D880BBCD}"/>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02</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grpSp>
        <p:nvGrpSpPr>
          <p:cNvPr id="19" name="组合 18">
            <a:extLst>
              <a:ext uri="{FF2B5EF4-FFF2-40B4-BE49-F238E27FC236}">
                <a16:creationId xmlns:a16="http://schemas.microsoft.com/office/drawing/2014/main" id="{B54C6F5E-6E4B-B9C2-9E42-3886AF649640}"/>
              </a:ext>
            </a:extLst>
          </p:cNvPr>
          <p:cNvGrpSpPr/>
          <p:nvPr/>
        </p:nvGrpSpPr>
        <p:grpSpPr>
          <a:xfrm>
            <a:off x="3984059" y="5532406"/>
            <a:ext cx="3804218" cy="687948"/>
            <a:chOff x="3993858" y="1478759"/>
            <a:chExt cx="3804218" cy="687948"/>
          </a:xfrm>
        </p:grpSpPr>
        <p:sp>
          <p:nvSpPr>
            <p:cNvPr id="20" name="TextBox 7">
              <a:extLst>
                <a:ext uri="{FF2B5EF4-FFF2-40B4-BE49-F238E27FC236}">
                  <a16:creationId xmlns:a16="http://schemas.microsoft.com/office/drawing/2014/main" id="{692EB998-7265-4B37-7246-A47757C6F73A}"/>
                </a:ext>
              </a:extLst>
            </p:cNvPr>
            <p:cNvSpPr txBox="1"/>
            <p:nvPr/>
          </p:nvSpPr>
          <p:spPr bwMode="auto">
            <a:xfrm>
              <a:off x="4781880" y="1478759"/>
              <a:ext cx="3016196" cy="677100"/>
            </a:xfrm>
            <a:prstGeom prst="rect">
              <a:avLst/>
            </a:prstGeom>
            <a:noFill/>
          </p:spPr>
          <p:txBody>
            <a:bodyPr wrap="none" lIns="121913" tIns="60956" rIns="121913" bIns="60956">
              <a:spAutoFit/>
            </a:body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3600" i="0" u="none" strike="noStrike" kern="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货币时间价值</a:t>
              </a:r>
            </a:p>
          </p:txBody>
        </p:sp>
        <p:sp>
          <p:nvSpPr>
            <p:cNvPr id="21" name="TextBox 15">
              <a:extLst>
                <a:ext uri="{FF2B5EF4-FFF2-40B4-BE49-F238E27FC236}">
                  <a16:creationId xmlns:a16="http://schemas.microsoft.com/office/drawing/2014/main" id="{F286F3C3-3450-989D-6273-CC18499A6C8A}"/>
                </a:ext>
              </a:extLst>
            </p:cNvPr>
            <p:cNvSpPr txBox="1"/>
            <p:nvPr/>
          </p:nvSpPr>
          <p:spPr>
            <a:xfrm>
              <a:off x="3993858" y="1489607"/>
              <a:ext cx="788022" cy="677100"/>
            </a:xfrm>
            <a:prstGeom prst="rect">
              <a:avLst/>
            </a:prstGeom>
            <a:noFill/>
          </p:spPr>
          <p:txBody>
            <a:bodyPr wrap="none" lIns="121913" tIns="60956" rIns="121913" bIns="60956" rtlCol="0">
              <a:spAutoFit/>
            </a:bodyPr>
            <a:lstStyle/>
            <a:p>
              <a:pPr marL="0" marR="0" lvl="0" indent="0" algn="l" defTabSz="1219012"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rPr>
                <a:t>05</a:t>
              </a:r>
              <a:endParaRPr kumimoji="0" lang="zh-CN" altLang="en-US" sz="3600" b="0" i="0" u="none" strike="noStrike" kern="1200" cap="none" spc="0" normalizeH="0" baseline="0" noProof="0" dirty="0">
                <a:ln>
                  <a:noFill/>
                </a:ln>
                <a:effectLst/>
                <a:uLnTx/>
                <a:uFillTx/>
                <a:latin typeface="字魂35号-经典雅黑" panose="02000000000000000000" pitchFamily="2" charset="-122"/>
                <a:ea typeface="字魂35号-经典雅黑" panose="02000000000000000000" pitchFamily="2" charset="-122"/>
              </a:endParaRPr>
            </a:p>
          </p:txBody>
        </p:sp>
      </p:grpSp>
    </p:spTree>
    <p:extLst>
      <p:ext uri="{BB962C8B-B14F-4D97-AF65-F5344CB8AC3E}">
        <p14:creationId xmlns:p14="http://schemas.microsoft.com/office/powerpoint/2010/main" val="2110673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948268" y="250621"/>
            <a:ext cx="1723549"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杜邦分析法</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3BC4B1C-FBC6-34EF-21A5-56D117DD50B1}"/>
                  </a:ext>
                </a:extLst>
              </p:cNvPr>
              <p:cNvSpPr txBox="1"/>
              <p:nvPr/>
            </p:nvSpPr>
            <p:spPr>
              <a:xfrm>
                <a:off x="24718" y="2967912"/>
                <a:ext cx="12142565" cy="922176"/>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𝑅𝑂𝐸</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zh-CN" altLang="en-US" sz="2400" i="1">
                                <a:latin typeface="Cambria Math" panose="02040503050406030204" pitchFamily="18" charset="0"/>
                              </a:rPr>
                              <m:t>净利润</m:t>
                            </m:r>
                          </m:num>
                          <m:den>
                            <m:r>
                              <a:rPr lang="zh-CN" altLang="en-US" sz="2400" i="1">
                                <a:latin typeface="Cambria Math" panose="02040503050406030204" pitchFamily="18" charset="0"/>
                              </a:rPr>
                              <m:t>销售</m:t>
                            </m:r>
                            <m:r>
                              <a:rPr lang="zh-CN" altLang="en-US" sz="2400" i="1" smtClean="0">
                                <a:latin typeface="Cambria Math" panose="02040503050406030204" pitchFamily="18" charset="0"/>
                              </a:rPr>
                              <m:t>收入</m:t>
                            </m:r>
                          </m:den>
                        </m:f>
                      </m:e>
                    </m:d>
                    <m:r>
                      <a:rPr lang="en-US" altLang="zh-CN" sz="2400" b="0" i="1" smtClean="0">
                        <a:latin typeface="Cambria Math" panose="02040503050406030204" pitchFamily="18" charset="0"/>
                        <a:ea typeface="Cambria Math" panose="02040503050406030204" pitchFamily="18" charset="0"/>
                      </a:rPr>
                      <m:t>×</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zh-CN" altLang="en-US" sz="2400" i="1">
                                <a:latin typeface="Cambria Math" panose="02040503050406030204" pitchFamily="18" charset="0"/>
                              </a:rPr>
                              <m:t>销售</m:t>
                            </m:r>
                            <m:r>
                              <a:rPr lang="zh-CN" altLang="en-US" sz="2400" i="1" smtClean="0">
                                <a:latin typeface="Cambria Math" panose="02040503050406030204" pitchFamily="18" charset="0"/>
                              </a:rPr>
                              <m:t>收入</m:t>
                            </m:r>
                          </m:num>
                          <m:den>
                            <m:r>
                              <a:rPr lang="zh-CN" altLang="en-US" sz="2400" i="1">
                                <a:latin typeface="Cambria Math" panose="02040503050406030204" pitchFamily="18" charset="0"/>
                              </a:rPr>
                              <m:t>总资产</m:t>
                            </m:r>
                          </m:den>
                        </m:f>
                      </m:e>
                    </m:d>
                    <m:r>
                      <a:rPr lang="en-US" altLang="zh-CN" sz="2400" b="0" i="1" smtClean="0">
                        <a:latin typeface="Cambria Math" panose="02040503050406030204" pitchFamily="18" charset="0"/>
                        <a:ea typeface="Cambria Math" panose="02040503050406030204" pitchFamily="18" charset="0"/>
                      </a:rPr>
                      <m:t>×</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zh-CN" altLang="en-US" sz="2400" i="1">
                                <a:latin typeface="Cambria Math" panose="02040503050406030204" pitchFamily="18" charset="0"/>
                              </a:rPr>
                              <m:t>总资产</m:t>
                            </m:r>
                          </m:num>
                          <m:den>
                            <m:r>
                              <a:rPr lang="zh-CN" altLang="en-US" sz="2400" i="1">
                                <a:latin typeface="Cambria Math" panose="02040503050406030204" pitchFamily="18" charset="0"/>
                              </a:rPr>
                              <m:t>股东权益</m:t>
                            </m:r>
                          </m:den>
                        </m:f>
                      </m:e>
                    </m:d>
                    <m:r>
                      <a:rPr lang="en-US" altLang="zh-CN" sz="2400" b="0" i="1" smtClean="0">
                        <a:latin typeface="Cambria Math" panose="02040503050406030204" pitchFamily="18" charset="0"/>
                      </a:rPr>
                      <m:t>=</m:t>
                    </m:r>
                    <m:r>
                      <a:rPr lang="zh-CN" altLang="en-US" sz="2400" i="1">
                        <a:latin typeface="Cambria Math" panose="02040503050406030204" pitchFamily="18" charset="0"/>
                      </a:rPr>
                      <m:t>销售</m:t>
                    </m:r>
                    <m:r>
                      <a:rPr lang="zh-CN" altLang="en-US" sz="2400" i="1" smtClean="0">
                        <a:latin typeface="Cambria Math" panose="02040503050406030204" pitchFamily="18" charset="0"/>
                      </a:rPr>
                      <m:t>净利润</m:t>
                    </m:r>
                    <m:r>
                      <a:rPr lang="zh-CN" altLang="en-US" sz="2400" i="1">
                        <a:latin typeface="Cambria Math" panose="02040503050406030204" pitchFamily="18" charset="0"/>
                      </a:rPr>
                      <m:t>率</m:t>
                    </m:r>
                    <m:r>
                      <a:rPr lang="en-US" altLang="zh-CN" sz="2400" i="1">
                        <a:latin typeface="Cambria Math" panose="02040503050406030204" pitchFamily="18" charset="0"/>
                        <a:ea typeface="Cambria Math" panose="02040503050406030204" pitchFamily="18" charset="0"/>
                      </a:rPr>
                      <m:t>×</m:t>
                    </m:r>
                    <m:r>
                      <a:rPr lang="zh-CN" altLang="en-US" sz="2400" i="1" smtClean="0">
                        <a:latin typeface="Cambria Math" panose="02040503050406030204" pitchFamily="18" charset="0"/>
                        <a:ea typeface="Cambria Math" panose="02040503050406030204" pitchFamily="18" charset="0"/>
                      </a:rPr>
                      <m:t>资产</m:t>
                    </m:r>
                    <m:r>
                      <a:rPr lang="zh-CN" altLang="en-US" sz="2400" i="1">
                        <a:latin typeface="Cambria Math" panose="02040503050406030204" pitchFamily="18" charset="0"/>
                        <a:ea typeface="Cambria Math" panose="02040503050406030204" pitchFamily="18" charset="0"/>
                      </a:rPr>
                      <m:t>周转率</m:t>
                    </m:r>
                    <m:r>
                      <a:rPr lang="en-US" altLang="zh-CN" sz="2400" i="1">
                        <a:latin typeface="Cambria Math" panose="02040503050406030204" pitchFamily="18" charset="0"/>
                        <a:ea typeface="Cambria Math" panose="02040503050406030204" pitchFamily="18" charset="0"/>
                      </a:rPr>
                      <m:t>×</m:t>
                    </m:r>
                  </m:oMath>
                </a14:m>
                <a:r>
                  <a:rPr lang="zh-CN" altLang="en-US" sz="2400" b="0" dirty="0"/>
                  <a:t>权益乘数</a:t>
                </a:r>
                <a:endParaRPr lang="en-US" altLang="zh-CN" sz="2400" b="0" dirty="0"/>
              </a:p>
            </p:txBody>
          </p:sp>
        </mc:Choice>
        <mc:Fallback xmlns="">
          <p:sp>
            <p:nvSpPr>
              <p:cNvPr id="3" name="文本框 2">
                <a:extLst>
                  <a:ext uri="{FF2B5EF4-FFF2-40B4-BE49-F238E27FC236}">
                    <a16:creationId xmlns:a16="http://schemas.microsoft.com/office/drawing/2014/main" id="{B3BC4B1C-FBC6-34EF-21A5-56D117DD50B1}"/>
                  </a:ext>
                </a:extLst>
              </p:cNvPr>
              <p:cNvSpPr txBox="1">
                <a:spLocks noRot="1" noChangeAspect="1" noMove="1" noResize="1" noEditPoints="1" noAdjustHandles="1" noChangeArrowheads="1" noChangeShapeType="1" noTextEdit="1"/>
              </p:cNvSpPr>
              <p:nvPr/>
            </p:nvSpPr>
            <p:spPr>
              <a:xfrm>
                <a:off x="24718" y="2967912"/>
                <a:ext cx="12142565" cy="922176"/>
              </a:xfrm>
              <a:prstGeom prst="rect">
                <a:avLst/>
              </a:prstGeom>
              <a:blipFill>
                <a:blip r:embed="rId4"/>
                <a:stretch>
                  <a:fillRect r="-5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9250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4" y="250621"/>
            <a:ext cx="80022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例题</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5" name="文本框 4">
            <a:extLst>
              <a:ext uri="{FF2B5EF4-FFF2-40B4-BE49-F238E27FC236}">
                <a16:creationId xmlns:a16="http://schemas.microsoft.com/office/drawing/2014/main" id="{4A018030-D4C8-DFC0-A9F6-49B3CBF9DE35}"/>
              </a:ext>
            </a:extLst>
          </p:cNvPr>
          <p:cNvSpPr txBox="1"/>
          <p:nvPr/>
        </p:nvSpPr>
        <p:spPr>
          <a:xfrm>
            <a:off x="649941" y="1294964"/>
            <a:ext cx="6261847" cy="2893100"/>
          </a:xfrm>
          <a:prstGeom prst="rect">
            <a:avLst/>
          </a:prstGeom>
          <a:noFill/>
        </p:spPr>
        <p:txBody>
          <a:bodyPr wrap="square">
            <a:spAutoFit/>
          </a:bodyPr>
          <a:lstStyle/>
          <a:p>
            <a:r>
              <a:rPr lang="zh-CN" altLang="en-US" sz="2800" dirty="0"/>
              <a:t>例题：上财</a:t>
            </a:r>
            <a:r>
              <a:rPr lang="en-US" altLang="zh-CN" sz="2800" dirty="0"/>
              <a:t>2012</a:t>
            </a:r>
            <a:r>
              <a:rPr lang="zh-CN" altLang="en-US" sz="2800" dirty="0"/>
              <a:t>年真题</a:t>
            </a:r>
            <a:endParaRPr lang="en-US" altLang="zh-CN" sz="2800" dirty="0"/>
          </a:p>
          <a:p>
            <a:endParaRPr lang="en-US" altLang="zh-CN" sz="1400" dirty="0"/>
          </a:p>
          <a:p>
            <a:r>
              <a:rPr lang="zh-CN" altLang="en-US" sz="2800" dirty="0"/>
              <a:t>作为整个预算编制起点的是？</a:t>
            </a:r>
            <a:endParaRPr lang="en-US" altLang="zh-CN" sz="2800" dirty="0"/>
          </a:p>
          <a:p>
            <a:r>
              <a:rPr lang="en-US" altLang="zh-CN" sz="2800" dirty="0"/>
              <a:t>A.</a:t>
            </a:r>
            <a:r>
              <a:rPr lang="zh-CN" altLang="en-US" sz="2800" dirty="0"/>
              <a:t>现金收入预算 </a:t>
            </a:r>
            <a:endParaRPr lang="en-US" altLang="zh-CN" sz="2800" dirty="0"/>
          </a:p>
          <a:p>
            <a:r>
              <a:rPr lang="en-US" altLang="zh-CN" sz="2800" dirty="0"/>
              <a:t>B.</a:t>
            </a:r>
            <a:r>
              <a:rPr lang="zh-CN" altLang="en-US" sz="2800" dirty="0"/>
              <a:t>生产预算 </a:t>
            </a:r>
            <a:endParaRPr lang="en-US" altLang="zh-CN" sz="2800" dirty="0"/>
          </a:p>
          <a:p>
            <a:r>
              <a:rPr lang="en-US" altLang="zh-CN" sz="2800" dirty="0"/>
              <a:t>C.</a:t>
            </a:r>
            <a:r>
              <a:rPr lang="zh-CN" altLang="en-US" sz="2800" dirty="0"/>
              <a:t>销售预算 </a:t>
            </a:r>
            <a:endParaRPr lang="en-US" altLang="zh-CN" sz="2800" dirty="0"/>
          </a:p>
          <a:p>
            <a:r>
              <a:rPr lang="en-US" altLang="zh-CN" sz="2800" dirty="0"/>
              <a:t>D.</a:t>
            </a:r>
            <a:r>
              <a:rPr lang="zh-CN" altLang="en-US" sz="2800" dirty="0"/>
              <a:t>产品成本预算</a:t>
            </a:r>
          </a:p>
        </p:txBody>
      </p:sp>
      <p:sp>
        <p:nvSpPr>
          <p:cNvPr id="6" name="文本框 5">
            <a:extLst>
              <a:ext uri="{FF2B5EF4-FFF2-40B4-BE49-F238E27FC236}">
                <a16:creationId xmlns:a16="http://schemas.microsoft.com/office/drawing/2014/main" id="{7DACC677-1C61-44AA-AA35-CDDAEFAD1BCF}"/>
              </a:ext>
            </a:extLst>
          </p:cNvPr>
          <p:cNvSpPr txBox="1"/>
          <p:nvPr/>
        </p:nvSpPr>
        <p:spPr>
          <a:xfrm>
            <a:off x="649941" y="4531223"/>
            <a:ext cx="8736106" cy="523220"/>
          </a:xfrm>
          <a:prstGeom prst="rect">
            <a:avLst/>
          </a:prstGeom>
          <a:noFill/>
        </p:spPr>
        <p:txBody>
          <a:bodyPr wrap="square">
            <a:spAutoFit/>
          </a:bodyPr>
          <a:lstStyle/>
          <a:p>
            <a:r>
              <a:rPr lang="zh-CN" altLang="en-US" sz="2800" dirty="0"/>
              <a:t>答案：</a:t>
            </a:r>
            <a:r>
              <a:rPr lang="en-US" altLang="zh-CN" sz="2800" dirty="0">
                <a:solidFill>
                  <a:srgbClr val="FF0000"/>
                </a:solidFill>
              </a:rPr>
              <a:t>C</a:t>
            </a:r>
            <a:r>
              <a:rPr lang="zh-CN" altLang="en-US" sz="2800" dirty="0"/>
              <a:t>，收入的来源是销售，也是编制预算的起点。</a:t>
            </a:r>
          </a:p>
        </p:txBody>
      </p:sp>
    </p:spTree>
    <p:extLst>
      <p:ext uri="{BB962C8B-B14F-4D97-AF65-F5344CB8AC3E}">
        <p14:creationId xmlns:p14="http://schemas.microsoft.com/office/powerpoint/2010/main" val="298882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4</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3194366" y="3930223"/>
            <a:ext cx="5689658"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财务决策与一价定律</a:t>
            </a:r>
          </a:p>
        </p:txBody>
      </p:sp>
    </p:spTree>
    <p:extLst>
      <p:ext uri="{BB962C8B-B14F-4D97-AF65-F5344CB8AC3E}">
        <p14:creationId xmlns:p14="http://schemas.microsoft.com/office/powerpoint/2010/main" val="1770374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6" y="250621"/>
            <a:ext cx="141577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一价定律</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09811902-9454-E161-89B3-BCCB10196527}"/>
              </a:ext>
            </a:extLst>
          </p:cNvPr>
          <p:cNvSpPr txBox="1"/>
          <p:nvPr/>
        </p:nvSpPr>
        <p:spPr>
          <a:xfrm>
            <a:off x="755276" y="1228398"/>
            <a:ext cx="10681449" cy="4401205"/>
          </a:xfrm>
          <a:prstGeom prst="rect">
            <a:avLst/>
          </a:prstGeom>
          <a:noFill/>
        </p:spPr>
        <p:txBody>
          <a:bodyPr wrap="square" rtlCol="0">
            <a:spAutoFit/>
          </a:bodyPr>
          <a:lstStyle/>
          <a:p>
            <a:pPr algn="l"/>
            <a:r>
              <a:rPr lang="zh-CN" altLang="en-US" sz="2800" b="1" dirty="0"/>
              <a:t>竞争市场</a:t>
            </a:r>
            <a:r>
              <a:rPr lang="zh-CN" altLang="en-US" sz="2800" dirty="0"/>
              <a:t>：</a:t>
            </a:r>
            <a:r>
              <a:rPr lang="zh-CN" altLang="en-US" sz="2800" dirty="0">
                <a:solidFill>
                  <a:srgbClr val="FF0000"/>
                </a:solidFill>
              </a:rPr>
              <a:t>在市场上可按相同的价格买进和卖出同一商品</a:t>
            </a:r>
            <a:r>
              <a:rPr lang="zh-CN" altLang="en-US" sz="2800" dirty="0"/>
              <a:t>，其价格决定了商品的现金价值。只要存在竞争市场，商品的价值就会独立于决策者的看法与偏好。</a:t>
            </a:r>
            <a:endParaRPr lang="en-US" altLang="zh-CN" sz="2800" dirty="0"/>
          </a:p>
          <a:p>
            <a:pPr algn="l"/>
            <a:endParaRPr lang="en-US" altLang="zh-CN" sz="1400" dirty="0"/>
          </a:p>
          <a:p>
            <a:pPr algn="l"/>
            <a:r>
              <a:rPr lang="zh-CN" altLang="en-US" sz="2800" b="1" dirty="0"/>
              <a:t>套利</a:t>
            </a:r>
            <a:r>
              <a:rPr lang="zh-CN" altLang="en-US" sz="2800" dirty="0"/>
              <a:t>：利用</a:t>
            </a:r>
            <a:r>
              <a:rPr lang="zh-CN" altLang="en-US" sz="2800" dirty="0">
                <a:solidFill>
                  <a:srgbClr val="FF0000"/>
                </a:solidFill>
              </a:rPr>
              <a:t>同一商品在不同市场的价格差别</a:t>
            </a:r>
            <a:r>
              <a:rPr lang="zh-CN" altLang="en-US" sz="2800" dirty="0"/>
              <a:t>而进行买卖获利的行为。</a:t>
            </a:r>
            <a:endParaRPr lang="en-US" altLang="zh-CN" sz="2800" dirty="0"/>
          </a:p>
          <a:p>
            <a:pPr algn="l"/>
            <a:endParaRPr lang="en-US" altLang="zh-CN" sz="1400" dirty="0"/>
          </a:p>
          <a:p>
            <a:pPr algn="l"/>
            <a:r>
              <a:rPr lang="zh-CN" altLang="en-US" sz="2800" b="1" dirty="0"/>
              <a:t>正常市场</a:t>
            </a:r>
            <a:r>
              <a:rPr lang="zh-CN" altLang="en-US" sz="2800" dirty="0"/>
              <a:t>：</a:t>
            </a:r>
            <a:r>
              <a:rPr lang="zh-CN" altLang="en-US" sz="2800" dirty="0">
                <a:solidFill>
                  <a:srgbClr val="FF0000"/>
                </a:solidFill>
              </a:rPr>
              <a:t>不存在套利机会的竞争市场</a:t>
            </a:r>
            <a:r>
              <a:rPr lang="zh-CN" altLang="en-US" sz="2800" dirty="0"/>
              <a:t>。</a:t>
            </a:r>
            <a:endParaRPr lang="en-US" altLang="zh-CN" sz="2800" dirty="0"/>
          </a:p>
          <a:p>
            <a:pPr algn="l"/>
            <a:endParaRPr lang="en-US" altLang="zh-CN" sz="2800" dirty="0"/>
          </a:p>
          <a:p>
            <a:pPr algn="l"/>
            <a:r>
              <a:rPr lang="zh-CN" altLang="en-US" sz="2800" b="1" dirty="0"/>
              <a:t>（ </a:t>
            </a:r>
            <a:r>
              <a:rPr lang="zh-CN" altLang="en-US" sz="2800" b="1" dirty="0">
                <a:solidFill>
                  <a:srgbClr val="FF0000"/>
                </a:solidFill>
              </a:rPr>
              <a:t>★ ★ ★ ★ ★ </a:t>
            </a:r>
            <a:r>
              <a:rPr lang="zh-CN" altLang="en-US" sz="2800" dirty="0"/>
              <a:t>这个思想非常重要，是推导出很多公式的基础</a:t>
            </a:r>
            <a:r>
              <a:rPr lang="zh-CN" altLang="en-US" sz="2800" b="1" dirty="0"/>
              <a:t>）</a:t>
            </a:r>
            <a:r>
              <a:rPr lang="zh-CN" altLang="en-US" sz="2800" b="1" dirty="0">
                <a:solidFill>
                  <a:schemeClr val="accent1"/>
                </a:solidFill>
              </a:rPr>
              <a:t>一价定律</a:t>
            </a:r>
            <a:r>
              <a:rPr lang="zh-CN" altLang="en-US" sz="2800" dirty="0"/>
              <a:t>：如果同一投资机会同时在不同竞争市场上交易，则其在所有市场上的交易价格必定相同。</a:t>
            </a:r>
          </a:p>
        </p:txBody>
      </p:sp>
    </p:spTree>
    <p:extLst>
      <p:ext uri="{BB962C8B-B14F-4D97-AF65-F5344CB8AC3E}">
        <p14:creationId xmlns:p14="http://schemas.microsoft.com/office/powerpoint/2010/main" val="3165649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56" y="250621"/>
            <a:ext cx="1415773"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分离原理</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09811902-9454-E161-89B3-BCCB10196527}"/>
              </a:ext>
            </a:extLst>
          </p:cNvPr>
          <p:cNvSpPr txBox="1"/>
          <p:nvPr/>
        </p:nvSpPr>
        <p:spPr>
          <a:xfrm>
            <a:off x="480732" y="2521059"/>
            <a:ext cx="11230536" cy="1815882"/>
          </a:xfrm>
          <a:prstGeom prst="rect">
            <a:avLst/>
          </a:prstGeom>
          <a:noFill/>
        </p:spPr>
        <p:txBody>
          <a:bodyPr wrap="square" rtlCol="0">
            <a:spAutoFit/>
          </a:bodyPr>
          <a:lstStyle/>
          <a:p>
            <a:pPr algn="l"/>
            <a:r>
              <a:rPr lang="zh-CN" altLang="en-US" sz="2800" dirty="0">
                <a:solidFill>
                  <a:schemeClr val="accent1"/>
                </a:solidFill>
              </a:rPr>
              <a:t>分离原理</a:t>
            </a:r>
            <a:r>
              <a:rPr lang="zh-CN" altLang="en-US" sz="2800" dirty="0"/>
              <a:t>（ </a:t>
            </a:r>
            <a:r>
              <a:rPr lang="zh-CN" altLang="en-US" sz="2800" dirty="0">
                <a:solidFill>
                  <a:srgbClr val="FF0000"/>
                </a:solidFill>
              </a:rPr>
              <a:t>☆ ☆ ☆ </a:t>
            </a:r>
            <a:r>
              <a:rPr lang="zh-CN" altLang="en-US" sz="2800" dirty="0"/>
              <a:t>）：</a:t>
            </a:r>
            <a:r>
              <a:rPr lang="zh-CN" altLang="en-US" sz="2800" b="1" dirty="0"/>
              <a:t>投融资决策分离</a:t>
            </a:r>
            <a:endParaRPr lang="en-US" altLang="zh-CN" sz="2800" b="1" dirty="0"/>
          </a:p>
          <a:p>
            <a:pPr algn="l"/>
            <a:r>
              <a:rPr lang="zh-CN" altLang="en-US" sz="2800" dirty="0"/>
              <a:t>正常市场中的证券交易本身，既不会创造价值，也不会损失价值。因此我们可以将评估投资决策的净现值，与公司为投资筹集资金的融资决策或公司正考虑的其他任何证券交易分离开来。</a:t>
            </a:r>
          </a:p>
        </p:txBody>
      </p:sp>
    </p:spTree>
    <p:extLst>
      <p:ext uri="{BB962C8B-B14F-4D97-AF65-F5344CB8AC3E}">
        <p14:creationId xmlns:p14="http://schemas.microsoft.com/office/powerpoint/2010/main" val="1444445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394705" y="250621"/>
            <a:ext cx="830677" cy="461665"/>
          </a:xfrm>
          <a:prstGeom prst="rect">
            <a:avLst/>
          </a:prstGeom>
          <a:noFill/>
        </p:spPr>
        <p:txBody>
          <a:bodyPr wrap="none" rtlCol="0">
            <a:spAutoFit/>
          </a:bodyPr>
          <a:lstStyle/>
          <a:p>
            <a:pPr algn="ctr" defTabSz="866943" fontAlgn="base">
              <a:spcBef>
                <a:spcPct val="0"/>
              </a:spcBef>
              <a:spcAft>
                <a:spcPct val="0"/>
              </a:spcAft>
            </a:pP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NPV</a:t>
            </a:r>
            <a:endPar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endParaRP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0498E6D-AA91-24D5-070A-E997A2201418}"/>
                  </a:ext>
                </a:extLst>
              </p:cNvPr>
              <p:cNvSpPr txBox="1"/>
              <p:nvPr/>
            </p:nvSpPr>
            <p:spPr>
              <a:xfrm>
                <a:off x="199581" y="2197894"/>
                <a:ext cx="11792839" cy="246221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zh-CN" altLang="en-US" sz="2800" i="1" dirty="0" smtClean="0">
                          <a:latin typeface="Cambria Math" panose="02040503050406030204" pitchFamily="18" charset="0"/>
                        </a:rPr>
                        <m:t>净现值</m:t>
                      </m:r>
                      <m:r>
                        <a:rPr lang="en-US" altLang="zh-CN" sz="2800" i="1" dirty="0" smtClean="0">
                          <a:latin typeface="Cambria Math" panose="02040503050406030204" pitchFamily="18" charset="0"/>
                        </a:rPr>
                        <m:t>𝑁𝑃𝑉</m:t>
                      </m:r>
                      <m:r>
                        <a:rPr lang="en-US" altLang="zh-CN" sz="2800" i="1" dirty="0" smtClean="0">
                          <a:latin typeface="Cambria Math" panose="02040503050406030204" pitchFamily="18" charset="0"/>
                        </a:rPr>
                        <m:t>=</m:t>
                      </m:r>
                      <m:r>
                        <a:rPr lang="en-US" altLang="zh-CN" sz="2800" b="0" i="1" dirty="0" smtClean="0">
                          <a:latin typeface="Cambria Math" panose="02040503050406030204" pitchFamily="18" charset="0"/>
                        </a:rPr>
                        <m:t>𝑃𝑉</m:t>
                      </m:r>
                      <m:d>
                        <m:dPr>
                          <m:ctrlPr>
                            <a:rPr lang="en-US" altLang="zh-CN" sz="2800" b="0" i="1" dirty="0" smtClean="0">
                              <a:latin typeface="Cambria Math" panose="02040503050406030204" pitchFamily="18" charset="0"/>
                            </a:rPr>
                          </m:ctrlPr>
                        </m:dPr>
                        <m:e>
                          <m:r>
                            <a:rPr lang="zh-CN" altLang="en-US" sz="2800" i="1" dirty="0">
                              <a:latin typeface="Cambria Math" panose="02040503050406030204" pitchFamily="18" charset="0"/>
                            </a:rPr>
                            <m:t>收入</m:t>
                          </m:r>
                        </m:e>
                      </m:d>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𝑃𝑉</m:t>
                      </m:r>
                      <m:d>
                        <m:dPr>
                          <m:ctrlPr>
                            <a:rPr lang="en-US" altLang="zh-CN" sz="2800" b="0" i="1" dirty="0" smtClean="0">
                              <a:latin typeface="Cambria Math" panose="02040503050406030204" pitchFamily="18" charset="0"/>
                            </a:rPr>
                          </m:ctrlPr>
                        </m:dPr>
                        <m:e>
                          <m:r>
                            <a:rPr lang="zh-CN" altLang="en-US" sz="2800" i="1" dirty="0">
                              <a:latin typeface="Cambria Math" panose="02040503050406030204" pitchFamily="18" charset="0"/>
                            </a:rPr>
                            <m:t>成本</m:t>
                          </m:r>
                        </m:e>
                      </m:d>
                      <m:r>
                        <a:rPr lang="en-US" altLang="zh-CN" sz="2800" i="1" dirty="0">
                          <a:latin typeface="Cambria Math" panose="02040503050406030204" pitchFamily="18" charset="0"/>
                        </a:rPr>
                        <m:t>=</m:t>
                      </m:r>
                      <m:r>
                        <a:rPr lang="en-US" altLang="zh-CN" sz="2800" i="1" dirty="0">
                          <a:latin typeface="Cambria Math" panose="02040503050406030204" pitchFamily="18" charset="0"/>
                        </a:rPr>
                        <m:t>𝑃𝑉</m:t>
                      </m:r>
                      <m:d>
                        <m:dPr>
                          <m:ctrlPr>
                            <a:rPr lang="en-US" altLang="zh-CN" sz="2800" i="1" dirty="0">
                              <a:latin typeface="Cambria Math" panose="02040503050406030204" pitchFamily="18" charset="0"/>
                            </a:rPr>
                          </m:ctrlPr>
                        </m:dPr>
                        <m:e>
                          <m:r>
                            <a:rPr lang="zh-CN" altLang="en-US" sz="2800" i="1" dirty="0" smtClean="0">
                              <a:latin typeface="Cambria Math" panose="02040503050406030204" pitchFamily="18" charset="0"/>
                            </a:rPr>
                            <m:t>项目的</m:t>
                          </m:r>
                          <m:r>
                            <a:rPr lang="zh-CN" altLang="en-US" sz="2800" i="1" dirty="0">
                              <a:latin typeface="Cambria Math" panose="02040503050406030204" pitchFamily="18" charset="0"/>
                            </a:rPr>
                            <m:t>所有</m:t>
                          </m:r>
                          <m:r>
                            <a:rPr lang="zh-CN" altLang="en-US" sz="2800" i="1" dirty="0" smtClean="0">
                              <a:latin typeface="Cambria Math" panose="02040503050406030204" pitchFamily="18" charset="0"/>
                            </a:rPr>
                            <m:t>现金</m:t>
                          </m:r>
                          <m:r>
                            <a:rPr lang="zh-CN" altLang="en-US" sz="2800" i="1" dirty="0">
                              <a:latin typeface="Cambria Math" panose="02040503050406030204" pitchFamily="18" charset="0"/>
                            </a:rPr>
                            <m:t>流</m:t>
                          </m:r>
                        </m:e>
                      </m:d>
                    </m:oMath>
                  </m:oMathPara>
                </a14:m>
                <a:endParaRPr lang="en-US" altLang="zh-CN" sz="2800" dirty="0"/>
              </a:p>
              <a:p>
                <a:endParaRPr lang="en-US" altLang="zh-CN" sz="1400" dirty="0"/>
              </a:p>
              <a:p>
                <a:r>
                  <a:rPr lang="zh-CN" altLang="en-US" sz="2800" dirty="0"/>
                  <a:t>净现值决策法则：</a:t>
                </a:r>
                <a:endParaRPr lang="en-US" altLang="zh-CN" sz="2800" dirty="0"/>
              </a:p>
              <a:p>
                <a:pPr marL="457200" indent="-457200">
                  <a:buFont typeface="Arial" panose="020B0604020202020204" pitchFamily="34" charset="0"/>
                  <a:buChar char="•"/>
                </a:pPr>
                <a:r>
                  <a:rPr lang="zh-CN" altLang="en-US" sz="2800" dirty="0"/>
                  <a:t>接受</a:t>
                </a:r>
                <a14:m>
                  <m:oMath xmlns:m="http://schemas.openxmlformats.org/officeDocument/2006/math">
                    <m:r>
                      <a:rPr lang="en-US" altLang="zh-CN" sz="2800" i="1" dirty="0" smtClean="0">
                        <a:latin typeface="Cambria Math" panose="02040503050406030204" pitchFamily="18" charset="0"/>
                      </a:rPr>
                      <m:t>𝑁𝑃𝑉</m:t>
                    </m:r>
                    <m:r>
                      <a:rPr lang="en-US" altLang="zh-CN" sz="2800" b="0" i="0" dirty="0" smtClean="0">
                        <a:latin typeface="Cambria Math" panose="02040503050406030204" pitchFamily="18" charset="0"/>
                      </a:rPr>
                      <m:t>&gt;0</m:t>
                    </m:r>
                  </m:oMath>
                </a14:m>
                <a:r>
                  <a:rPr lang="zh-CN" altLang="en-US" sz="2800" dirty="0"/>
                  <a:t>的项目：接受该项目就相当于立刻收到数额为</a:t>
                </a:r>
                <a14:m>
                  <m:oMath xmlns:m="http://schemas.openxmlformats.org/officeDocument/2006/math">
                    <m:r>
                      <a:rPr lang="en-US" altLang="zh-CN" sz="2800" i="1" dirty="0" smtClean="0">
                        <a:latin typeface="Cambria Math" panose="02040503050406030204" pitchFamily="18" charset="0"/>
                      </a:rPr>
                      <m:t>𝑁𝑃𝑉</m:t>
                    </m:r>
                  </m:oMath>
                </a14:m>
                <a:r>
                  <a:rPr lang="zh-CN" altLang="en-US" sz="2800" dirty="0"/>
                  <a:t>的现金；</a:t>
                </a:r>
                <a:endParaRPr lang="en-US" altLang="zh-CN" sz="2800" dirty="0"/>
              </a:p>
              <a:p>
                <a:pPr marL="457200" indent="-457200">
                  <a:buFont typeface="Arial" panose="020B0604020202020204" pitchFamily="34" charset="0"/>
                  <a:buChar char="•"/>
                </a:pPr>
                <a14:m>
                  <m:oMath xmlns:m="http://schemas.openxmlformats.org/officeDocument/2006/math">
                    <m:r>
                      <a:rPr lang="zh-CN" altLang="en-US" sz="2800" i="1" dirty="0" smtClean="0">
                        <a:latin typeface="Cambria Math" panose="02040503050406030204" pitchFamily="18" charset="0"/>
                      </a:rPr>
                      <m:t>拒绝</m:t>
                    </m:r>
                    <m:r>
                      <a:rPr lang="en-US" altLang="zh-CN" sz="2800" i="1" dirty="0" smtClean="0">
                        <a:latin typeface="Cambria Math" panose="02040503050406030204" pitchFamily="18" charset="0"/>
                      </a:rPr>
                      <m:t>𝑁𝑃𝑉</m:t>
                    </m:r>
                    <m:r>
                      <a:rPr lang="en-US" altLang="zh-CN" sz="2800" b="0" i="1" dirty="0" smtClean="0">
                        <a:latin typeface="Cambria Math" panose="02040503050406030204" pitchFamily="18" charset="0"/>
                      </a:rPr>
                      <m:t>&lt;</m:t>
                    </m:r>
                    <m:r>
                      <a:rPr lang="en-US" altLang="zh-CN" sz="2800" b="0" i="0" dirty="0" smtClean="0">
                        <a:latin typeface="Cambria Math" panose="02040503050406030204" pitchFamily="18" charset="0"/>
                      </a:rPr>
                      <m:t>0</m:t>
                    </m:r>
                  </m:oMath>
                </a14:m>
                <a:r>
                  <a:rPr lang="zh-CN" altLang="en-US" sz="2800" dirty="0"/>
                  <a:t>的项目：接受这样的项目将会减少投资者的财富；</a:t>
                </a:r>
                <a:endParaRPr lang="en-US" altLang="zh-CN" sz="2800" dirty="0"/>
              </a:p>
              <a:p>
                <a:pPr marL="457200" indent="-457200">
                  <a:buFont typeface="Arial" panose="020B0604020202020204" pitchFamily="34" charset="0"/>
                  <a:buChar char="•"/>
                </a:pPr>
                <a:r>
                  <a:rPr lang="zh-CN" altLang="en-US" sz="2800" dirty="0"/>
                  <a:t>在多个项目中选择时，选择</a:t>
                </a:r>
                <a14:m>
                  <m:oMath xmlns:m="http://schemas.openxmlformats.org/officeDocument/2006/math">
                    <m:r>
                      <a:rPr lang="en-US" altLang="zh-CN" sz="2800" i="1" dirty="0" smtClean="0">
                        <a:latin typeface="Cambria Math" panose="02040503050406030204" pitchFamily="18" charset="0"/>
                      </a:rPr>
                      <m:t>𝑁𝑃𝑉</m:t>
                    </m:r>
                  </m:oMath>
                </a14:m>
                <a:r>
                  <a:rPr lang="zh-CN" altLang="en-US" sz="2800" dirty="0"/>
                  <a:t>最大的项目。</a:t>
                </a:r>
              </a:p>
            </p:txBody>
          </p:sp>
        </mc:Choice>
        <mc:Fallback xmlns="">
          <p:sp>
            <p:nvSpPr>
              <p:cNvPr id="2" name="文本框 1">
                <a:extLst>
                  <a:ext uri="{FF2B5EF4-FFF2-40B4-BE49-F238E27FC236}">
                    <a16:creationId xmlns:a16="http://schemas.microsoft.com/office/drawing/2014/main" id="{10498E6D-AA91-24D5-070A-E997A2201418}"/>
                  </a:ext>
                </a:extLst>
              </p:cNvPr>
              <p:cNvSpPr txBox="1">
                <a:spLocks noRot="1" noChangeAspect="1" noMove="1" noResize="1" noEditPoints="1" noAdjustHandles="1" noChangeArrowheads="1" noChangeShapeType="1" noTextEdit="1"/>
              </p:cNvSpPr>
              <p:nvPr/>
            </p:nvSpPr>
            <p:spPr>
              <a:xfrm>
                <a:off x="199581" y="2197894"/>
                <a:ext cx="11792839" cy="2462213"/>
              </a:xfrm>
              <a:prstGeom prst="rect">
                <a:avLst/>
              </a:prstGeom>
              <a:blipFill>
                <a:blip r:embed="rId4"/>
                <a:stretch>
                  <a:fillRect l="-1086" r="-4085" b="-62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202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537884" y="63243"/>
            <a:ext cx="2504120" cy="830997"/>
          </a:xfrm>
          <a:prstGeom prst="rect">
            <a:avLst/>
          </a:prstGeom>
          <a:noFill/>
        </p:spPr>
        <p:txBody>
          <a:bodyPr wrap="squar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价值可加性与</a:t>
            </a:r>
            <a:endPar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endParaRPr>
          </a:p>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公司价值最大化</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7AE907F-40A0-AEC4-7949-5E7FCC95175F}"/>
                  </a:ext>
                </a:extLst>
              </p:cNvPr>
              <p:cNvSpPr txBox="1"/>
              <p:nvPr/>
            </p:nvSpPr>
            <p:spPr>
              <a:xfrm>
                <a:off x="744071" y="1982450"/>
                <a:ext cx="10703859" cy="2893100"/>
              </a:xfrm>
              <a:prstGeom prst="rect">
                <a:avLst/>
              </a:prstGeom>
              <a:noFill/>
            </p:spPr>
            <p:txBody>
              <a:bodyPr wrap="square" rtlCol="0">
                <a:spAutoFit/>
              </a:bodyPr>
              <a:lstStyle/>
              <a:p>
                <a:pPr algn="l"/>
                <a:r>
                  <a:rPr lang="zh-CN" altLang="en-US" sz="2800" b="1" dirty="0"/>
                  <a:t>价值可加性</a:t>
                </a:r>
                <a:r>
                  <a:rPr lang="zh-CN" altLang="en-US" sz="2800" dirty="0"/>
                  <a:t>：</a:t>
                </a:r>
                <a:endParaRPr lang="en-US" altLang="zh-CN" sz="2800" dirty="0"/>
              </a:p>
              <a:p>
                <a:r>
                  <a:rPr lang="zh-CN" altLang="en-US" sz="2800" dirty="0"/>
                  <a:t>若证券</a:t>
                </a:r>
                <a:r>
                  <a:rPr lang="en-US" altLang="zh-CN" sz="2800" dirty="0"/>
                  <a:t>A</a:t>
                </a:r>
                <a:r>
                  <a:rPr lang="zh-CN" altLang="en-US" sz="2800" dirty="0"/>
                  <a:t>的现金流与证券组合</a:t>
                </a:r>
                <a:r>
                  <a:rPr lang="en-US" altLang="zh-CN" sz="2800" dirty="0"/>
                  <a:t>B</a:t>
                </a:r>
                <a:r>
                  <a:rPr lang="en-US" altLang="zh-CN" sz="2800" baseline="-25000" dirty="0"/>
                  <a:t>1</a:t>
                </a:r>
                <a:r>
                  <a:rPr lang="en-US" altLang="zh-CN" sz="2800" dirty="0"/>
                  <a:t>,B</a:t>
                </a:r>
                <a:r>
                  <a:rPr lang="en-US" altLang="zh-CN" sz="2800" baseline="-25000" dirty="0"/>
                  <a:t>2</a:t>
                </a:r>
                <a:r>
                  <a:rPr lang="en-US" altLang="zh-CN" sz="2800" dirty="0"/>
                  <a:t>,B</a:t>
                </a:r>
                <a:r>
                  <a:rPr lang="en-US" altLang="zh-CN" sz="2800" baseline="-25000" dirty="0"/>
                  <a:t>3</a:t>
                </a:r>
                <a:r>
                  <a:rPr lang="en-US" altLang="zh-CN" sz="2800" dirty="0"/>
                  <a:t>……B</a:t>
                </a:r>
                <a:r>
                  <a:rPr lang="en-US" altLang="zh-CN" sz="2800" baseline="-25000" dirty="0"/>
                  <a:t>n</a:t>
                </a:r>
                <a:r>
                  <a:rPr lang="zh-CN" altLang="en-US" sz="2800" dirty="0"/>
                  <a:t>的现金流相同，则</a:t>
                </a:r>
                <a14:m>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𝐴</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𝐵</m:t>
                            </m:r>
                          </m:e>
                          <m:sub>
                            <m:r>
                              <a:rPr lang="en-US" altLang="zh-CN" sz="2800" b="0" i="1" smtClean="0">
                                <a:latin typeface="Cambria Math" panose="02040503050406030204" pitchFamily="18" charset="0"/>
                              </a:rPr>
                              <m:t>1</m:t>
                            </m:r>
                          </m:sub>
                        </m:sSub>
                      </m:e>
                    </m:d>
                    <m:r>
                      <a:rPr lang="en-US" altLang="zh-CN" sz="2800" i="1">
                        <a:latin typeface="Cambria Math" panose="02040503050406030204" pitchFamily="18" charset="0"/>
                      </a:rPr>
                      <m:t>+</m:t>
                    </m:r>
                    <m:r>
                      <a:rPr lang="en-US" altLang="zh-CN" sz="2800" i="1">
                        <a:latin typeface="Cambria Math" panose="02040503050406030204" pitchFamily="18" charset="0"/>
                      </a:rPr>
                      <m:t>𝑃</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𝐵</m:t>
                            </m:r>
                          </m:e>
                          <m:sub>
                            <m:r>
                              <a:rPr lang="en-US" altLang="zh-CN" sz="2800" b="0" i="1" smtClean="0">
                                <a:latin typeface="Cambria Math" panose="02040503050406030204" pitchFamily="18" charset="0"/>
                              </a:rPr>
                              <m:t>2</m:t>
                            </m:r>
                          </m:sub>
                        </m:sSub>
                      </m:e>
                    </m:d>
                  </m:oMath>
                </a14:m>
                <a:r>
                  <a:rPr lang="en-US" altLang="zh-CN" sz="2800" dirty="0"/>
                  <a:t> </a:t>
                </a:r>
                <a14:m>
                  <m:oMath xmlns:m="http://schemas.openxmlformats.org/officeDocument/2006/math">
                    <m:r>
                      <a:rPr lang="en-US" altLang="zh-CN" sz="2800" i="1">
                        <a:latin typeface="Cambria Math" panose="02040503050406030204" pitchFamily="18" charset="0"/>
                      </a:rPr>
                      <m:t>+</m:t>
                    </m:r>
                    <m:r>
                      <a:rPr lang="en-US" altLang="zh-CN" sz="2800" i="1">
                        <a:latin typeface="Cambria Math" panose="02040503050406030204" pitchFamily="18" charset="0"/>
                      </a:rPr>
                      <m:t>𝑃</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𝐵</m:t>
                            </m:r>
                          </m:e>
                          <m:sub>
                            <m:r>
                              <a:rPr lang="en-US" altLang="zh-CN" sz="2800" b="0" i="1" smtClean="0">
                                <a:latin typeface="Cambria Math" panose="02040503050406030204" pitchFamily="18" charset="0"/>
                              </a:rPr>
                              <m:t>3</m:t>
                            </m:r>
                          </m:sub>
                        </m:sSub>
                      </m:e>
                    </m:d>
                    <m:r>
                      <a:rPr lang="en-US" altLang="zh-CN" sz="2800" i="1">
                        <a:latin typeface="Cambria Math" panose="02040503050406030204" pitchFamily="18" charset="0"/>
                      </a:rPr>
                      <m:t>+</m:t>
                    </m:r>
                    <m:r>
                      <a:rPr lang="en-US" altLang="zh-CN" sz="2800" b="0" i="1" smtClean="0">
                        <a:latin typeface="Cambria Math" panose="02040503050406030204" pitchFamily="18" charset="0"/>
                      </a:rPr>
                      <m:t>…</m:t>
                    </m:r>
                    <m:r>
                      <a:rPr lang="en-US" altLang="zh-CN" sz="2800" i="1">
                        <a:latin typeface="Cambria Math" panose="02040503050406030204" pitchFamily="18" charset="0"/>
                      </a:rPr>
                      <m:t>+</m:t>
                    </m:r>
                    <m:r>
                      <a:rPr lang="en-US" altLang="zh-CN" sz="2800" i="1">
                        <a:latin typeface="Cambria Math" panose="02040503050406030204" pitchFamily="18" charset="0"/>
                      </a:rPr>
                      <m:t>𝑃</m:t>
                    </m:r>
                    <m:d>
                      <m:dPr>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𝐵</m:t>
                            </m:r>
                          </m:e>
                          <m:sub>
                            <m:r>
                              <a:rPr lang="en-US" altLang="zh-CN" sz="2800" b="0" i="1" smtClean="0">
                                <a:latin typeface="Cambria Math" panose="02040503050406030204" pitchFamily="18" charset="0"/>
                              </a:rPr>
                              <m:t>𝑛</m:t>
                            </m:r>
                          </m:sub>
                        </m:sSub>
                      </m:e>
                    </m:d>
                  </m:oMath>
                </a14:m>
                <a:r>
                  <a:rPr lang="zh-CN" altLang="en-US" sz="2800" baseline="-25000" dirty="0"/>
                  <a:t>。</a:t>
                </a:r>
                <a:endParaRPr lang="en-US" altLang="zh-CN" sz="2800" baseline="-25000" dirty="0"/>
              </a:p>
              <a:p>
                <a:endParaRPr lang="en-US" altLang="zh-CN" sz="1400" dirty="0"/>
              </a:p>
              <a:p>
                <a:r>
                  <a:rPr lang="zh-CN" altLang="en-US" sz="2800" b="1" dirty="0"/>
                  <a:t>公司价值最大化</a:t>
                </a:r>
                <a:r>
                  <a:rPr lang="zh-CN" altLang="en-US" sz="2800" dirty="0"/>
                  <a:t>：</a:t>
                </a:r>
                <a:endParaRPr lang="en-US" altLang="zh-CN" sz="2800" dirty="0"/>
              </a:p>
              <a:p>
                <a:r>
                  <a:rPr lang="zh-CN" altLang="en-US" sz="2800" dirty="0"/>
                  <a:t>为了使</a:t>
                </a:r>
                <a:r>
                  <a:rPr lang="zh-CN" altLang="en-US" sz="2800" dirty="0">
                    <a:solidFill>
                      <a:srgbClr val="FF0000"/>
                    </a:solidFill>
                  </a:rPr>
                  <a:t>公司价值最大化</a:t>
                </a:r>
                <a:r>
                  <a:rPr lang="zh-CN" altLang="en-US" sz="2800" dirty="0"/>
                  <a:t>，管理者应该制定使得净现值最大的策略。决策的净现值代表了它对公司总体价值的贡献。</a:t>
                </a:r>
                <a:endParaRPr lang="en-US" altLang="zh-CN" sz="2800" dirty="0"/>
              </a:p>
            </p:txBody>
          </p:sp>
        </mc:Choice>
        <mc:Fallback xmlns="">
          <p:sp>
            <p:nvSpPr>
              <p:cNvPr id="3" name="文本框 2">
                <a:extLst>
                  <a:ext uri="{FF2B5EF4-FFF2-40B4-BE49-F238E27FC236}">
                    <a16:creationId xmlns:a16="http://schemas.microsoft.com/office/drawing/2014/main" id="{C7AE907F-40A0-AEC4-7949-5E7FCC95175F}"/>
                  </a:ext>
                </a:extLst>
              </p:cNvPr>
              <p:cNvSpPr txBox="1">
                <a:spLocks noRot="1" noChangeAspect="1" noMove="1" noResize="1" noEditPoints="1" noAdjustHandles="1" noChangeArrowheads="1" noChangeShapeType="1" noTextEdit="1"/>
              </p:cNvSpPr>
              <p:nvPr/>
            </p:nvSpPr>
            <p:spPr>
              <a:xfrm>
                <a:off x="744071" y="1982450"/>
                <a:ext cx="10703859" cy="2893100"/>
              </a:xfrm>
              <a:prstGeom prst="rect">
                <a:avLst/>
              </a:prstGeom>
              <a:blipFill>
                <a:blip r:embed="rId4"/>
                <a:stretch>
                  <a:fillRect l="-1139" t="-2316" b="-4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9441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918679" y="1869363"/>
              <a:ext cx="409269"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lang="en-US" altLang="zh-CN" sz="8000" dirty="0">
                  <a:solidFill>
                    <a:schemeClr val="bg1"/>
                  </a:solidFill>
                  <a:latin typeface="字魂35号-经典雅黑" panose="02000000000000000000" pitchFamily="2" charset="-122"/>
                  <a:ea typeface="字魂35号-经典雅黑" panose="02000000000000000000" pitchFamily="2" charset="-122"/>
                </a:rPr>
                <a:t>5</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137911" y="3930223"/>
            <a:ext cx="3916179"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货币时间价值</a:t>
            </a:r>
          </a:p>
        </p:txBody>
      </p:sp>
    </p:spTree>
    <p:extLst>
      <p:ext uri="{BB962C8B-B14F-4D97-AF65-F5344CB8AC3E}">
        <p14:creationId xmlns:p14="http://schemas.microsoft.com/office/powerpoint/2010/main" val="568572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036438" y="250621"/>
            <a:ext cx="1547219"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终值</a:t>
            </a: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现值</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DE4A01D-2C79-C1D3-694A-518CE7497DF5}"/>
                  </a:ext>
                </a:extLst>
              </p:cNvPr>
              <p:cNvSpPr txBox="1"/>
              <p:nvPr/>
            </p:nvSpPr>
            <p:spPr>
              <a:xfrm>
                <a:off x="3268976" y="2770903"/>
                <a:ext cx="5654048" cy="1316194"/>
              </a:xfrm>
              <a:prstGeom prst="rect">
                <a:avLst/>
              </a:prstGeom>
              <a:noFill/>
            </p:spPr>
            <p:txBody>
              <a:bodyPr wrap="none" rtlCol="0">
                <a:spAutoFit/>
              </a:bodyPr>
              <a:lstStyle/>
              <a:p>
                <a:r>
                  <a:rPr lang="zh-CN" altLang="en-US" sz="2800" dirty="0"/>
                  <a:t>现金流的</a:t>
                </a:r>
                <a:r>
                  <a:rPr lang="zh-CN" altLang="en-US" sz="2800" b="1" dirty="0"/>
                  <a:t>终值</a:t>
                </a:r>
                <a:r>
                  <a:rPr lang="zh-CN" altLang="en-US" sz="2800" dirty="0"/>
                  <a:t>：</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a:latin typeface="Cambria Math" panose="02040503050406030204" pitchFamily="18" charset="0"/>
                          </a:rPr>
                          <m:t>𝐹𝑉</m:t>
                        </m:r>
                      </m:e>
                      <m:sub>
                        <m:r>
                          <a:rPr lang="en-US" altLang="zh-CN" sz="2800" b="0" i="1" dirty="0" smtClean="0">
                            <a:latin typeface="Cambria Math" panose="02040503050406030204" pitchFamily="18" charset="0"/>
                          </a:rPr>
                          <m:t>𝑛</m:t>
                        </m:r>
                      </m:sub>
                    </m:sSub>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𝐶</m:t>
                    </m:r>
                    <m:r>
                      <a:rPr lang="en-US" altLang="zh-CN" sz="2800" b="0" i="1" dirty="0" smtClean="0">
                        <a:latin typeface="Cambria Math" panose="02040503050406030204" pitchFamily="18" charset="0"/>
                        <a:ea typeface="Cambria Math" panose="02040503050406030204" pitchFamily="18" charset="0"/>
                      </a:rPr>
                      <m:t>×</m:t>
                    </m:r>
                    <m:sSup>
                      <m:sSupPr>
                        <m:ctrlPr>
                          <a:rPr lang="en-US" altLang="zh-CN" sz="2800" b="0" i="1" dirty="0" smtClean="0">
                            <a:latin typeface="Cambria Math" panose="02040503050406030204" pitchFamily="18" charset="0"/>
                            <a:ea typeface="Cambria Math" panose="02040503050406030204" pitchFamily="18" charset="0"/>
                          </a:rPr>
                        </m:ctrlPr>
                      </m:sSupPr>
                      <m:e>
                        <m:r>
                          <a:rPr lang="en-US" altLang="zh-CN" sz="2800" b="0" i="1" dirty="0" smtClean="0">
                            <a:latin typeface="Cambria Math" panose="02040503050406030204" pitchFamily="18" charset="0"/>
                            <a:ea typeface="Cambria Math" panose="02040503050406030204" pitchFamily="18" charset="0"/>
                          </a:rPr>
                          <m:t>(1+</m:t>
                        </m:r>
                        <m:r>
                          <a:rPr lang="en-US" altLang="zh-CN" sz="2800" b="0" i="1" dirty="0" smtClean="0">
                            <a:latin typeface="Cambria Math" panose="02040503050406030204" pitchFamily="18" charset="0"/>
                            <a:ea typeface="Cambria Math" panose="02040503050406030204" pitchFamily="18" charset="0"/>
                          </a:rPr>
                          <m:t>𝑟</m:t>
                        </m:r>
                        <m:r>
                          <a:rPr lang="en-US" altLang="zh-CN" sz="2800" b="0" i="1" dirty="0" smtClean="0">
                            <a:latin typeface="Cambria Math" panose="02040503050406030204" pitchFamily="18" charset="0"/>
                            <a:ea typeface="Cambria Math" panose="02040503050406030204" pitchFamily="18" charset="0"/>
                          </a:rPr>
                          <m:t>)</m:t>
                        </m:r>
                      </m:e>
                      <m:sup>
                        <m:r>
                          <a:rPr lang="en-US" altLang="zh-CN" sz="2800" b="0" i="1" dirty="0" smtClean="0">
                            <a:latin typeface="Cambria Math" panose="02040503050406030204" pitchFamily="18" charset="0"/>
                            <a:ea typeface="Cambria Math" panose="02040503050406030204" pitchFamily="18" charset="0"/>
                          </a:rPr>
                          <m:t>𝑛</m:t>
                        </m:r>
                      </m:sup>
                    </m:sSup>
                  </m:oMath>
                </a14:m>
                <a:endParaRPr lang="en-US" altLang="zh-CN" sz="2800" b="0" dirty="0">
                  <a:ea typeface="Cambria Math" panose="02040503050406030204" pitchFamily="18" charset="0"/>
                </a:endParaRPr>
              </a:p>
              <a:p>
                <a:endParaRPr lang="en-US" altLang="zh-CN" sz="800" b="0" dirty="0">
                  <a:ea typeface="Cambria Math" panose="02040503050406030204" pitchFamily="18" charset="0"/>
                </a:endParaRPr>
              </a:p>
              <a:p>
                <a:r>
                  <a:rPr lang="zh-CN" altLang="en-US" sz="2800" dirty="0"/>
                  <a:t>现金流的</a:t>
                </a:r>
                <a:r>
                  <a:rPr lang="zh-CN" altLang="en-US" sz="2800" b="1" dirty="0"/>
                  <a:t>现值</a:t>
                </a:r>
                <a:r>
                  <a:rPr lang="zh-CN" altLang="en-US" sz="2800" dirty="0"/>
                  <a:t>：</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𝑃</m:t>
                        </m:r>
                        <m:r>
                          <a:rPr lang="en-US" altLang="zh-CN" sz="2800" i="1" dirty="0">
                            <a:latin typeface="Cambria Math" panose="02040503050406030204" pitchFamily="18" charset="0"/>
                          </a:rPr>
                          <m:t>𝑉</m:t>
                        </m:r>
                      </m:e>
                      <m:sub>
                        <m:r>
                          <a:rPr lang="en-US" altLang="zh-CN" sz="2800" b="0" i="1" dirty="0" smtClean="0">
                            <a:latin typeface="Cambria Math" panose="02040503050406030204" pitchFamily="18" charset="0"/>
                          </a:rPr>
                          <m:t>𝑛</m:t>
                        </m:r>
                      </m:sub>
                    </m:sSub>
                    <m:r>
                      <a:rPr lang="en-US" altLang="zh-CN" sz="2800" b="0" i="1" dirty="0" smtClean="0">
                        <a:latin typeface="Cambria Math" panose="02040503050406030204" pitchFamily="18" charset="0"/>
                      </a:rPr>
                      <m:t>=</m:t>
                    </m:r>
                    <m:f>
                      <m:fPr>
                        <m:ctrlPr>
                          <a:rPr lang="en-US" altLang="zh-CN" sz="2800" b="0" i="1" dirty="0" smtClean="0">
                            <a:latin typeface="Cambria Math" panose="02040503050406030204" pitchFamily="18" charset="0"/>
                          </a:rPr>
                        </m:ctrlPr>
                      </m:fPr>
                      <m:num>
                        <m:r>
                          <a:rPr lang="en-US" altLang="zh-CN" sz="2800" b="0" i="1" dirty="0" smtClean="0">
                            <a:latin typeface="Cambria Math" panose="02040503050406030204" pitchFamily="18" charset="0"/>
                          </a:rPr>
                          <m:t>𝐶</m:t>
                        </m:r>
                      </m:num>
                      <m:den>
                        <m:sSup>
                          <m:sSupPr>
                            <m:ctrlPr>
                              <a:rPr lang="en-US" altLang="zh-CN" sz="2800" i="1" dirty="0">
                                <a:latin typeface="Cambria Math" panose="02040503050406030204" pitchFamily="18" charset="0"/>
                                <a:ea typeface="Cambria Math" panose="02040503050406030204" pitchFamily="18" charset="0"/>
                              </a:rPr>
                            </m:ctrlPr>
                          </m:sSupPr>
                          <m:e>
                            <m:r>
                              <a:rPr lang="en-US" altLang="zh-CN" sz="2800" i="1" dirty="0">
                                <a:latin typeface="Cambria Math" panose="02040503050406030204" pitchFamily="18" charset="0"/>
                                <a:ea typeface="Cambria Math" panose="02040503050406030204" pitchFamily="18" charset="0"/>
                              </a:rPr>
                              <m:t>(1+</m:t>
                            </m:r>
                            <m:r>
                              <a:rPr lang="en-US" altLang="zh-CN" sz="2800" i="1" dirty="0">
                                <a:latin typeface="Cambria Math" panose="02040503050406030204" pitchFamily="18" charset="0"/>
                                <a:ea typeface="Cambria Math" panose="02040503050406030204" pitchFamily="18" charset="0"/>
                              </a:rPr>
                              <m:t>𝑟</m:t>
                            </m:r>
                            <m:r>
                              <a:rPr lang="en-US" altLang="zh-CN" sz="2800" i="1" dirty="0">
                                <a:latin typeface="Cambria Math" panose="02040503050406030204" pitchFamily="18" charset="0"/>
                                <a:ea typeface="Cambria Math" panose="02040503050406030204" pitchFamily="18" charset="0"/>
                              </a:rPr>
                              <m:t>)</m:t>
                            </m:r>
                          </m:e>
                          <m:sup>
                            <m:r>
                              <a:rPr lang="en-US" altLang="zh-CN" sz="2800" i="1" dirty="0">
                                <a:latin typeface="Cambria Math" panose="02040503050406030204" pitchFamily="18" charset="0"/>
                                <a:ea typeface="Cambria Math" panose="02040503050406030204" pitchFamily="18" charset="0"/>
                              </a:rPr>
                              <m:t>𝑛</m:t>
                            </m:r>
                          </m:sup>
                        </m:sSup>
                      </m:den>
                    </m:f>
                  </m:oMath>
                </a14:m>
                <a:endParaRPr lang="zh-CN" altLang="en-US" sz="2800" dirty="0"/>
              </a:p>
            </p:txBody>
          </p:sp>
        </mc:Choice>
        <mc:Fallback xmlns="">
          <p:sp>
            <p:nvSpPr>
              <p:cNvPr id="2" name="文本框 1">
                <a:extLst>
                  <a:ext uri="{FF2B5EF4-FFF2-40B4-BE49-F238E27FC236}">
                    <a16:creationId xmlns:a16="http://schemas.microsoft.com/office/drawing/2014/main" id="{8DE4A01D-2C79-C1D3-694A-518CE7497DF5}"/>
                  </a:ext>
                </a:extLst>
              </p:cNvPr>
              <p:cNvSpPr txBox="1">
                <a:spLocks noRot="1" noChangeAspect="1" noMove="1" noResize="1" noEditPoints="1" noAdjustHandles="1" noChangeArrowheads="1" noChangeShapeType="1" noTextEdit="1"/>
              </p:cNvSpPr>
              <p:nvPr/>
            </p:nvSpPr>
            <p:spPr>
              <a:xfrm>
                <a:off x="3268976" y="2770903"/>
                <a:ext cx="5654048" cy="1316194"/>
              </a:xfrm>
              <a:prstGeom prst="rect">
                <a:avLst/>
              </a:prstGeom>
              <a:blipFill>
                <a:blip r:embed="rId4"/>
                <a:stretch>
                  <a:fillRect l="-2155" t="-5116" b="-139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04FF50F7-0D03-F535-5597-EABADB545E74}"/>
              </a:ext>
            </a:extLst>
          </p:cNvPr>
          <p:cNvSpPr txBox="1"/>
          <p:nvPr/>
        </p:nvSpPr>
        <p:spPr>
          <a:xfrm>
            <a:off x="3581951" y="6164842"/>
            <a:ext cx="8610049" cy="461665"/>
          </a:xfrm>
          <a:prstGeom prst="rect">
            <a:avLst/>
          </a:prstGeom>
          <a:noFill/>
        </p:spPr>
        <p:txBody>
          <a:bodyPr wrap="none" rtlCol="0">
            <a:spAutoFit/>
          </a:bodyPr>
          <a:lstStyle/>
          <a:p>
            <a:pPr algn="l"/>
            <a:r>
              <a:rPr lang="zh-CN" altLang="en-US" sz="2400" dirty="0">
                <a:solidFill>
                  <a:srgbClr val="FF0000"/>
                </a:solidFill>
              </a:rPr>
              <a:t>课本</a:t>
            </a:r>
            <a:r>
              <a:rPr lang="en-US" altLang="zh-CN" sz="2400" dirty="0">
                <a:solidFill>
                  <a:srgbClr val="FF0000"/>
                </a:solidFill>
              </a:rPr>
              <a:t>P99</a:t>
            </a:r>
            <a:r>
              <a:rPr lang="zh-CN" altLang="en-US" sz="2400" dirty="0">
                <a:solidFill>
                  <a:srgbClr val="FF0000"/>
                </a:solidFill>
              </a:rPr>
              <a:t>页的</a:t>
            </a:r>
            <a:r>
              <a:rPr lang="en-US" altLang="zh-CN" sz="2400" dirty="0">
                <a:solidFill>
                  <a:srgbClr val="FF0000"/>
                </a:solidFill>
              </a:rPr>
              <a:t>72</a:t>
            </a:r>
            <a:r>
              <a:rPr lang="zh-CN" altLang="en-US" sz="2400" dirty="0">
                <a:solidFill>
                  <a:srgbClr val="FF0000"/>
                </a:solidFill>
              </a:rPr>
              <a:t>法则（了解）：翻一番的年数≈</a:t>
            </a:r>
            <a:r>
              <a:rPr lang="en-US" altLang="zh-CN" sz="2400" dirty="0">
                <a:solidFill>
                  <a:srgbClr val="FF0000"/>
                </a:solidFill>
              </a:rPr>
              <a:t>72÷</a:t>
            </a:r>
            <a:r>
              <a:rPr lang="zh-CN" altLang="en-US" sz="2400" dirty="0">
                <a:solidFill>
                  <a:srgbClr val="FF0000"/>
                </a:solidFill>
              </a:rPr>
              <a:t>百分比利率</a:t>
            </a:r>
          </a:p>
        </p:txBody>
      </p:sp>
    </p:spTree>
    <p:extLst>
      <p:ext uri="{BB962C8B-B14F-4D97-AF65-F5344CB8AC3E}">
        <p14:creationId xmlns:p14="http://schemas.microsoft.com/office/powerpoint/2010/main" val="502668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267000" y="250621"/>
            <a:ext cx="3086101"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系列现金流现值</a:t>
            </a: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a:t>
            </a: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终值</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49378C2-F162-A713-32D3-23B2CCD527F4}"/>
                  </a:ext>
                </a:extLst>
              </p:cNvPr>
              <p:cNvSpPr txBox="1"/>
              <p:nvPr/>
            </p:nvSpPr>
            <p:spPr>
              <a:xfrm>
                <a:off x="3440207" y="2022814"/>
                <a:ext cx="5311587" cy="2812373"/>
              </a:xfrm>
              <a:prstGeom prst="rect">
                <a:avLst/>
              </a:prstGeom>
              <a:noFill/>
            </p:spPr>
            <p:txBody>
              <a:bodyPr wrap="square" rtlCol="0">
                <a:spAutoFit/>
              </a:bodyPr>
              <a:lstStyle/>
              <a:p>
                <a:pPr algn="l"/>
                <a:r>
                  <a:rPr lang="zh-CN" altLang="en-US" sz="2800" b="1" dirty="0"/>
                  <a:t>系列现金流现值</a:t>
                </a:r>
                <a:r>
                  <a:rPr lang="zh-CN" altLang="en-US" sz="2800" dirty="0"/>
                  <a:t>：</a:t>
                </a:r>
                <a:endParaRPr lang="en-US" altLang="zh-CN" sz="2800" dirty="0"/>
              </a:p>
              <a:p>
                <a:pPr/>
                <a14:m>
                  <m:oMathPara xmlns:m="http://schemas.openxmlformats.org/officeDocument/2006/math">
                    <m:oMathParaPr>
                      <m:jc m:val="left"/>
                    </m:oMathParaPr>
                    <m:oMath xmlns:m="http://schemas.openxmlformats.org/officeDocument/2006/math">
                      <m:r>
                        <a:rPr lang="en-US" altLang="zh-CN" sz="2800" b="0" i="1" smtClean="0">
                          <a:latin typeface="Cambria Math" panose="02040503050406030204" pitchFamily="18" charset="0"/>
                        </a:rPr>
                        <m:t>𝑃𝑉</m:t>
                      </m:r>
                      <m:r>
                        <a:rPr lang="en-US" altLang="zh-CN" sz="2800" b="0" i="1" smtClean="0">
                          <a:latin typeface="Cambria Math" panose="02040503050406030204" pitchFamily="18" charset="0"/>
                        </a:rPr>
                        <m:t>=</m:t>
                      </m:r>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=0</m:t>
                          </m:r>
                        </m:sub>
                        <m:sup>
                          <m:r>
                            <a:rPr lang="en-US" altLang="zh-CN" sz="2800" b="0" i="1" smtClean="0">
                              <a:latin typeface="Cambria Math" panose="02040503050406030204" pitchFamily="18" charset="0"/>
                            </a:rPr>
                            <m:t>𝑁</m:t>
                          </m:r>
                        </m:sup>
                        <m:e>
                          <m:r>
                            <a:rPr lang="en-US" altLang="zh-CN" sz="2800" b="0" i="1" smtClean="0">
                              <a:latin typeface="Cambria Math" panose="02040503050406030204" pitchFamily="18" charset="0"/>
                            </a:rPr>
                            <m:t>𝑃𝑉</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𝑛</m:t>
                                  </m:r>
                                </m:sub>
                              </m:sSub>
                            </m:e>
                          </m:d>
                          <m:r>
                            <a:rPr lang="en-US" altLang="zh-CN" sz="2800" b="0" i="1" smtClean="0">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𝑛</m:t>
                              </m:r>
                              <m:r>
                                <a:rPr lang="en-US" altLang="zh-CN" sz="2800" i="1">
                                  <a:latin typeface="Cambria Math" panose="02040503050406030204" pitchFamily="18" charset="0"/>
                                </a:rPr>
                                <m:t>=0</m:t>
                              </m:r>
                            </m:sub>
                            <m:sup>
                              <m:r>
                                <a:rPr lang="en-US" altLang="zh-CN" sz="2800" i="1">
                                  <a:latin typeface="Cambria Math" panose="02040503050406030204" pitchFamily="18" charset="0"/>
                                </a:rPr>
                                <m:t>𝑁</m:t>
                              </m:r>
                            </m:sup>
                            <m:e>
                              <m:f>
                                <m:fPr>
                                  <m:ctrlPr>
                                    <a:rPr lang="en-US" altLang="zh-CN" sz="2800" i="1" smtClean="0">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𝐶</m:t>
                                      </m:r>
                                    </m:e>
                                    <m:sub>
                                      <m:r>
                                        <a:rPr lang="en-US" altLang="zh-CN" sz="2800" i="1">
                                          <a:latin typeface="Cambria Math" panose="02040503050406030204" pitchFamily="18" charset="0"/>
                                        </a:rPr>
                                        <m:t>𝑛</m:t>
                                      </m:r>
                                    </m:sub>
                                  </m:sSub>
                                </m:num>
                                <m:den>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𝑟</m:t>
                                      </m:r>
                                      <m:r>
                                        <a:rPr lang="en-US" altLang="zh-CN" sz="2800" b="0" i="1" smtClean="0">
                                          <a:latin typeface="Cambria Math" panose="02040503050406030204" pitchFamily="18" charset="0"/>
                                        </a:rPr>
                                        <m:t>)</m:t>
                                      </m:r>
                                    </m:e>
                                    <m:sup>
                                      <m:r>
                                        <a:rPr lang="en-US" altLang="zh-CN" sz="2800" b="0" i="1" smtClean="0">
                                          <a:latin typeface="Cambria Math" panose="02040503050406030204" pitchFamily="18" charset="0"/>
                                        </a:rPr>
                                        <m:t>𝑛</m:t>
                                      </m:r>
                                    </m:sup>
                                  </m:sSup>
                                </m:den>
                              </m:f>
                            </m:e>
                          </m:nary>
                        </m:e>
                      </m:nary>
                    </m:oMath>
                  </m:oMathPara>
                </a14:m>
                <a:endParaRPr lang="en-US" altLang="zh-CN" sz="2800" dirty="0"/>
              </a:p>
              <a:p>
                <a:endParaRPr lang="en-US" altLang="zh-CN" sz="1400" dirty="0"/>
              </a:p>
              <a:p>
                <a:r>
                  <a:rPr lang="zh-CN" altLang="en-US" sz="2800" b="1" dirty="0"/>
                  <a:t>现值为</a:t>
                </a:r>
                <a14:m>
                  <m:oMath xmlns:m="http://schemas.openxmlformats.org/officeDocument/2006/math">
                    <m:r>
                      <a:rPr lang="en-US" altLang="zh-CN" sz="2800" b="0" i="1" smtClean="0">
                        <a:latin typeface="Cambria Math" panose="02040503050406030204" pitchFamily="18" charset="0"/>
                      </a:rPr>
                      <m:t>𝑃𝑉</m:t>
                    </m:r>
                  </m:oMath>
                </a14:m>
                <a:r>
                  <a:rPr lang="zh-CN" altLang="en-US" sz="2800" b="1" dirty="0"/>
                  <a:t>的系列现金流的终值</a:t>
                </a:r>
                <a:r>
                  <a:rPr lang="zh-CN" altLang="en-US" sz="2800" dirty="0"/>
                  <a:t>：</a:t>
                </a:r>
                <a:endParaRPr lang="en-US" altLang="zh-CN" sz="2800" dirty="0"/>
              </a:p>
              <a:p>
                <a:pPr/>
                <a14:m>
                  <m:oMathPara xmlns:m="http://schemas.openxmlformats.org/officeDocument/2006/math">
                    <m:oMathParaPr>
                      <m:jc m:val="left"/>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𝐹𝑉</m:t>
                          </m:r>
                        </m:e>
                        <m:sub>
                          <m:r>
                            <a:rPr lang="en-US" altLang="zh-CN" sz="2800" b="0" i="1" smtClean="0">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𝑃𝑉</m:t>
                      </m:r>
                      <m:r>
                        <a:rPr lang="en-US" altLang="zh-CN" sz="2800" i="1" smtClean="0">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(1+</m:t>
                          </m:r>
                          <m:r>
                            <a:rPr lang="en-US" altLang="zh-CN" sz="2800" i="1">
                              <a:latin typeface="Cambria Math" panose="02040503050406030204" pitchFamily="18" charset="0"/>
                            </a:rPr>
                            <m:t>𝑟</m:t>
                          </m:r>
                          <m:r>
                            <a:rPr lang="en-US" altLang="zh-CN" sz="2800" i="1">
                              <a:latin typeface="Cambria Math" panose="02040503050406030204" pitchFamily="18" charset="0"/>
                            </a:rPr>
                            <m:t>)</m:t>
                          </m:r>
                        </m:e>
                        <m:sup>
                          <m:r>
                            <a:rPr lang="en-US" altLang="zh-CN" sz="2800" i="1">
                              <a:latin typeface="Cambria Math" panose="02040503050406030204" pitchFamily="18" charset="0"/>
                            </a:rPr>
                            <m:t>𝑛</m:t>
                          </m:r>
                        </m:sup>
                      </m:sSup>
                    </m:oMath>
                  </m:oMathPara>
                </a14:m>
                <a:endParaRPr lang="zh-CN" altLang="en-US" sz="2800" dirty="0"/>
              </a:p>
            </p:txBody>
          </p:sp>
        </mc:Choice>
        <mc:Fallback xmlns="">
          <p:sp>
            <p:nvSpPr>
              <p:cNvPr id="4" name="文本框 3">
                <a:extLst>
                  <a:ext uri="{FF2B5EF4-FFF2-40B4-BE49-F238E27FC236}">
                    <a16:creationId xmlns:a16="http://schemas.microsoft.com/office/drawing/2014/main" id="{049378C2-F162-A713-32D3-23B2CCD527F4}"/>
                  </a:ext>
                </a:extLst>
              </p:cNvPr>
              <p:cNvSpPr txBox="1">
                <a:spLocks noRot="1" noChangeAspect="1" noMove="1" noResize="1" noEditPoints="1" noAdjustHandles="1" noChangeArrowheads="1" noChangeShapeType="1" noTextEdit="1"/>
              </p:cNvSpPr>
              <p:nvPr/>
            </p:nvSpPr>
            <p:spPr>
              <a:xfrm>
                <a:off x="3440207" y="2022814"/>
                <a:ext cx="5311587" cy="2812373"/>
              </a:xfrm>
              <a:prstGeom prst="rect">
                <a:avLst/>
              </a:prstGeom>
              <a:blipFill>
                <a:blip r:embed="rId4"/>
                <a:stretch>
                  <a:fillRect l="-2294" t="-2603" r="-9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6677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989646" y="1869363"/>
              <a:ext cx="267335"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1</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161573" y="3930223"/>
            <a:ext cx="3868855"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预习内容检测</a:t>
            </a:r>
          </a:p>
        </p:txBody>
      </p:sp>
    </p:spTree>
    <p:extLst>
      <p:ext uri="{BB962C8B-B14F-4D97-AF65-F5344CB8AC3E}">
        <p14:creationId xmlns:p14="http://schemas.microsoft.com/office/powerpoint/2010/main" val="697493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102161" y="250621"/>
            <a:ext cx="141577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永续年金</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pic>
        <p:nvPicPr>
          <p:cNvPr id="5" name="图片 4">
            <a:extLst>
              <a:ext uri="{FF2B5EF4-FFF2-40B4-BE49-F238E27FC236}">
                <a16:creationId xmlns:a16="http://schemas.microsoft.com/office/drawing/2014/main" id="{3351FB66-8244-E155-136F-03DB7D0A233E}"/>
              </a:ext>
            </a:extLst>
          </p:cNvPr>
          <p:cNvPicPr>
            <a:picLocks noChangeAspect="1"/>
          </p:cNvPicPr>
          <p:nvPr/>
        </p:nvPicPr>
        <p:blipFill>
          <a:blip r:embed="rId4"/>
          <a:stretch>
            <a:fillRect/>
          </a:stretch>
        </p:blipFill>
        <p:spPr>
          <a:xfrm>
            <a:off x="2136929" y="979952"/>
            <a:ext cx="7918142" cy="1413624"/>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23256FC-EB19-3027-6D32-9DBEBCDA2AB1}"/>
                  </a:ext>
                </a:extLst>
              </p:cNvPr>
              <p:cNvSpPr txBox="1"/>
              <p:nvPr/>
            </p:nvSpPr>
            <p:spPr>
              <a:xfrm>
                <a:off x="894136" y="2607453"/>
                <a:ext cx="10403728" cy="3230243"/>
              </a:xfrm>
              <a:prstGeom prst="rect">
                <a:avLst/>
              </a:prstGeom>
              <a:noFill/>
            </p:spPr>
            <p:txBody>
              <a:bodyPr wrap="square" rtlCol="0">
                <a:spAutoFit/>
              </a:bodyPr>
              <a:lstStyle/>
              <a:p>
                <a:pPr algn="l"/>
                <a:r>
                  <a:rPr lang="zh-CN" altLang="en-US" sz="2800" b="1" dirty="0"/>
                  <a:t>永续年金的现值</a:t>
                </a:r>
                <a:r>
                  <a:rPr lang="zh-CN" altLang="en-US" sz="2800" dirty="0"/>
                  <a:t>（按照标准惯例</a:t>
                </a:r>
                <a:r>
                  <a:rPr lang="zh-CN" altLang="en-US" sz="2800" dirty="0">
                    <a:solidFill>
                      <a:srgbClr val="FF0000"/>
                    </a:solidFill>
                  </a:rPr>
                  <a:t>第</a:t>
                </a:r>
                <a:r>
                  <a:rPr lang="en-US" altLang="zh-CN" sz="2800" dirty="0">
                    <a:solidFill>
                      <a:srgbClr val="FF0000"/>
                    </a:solidFill>
                  </a:rPr>
                  <a:t>1</a:t>
                </a:r>
                <a:r>
                  <a:rPr lang="zh-CN" altLang="en-US" sz="2800" dirty="0">
                    <a:solidFill>
                      <a:srgbClr val="FF0000"/>
                    </a:solidFill>
                  </a:rPr>
                  <a:t>笔现金流延期支付</a:t>
                </a:r>
                <a:r>
                  <a:rPr lang="zh-CN" altLang="en-US" sz="2800" dirty="0"/>
                  <a:t>）：定期发生的一系列相等的现金流，并且永无终结。</a:t>
                </a:r>
                <a:endParaRPr lang="en-US" altLang="zh-CN" sz="2800" dirty="0"/>
              </a:p>
              <a:p>
                <a:pPr algn="l"/>
                <a:endParaRPr lang="en-US" altLang="zh-CN" sz="1400" dirty="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𝑃𝑉</m:t>
                      </m:r>
                      <m:d>
                        <m:dPr>
                          <m:ctrlPr>
                            <a:rPr lang="en-US" altLang="zh-CN" sz="2800" b="0" i="1" smtClean="0">
                              <a:latin typeface="Cambria Math" panose="02040503050406030204" pitchFamily="18" charset="0"/>
                            </a:rPr>
                          </m:ctrlPr>
                        </m:dPr>
                        <m:e>
                          <m:r>
                            <a:rPr lang="zh-CN" altLang="en-US" sz="2800" i="1">
                              <a:latin typeface="Cambria Math" panose="02040503050406030204" pitchFamily="18" charset="0"/>
                            </a:rPr>
                            <m:t>每期支付额</m:t>
                          </m:r>
                          <m:r>
                            <a:rPr lang="zh-CN" altLang="en-US" sz="2800" i="1" smtClean="0">
                              <a:latin typeface="Cambria Math" panose="02040503050406030204" pitchFamily="18" charset="0"/>
                            </a:rPr>
                            <m:t>为</m:t>
                          </m:r>
                          <m:r>
                            <a:rPr lang="en-US" altLang="zh-CN" sz="2800" b="0" i="1" smtClean="0">
                              <a:latin typeface="Cambria Math" panose="02040503050406030204" pitchFamily="18" charset="0"/>
                            </a:rPr>
                            <m:t>𝐶</m:t>
                          </m:r>
                          <m:r>
                            <a:rPr lang="zh-CN" altLang="en-US" sz="2800" i="1">
                              <a:latin typeface="Cambria Math" panose="02040503050406030204" pitchFamily="18" charset="0"/>
                            </a:rPr>
                            <m:t>的</m:t>
                          </m:r>
                          <m:r>
                            <a:rPr lang="zh-CN" altLang="en-US" sz="2800" i="1" smtClean="0">
                              <a:latin typeface="Cambria Math" panose="02040503050406030204" pitchFamily="18" charset="0"/>
                            </a:rPr>
                            <m:t>永续</m:t>
                          </m:r>
                          <m:r>
                            <a:rPr lang="zh-CN" altLang="en-US" sz="2800" i="1">
                              <a:latin typeface="Cambria Math" panose="02040503050406030204" pitchFamily="18" charset="0"/>
                            </a:rPr>
                            <m:t>年金</m:t>
                          </m:r>
                        </m:e>
                      </m:d>
                      <m:r>
                        <a:rPr lang="en-US" altLang="zh-CN" sz="2800" b="0" i="0"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𝐶</m:t>
                          </m:r>
                        </m:num>
                        <m:den>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𝑟</m:t>
                          </m:r>
                          <m:r>
                            <a:rPr lang="en-US" altLang="zh-CN" sz="2800" b="0" i="1" smtClean="0">
                              <a:latin typeface="Cambria Math" panose="02040503050406030204" pitchFamily="18" charset="0"/>
                            </a:rPr>
                            <m:t>)</m:t>
                          </m:r>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𝐶</m:t>
                          </m:r>
                        </m:num>
                        <m:den>
                          <m:sSup>
                            <m:sSupPr>
                              <m:ctrlPr>
                                <a:rPr lang="en-US" altLang="zh-CN" sz="2800" i="1" smtClean="0">
                                  <a:latin typeface="Cambria Math" panose="02040503050406030204" pitchFamily="18" charset="0"/>
                                </a:rPr>
                              </m:ctrlPr>
                            </m:sSupPr>
                            <m:e>
                              <m:r>
                                <a:rPr lang="en-US" altLang="zh-CN" sz="2800" i="1">
                                  <a:latin typeface="Cambria Math" panose="02040503050406030204" pitchFamily="18" charset="0"/>
                                </a:rPr>
                                <m:t>(1+</m:t>
                              </m:r>
                              <m:r>
                                <a:rPr lang="en-US" altLang="zh-CN" sz="2800" i="1">
                                  <a:latin typeface="Cambria Math" panose="02040503050406030204" pitchFamily="18" charset="0"/>
                                </a:rPr>
                                <m:t>𝑟</m:t>
                              </m:r>
                              <m:r>
                                <a:rPr lang="en-US" altLang="zh-CN" sz="2800" i="1">
                                  <a:latin typeface="Cambria Math" panose="02040503050406030204" pitchFamily="18" charset="0"/>
                                </a:rPr>
                                <m:t>)</m:t>
                              </m:r>
                            </m:e>
                            <m:sup>
                              <m:r>
                                <a:rPr lang="en-US" altLang="zh-CN" sz="2800" b="0" i="1" smtClean="0">
                                  <a:latin typeface="Cambria Math" panose="02040503050406030204" pitchFamily="18" charset="0"/>
                                </a:rPr>
                                <m:t>2</m:t>
                              </m:r>
                            </m:sup>
                          </m:sSup>
                        </m:den>
                      </m:f>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𝐶</m:t>
                          </m:r>
                        </m:num>
                        <m:den>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(1+</m:t>
                              </m:r>
                              <m:r>
                                <a:rPr lang="en-US" altLang="zh-CN" sz="2800" i="1">
                                  <a:latin typeface="Cambria Math" panose="02040503050406030204" pitchFamily="18" charset="0"/>
                                </a:rPr>
                                <m:t>𝑟</m:t>
                              </m:r>
                              <m:r>
                                <a:rPr lang="en-US" altLang="zh-CN" sz="2800" i="1">
                                  <a:latin typeface="Cambria Math" panose="02040503050406030204" pitchFamily="18" charset="0"/>
                                </a:rPr>
                                <m:t>)</m:t>
                              </m:r>
                            </m:e>
                            <m:sup>
                              <m:r>
                                <a:rPr lang="en-US" altLang="zh-CN" sz="2800" b="0" i="1" smtClean="0">
                                  <a:latin typeface="Cambria Math" panose="02040503050406030204" pitchFamily="18" charset="0"/>
                                </a:rPr>
                                <m:t>3</m:t>
                              </m:r>
                            </m:sup>
                          </m:sSup>
                        </m:den>
                      </m:f>
                      <m:r>
                        <a:rPr lang="en-US" altLang="zh-CN" sz="2800" b="0" i="1" smtClean="0">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𝑛</m:t>
                          </m:r>
                          <m:r>
                            <a:rPr lang="en-US" altLang="zh-CN" sz="2800" i="1">
                              <a:latin typeface="Cambria Math" panose="02040503050406030204" pitchFamily="18" charset="0"/>
                            </a:rPr>
                            <m:t>=</m:t>
                          </m:r>
                          <m:r>
                            <a:rPr lang="en-US" altLang="zh-CN" sz="2800" b="0" i="1" smtClean="0">
                              <a:latin typeface="Cambria Math" panose="02040503050406030204" pitchFamily="18" charset="0"/>
                            </a:rPr>
                            <m:t>1</m:t>
                          </m:r>
                        </m:sub>
                        <m:sup>
                          <m:r>
                            <a:rPr lang="en-US" altLang="zh-CN" sz="2800" i="1" smtClean="0">
                              <a:latin typeface="Cambria Math" panose="02040503050406030204" pitchFamily="18" charset="0"/>
                              <a:ea typeface="Cambria Math" panose="02040503050406030204" pitchFamily="18" charset="0"/>
                            </a:rPr>
                            <m:t>∞</m:t>
                          </m:r>
                        </m:sup>
                        <m:e>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𝐶</m:t>
                              </m:r>
                            </m:num>
                            <m:den>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r>
                                        <a:rPr lang="en-US" altLang="zh-CN" sz="2800" i="1">
                                          <a:latin typeface="Cambria Math" panose="02040503050406030204" pitchFamily="18" charset="0"/>
                                        </a:rPr>
                                        <m:t>𝑟</m:t>
                                      </m:r>
                                    </m:e>
                                  </m:d>
                                </m:e>
                                <m:sup>
                                  <m:r>
                                    <a:rPr lang="en-US" altLang="zh-CN" sz="2800" i="1">
                                      <a:latin typeface="Cambria Math" panose="02040503050406030204" pitchFamily="18" charset="0"/>
                                    </a:rPr>
                                    <m:t>𝑛</m:t>
                                  </m:r>
                                </m:sup>
                              </m:sSup>
                            </m:den>
                          </m:f>
                        </m:e>
                      </m:nary>
                      <m:r>
                        <a:rPr lang="en-US" altLang="zh-CN" sz="2800" b="0" i="0" smtClean="0">
                          <a:latin typeface="Cambria Math" panose="02040503050406030204" pitchFamily="18" charset="0"/>
                        </a:rPr>
                        <m:t>=</m:t>
                      </m:r>
                      <m:f>
                        <m:fPr>
                          <m:ctrlPr>
                            <a:rPr lang="en-US" altLang="zh-CN" sz="2800" i="1" smtClean="0">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𝐶</m:t>
                          </m:r>
                        </m:num>
                        <m:den>
                          <m:r>
                            <a:rPr lang="en-US" altLang="zh-CN" sz="2800" b="0" i="1" smtClean="0">
                              <a:solidFill>
                                <a:srgbClr val="FF0000"/>
                              </a:solidFill>
                              <a:latin typeface="Cambria Math" panose="02040503050406030204" pitchFamily="18" charset="0"/>
                            </a:rPr>
                            <m:t>𝑟</m:t>
                          </m:r>
                        </m:den>
                      </m:f>
                    </m:oMath>
                  </m:oMathPara>
                </a14:m>
                <a:endParaRPr lang="zh-CN" altLang="en-US" sz="2800" dirty="0"/>
              </a:p>
            </p:txBody>
          </p:sp>
        </mc:Choice>
        <mc:Fallback xmlns="">
          <p:sp>
            <p:nvSpPr>
              <p:cNvPr id="6" name="文本框 5">
                <a:extLst>
                  <a:ext uri="{FF2B5EF4-FFF2-40B4-BE49-F238E27FC236}">
                    <a16:creationId xmlns:a16="http://schemas.microsoft.com/office/drawing/2014/main" id="{123256FC-EB19-3027-6D32-9DBEBCDA2AB1}"/>
                  </a:ext>
                </a:extLst>
              </p:cNvPr>
              <p:cNvSpPr txBox="1">
                <a:spLocks noRot="1" noChangeAspect="1" noMove="1" noResize="1" noEditPoints="1" noAdjustHandles="1" noChangeArrowheads="1" noChangeShapeType="1" noTextEdit="1"/>
              </p:cNvSpPr>
              <p:nvPr/>
            </p:nvSpPr>
            <p:spPr>
              <a:xfrm>
                <a:off x="894136" y="2607453"/>
                <a:ext cx="10403728" cy="3230243"/>
              </a:xfrm>
              <a:prstGeom prst="rect">
                <a:avLst/>
              </a:prstGeom>
              <a:blipFill>
                <a:blip r:embed="rId5"/>
                <a:stretch>
                  <a:fillRect l="-1231" t="-2264" r="-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8650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7" y="250621"/>
            <a:ext cx="800219"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年金</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23256FC-EB19-3027-6D32-9DBEBCDA2AB1}"/>
                  </a:ext>
                </a:extLst>
              </p:cNvPr>
              <p:cNvSpPr txBox="1"/>
              <p:nvPr/>
            </p:nvSpPr>
            <p:spPr>
              <a:xfrm>
                <a:off x="491892" y="2607453"/>
                <a:ext cx="11208217" cy="3266985"/>
              </a:xfrm>
              <a:prstGeom prst="rect">
                <a:avLst/>
              </a:prstGeom>
              <a:noFill/>
            </p:spPr>
            <p:txBody>
              <a:bodyPr wrap="square" rtlCol="0">
                <a:spAutoFit/>
              </a:bodyPr>
              <a:lstStyle/>
              <a:p>
                <a:pPr algn="l"/>
                <a:r>
                  <a:rPr lang="zh-CN" altLang="en-US" sz="2800" b="1" dirty="0"/>
                  <a:t>年金的现值</a:t>
                </a:r>
                <a:r>
                  <a:rPr lang="zh-CN" altLang="en-US" sz="2800" dirty="0"/>
                  <a:t>（按照标准惯例</a:t>
                </a:r>
                <a:r>
                  <a:rPr lang="zh-CN" altLang="en-US" sz="2800" dirty="0">
                    <a:solidFill>
                      <a:srgbClr val="FF0000"/>
                    </a:solidFill>
                  </a:rPr>
                  <a:t>第</a:t>
                </a:r>
                <a:r>
                  <a:rPr lang="en-US" altLang="zh-CN" sz="2800" dirty="0">
                    <a:solidFill>
                      <a:srgbClr val="FF0000"/>
                    </a:solidFill>
                  </a:rPr>
                  <a:t>1</a:t>
                </a:r>
                <a:r>
                  <a:rPr lang="zh-CN" altLang="en-US" sz="2800" dirty="0">
                    <a:solidFill>
                      <a:srgbClr val="FF0000"/>
                    </a:solidFill>
                  </a:rPr>
                  <a:t>笔现金流延期支付</a:t>
                </a:r>
                <a:r>
                  <a:rPr lang="zh-CN" altLang="en-US" sz="2800" dirty="0"/>
                  <a:t>）：定期发生的</a:t>
                </a:r>
                <a14:m>
                  <m:oMath xmlns:m="http://schemas.openxmlformats.org/officeDocument/2006/math">
                    <m:r>
                      <a:rPr lang="en-US" altLang="zh-CN" sz="2800" i="1" dirty="0" smtClean="0">
                        <a:solidFill>
                          <a:srgbClr val="FF0000"/>
                        </a:solidFill>
                        <a:latin typeface="Cambria Math" panose="02040503050406030204" pitchFamily="18" charset="0"/>
                      </a:rPr>
                      <m:t>𝑁</m:t>
                    </m:r>
                  </m:oMath>
                </a14:m>
                <a:r>
                  <a:rPr lang="zh-CN" altLang="en-US" sz="2800" dirty="0"/>
                  <a:t>笔相等的现金流。</a:t>
                </a:r>
                <a:endParaRPr lang="en-US" altLang="zh-CN" sz="2800" dirty="0"/>
              </a:p>
              <a:p>
                <a:pPr algn="l"/>
                <a:endParaRPr lang="en-US" altLang="zh-CN" sz="1400" dirty="0"/>
              </a:p>
              <a:p>
                <a:pPr/>
                <a14:m>
                  <m:oMathPara xmlns:m="http://schemas.openxmlformats.org/officeDocument/2006/math">
                    <m:oMathParaPr>
                      <m:jc m:val="left"/>
                    </m:oMathParaPr>
                    <m:oMath xmlns:m="http://schemas.openxmlformats.org/officeDocument/2006/math">
                      <m:r>
                        <a:rPr lang="en-US" altLang="zh-CN" sz="2800" b="0" i="1" smtClean="0">
                          <a:latin typeface="Cambria Math" panose="02040503050406030204" pitchFamily="18" charset="0"/>
                        </a:rPr>
                        <m:t>𝑃𝑉</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𝑁</m:t>
                          </m:r>
                          <m:r>
                            <a:rPr lang="zh-CN" altLang="en-US" sz="2800" i="1">
                              <a:latin typeface="Cambria Math" panose="02040503050406030204" pitchFamily="18" charset="0"/>
                            </a:rPr>
                            <m:t>期</m:t>
                          </m:r>
                          <m:r>
                            <a:rPr lang="zh-CN" altLang="en-US" sz="2800" i="1" smtClean="0">
                              <a:latin typeface="Cambria Math" panose="02040503050406030204" pitchFamily="18" charset="0"/>
                            </a:rPr>
                            <m:t>、</m:t>
                          </m:r>
                          <m:r>
                            <a:rPr lang="zh-CN" altLang="en-US" sz="2800" i="1">
                              <a:latin typeface="Cambria Math" panose="02040503050406030204" pitchFamily="18" charset="0"/>
                            </a:rPr>
                            <m:t>每期支付额</m:t>
                          </m:r>
                          <m:r>
                            <a:rPr lang="zh-CN" altLang="en-US" sz="2800" i="1" smtClean="0">
                              <a:latin typeface="Cambria Math" panose="02040503050406030204" pitchFamily="18" charset="0"/>
                            </a:rPr>
                            <m:t>为</m:t>
                          </m:r>
                          <m:r>
                            <a:rPr lang="en-US" altLang="zh-CN" sz="2800" b="0" i="1" smtClean="0">
                              <a:latin typeface="Cambria Math" panose="02040503050406030204" pitchFamily="18" charset="0"/>
                            </a:rPr>
                            <m:t>𝐶</m:t>
                          </m:r>
                          <m:r>
                            <a:rPr lang="zh-CN" altLang="en-US" sz="2800" i="1">
                              <a:latin typeface="Cambria Math" panose="02040503050406030204" pitchFamily="18" charset="0"/>
                            </a:rPr>
                            <m:t>的年金</m:t>
                          </m:r>
                        </m:e>
                      </m:d>
                      <m:r>
                        <a:rPr lang="en-US" altLang="zh-CN" sz="2800" b="0" i="0"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𝐶</m:t>
                          </m:r>
                        </m:num>
                        <m:den>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𝑟</m:t>
                          </m:r>
                          <m:r>
                            <a:rPr lang="en-US" altLang="zh-CN" sz="2800" b="0" i="1" smtClean="0">
                              <a:latin typeface="Cambria Math" panose="02040503050406030204" pitchFamily="18" charset="0"/>
                            </a:rPr>
                            <m:t>)</m:t>
                          </m:r>
                        </m:den>
                      </m:f>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𝐶</m:t>
                          </m:r>
                        </m:num>
                        <m:den>
                          <m:sSup>
                            <m:sSupPr>
                              <m:ctrlPr>
                                <a:rPr lang="en-US" altLang="zh-CN" sz="2800" i="1" smtClean="0">
                                  <a:latin typeface="Cambria Math" panose="02040503050406030204" pitchFamily="18" charset="0"/>
                                </a:rPr>
                              </m:ctrlPr>
                            </m:sSupPr>
                            <m:e>
                              <m:r>
                                <a:rPr lang="en-US" altLang="zh-CN" sz="2800" i="1">
                                  <a:latin typeface="Cambria Math" panose="02040503050406030204" pitchFamily="18" charset="0"/>
                                </a:rPr>
                                <m:t>(1+</m:t>
                              </m:r>
                              <m:r>
                                <a:rPr lang="en-US" altLang="zh-CN" sz="2800" i="1">
                                  <a:latin typeface="Cambria Math" panose="02040503050406030204" pitchFamily="18" charset="0"/>
                                </a:rPr>
                                <m:t>𝑟</m:t>
                              </m:r>
                              <m:r>
                                <a:rPr lang="en-US" altLang="zh-CN" sz="2800" i="1">
                                  <a:latin typeface="Cambria Math" panose="02040503050406030204" pitchFamily="18" charset="0"/>
                                </a:rPr>
                                <m:t>)</m:t>
                              </m:r>
                            </m:e>
                            <m:sup>
                              <m:r>
                                <a:rPr lang="en-US" altLang="zh-CN" sz="2800" b="0" i="1" smtClean="0">
                                  <a:latin typeface="Cambria Math" panose="02040503050406030204" pitchFamily="18" charset="0"/>
                                </a:rPr>
                                <m:t>2</m:t>
                              </m:r>
                            </m:sup>
                          </m:sSup>
                        </m:den>
                      </m:f>
                      <m:r>
                        <a:rPr lang="en-US" altLang="zh-CN" sz="2800" i="1">
                          <a:latin typeface="Cambria Math" panose="02040503050406030204" pitchFamily="18" charset="0"/>
                        </a:rPr>
                        <m:t>+</m:t>
                      </m:r>
                      <m:r>
                        <a:rPr lang="en-US" altLang="zh-CN" sz="2800" b="0" i="1" smtClean="0">
                          <a:latin typeface="Cambria Math" panose="02040503050406030204" pitchFamily="18" charset="0"/>
                        </a:rPr>
                        <m:t>…</m:t>
                      </m:r>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𝐶</m:t>
                          </m:r>
                        </m:num>
                        <m:den>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r>
                                    <a:rPr lang="en-US" altLang="zh-CN" sz="2800" i="1">
                                      <a:latin typeface="Cambria Math" panose="02040503050406030204" pitchFamily="18" charset="0"/>
                                    </a:rPr>
                                    <m:t>𝑟</m:t>
                                  </m:r>
                                </m:e>
                              </m:d>
                            </m:e>
                            <m:sup>
                              <m:r>
                                <a:rPr lang="en-US" altLang="zh-CN" sz="2800" b="0" i="1" smtClean="0">
                                  <a:latin typeface="Cambria Math" panose="02040503050406030204" pitchFamily="18" charset="0"/>
                                </a:rPr>
                                <m:t>𝑁</m:t>
                              </m:r>
                            </m:sup>
                          </m:sSup>
                        </m:den>
                      </m:f>
                      <m:r>
                        <a:rPr lang="en-US" altLang="zh-CN" sz="2800" b="0" i="1" smtClean="0">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𝑛</m:t>
                          </m:r>
                          <m:r>
                            <a:rPr lang="en-US" altLang="zh-CN" sz="2800" i="1">
                              <a:latin typeface="Cambria Math" panose="02040503050406030204" pitchFamily="18" charset="0"/>
                            </a:rPr>
                            <m:t>=</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ea typeface="Cambria Math" panose="02040503050406030204" pitchFamily="18" charset="0"/>
                            </a:rPr>
                            <m:t>𝑁</m:t>
                          </m:r>
                        </m:sup>
                        <m:e>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𝐶</m:t>
                              </m:r>
                            </m:num>
                            <m:den>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r>
                                        <a:rPr lang="en-US" altLang="zh-CN" sz="2800" i="1">
                                          <a:latin typeface="Cambria Math" panose="02040503050406030204" pitchFamily="18" charset="0"/>
                                        </a:rPr>
                                        <m:t>𝑟</m:t>
                                      </m:r>
                                    </m:e>
                                  </m:d>
                                </m:e>
                                <m:sup>
                                  <m:r>
                                    <a:rPr lang="en-US" altLang="zh-CN" sz="2800" i="1">
                                      <a:latin typeface="Cambria Math" panose="02040503050406030204" pitchFamily="18" charset="0"/>
                                    </a:rPr>
                                    <m:t>𝑛</m:t>
                                  </m:r>
                                </m:sup>
                              </m:sSup>
                            </m:den>
                          </m:f>
                        </m:e>
                      </m:nary>
                      <m:r>
                        <a:rPr lang="en-US" altLang="zh-CN" sz="2800" b="0" i="0" smtClean="0">
                          <a:latin typeface="Cambria Math" panose="02040503050406030204" pitchFamily="18" charset="0"/>
                        </a:rPr>
                        <m:t>=</m:t>
                      </m:r>
                      <m:f>
                        <m:fPr>
                          <m:ctrlPr>
                            <a:rPr lang="en-US" altLang="zh-CN" sz="2800" i="1" smtClean="0">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𝐶</m:t>
                          </m:r>
                        </m:num>
                        <m:den>
                          <m:r>
                            <a:rPr lang="en-US" altLang="zh-CN" sz="2800" b="0" i="1" smtClean="0">
                              <a:solidFill>
                                <a:srgbClr val="FF0000"/>
                              </a:solidFill>
                              <a:latin typeface="Cambria Math" panose="02040503050406030204" pitchFamily="18" charset="0"/>
                            </a:rPr>
                            <m:t>𝑟</m:t>
                          </m:r>
                        </m:den>
                      </m:f>
                      <m:r>
                        <a:rPr lang="en-US" altLang="zh-CN" sz="2800" b="0" i="1" smtClean="0">
                          <a:solidFill>
                            <a:srgbClr val="FF0000"/>
                          </a:solidFill>
                          <a:latin typeface="Cambria Math" panose="02040503050406030204" pitchFamily="18" charset="0"/>
                        </a:rPr>
                        <m:t>(1−</m:t>
                      </m:r>
                      <m:f>
                        <m:fPr>
                          <m:ctrlPr>
                            <a:rPr lang="en-US" altLang="zh-CN" sz="2800" b="0" i="1" smtClean="0">
                              <a:solidFill>
                                <a:srgbClr val="FF0000"/>
                              </a:solidFill>
                              <a:latin typeface="Cambria Math" panose="02040503050406030204" pitchFamily="18" charset="0"/>
                            </a:rPr>
                          </m:ctrlPr>
                        </m:fPr>
                        <m:num>
                          <m:r>
                            <a:rPr lang="en-US" altLang="zh-CN" sz="2800" b="0" i="1" smtClean="0">
                              <a:solidFill>
                                <a:srgbClr val="FF0000"/>
                              </a:solidFill>
                              <a:latin typeface="Cambria Math" panose="02040503050406030204" pitchFamily="18" charset="0"/>
                            </a:rPr>
                            <m:t>1</m:t>
                          </m:r>
                        </m:num>
                        <m:den>
                          <m:sSup>
                            <m:sSupPr>
                              <m:ctrlPr>
                                <a:rPr lang="en-US" altLang="zh-CN" sz="2800" i="1">
                                  <a:solidFill>
                                    <a:srgbClr val="FF0000"/>
                                  </a:solidFill>
                                  <a:latin typeface="Cambria Math" panose="02040503050406030204" pitchFamily="18" charset="0"/>
                                </a:rPr>
                              </m:ctrlPr>
                            </m:sSupPr>
                            <m:e>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1+</m:t>
                                  </m:r>
                                  <m:r>
                                    <a:rPr lang="en-US" altLang="zh-CN" sz="2800" i="1">
                                      <a:solidFill>
                                        <a:srgbClr val="FF0000"/>
                                      </a:solidFill>
                                      <a:latin typeface="Cambria Math" panose="02040503050406030204" pitchFamily="18" charset="0"/>
                                    </a:rPr>
                                    <m:t>𝑟</m:t>
                                  </m:r>
                                </m:e>
                              </m:d>
                            </m:e>
                            <m:sup>
                              <m:r>
                                <a:rPr lang="en-US" altLang="zh-CN" sz="2800" b="0" i="1" smtClean="0">
                                  <a:solidFill>
                                    <a:srgbClr val="FF0000"/>
                                  </a:solidFill>
                                  <a:latin typeface="Cambria Math" panose="02040503050406030204" pitchFamily="18" charset="0"/>
                                </a:rPr>
                                <m:t>𝑁</m:t>
                              </m:r>
                            </m:sup>
                          </m:sSup>
                        </m:den>
                      </m:f>
                      <m:r>
                        <a:rPr lang="en-US" altLang="zh-CN" sz="2800" b="0" i="1" smtClean="0">
                          <a:solidFill>
                            <a:srgbClr val="FF0000"/>
                          </a:solidFill>
                          <a:latin typeface="Cambria Math" panose="02040503050406030204" pitchFamily="18" charset="0"/>
                        </a:rPr>
                        <m:t>)</m:t>
                      </m:r>
                    </m:oMath>
                  </m:oMathPara>
                </a14:m>
                <a:endParaRPr lang="zh-CN" altLang="en-US" sz="2800" dirty="0"/>
              </a:p>
            </p:txBody>
          </p:sp>
        </mc:Choice>
        <mc:Fallback xmlns="">
          <p:sp>
            <p:nvSpPr>
              <p:cNvPr id="6" name="文本框 5">
                <a:extLst>
                  <a:ext uri="{FF2B5EF4-FFF2-40B4-BE49-F238E27FC236}">
                    <a16:creationId xmlns:a16="http://schemas.microsoft.com/office/drawing/2014/main" id="{123256FC-EB19-3027-6D32-9DBEBCDA2AB1}"/>
                  </a:ext>
                </a:extLst>
              </p:cNvPr>
              <p:cNvSpPr txBox="1">
                <a:spLocks noRot="1" noChangeAspect="1" noMove="1" noResize="1" noEditPoints="1" noAdjustHandles="1" noChangeArrowheads="1" noChangeShapeType="1" noTextEdit="1"/>
              </p:cNvSpPr>
              <p:nvPr/>
            </p:nvSpPr>
            <p:spPr>
              <a:xfrm>
                <a:off x="491892" y="2607453"/>
                <a:ext cx="11208217" cy="3266985"/>
              </a:xfrm>
              <a:prstGeom prst="rect">
                <a:avLst/>
              </a:prstGeom>
              <a:blipFill>
                <a:blip r:embed="rId4"/>
                <a:stretch>
                  <a:fillRect l="-1143" t="-2052"/>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79FB7E9E-6842-7DA9-C31C-BD1E7125A2B4}"/>
              </a:ext>
            </a:extLst>
          </p:cNvPr>
          <p:cNvPicPr>
            <a:picLocks noChangeAspect="1"/>
          </p:cNvPicPr>
          <p:nvPr/>
        </p:nvPicPr>
        <p:blipFill>
          <a:blip r:embed="rId5"/>
          <a:stretch>
            <a:fillRect/>
          </a:stretch>
        </p:blipFill>
        <p:spPr>
          <a:xfrm>
            <a:off x="1458219" y="983562"/>
            <a:ext cx="9275562" cy="1489151"/>
          </a:xfrm>
          <a:prstGeom prst="rect">
            <a:avLst/>
          </a:prstGeom>
        </p:spPr>
      </p:pic>
    </p:spTree>
    <p:extLst>
      <p:ext uri="{BB962C8B-B14F-4D97-AF65-F5344CB8AC3E}">
        <p14:creationId xmlns:p14="http://schemas.microsoft.com/office/powerpoint/2010/main" val="2052211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09937" y="250621"/>
            <a:ext cx="800219"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年金</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23256FC-EB19-3027-6D32-9DBEBCDA2AB1}"/>
                  </a:ext>
                </a:extLst>
              </p:cNvPr>
              <p:cNvSpPr txBox="1"/>
              <p:nvPr/>
            </p:nvSpPr>
            <p:spPr>
              <a:xfrm>
                <a:off x="508446" y="2607453"/>
                <a:ext cx="11175108" cy="2944332"/>
              </a:xfrm>
              <a:prstGeom prst="rect">
                <a:avLst/>
              </a:prstGeom>
              <a:noFill/>
            </p:spPr>
            <p:txBody>
              <a:bodyPr wrap="square" rtlCol="0">
                <a:spAutoFit/>
              </a:bodyPr>
              <a:lstStyle/>
              <a:p>
                <a:pPr algn="l"/>
                <a:r>
                  <a:rPr lang="zh-CN" altLang="en-US" sz="2800" b="1" dirty="0"/>
                  <a:t>年金的终值</a:t>
                </a:r>
                <a:r>
                  <a:rPr lang="zh-CN" altLang="en-US" sz="2800" dirty="0"/>
                  <a:t>（按照标准惯例</a:t>
                </a:r>
                <a:r>
                  <a:rPr lang="zh-CN" altLang="en-US" sz="2800" dirty="0">
                    <a:solidFill>
                      <a:srgbClr val="FF0000"/>
                    </a:solidFill>
                  </a:rPr>
                  <a:t>第</a:t>
                </a:r>
                <a:r>
                  <a:rPr lang="en-US" altLang="zh-CN" sz="2800" dirty="0">
                    <a:solidFill>
                      <a:srgbClr val="FF0000"/>
                    </a:solidFill>
                  </a:rPr>
                  <a:t>1</a:t>
                </a:r>
                <a:r>
                  <a:rPr lang="zh-CN" altLang="en-US" sz="2800" dirty="0">
                    <a:solidFill>
                      <a:srgbClr val="FF0000"/>
                    </a:solidFill>
                  </a:rPr>
                  <a:t>笔现金流延期支付</a:t>
                </a:r>
                <a:r>
                  <a:rPr lang="zh-CN" altLang="en-US" sz="2800" dirty="0"/>
                  <a:t>）：定期发生的</a:t>
                </a:r>
                <a14:m>
                  <m:oMath xmlns:m="http://schemas.openxmlformats.org/officeDocument/2006/math">
                    <m:r>
                      <a:rPr lang="en-US" altLang="zh-CN" sz="2800" i="1" dirty="0" smtClean="0">
                        <a:solidFill>
                          <a:srgbClr val="FF0000"/>
                        </a:solidFill>
                        <a:latin typeface="Cambria Math" panose="02040503050406030204" pitchFamily="18" charset="0"/>
                      </a:rPr>
                      <m:t>𝑁</m:t>
                    </m:r>
                  </m:oMath>
                </a14:m>
                <a:r>
                  <a:rPr lang="zh-CN" altLang="en-US" sz="2800" dirty="0"/>
                  <a:t>笔相等的现金流。</a:t>
                </a:r>
                <a:endParaRPr lang="en-US" altLang="zh-CN" sz="2800" dirty="0"/>
              </a:p>
              <a:p>
                <a:pPr algn="l"/>
                <a:endParaRPr lang="en-US" altLang="zh-CN" sz="1400" dirty="0"/>
              </a:p>
              <a:p>
                <a:pPr/>
                <a14:m>
                  <m:oMathPara xmlns:m="http://schemas.openxmlformats.org/officeDocument/2006/math">
                    <m:oMathParaPr>
                      <m:jc m:val="left"/>
                    </m:oMathParaPr>
                    <m:oMath xmlns:m="http://schemas.openxmlformats.org/officeDocument/2006/math">
                      <m:r>
                        <a:rPr lang="en-US" altLang="zh-CN" sz="2800" b="0" i="1" smtClean="0">
                          <a:latin typeface="Cambria Math" panose="02040503050406030204" pitchFamily="18" charset="0"/>
                        </a:rPr>
                        <m:t>𝐹𝑉</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𝑁</m:t>
                          </m:r>
                          <m:r>
                            <a:rPr lang="zh-CN" altLang="en-US" sz="2800" i="1">
                              <a:latin typeface="Cambria Math" panose="02040503050406030204" pitchFamily="18" charset="0"/>
                            </a:rPr>
                            <m:t>期</m:t>
                          </m:r>
                          <m:r>
                            <a:rPr lang="zh-CN" altLang="en-US" sz="2800" i="1" smtClean="0">
                              <a:latin typeface="Cambria Math" panose="02040503050406030204" pitchFamily="18" charset="0"/>
                            </a:rPr>
                            <m:t>、</m:t>
                          </m:r>
                          <m:r>
                            <a:rPr lang="zh-CN" altLang="en-US" sz="2800" i="1">
                              <a:latin typeface="Cambria Math" panose="02040503050406030204" pitchFamily="18" charset="0"/>
                            </a:rPr>
                            <m:t>每期支付额</m:t>
                          </m:r>
                          <m:r>
                            <a:rPr lang="zh-CN" altLang="en-US" sz="2800" i="1" smtClean="0">
                              <a:latin typeface="Cambria Math" panose="02040503050406030204" pitchFamily="18" charset="0"/>
                            </a:rPr>
                            <m:t>为</m:t>
                          </m:r>
                          <m:r>
                            <a:rPr lang="en-US" altLang="zh-CN" sz="2800" b="0" i="1" smtClean="0">
                              <a:latin typeface="Cambria Math" panose="02040503050406030204" pitchFamily="18" charset="0"/>
                            </a:rPr>
                            <m:t>𝐶</m:t>
                          </m:r>
                          <m:r>
                            <a:rPr lang="zh-CN" altLang="en-US" sz="2800" i="1">
                              <a:latin typeface="Cambria Math" panose="02040503050406030204" pitchFamily="18" charset="0"/>
                            </a:rPr>
                            <m:t>的年金</m:t>
                          </m:r>
                        </m:e>
                      </m:d>
                      <m:r>
                        <a:rPr lang="en-US" altLang="zh-CN" sz="2800" b="0" i="0" smtClean="0">
                          <a:latin typeface="Cambria Math" panose="02040503050406030204" pitchFamily="18" charset="0"/>
                        </a:rPr>
                        <m:t>=</m:t>
                      </m:r>
                      <m:r>
                        <a:rPr lang="en-US" altLang="zh-CN" sz="2800" b="0" i="1" smtClean="0">
                          <a:latin typeface="Cambria Math" panose="02040503050406030204" pitchFamily="18" charset="0"/>
                        </a:rPr>
                        <m:t>𝑃𝑉</m:t>
                      </m:r>
                      <m:r>
                        <a:rPr lang="en-US" altLang="zh-CN" sz="2800" b="0" i="1" smtClean="0">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r>
                                <a:rPr lang="en-US" altLang="zh-CN" sz="2800" i="1">
                                  <a:latin typeface="Cambria Math" panose="02040503050406030204" pitchFamily="18" charset="0"/>
                                </a:rPr>
                                <m:t>𝑟</m:t>
                              </m:r>
                            </m:e>
                          </m:d>
                        </m:e>
                        <m:sup>
                          <m:r>
                            <a:rPr lang="en-US" altLang="zh-CN" sz="2800" b="0" i="1" smtClean="0">
                              <a:latin typeface="Cambria Math" panose="02040503050406030204" pitchFamily="18" charset="0"/>
                            </a:rPr>
                            <m:t>𝑁</m:t>
                          </m:r>
                        </m:sup>
                      </m:sSup>
                      <m:r>
                        <a:rPr lang="en-US" altLang="zh-CN" sz="2800" b="0" i="1" smtClean="0">
                          <a:latin typeface="Cambria Math" panose="02040503050406030204" pitchFamily="18" charset="0"/>
                        </a:rPr>
                        <m:t>=</m:t>
                      </m:r>
                      <m:f>
                        <m:fPr>
                          <m:ctrlPr>
                            <a:rPr lang="en-US" altLang="zh-CN" sz="2800" i="1" smtClean="0">
                              <a:solidFill>
                                <a:schemeClr val="tx1"/>
                              </a:solidFill>
                              <a:latin typeface="Cambria Math" panose="02040503050406030204" pitchFamily="18" charset="0"/>
                            </a:rPr>
                          </m:ctrlPr>
                        </m:fPr>
                        <m:num>
                          <m:r>
                            <a:rPr lang="en-US" altLang="zh-CN" sz="2800" i="1">
                              <a:solidFill>
                                <a:schemeClr val="tx1"/>
                              </a:solidFill>
                              <a:latin typeface="Cambria Math" panose="02040503050406030204" pitchFamily="18" charset="0"/>
                            </a:rPr>
                            <m:t>𝐶</m:t>
                          </m:r>
                        </m:num>
                        <m:den>
                          <m:r>
                            <a:rPr lang="en-US" altLang="zh-CN" sz="2800" i="1">
                              <a:solidFill>
                                <a:schemeClr val="tx1"/>
                              </a:solidFill>
                              <a:latin typeface="Cambria Math" panose="02040503050406030204" pitchFamily="18" charset="0"/>
                            </a:rPr>
                            <m:t>𝑟</m:t>
                          </m:r>
                        </m:den>
                      </m:f>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1−</m:t>
                          </m:r>
                          <m:f>
                            <m:fPr>
                              <m:ctrlPr>
                                <a:rPr lang="en-US" altLang="zh-CN" sz="2800" i="1">
                                  <a:solidFill>
                                    <a:schemeClr val="tx1"/>
                                  </a:solidFill>
                                  <a:latin typeface="Cambria Math" panose="02040503050406030204" pitchFamily="18" charset="0"/>
                                </a:rPr>
                              </m:ctrlPr>
                            </m:fPr>
                            <m:num>
                              <m:r>
                                <a:rPr lang="en-US" altLang="zh-CN" sz="2800" i="1">
                                  <a:solidFill>
                                    <a:schemeClr val="tx1"/>
                                  </a:solidFill>
                                  <a:latin typeface="Cambria Math" panose="02040503050406030204" pitchFamily="18" charset="0"/>
                                </a:rPr>
                                <m:t>1</m:t>
                              </m:r>
                            </m:num>
                            <m:den>
                              <m:sSup>
                                <m:sSupPr>
                                  <m:ctrlPr>
                                    <a:rPr lang="en-US" altLang="zh-CN" sz="2800" i="1">
                                      <a:solidFill>
                                        <a:schemeClr val="tx1"/>
                                      </a:solidFill>
                                      <a:latin typeface="Cambria Math" panose="02040503050406030204" pitchFamily="18" charset="0"/>
                                    </a:rPr>
                                  </m:ctrlPr>
                                </m:sSupPr>
                                <m:e>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1+</m:t>
                                      </m:r>
                                      <m:r>
                                        <a:rPr lang="en-US" altLang="zh-CN" sz="2800" i="1">
                                          <a:solidFill>
                                            <a:schemeClr val="tx1"/>
                                          </a:solidFill>
                                          <a:latin typeface="Cambria Math" panose="02040503050406030204" pitchFamily="18" charset="0"/>
                                        </a:rPr>
                                        <m:t>𝑟</m:t>
                                      </m:r>
                                    </m:e>
                                  </m:d>
                                </m:e>
                                <m:sup>
                                  <m:r>
                                    <a:rPr lang="en-US" altLang="zh-CN" sz="2800" i="1">
                                      <a:solidFill>
                                        <a:schemeClr val="tx1"/>
                                      </a:solidFill>
                                      <a:latin typeface="Cambria Math" panose="02040503050406030204" pitchFamily="18" charset="0"/>
                                    </a:rPr>
                                    <m:t>𝑁</m:t>
                                  </m:r>
                                </m:sup>
                              </m:sSup>
                            </m:den>
                          </m:f>
                        </m:e>
                      </m:d>
                    </m:oMath>
                  </m:oMathPara>
                </a14:m>
                <a:endParaRPr lang="en-US" altLang="zh-CN" sz="2800" i="1" dirty="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r>
                                <a:rPr lang="en-US" altLang="zh-CN" sz="2800" i="1">
                                  <a:latin typeface="Cambria Math" panose="02040503050406030204" pitchFamily="18" charset="0"/>
                                </a:rPr>
                                <m:t>𝑟</m:t>
                              </m:r>
                            </m:e>
                          </m:d>
                        </m:e>
                        <m:sup>
                          <m:r>
                            <a:rPr lang="en-US" altLang="zh-CN" sz="2800" i="1">
                              <a:latin typeface="Cambria Math" panose="02040503050406030204" pitchFamily="18" charset="0"/>
                            </a:rPr>
                            <m:t>𝑁</m:t>
                          </m:r>
                        </m:sup>
                      </m:sSup>
                      <m:r>
                        <a:rPr lang="en-US" altLang="zh-CN" sz="2800" b="0" i="0" smtClean="0">
                          <a:solidFill>
                            <a:schemeClr val="tx1"/>
                          </a:solidFill>
                          <a:latin typeface="Cambria Math" panose="02040503050406030204" pitchFamily="18" charset="0"/>
                        </a:rPr>
                        <m:t>=</m:t>
                      </m:r>
                      <m:f>
                        <m:fPr>
                          <m:ctrlPr>
                            <a:rPr lang="en-US" altLang="zh-CN" sz="2800" i="1" smtClean="0">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𝐶</m:t>
                          </m:r>
                        </m:num>
                        <m:den>
                          <m:r>
                            <a:rPr lang="en-US" altLang="zh-CN" sz="2800" b="0" i="1" smtClean="0">
                              <a:solidFill>
                                <a:srgbClr val="FF0000"/>
                              </a:solidFill>
                              <a:latin typeface="Cambria Math" panose="02040503050406030204" pitchFamily="18" charset="0"/>
                            </a:rPr>
                            <m:t>𝑟</m:t>
                          </m:r>
                        </m:den>
                      </m:f>
                      <m:r>
                        <a:rPr lang="en-US" altLang="zh-CN" sz="2800" b="0" i="1" smtClean="0">
                          <a:solidFill>
                            <a:srgbClr val="FF0000"/>
                          </a:solidFill>
                          <a:latin typeface="Cambria Math" panose="02040503050406030204" pitchFamily="18" charset="0"/>
                        </a:rPr>
                        <m:t>(</m:t>
                      </m:r>
                      <m:sSup>
                        <m:sSupPr>
                          <m:ctrlPr>
                            <a:rPr lang="en-US" altLang="zh-CN" sz="2800" i="1" smtClean="0">
                              <a:solidFill>
                                <a:srgbClr val="FF0000"/>
                              </a:solidFill>
                              <a:latin typeface="Cambria Math" panose="02040503050406030204" pitchFamily="18" charset="0"/>
                            </a:rPr>
                          </m:ctrlPr>
                        </m:sSupPr>
                        <m:e>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1+</m:t>
                              </m:r>
                              <m:r>
                                <a:rPr lang="en-US" altLang="zh-CN" sz="2800" i="1">
                                  <a:solidFill>
                                    <a:srgbClr val="FF0000"/>
                                  </a:solidFill>
                                  <a:latin typeface="Cambria Math" panose="02040503050406030204" pitchFamily="18" charset="0"/>
                                </a:rPr>
                                <m:t>𝑟</m:t>
                              </m:r>
                            </m:e>
                          </m:d>
                        </m:e>
                        <m:sup>
                          <m:r>
                            <a:rPr lang="en-US" altLang="zh-CN" sz="2800" i="1">
                              <a:solidFill>
                                <a:srgbClr val="FF0000"/>
                              </a:solidFill>
                              <a:latin typeface="Cambria Math" panose="02040503050406030204" pitchFamily="18" charset="0"/>
                            </a:rPr>
                            <m:t>𝑁</m:t>
                          </m:r>
                        </m:sup>
                      </m:sSup>
                      <m:r>
                        <a:rPr lang="en-US" altLang="zh-CN" sz="2800" b="0" i="1" smtClean="0">
                          <a:solidFill>
                            <a:srgbClr val="FF0000"/>
                          </a:solidFill>
                          <a:latin typeface="Cambria Math" panose="02040503050406030204" pitchFamily="18" charset="0"/>
                        </a:rPr>
                        <m:t>−1)</m:t>
                      </m:r>
                    </m:oMath>
                  </m:oMathPara>
                </a14:m>
                <a:endParaRPr lang="zh-CN" altLang="en-US" sz="2800" dirty="0"/>
              </a:p>
            </p:txBody>
          </p:sp>
        </mc:Choice>
        <mc:Fallback xmlns="">
          <p:sp>
            <p:nvSpPr>
              <p:cNvPr id="6" name="文本框 5">
                <a:extLst>
                  <a:ext uri="{FF2B5EF4-FFF2-40B4-BE49-F238E27FC236}">
                    <a16:creationId xmlns:a16="http://schemas.microsoft.com/office/drawing/2014/main" id="{123256FC-EB19-3027-6D32-9DBEBCDA2AB1}"/>
                  </a:ext>
                </a:extLst>
              </p:cNvPr>
              <p:cNvSpPr txBox="1">
                <a:spLocks noRot="1" noChangeAspect="1" noMove="1" noResize="1" noEditPoints="1" noAdjustHandles="1" noChangeArrowheads="1" noChangeShapeType="1" noTextEdit="1"/>
              </p:cNvSpPr>
              <p:nvPr/>
            </p:nvSpPr>
            <p:spPr>
              <a:xfrm>
                <a:off x="508446" y="2607453"/>
                <a:ext cx="11175108" cy="2944332"/>
              </a:xfrm>
              <a:prstGeom prst="rect">
                <a:avLst/>
              </a:prstGeom>
              <a:blipFill>
                <a:blip r:embed="rId4"/>
                <a:stretch>
                  <a:fillRect l="-1091" t="-2277"/>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79FB7E9E-6842-7DA9-C31C-BD1E7125A2B4}"/>
              </a:ext>
            </a:extLst>
          </p:cNvPr>
          <p:cNvPicPr>
            <a:picLocks noChangeAspect="1"/>
          </p:cNvPicPr>
          <p:nvPr/>
        </p:nvPicPr>
        <p:blipFill>
          <a:blip r:embed="rId5"/>
          <a:stretch>
            <a:fillRect/>
          </a:stretch>
        </p:blipFill>
        <p:spPr>
          <a:xfrm>
            <a:off x="1458219" y="983562"/>
            <a:ext cx="9275562" cy="1489151"/>
          </a:xfrm>
          <a:prstGeom prst="rect">
            <a:avLst/>
          </a:prstGeom>
        </p:spPr>
      </p:pic>
    </p:spTree>
    <p:extLst>
      <p:ext uri="{BB962C8B-B14F-4D97-AF65-F5344CB8AC3E}">
        <p14:creationId xmlns:p14="http://schemas.microsoft.com/office/powerpoint/2010/main" val="793097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640497" y="250621"/>
            <a:ext cx="2339102"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增长型永续年金</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pic>
        <p:nvPicPr>
          <p:cNvPr id="3" name="图片 2">
            <a:extLst>
              <a:ext uri="{FF2B5EF4-FFF2-40B4-BE49-F238E27FC236}">
                <a16:creationId xmlns:a16="http://schemas.microsoft.com/office/drawing/2014/main" id="{2FF0F6D0-CF1E-FCF4-A461-AFB613FE2CE7}"/>
              </a:ext>
            </a:extLst>
          </p:cNvPr>
          <p:cNvPicPr>
            <a:picLocks noChangeAspect="1"/>
          </p:cNvPicPr>
          <p:nvPr/>
        </p:nvPicPr>
        <p:blipFill>
          <a:blip r:embed="rId4"/>
          <a:stretch>
            <a:fillRect/>
          </a:stretch>
        </p:blipFill>
        <p:spPr>
          <a:xfrm>
            <a:off x="1746230" y="959067"/>
            <a:ext cx="8699541" cy="1553127"/>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1A47414-927B-21A7-FBD5-8149C480ED43}"/>
                  </a:ext>
                </a:extLst>
              </p:cNvPr>
              <p:cNvSpPr txBox="1"/>
              <p:nvPr/>
            </p:nvSpPr>
            <p:spPr>
              <a:xfrm>
                <a:off x="875900" y="2656573"/>
                <a:ext cx="10761044" cy="3322128"/>
              </a:xfrm>
              <a:prstGeom prst="rect">
                <a:avLst/>
              </a:prstGeom>
              <a:noFill/>
            </p:spPr>
            <p:txBody>
              <a:bodyPr wrap="square" rtlCol="0">
                <a:spAutoFit/>
              </a:bodyPr>
              <a:lstStyle/>
              <a:p>
                <a:pPr algn="l"/>
                <a:r>
                  <a:rPr lang="zh-CN" altLang="en-US" sz="2800" b="1" dirty="0"/>
                  <a:t>增长型永续年金的现值</a:t>
                </a:r>
                <a:r>
                  <a:rPr lang="zh-CN" altLang="en-US" sz="2800" dirty="0"/>
                  <a:t>：一系列定期发生的、以固定比率</a:t>
                </a:r>
                <a14:m>
                  <m:oMath xmlns:m="http://schemas.openxmlformats.org/officeDocument/2006/math">
                    <m:r>
                      <a:rPr lang="en-US" altLang="zh-CN" sz="2800" i="1" dirty="0" smtClean="0">
                        <a:latin typeface="Cambria Math" panose="02040503050406030204" pitchFamily="18" charset="0"/>
                      </a:rPr>
                      <m:t>𝑔</m:t>
                    </m:r>
                  </m:oMath>
                </a14:m>
                <a:r>
                  <a:rPr lang="zh-CN" altLang="en-US" sz="2800" dirty="0"/>
                  <a:t>永久性增长的现金流。</a:t>
                </a:r>
                <a:r>
                  <a:rPr lang="en-US" altLang="zh-CN" sz="2800" dirty="0"/>
                  <a:t>(</a:t>
                </a:r>
                <a:r>
                  <a:rPr lang="zh-CN" altLang="en-US" sz="2800" i="0" dirty="0">
                    <a:latin typeface="+mj-lt"/>
                  </a:rPr>
                  <a:t>其中</a:t>
                </a:r>
                <a:r>
                  <a:rPr lang="zh-CN" altLang="en-US" sz="2800" b="0" i="0" dirty="0">
                    <a:latin typeface="+mj-lt"/>
                  </a:rPr>
                  <a:t>必须</a:t>
                </a:r>
                <a14:m>
                  <m:oMath xmlns:m="http://schemas.openxmlformats.org/officeDocument/2006/math">
                    <m:r>
                      <a:rPr lang="zh-CN" altLang="en-US" sz="2800" dirty="0">
                        <a:latin typeface="Cambria Math" panose="02040503050406030204" pitchFamily="18" charset="0"/>
                      </a:rPr>
                      <m:t>使得</m:t>
                    </m:r>
                    <m:r>
                      <a:rPr lang="en-US" altLang="zh-CN" sz="2800" b="0" i="1" smtClean="0">
                        <a:latin typeface="Cambria Math" panose="02040503050406030204" pitchFamily="18" charset="0"/>
                      </a:rPr>
                      <m:t>𝑔</m:t>
                    </m:r>
                    <m:r>
                      <a:rPr lang="en-US" altLang="zh-CN" sz="2800" b="0" i="1" smtClean="0">
                        <a:latin typeface="Cambria Math" panose="02040503050406030204" pitchFamily="18" charset="0"/>
                        <a:ea typeface="Cambria Math" panose="02040503050406030204" pitchFamily="18" charset="0"/>
                      </a:rPr>
                      <m:t>&lt;</m:t>
                    </m:r>
                    <m:r>
                      <a:rPr lang="en-US" altLang="zh-CN" sz="2800" b="0" i="1" smtClean="0">
                        <a:latin typeface="Cambria Math" panose="02040503050406030204" pitchFamily="18" charset="0"/>
                        <a:ea typeface="Cambria Math" panose="02040503050406030204" pitchFamily="18" charset="0"/>
                      </a:rPr>
                      <m:t>𝑟</m:t>
                    </m:r>
                  </m:oMath>
                </a14:m>
                <a:r>
                  <a:rPr lang="en-US" altLang="zh-CN" sz="2800" dirty="0"/>
                  <a:t>)</a:t>
                </a:r>
              </a:p>
              <a:p>
                <a:pPr algn="l"/>
                <a:endParaRPr lang="en-US" altLang="zh-CN" sz="1400" dirty="0"/>
              </a:p>
              <a:p>
                <a:pPr/>
                <a14:m>
                  <m:oMathPara xmlns:m="http://schemas.openxmlformats.org/officeDocument/2006/math">
                    <m:oMathParaPr>
                      <m:jc m:val="left"/>
                    </m:oMathParaPr>
                    <m:oMath xmlns:m="http://schemas.openxmlformats.org/officeDocument/2006/math">
                      <m:r>
                        <a:rPr lang="en-US" altLang="zh-CN" sz="2800" i="1" dirty="0" smtClean="0">
                          <a:latin typeface="Cambria Math" panose="02040503050406030204" pitchFamily="18" charset="0"/>
                        </a:rPr>
                        <m:t>𝑃𝑉</m:t>
                      </m:r>
                      <m:d>
                        <m:dPr>
                          <m:ctrlPr>
                            <a:rPr lang="en-US" altLang="zh-CN" sz="2800" b="0" i="1" dirty="0" smtClean="0">
                              <a:latin typeface="Cambria Math" panose="02040503050406030204" pitchFamily="18" charset="0"/>
                            </a:rPr>
                          </m:ctrlPr>
                        </m:dPr>
                        <m:e>
                          <m:r>
                            <a:rPr lang="zh-CN" altLang="en-US" sz="2800" i="1" dirty="0">
                              <a:latin typeface="Cambria Math" panose="02040503050406030204" pitchFamily="18" charset="0"/>
                            </a:rPr>
                            <m:t>增长型永续年金</m:t>
                          </m:r>
                        </m:e>
                      </m:d>
                      <m:r>
                        <a:rPr lang="en-US" altLang="zh-CN" sz="2800" b="0" i="1" dirty="0" smtClean="0">
                          <a:latin typeface="Cambria Math" panose="02040503050406030204" pitchFamily="18" charset="0"/>
                        </a:rPr>
                        <m:t>=</m:t>
                      </m:r>
                      <m:f>
                        <m:fPr>
                          <m:ctrlPr>
                            <a:rPr lang="en-US" altLang="zh-CN" sz="2800" b="0" i="1" dirty="0" smtClean="0">
                              <a:latin typeface="Cambria Math" panose="02040503050406030204" pitchFamily="18" charset="0"/>
                            </a:rPr>
                          </m:ctrlPr>
                        </m:fPr>
                        <m:num>
                          <m:r>
                            <a:rPr lang="en-US" altLang="zh-CN" sz="2800" b="0" i="1" dirty="0" smtClean="0">
                              <a:latin typeface="Cambria Math" panose="02040503050406030204" pitchFamily="18" charset="0"/>
                            </a:rPr>
                            <m:t>𝐶</m:t>
                          </m:r>
                        </m:num>
                        <m:den>
                          <m:r>
                            <a:rPr lang="en-US" altLang="zh-CN" sz="2800" b="0" i="1" dirty="0" smtClean="0">
                              <a:latin typeface="Cambria Math" panose="02040503050406030204" pitchFamily="18" charset="0"/>
                            </a:rPr>
                            <m:t>1+</m:t>
                          </m:r>
                          <m:r>
                            <a:rPr lang="en-US" altLang="zh-CN" sz="2800" b="0" i="1" dirty="0" smtClean="0">
                              <a:latin typeface="Cambria Math" panose="02040503050406030204" pitchFamily="18" charset="0"/>
                            </a:rPr>
                            <m:t>𝑟</m:t>
                          </m:r>
                        </m:den>
                      </m:f>
                      <m:r>
                        <a:rPr lang="en-US" altLang="zh-CN" sz="2800" b="0" i="1" dirty="0" smtClean="0">
                          <a:latin typeface="Cambria Math" panose="02040503050406030204" pitchFamily="18" charset="0"/>
                        </a:rPr>
                        <m:t>+</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𝐶</m:t>
                          </m:r>
                          <m:r>
                            <a:rPr lang="en-US" altLang="zh-CN" sz="2800" b="0" i="1" dirty="0" smtClean="0">
                              <a:latin typeface="Cambria Math" panose="02040503050406030204" pitchFamily="18" charset="0"/>
                            </a:rPr>
                            <m:t>(1+</m:t>
                          </m:r>
                          <m:r>
                            <a:rPr lang="en-US" altLang="zh-CN" sz="2800" b="0" i="1" dirty="0" smtClean="0">
                              <a:latin typeface="Cambria Math" panose="02040503050406030204" pitchFamily="18" charset="0"/>
                            </a:rPr>
                            <m:t>𝑔</m:t>
                          </m:r>
                          <m:r>
                            <a:rPr lang="en-US" altLang="zh-CN" sz="2800" b="0" i="1" dirty="0" smtClean="0">
                              <a:latin typeface="Cambria Math" panose="02040503050406030204" pitchFamily="18" charset="0"/>
                            </a:rPr>
                            <m:t>)</m:t>
                          </m:r>
                        </m:num>
                        <m:den>
                          <m:sSup>
                            <m:sSupPr>
                              <m:ctrlPr>
                                <a:rPr lang="en-US" altLang="zh-CN" sz="2800" i="1" dirty="0" smtClean="0">
                                  <a:latin typeface="Cambria Math" panose="02040503050406030204" pitchFamily="18" charset="0"/>
                                </a:rPr>
                              </m:ctrlPr>
                            </m:sSupPr>
                            <m:e>
                              <m:r>
                                <a:rPr lang="en-US" altLang="zh-CN" sz="2800" b="0" i="1" dirty="0" smtClean="0">
                                  <a:latin typeface="Cambria Math" panose="02040503050406030204" pitchFamily="18" charset="0"/>
                                </a:rPr>
                                <m:t>(</m:t>
                              </m:r>
                              <m:r>
                                <a:rPr lang="en-US" altLang="zh-CN" sz="2800" i="1" dirty="0">
                                  <a:latin typeface="Cambria Math" panose="02040503050406030204" pitchFamily="18" charset="0"/>
                                </a:rPr>
                                <m:t>1+</m:t>
                              </m:r>
                              <m:r>
                                <a:rPr lang="en-US" altLang="zh-CN" sz="2800" i="1" dirty="0">
                                  <a:latin typeface="Cambria Math" panose="02040503050406030204" pitchFamily="18" charset="0"/>
                                </a:rPr>
                                <m:t>𝑟</m:t>
                              </m:r>
                              <m:r>
                                <a:rPr lang="en-US" altLang="zh-CN" sz="2800" b="0" i="1" dirty="0" smtClean="0">
                                  <a:latin typeface="Cambria Math" panose="02040503050406030204" pitchFamily="18" charset="0"/>
                                </a:rPr>
                                <m:t>)</m:t>
                              </m:r>
                            </m:e>
                            <m:sup>
                              <m:r>
                                <a:rPr lang="en-US" altLang="zh-CN" sz="2800" b="0" i="1" dirty="0" smtClean="0">
                                  <a:latin typeface="Cambria Math" panose="02040503050406030204" pitchFamily="18" charset="0"/>
                                </a:rPr>
                                <m:t>2</m:t>
                              </m:r>
                            </m:sup>
                          </m:sSup>
                        </m:den>
                      </m:f>
                      <m:r>
                        <a:rPr lang="en-US" altLang="zh-CN" sz="2800" i="1" dirty="0">
                          <a:latin typeface="Cambria Math" panose="02040503050406030204" pitchFamily="18" charset="0"/>
                        </a:rPr>
                        <m:t>+</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𝐶</m:t>
                          </m:r>
                          <m:sSup>
                            <m:sSupPr>
                              <m:ctrlPr>
                                <a:rPr lang="en-US" altLang="zh-CN" sz="2800" i="1" dirty="0" smtClean="0">
                                  <a:latin typeface="Cambria Math" panose="02040503050406030204" pitchFamily="18" charset="0"/>
                                </a:rPr>
                              </m:ctrlPr>
                            </m:sSupPr>
                            <m:e>
                              <m:r>
                                <a:rPr lang="en-US" altLang="zh-CN" sz="2800" i="1" dirty="0">
                                  <a:latin typeface="Cambria Math" panose="02040503050406030204" pitchFamily="18" charset="0"/>
                                </a:rPr>
                                <m:t>(1+</m:t>
                              </m:r>
                              <m:r>
                                <a:rPr lang="en-US" altLang="zh-CN" sz="2800" i="1" dirty="0">
                                  <a:latin typeface="Cambria Math" panose="02040503050406030204" pitchFamily="18" charset="0"/>
                                </a:rPr>
                                <m:t>𝑔</m:t>
                              </m:r>
                              <m:r>
                                <a:rPr lang="en-US" altLang="zh-CN" sz="2800" i="1" dirty="0">
                                  <a:latin typeface="Cambria Math" panose="02040503050406030204" pitchFamily="18" charset="0"/>
                                </a:rPr>
                                <m:t>)</m:t>
                              </m:r>
                            </m:e>
                            <m:sup>
                              <m:r>
                                <a:rPr lang="en-US" altLang="zh-CN" sz="2800" b="0" i="1" dirty="0" smtClean="0">
                                  <a:latin typeface="Cambria Math" panose="02040503050406030204" pitchFamily="18" charset="0"/>
                                </a:rPr>
                                <m:t>2</m:t>
                              </m:r>
                            </m:sup>
                          </m:sSup>
                        </m:num>
                        <m:den>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(1+</m:t>
                              </m:r>
                              <m:r>
                                <a:rPr lang="en-US" altLang="zh-CN" sz="2800" i="1" dirty="0">
                                  <a:latin typeface="Cambria Math" panose="02040503050406030204" pitchFamily="18" charset="0"/>
                                </a:rPr>
                                <m:t>𝑟</m:t>
                              </m:r>
                              <m:r>
                                <a:rPr lang="en-US" altLang="zh-CN" sz="2800" i="1" dirty="0">
                                  <a:latin typeface="Cambria Math" panose="02040503050406030204" pitchFamily="18" charset="0"/>
                                </a:rPr>
                                <m:t>)</m:t>
                              </m:r>
                            </m:e>
                            <m:sup>
                              <m:r>
                                <a:rPr lang="en-US" altLang="zh-CN" sz="2800" b="0" i="1" dirty="0" smtClean="0">
                                  <a:latin typeface="Cambria Math" panose="02040503050406030204" pitchFamily="18" charset="0"/>
                                </a:rPr>
                                <m:t>3</m:t>
                              </m:r>
                            </m:sup>
                          </m:sSup>
                        </m:den>
                      </m:f>
                      <m:r>
                        <a:rPr lang="en-US" altLang="zh-CN" sz="2800" i="1" dirty="0">
                          <a:latin typeface="Cambria Math" panose="02040503050406030204" pitchFamily="18" charset="0"/>
                        </a:rPr>
                        <m:t>+</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𝐶</m:t>
                          </m:r>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(1+</m:t>
                              </m:r>
                              <m:r>
                                <a:rPr lang="en-US" altLang="zh-CN" sz="2800" i="1" dirty="0">
                                  <a:latin typeface="Cambria Math" panose="02040503050406030204" pitchFamily="18" charset="0"/>
                                </a:rPr>
                                <m:t>𝑔</m:t>
                              </m:r>
                              <m:r>
                                <a:rPr lang="en-US" altLang="zh-CN" sz="2800" i="1" dirty="0">
                                  <a:latin typeface="Cambria Math" panose="02040503050406030204" pitchFamily="18" charset="0"/>
                                </a:rPr>
                                <m:t>)</m:t>
                              </m:r>
                            </m:e>
                            <m:sup>
                              <m:r>
                                <a:rPr lang="en-US" altLang="zh-CN" sz="2800" b="0" i="1" dirty="0" smtClean="0">
                                  <a:latin typeface="Cambria Math" panose="02040503050406030204" pitchFamily="18" charset="0"/>
                                </a:rPr>
                                <m:t>3</m:t>
                              </m:r>
                            </m:sup>
                          </m:sSup>
                        </m:num>
                        <m:den>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(1+</m:t>
                              </m:r>
                              <m:r>
                                <a:rPr lang="en-US" altLang="zh-CN" sz="2800" i="1" dirty="0">
                                  <a:latin typeface="Cambria Math" panose="02040503050406030204" pitchFamily="18" charset="0"/>
                                </a:rPr>
                                <m:t>𝑟</m:t>
                              </m:r>
                              <m:r>
                                <a:rPr lang="en-US" altLang="zh-CN" sz="2800" i="1" dirty="0">
                                  <a:latin typeface="Cambria Math" panose="02040503050406030204" pitchFamily="18" charset="0"/>
                                </a:rPr>
                                <m:t>)</m:t>
                              </m:r>
                            </m:e>
                            <m:sup>
                              <m:r>
                                <a:rPr lang="en-US" altLang="zh-CN" sz="2800" b="0" i="1" dirty="0" smtClean="0">
                                  <a:latin typeface="Cambria Math" panose="02040503050406030204" pitchFamily="18" charset="0"/>
                                </a:rPr>
                                <m:t>4</m:t>
                              </m:r>
                            </m:sup>
                          </m:sSup>
                        </m:den>
                      </m:f>
                      <m:r>
                        <a:rPr lang="en-US" altLang="zh-CN" sz="2800" b="0" i="1" dirty="0" smtClean="0">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𝑛</m:t>
                          </m:r>
                          <m:r>
                            <a:rPr lang="en-US" altLang="zh-CN" sz="2800" i="1">
                              <a:latin typeface="Cambria Math" panose="02040503050406030204" pitchFamily="18" charset="0"/>
                            </a:rPr>
                            <m:t>=1</m:t>
                          </m:r>
                        </m:sub>
                        <m:sup>
                          <m:r>
                            <a:rPr lang="en-US" altLang="zh-CN" sz="2800" i="1" smtClean="0">
                              <a:latin typeface="Cambria Math" panose="02040503050406030204" pitchFamily="18" charset="0"/>
                              <a:ea typeface="Cambria Math" panose="02040503050406030204" pitchFamily="18" charset="0"/>
                            </a:rPr>
                            <m:t>∞</m:t>
                          </m:r>
                        </m:sup>
                        <m:e>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𝐶</m:t>
                              </m:r>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r>
                                        <a:rPr lang="en-US" altLang="zh-CN" sz="2800" b="0" i="1" smtClean="0">
                                          <a:latin typeface="Cambria Math" panose="02040503050406030204" pitchFamily="18" charset="0"/>
                                        </a:rPr>
                                        <m:t>𝑔</m:t>
                                      </m:r>
                                    </m:e>
                                  </m:d>
                                </m:e>
                                <m:sup>
                                  <m:r>
                                    <a:rPr lang="en-US" altLang="zh-CN" sz="2800" i="1">
                                      <a:latin typeface="Cambria Math" panose="02040503050406030204" pitchFamily="18" charset="0"/>
                                    </a:rPr>
                                    <m:t>𝑛</m:t>
                                  </m:r>
                                  <m:r>
                                    <a:rPr lang="en-US" altLang="zh-CN" sz="2800" b="0" i="1" smtClean="0">
                                      <a:latin typeface="Cambria Math" panose="02040503050406030204" pitchFamily="18" charset="0"/>
                                    </a:rPr>
                                    <m:t>−1</m:t>
                                  </m:r>
                                </m:sup>
                              </m:sSup>
                            </m:num>
                            <m:den>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r>
                                        <a:rPr lang="en-US" altLang="zh-CN" sz="2800" i="1">
                                          <a:latin typeface="Cambria Math" panose="02040503050406030204" pitchFamily="18" charset="0"/>
                                        </a:rPr>
                                        <m:t>𝑟</m:t>
                                      </m:r>
                                    </m:e>
                                  </m:d>
                                </m:e>
                                <m:sup>
                                  <m:r>
                                    <a:rPr lang="en-US" altLang="zh-CN" sz="2800" i="1">
                                      <a:latin typeface="Cambria Math" panose="02040503050406030204" pitchFamily="18" charset="0"/>
                                    </a:rPr>
                                    <m:t>𝑛</m:t>
                                  </m:r>
                                </m:sup>
                              </m:sSup>
                            </m:den>
                          </m:f>
                        </m:e>
                      </m:nary>
                      <m:r>
                        <a:rPr lang="en-US" altLang="zh-CN" sz="2800" b="0" i="1" smtClean="0">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𝐶</m:t>
                          </m:r>
                        </m:num>
                        <m:den>
                          <m:r>
                            <a:rPr lang="en-US" altLang="zh-CN" sz="2800" i="1">
                              <a:solidFill>
                                <a:srgbClr val="FF0000"/>
                              </a:solidFill>
                              <a:latin typeface="Cambria Math" panose="02040503050406030204" pitchFamily="18" charset="0"/>
                            </a:rPr>
                            <m:t>𝑟</m:t>
                          </m:r>
                          <m:r>
                            <a:rPr lang="en-US" altLang="zh-CN" sz="2800" b="0" i="1" smtClean="0">
                              <a:solidFill>
                                <a:srgbClr val="FF0000"/>
                              </a:solidFill>
                              <a:latin typeface="Cambria Math" panose="02040503050406030204" pitchFamily="18" charset="0"/>
                            </a:rPr>
                            <m:t>−</m:t>
                          </m:r>
                          <m:r>
                            <a:rPr lang="en-US" altLang="zh-CN" sz="2800" b="0" i="1" smtClean="0">
                              <a:solidFill>
                                <a:srgbClr val="FF0000"/>
                              </a:solidFill>
                              <a:latin typeface="Cambria Math" panose="02040503050406030204" pitchFamily="18" charset="0"/>
                            </a:rPr>
                            <m:t>𝑔</m:t>
                          </m:r>
                        </m:den>
                      </m:f>
                    </m:oMath>
                  </m:oMathPara>
                </a14:m>
                <a:endParaRPr lang="zh-CN" altLang="en-US" sz="2800" dirty="0"/>
              </a:p>
            </p:txBody>
          </p:sp>
        </mc:Choice>
        <mc:Fallback xmlns="">
          <p:sp>
            <p:nvSpPr>
              <p:cNvPr id="4" name="文本框 3">
                <a:extLst>
                  <a:ext uri="{FF2B5EF4-FFF2-40B4-BE49-F238E27FC236}">
                    <a16:creationId xmlns:a16="http://schemas.microsoft.com/office/drawing/2014/main" id="{11A47414-927B-21A7-FBD5-8149C480ED43}"/>
                  </a:ext>
                </a:extLst>
              </p:cNvPr>
              <p:cNvSpPr txBox="1">
                <a:spLocks noRot="1" noChangeAspect="1" noMove="1" noResize="1" noEditPoints="1" noAdjustHandles="1" noChangeArrowheads="1" noChangeShapeType="1" noTextEdit="1"/>
              </p:cNvSpPr>
              <p:nvPr/>
            </p:nvSpPr>
            <p:spPr>
              <a:xfrm>
                <a:off x="875900" y="2656573"/>
                <a:ext cx="10761044" cy="3322128"/>
              </a:xfrm>
              <a:prstGeom prst="rect">
                <a:avLst/>
              </a:prstGeom>
              <a:blipFill>
                <a:blip r:embed="rId5"/>
                <a:stretch>
                  <a:fillRect l="-1190" t="-2018" r="-5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9973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948272" y="250621"/>
            <a:ext cx="1723550"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增长型年金</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pic>
        <p:nvPicPr>
          <p:cNvPr id="5" name="图片 4">
            <a:extLst>
              <a:ext uri="{FF2B5EF4-FFF2-40B4-BE49-F238E27FC236}">
                <a16:creationId xmlns:a16="http://schemas.microsoft.com/office/drawing/2014/main" id="{D792F2A9-594C-9876-5664-DFF663EB62DE}"/>
              </a:ext>
            </a:extLst>
          </p:cNvPr>
          <p:cNvPicPr>
            <a:picLocks noChangeAspect="1"/>
          </p:cNvPicPr>
          <p:nvPr/>
        </p:nvPicPr>
        <p:blipFill>
          <a:blip r:embed="rId4"/>
          <a:stretch>
            <a:fillRect/>
          </a:stretch>
        </p:blipFill>
        <p:spPr>
          <a:xfrm>
            <a:off x="899870" y="980483"/>
            <a:ext cx="10392260" cy="1504143"/>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DE63763-445C-21A3-A3CC-9BED6BA0A5DC}"/>
                  </a:ext>
                </a:extLst>
              </p:cNvPr>
              <p:cNvSpPr txBox="1"/>
              <p:nvPr/>
            </p:nvSpPr>
            <p:spPr>
              <a:xfrm>
                <a:off x="94648" y="2820202"/>
                <a:ext cx="12002702" cy="2891497"/>
              </a:xfrm>
              <a:prstGeom prst="rect">
                <a:avLst/>
              </a:prstGeom>
              <a:noFill/>
            </p:spPr>
            <p:txBody>
              <a:bodyPr wrap="square" rtlCol="0">
                <a:spAutoFit/>
              </a:bodyPr>
              <a:lstStyle/>
              <a:p>
                <a:pPr algn="l"/>
                <a:r>
                  <a:rPr lang="zh-CN" altLang="en-US" sz="2800" b="1" dirty="0"/>
                  <a:t>增长型年金的现值</a:t>
                </a:r>
                <a:r>
                  <a:rPr lang="zh-CN" altLang="en-US" sz="2800" dirty="0"/>
                  <a:t>：一系列定期发生的、以固定比率</a:t>
                </a:r>
                <a14:m>
                  <m:oMath xmlns:m="http://schemas.openxmlformats.org/officeDocument/2006/math">
                    <m:r>
                      <a:rPr lang="en-US" altLang="zh-CN" sz="2800" i="1" dirty="0" smtClean="0">
                        <a:latin typeface="Cambria Math" panose="02040503050406030204" pitchFamily="18" charset="0"/>
                      </a:rPr>
                      <m:t>𝑔</m:t>
                    </m:r>
                  </m:oMath>
                </a14:m>
                <a:r>
                  <a:rPr lang="zh-CN" altLang="en-US" sz="2800" dirty="0"/>
                  <a:t>增长的</a:t>
                </a:r>
                <a14:m>
                  <m:oMath xmlns:m="http://schemas.openxmlformats.org/officeDocument/2006/math">
                    <m:r>
                      <a:rPr lang="en-US" altLang="zh-CN" sz="2800" i="1" dirty="0" smtClean="0">
                        <a:latin typeface="Cambria Math" panose="02040503050406030204" pitchFamily="18" charset="0"/>
                      </a:rPr>
                      <m:t>𝑁</m:t>
                    </m:r>
                  </m:oMath>
                </a14:m>
                <a:r>
                  <a:rPr lang="zh-CN" altLang="en-US" sz="2800" dirty="0"/>
                  <a:t>笔现金流。</a:t>
                </a:r>
                <a:endParaRPr lang="en-US" altLang="zh-CN" sz="2800" dirty="0"/>
              </a:p>
              <a:p>
                <a:pPr algn="l"/>
                <a:endParaRPr lang="en-US" altLang="zh-CN" sz="1400" dirty="0"/>
              </a:p>
              <a:p>
                <a:pPr/>
                <a14:m>
                  <m:oMathPara xmlns:m="http://schemas.openxmlformats.org/officeDocument/2006/math">
                    <m:oMathParaPr>
                      <m:jc m:val="left"/>
                    </m:oMathParaPr>
                    <m:oMath xmlns:m="http://schemas.openxmlformats.org/officeDocument/2006/math">
                      <m:r>
                        <a:rPr lang="en-US" altLang="zh-CN" sz="2800" i="1" dirty="0" smtClean="0">
                          <a:latin typeface="Cambria Math" panose="02040503050406030204" pitchFamily="18" charset="0"/>
                        </a:rPr>
                        <m:t>𝑃𝑉</m:t>
                      </m:r>
                      <m:d>
                        <m:dPr>
                          <m:ctrlPr>
                            <a:rPr lang="en-US" altLang="zh-CN" sz="2800" b="0" i="1" dirty="0" smtClean="0">
                              <a:latin typeface="Cambria Math" panose="02040503050406030204" pitchFamily="18" charset="0"/>
                            </a:rPr>
                          </m:ctrlPr>
                        </m:dPr>
                        <m:e>
                          <m:r>
                            <a:rPr lang="zh-CN" altLang="en-US" sz="2800" i="1" dirty="0">
                              <a:latin typeface="Cambria Math" panose="02040503050406030204" pitchFamily="18" charset="0"/>
                            </a:rPr>
                            <m:t>增长型年金</m:t>
                          </m:r>
                        </m:e>
                      </m:d>
                      <m:r>
                        <a:rPr lang="en-US" altLang="zh-CN" sz="2800" b="0" i="1" dirty="0" smtClean="0">
                          <a:latin typeface="Cambria Math" panose="02040503050406030204" pitchFamily="18" charset="0"/>
                        </a:rPr>
                        <m:t>=</m:t>
                      </m:r>
                      <m:f>
                        <m:fPr>
                          <m:ctrlPr>
                            <a:rPr lang="en-US" altLang="zh-CN" sz="2800" b="0" i="1" dirty="0" smtClean="0">
                              <a:latin typeface="Cambria Math" panose="02040503050406030204" pitchFamily="18" charset="0"/>
                            </a:rPr>
                          </m:ctrlPr>
                        </m:fPr>
                        <m:num>
                          <m:r>
                            <a:rPr lang="en-US" altLang="zh-CN" sz="2800" b="0" i="1" dirty="0" smtClean="0">
                              <a:latin typeface="Cambria Math" panose="02040503050406030204" pitchFamily="18" charset="0"/>
                            </a:rPr>
                            <m:t>𝐶</m:t>
                          </m:r>
                        </m:num>
                        <m:den>
                          <m:r>
                            <a:rPr lang="en-US" altLang="zh-CN" sz="2800" b="0" i="1" dirty="0" smtClean="0">
                              <a:latin typeface="Cambria Math" panose="02040503050406030204" pitchFamily="18" charset="0"/>
                            </a:rPr>
                            <m:t>1+</m:t>
                          </m:r>
                          <m:r>
                            <a:rPr lang="en-US" altLang="zh-CN" sz="2800" b="0" i="1" dirty="0" smtClean="0">
                              <a:latin typeface="Cambria Math" panose="02040503050406030204" pitchFamily="18" charset="0"/>
                            </a:rPr>
                            <m:t>𝑟</m:t>
                          </m:r>
                        </m:den>
                      </m:f>
                      <m:r>
                        <a:rPr lang="en-US" altLang="zh-CN" sz="2800" b="0" i="1" dirty="0" smtClean="0">
                          <a:latin typeface="Cambria Math" panose="02040503050406030204" pitchFamily="18" charset="0"/>
                        </a:rPr>
                        <m:t>+</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𝐶</m:t>
                          </m:r>
                          <m:r>
                            <a:rPr lang="en-US" altLang="zh-CN" sz="2800" b="0" i="1" dirty="0" smtClean="0">
                              <a:latin typeface="Cambria Math" panose="02040503050406030204" pitchFamily="18" charset="0"/>
                            </a:rPr>
                            <m:t>(1+</m:t>
                          </m:r>
                          <m:r>
                            <a:rPr lang="en-US" altLang="zh-CN" sz="2800" b="0" i="1" dirty="0" smtClean="0">
                              <a:latin typeface="Cambria Math" panose="02040503050406030204" pitchFamily="18" charset="0"/>
                            </a:rPr>
                            <m:t>𝑔</m:t>
                          </m:r>
                          <m:r>
                            <a:rPr lang="en-US" altLang="zh-CN" sz="2800" b="0" i="1" dirty="0" smtClean="0">
                              <a:latin typeface="Cambria Math" panose="02040503050406030204" pitchFamily="18" charset="0"/>
                            </a:rPr>
                            <m:t>)</m:t>
                          </m:r>
                        </m:num>
                        <m:den>
                          <m:sSup>
                            <m:sSupPr>
                              <m:ctrlPr>
                                <a:rPr lang="en-US" altLang="zh-CN" sz="2800" i="1" dirty="0" smtClean="0">
                                  <a:latin typeface="Cambria Math" panose="02040503050406030204" pitchFamily="18" charset="0"/>
                                </a:rPr>
                              </m:ctrlPr>
                            </m:sSupPr>
                            <m:e>
                              <m:r>
                                <a:rPr lang="en-US" altLang="zh-CN" sz="2800" b="0" i="1" dirty="0" smtClean="0">
                                  <a:latin typeface="Cambria Math" panose="02040503050406030204" pitchFamily="18" charset="0"/>
                                </a:rPr>
                                <m:t>(</m:t>
                              </m:r>
                              <m:r>
                                <a:rPr lang="en-US" altLang="zh-CN" sz="2800" i="1" dirty="0">
                                  <a:latin typeface="Cambria Math" panose="02040503050406030204" pitchFamily="18" charset="0"/>
                                </a:rPr>
                                <m:t>1+</m:t>
                              </m:r>
                              <m:r>
                                <a:rPr lang="en-US" altLang="zh-CN" sz="2800" i="1" dirty="0">
                                  <a:latin typeface="Cambria Math" panose="02040503050406030204" pitchFamily="18" charset="0"/>
                                </a:rPr>
                                <m:t>𝑟</m:t>
                              </m:r>
                              <m:r>
                                <a:rPr lang="en-US" altLang="zh-CN" sz="2800" b="0" i="1" dirty="0" smtClean="0">
                                  <a:latin typeface="Cambria Math" panose="02040503050406030204" pitchFamily="18" charset="0"/>
                                </a:rPr>
                                <m:t>)</m:t>
                              </m:r>
                            </m:e>
                            <m:sup>
                              <m:r>
                                <a:rPr lang="en-US" altLang="zh-CN" sz="2800" b="0" i="1" dirty="0" smtClean="0">
                                  <a:latin typeface="Cambria Math" panose="02040503050406030204" pitchFamily="18" charset="0"/>
                                </a:rPr>
                                <m:t>2</m:t>
                              </m:r>
                            </m:sup>
                          </m:sSup>
                        </m:den>
                      </m:f>
                      <m:r>
                        <a:rPr lang="en-US" altLang="zh-CN" sz="2800" i="1" dirty="0">
                          <a:latin typeface="Cambria Math" panose="02040503050406030204" pitchFamily="18" charset="0"/>
                        </a:rPr>
                        <m:t>+</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𝐶</m:t>
                          </m:r>
                          <m:sSup>
                            <m:sSupPr>
                              <m:ctrlPr>
                                <a:rPr lang="en-US" altLang="zh-CN" sz="2800" i="1" dirty="0" smtClean="0">
                                  <a:latin typeface="Cambria Math" panose="02040503050406030204" pitchFamily="18" charset="0"/>
                                </a:rPr>
                              </m:ctrlPr>
                            </m:sSupPr>
                            <m:e>
                              <m:r>
                                <a:rPr lang="en-US" altLang="zh-CN" sz="2800" i="1" dirty="0">
                                  <a:latin typeface="Cambria Math" panose="02040503050406030204" pitchFamily="18" charset="0"/>
                                </a:rPr>
                                <m:t>(1+</m:t>
                              </m:r>
                              <m:r>
                                <a:rPr lang="en-US" altLang="zh-CN" sz="2800" i="1" dirty="0">
                                  <a:latin typeface="Cambria Math" panose="02040503050406030204" pitchFamily="18" charset="0"/>
                                </a:rPr>
                                <m:t>𝑔</m:t>
                              </m:r>
                              <m:r>
                                <a:rPr lang="en-US" altLang="zh-CN" sz="2800" i="1" dirty="0">
                                  <a:latin typeface="Cambria Math" panose="02040503050406030204" pitchFamily="18" charset="0"/>
                                </a:rPr>
                                <m:t>)</m:t>
                              </m:r>
                            </m:e>
                            <m:sup>
                              <m:r>
                                <a:rPr lang="en-US" altLang="zh-CN" sz="2800" b="0" i="1" dirty="0" smtClean="0">
                                  <a:latin typeface="Cambria Math" panose="02040503050406030204" pitchFamily="18" charset="0"/>
                                </a:rPr>
                                <m:t>2</m:t>
                              </m:r>
                            </m:sup>
                          </m:sSup>
                        </m:num>
                        <m:den>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(1+</m:t>
                              </m:r>
                              <m:r>
                                <a:rPr lang="en-US" altLang="zh-CN" sz="2800" i="1" dirty="0">
                                  <a:latin typeface="Cambria Math" panose="02040503050406030204" pitchFamily="18" charset="0"/>
                                </a:rPr>
                                <m:t>𝑟</m:t>
                              </m:r>
                              <m:r>
                                <a:rPr lang="en-US" altLang="zh-CN" sz="2800" i="1" dirty="0">
                                  <a:latin typeface="Cambria Math" panose="02040503050406030204" pitchFamily="18" charset="0"/>
                                </a:rPr>
                                <m:t>)</m:t>
                              </m:r>
                            </m:e>
                            <m:sup>
                              <m:r>
                                <a:rPr lang="en-US" altLang="zh-CN" sz="2800" b="0" i="1" dirty="0" smtClean="0">
                                  <a:latin typeface="Cambria Math" panose="02040503050406030204" pitchFamily="18" charset="0"/>
                                </a:rPr>
                                <m:t>3</m:t>
                              </m:r>
                            </m:sup>
                          </m:sSup>
                        </m:den>
                      </m:f>
                      <m:r>
                        <a:rPr lang="en-US" altLang="zh-CN" sz="2800" i="1" dirty="0">
                          <a:latin typeface="Cambria Math" panose="02040503050406030204" pitchFamily="18" charset="0"/>
                        </a:rPr>
                        <m:t>+</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𝐶</m:t>
                          </m:r>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(1+</m:t>
                              </m:r>
                              <m:r>
                                <a:rPr lang="en-US" altLang="zh-CN" sz="2800" i="1" dirty="0">
                                  <a:latin typeface="Cambria Math" panose="02040503050406030204" pitchFamily="18" charset="0"/>
                                </a:rPr>
                                <m:t>𝑔</m:t>
                              </m:r>
                              <m:r>
                                <a:rPr lang="en-US" altLang="zh-CN" sz="2800" i="1" dirty="0">
                                  <a:latin typeface="Cambria Math" panose="02040503050406030204" pitchFamily="18" charset="0"/>
                                </a:rPr>
                                <m:t>)</m:t>
                              </m:r>
                            </m:e>
                            <m:sup>
                              <m:r>
                                <a:rPr lang="en-US" altLang="zh-CN" sz="2800" b="0" i="1" dirty="0" smtClean="0">
                                  <a:latin typeface="Cambria Math" panose="02040503050406030204" pitchFamily="18" charset="0"/>
                                </a:rPr>
                                <m:t>3</m:t>
                              </m:r>
                            </m:sup>
                          </m:sSup>
                        </m:num>
                        <m:den>
                          <m:sSup>
                            <m:sSupPr>
                              <m:ctrlPr>
                                <a:rPr lang="en-US" altLang="zh-CN" sz="2800" i="1" dirty="0">
                                  <a:latin typeface="Cambria Math" panose="02040503050406030204" pitchFamily="18" charset="0"/>
                                </a:rPr>
                              </m:ctrlPr>
                            </m:sSupPr>
                            <m:e>
                              <m:r>
                                <a:rPr lang="en-US" altLang="zh-CN" sz="2800" i="1" dirty="0">
                                  <a:latin typeface="Cambria Math" panose="02040503050406030204" pitchFamily="18" charset="0"/>
                                </a:rPr>
                                <m:t>(1+</m:t>
                              </m:r>
                              <m:r>
                                <a:rPr lang="en-US" altLang="zh-CN" sz="2800" i="1" dirty="0">
                                  <a:latin typeface="Cambria Math" panose="02040503050406030204" pitchFamily="18" charset="0"/>
                                </a:rPr>
                                <m:t>𝑟</m:t>
                              </m:r>
                              <m:r>
                                <a:rPr lang="en-US" altLang="zh-CN" sz="2800" i="1" dirty="0">
                                  <a:latin typeface="Cambria Math" panose="02040503050406030204" pitchFamily="18" charset="0"/>
                                </a:rPr>
                                <m:t>)</m:t>
                              </m:r>
                            </m:e>
                            <m:sup>
                              <m:r>
                                <a:rPr lang="en-US" altLang="zh-CN" sz="2800" b="0" i="1" dirty="0" smtClean="0">
                                  <a:latin typeface="Cambria Math" panose="02040503050406030204" pitchFamily="18" charset="0"/>
                                </a:rPr>
                                <m:t>4</m:t>
                              </m:r>
                            </m:sup>
                          </m:sSup>
                        </m:den>
                      </m:f>
                      <m:r>
                        <a:rPr lang="en-US" altLang="zh-CN" sz="2800" b="0" i="1" dirty="0" smtClean="0">
                          <a:latin typeface="Cambria Math" panose="02040503050406030204" pitchFamily="18" charset="0"/>
                        </a:rPr>
                        <m:t>…</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𝐶</m:t>
                          </m:r>
                          <m:sSup>
                            <m:sSupPr>
                              <m:ctrlPr>
                                <a:rPr lang="en-US" altLang="zh-CN" sz="2800" i="1" dirty="0">
                                  <a:latin typeface="Cambria Math" panose="02040503050406030204" pitchFamily="18" charset="0"/>
                                </a:rPr>
                              </m:ctrlPr>
                            </m:sSupPr>
                            <m:e>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1+</m:t>
                                  </m:r>
                                  <m:r>
                                    <a:rPr lang="en-US" altLang="zh-CN" sz="2800" i="1" dirty="0">
                                      <a:latin typeface="Cambria Math" panose="02040503050406030204" pitchFamily="18" charset="0"/>
                                    </a:rPr>
                                    <m:t>𝑔</m:t>
                                  </m:r>
                                </m:e>
                              </m:d>
                            </m:e>
                            <m:sup>
                              <m:r>
                                <a:rPr lang="en-US" altLang="zh-CN" sz="2800" b="0" i="1" dirty="0" smtClean="0">
                                  <a:latin typeface="Cambria Math" panose="02040503050406030204" pitchFamily="18" charset="0"/>
                                </a:rPr>
                                <m:t>𝑁</m:t>
                              </m:r>
                              <m:r>
                                <a:rPr lang="en-US" altLang="zh-CN" sz="2800" b="0" i="1" dirty="0" smtClean="0">
                                  <a:latin typeface="Cambria Math" panose="02040503050406030204" pitchFamily="18" charset="0"/>
                                </a:rPr>
                                <m:t>−1</m:t>
                              </m:r>
                            </m:sup>
                          </m:sSup>
                        </m:num>
                        <m:den>
                          <m:sSup>
                            <m:sSupPr>
                              <m:ctrlPr>
                                <a:rPr lang="en-US" altLang="zh-CN" sz="2800" i="1" dirty="0">
                                  <a:latin typeface="Cambria Math" panose="02040503050406030204" pitchFamily="18" charset="0"/>
                                </a:rPr>
                              </m:ctrlPr>
                            </m:sSupPr>
                            <m:e>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1+</m:t>
                                  </m:r>
                                  <m:r>
                                    <a:rPr lang="en-US" altLang="zh-CN" sz="2800" i="1" dirty="0">
                                      <a:latin typeface="Cambria Math" panose="02040503050406030204" pitchFamily="18" charset="0"/>
                                    </a:rPr>
                                    <m:t>𝑟</m:t>
                                  </m:r>
                                </m:e>
                              </m:d>
                            </m:e>
                            <m:sup>
                              <m:r>
                                <a:rPr lang="en-US" altLang="zh-CN" sz="2800" b="0" i="1" dirty="0" smtClean="0">
                                  <a:latin typeface="Cambria Math" panose="02040503050406030204" pitchFamily="18" charset="0"/>
                                </a:rPr>
                                <m:t>𝑁</m:t>
                              </m:r>
                            </m:sup>
                          </m:sSup>
                        </m:den>
                      </m:f>
                      <m:r>
                        <a:rPr lang="en-US" altLang="zh-CN" sz="2800" b="0" i="1" dirty="0" smtClean="0">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𝑛</m:t>
                          </m:r>
                          <m:r>
                            <a:rPr lang="en-US" altLang="zh-CN" sz="2800" i="1">
                              <a:latin typeface="Cambria Math" panose="02040503050406030204" pitchFamily="18" charset="0"/>
                            </a:rPr>
                            <m:t>=1</m:t>
                          </m:r>
                        </m:sub>
                        <m:sup>
                          <m:r>
                            <a:rPr lang="en-US" altLang="zh-CN" sz="2800" b="0" i="1" smtClean="0">
                              <a:latin typeface="Cambria Math" panose="02040503050406030204" pitchFamily="18" charset="0"/>
                              <a:ea typeface="Cambria Math" panose="02040503050406030204" pitchFamily="18" charset="0"/>
                            </a:rPr>
                            <m:t>𝑁</m:t>
                          </m:r>
                        </m:sup>
                        <m:e>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𝐶</m:t>
                              </m:r>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r>
                                        <a:rPr lang="en-US" altLang="zh-CN" sz="2800" b="0" i="1" smtClean="0">
                                          <a:latin typeface="Cambria Math" panose="02040503050406030204" pitchFamily="18" charset="0"/>
                                        </a:rPr>
                                        <m:t>𝑔</m:t>
                                      </m:r>
                                    </m:e>
                                  </m:d>
                                </m:e>
                                <m:sup>
                                  <m:r>
                                    <a:rPr lang="en-US" altLang="zh-CN" sz="2800" i="1">
                                      <a:latin typeface="Cambria Math" panose="02040503050406030204" pitchFamily="18" charset="0"/>
                                    </a:rPr>
                                    <m:t>𝑛</m:t>
                                  </m:r>
                                  <m:r>
                                    <a:rPr lang="en-US" altLang="zh-CN" sz="2800" b="0" i="1" smtClean="0">
                                      <a:latin typeface="Cambria Math" panose="02040503050406030204" pitchFamily="18" charset="0"/>
                                    </a:rPr>
                                    <m:t>−1</m:t>
                                  </m:r>
                                </m:sup>
                              </m:sSup>
                            </m:num>
                            <m:den>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r>
                                        <a:rPr lang="en-US" altLang="zh-CN" sz="2800" i="1">
                                          <a:latin typeface="Cambria Math" panose="02040503050406030204" pitchFamily="18" charset="0"/>
                                        </a:rPr>
                                        <m:t>1+</m:t>
                                      </m:r>
                                      <m:r>
                                        <a:rPr lang="en-US" altLang="zh-CN" sz="2800" i="1">
                                          <a:latin typeface="Cambria Math" panose="02040503050406030204" pitchFamily="18" charset="0"/>
                                        </a:rPr>
                                        <m:t>𝑟</m:t>
                                      </m:r>
                                    </m:e>
                                  </m:d>
                                </m:e>
                                <m:sup>
                                  <m:r>
                                    <a:rPr lang="en-US" altLang="zh-CN" sz="2800" i="1">
                                      <a:latin typeface="Cambria Math" panose="02040503050406030204" pitchFamily="18" charset="0"/>
                                    </a:rPr>
                                    <m:t>𝑛</m:t>
                                  </m:r>
                                </m:sup>
                              </m:sSup>
                            </m:den>
                          </m:f>
                        </m:e>
                      </m:nary>
                      <m:r>
                        <a:rPr lang="en-US" altLang="zh-CN" sz="2800" b="0" i="1" smtClean="0">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𝐶</m:t>
                          </m:r>
                        </m:num>
                        <m:den>
                          <m:r>
                            <a:rPr lang="en-US" altLang="zh-CN" sz="2800" i="1">
                              <a:solidFill>
                                <a:srgbClr val="FF0000"/>
                              </a:solidFill>
                              <a:latin typeface="Cambria Math" panose="02040503050406030204" pitchFamily="18" charset="0"/>
                            </a:rPr>
                            <m:t>𝑟</m:t>
                          </m:r>
                          <m:r>
                            <a:rPr lang="en-US" altLang="zh-CN" sz="2800" b="0" i="1" smtClean="0">
                              <a:solidFill>
                                <a:srgbClr val="FF0000"/>
                              </a:solidFill>
                              <a:latin typeface="Cambria Math" panose="02040503050406030204" pitchFamily="18" charset="0"/>
                            </a:rPr>
                            <m:t>−</m:t>
                          </m:r>
                          <m:r>
                            <a:rPr lang="en-US" altLang="zh-CN" sz="2800" b="0" i="1" smtClean="0">
                              <a:solidFill>
                                <a:srgbClr val="FF0000"/>
                              </a:solidFill>
                              <a:latin typeface="Cambria Math" panose="02040503050406030204" pitchFamily="18" charset="0"/>
                            </a:rPr>
                            <m:t>𝑔</m:t>
                          </m:r>
                        </m:den>
                      </m:f>
                      <m:r>
                        <a:rPr lang="en-US" altLang="zh-CN" sz="2800" i="1">
                          <a:solidFill>
                            <a:srgbClr val="FF0000"/>
                          </a:solidFill>
                          <a:latin typeface="Cambria Math" panose="02040503050406030204" pitchFamily="18" charset="0"/>
                        </a:rPr>
                        <m:t>(1−</m:t>
                      </m:r>
                      <m:sSup>
                        <m:sSupPr>
                          <m:ctrlPr>
                            <a:rPr lang="en-US" altLang="zh-CN" sz="2800" b="0" i="1" smtClean="0">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1+</m:t>
                              </m:r>
                              <m:r>
                                <a:rPr lang="en-US" altLang="zh-CN" sz="2800" i="1">
                                  <a:solidFill>
                                    <a:srgbClr val="FF0000"/>
                                  </a:solidFill>
                                  <a:latin typeface="Cambria Math" panose="02040503050406030204" pitchFamily="18" charset="0"/>
                                </a:rPr>
                                <m:t>𝑔</m:t>
                              </m:r>
                            </m:num>
                            <m:den>
                              <m:r>
                                <a:rPr lang="en-US" altLang="zh-CN" sz="2800" i="1">
                                  <a:solidFill>
                                    <a:srgbClr val="FF0000"/>
                                  </a:solidFill>
                                  <a:latin typeface="Cambria Math" panose="02040503050406030204" pitchFamily="18" charset="0"/>
                                </a:rPr>
                                <m:t>1+</m:t>
                              </m:r>
                              <m:r>
                                <a:rPr lang="en-US" altLang="zh-CN" sz="2800" i="1">
                                  <a:solidFill>
                                    <a:srgbClr val="FF0000"/>
                                  </a:solidFill>
                                  <a:latin typeface="Cambria Math" panose="02040503050406030204" pitchFamily="18" charset="0"/>
                                </a:rPr>
                                <m:t>𝑟</m:t>
                              </m:r>
                            </m:den>
                          </m:f>
                          <m:r>
                            <a:rPr lang="en-US" altLang="zh-CN" sz="2800" i="1">
                              <a:solidFill>
                                <a:srgbClr val="FF0000"/>
                              </a:solidFill>
                              <a:latin typeface="Cambria Math" panose="02040503050406030204" pitchFamily="18" charset="0"/>
                            </a:rPr>
                            <m:t>)</m:t>
                          </m:r>
                        </m:e>
                        <m:sup>
                          <m:r>
                            <a:rPr lang="en-US" altLang="zh-CN" sz="2800" b="0" i="1" smtClean="0">
                              <a:solidFill>
                                <a:srgbClr val="FF0000"/>
                              </a:solidFill>
                              <a:latin typeface="Cambria Math" panose="02040503050406030204" pitchFamily="18" charset="0"/>
                            </a:rPr>
                            <m:t>𝑁</m:t>
                          </m:r>
                        </m:sup>
                      </m:sSup>
                      <m:r>
                        <a:rPr lang="en-US" altLang="zh-CN" sz="2800" i="1">
                          <a:solidFill>
                            <a:srgbClr val="FF0000"/>
                          </a:solidFill>
                          <a:latin typeface="Cambria Math" panose="02040503050406030204" pitchFamily="18" charset="0"/>
                        </a:rPr>
                        <m:t>)</m:t>
                      </m:r>
                    </m:oMath>
                  </m:oMathPara>
                </a14:m>
                <a:endParaRPr lang="zh-CN" altLang="en-US" sz="2800" dirty="0"/>
              </a:p>
            </p:txBody>
          </p:sp>
        </mc:Choice>
        <mc:Fallback xmlns="">
          <p:sp>
            <p:nvSpPr>
              <p:cNvPr id="8" name="文本框 7">
                <a:extLst>
                  <a:ext uri="{FF2B5EF4-FFF2-40B4-BE49-F238E27FC236}">
                    <a16:creationId xmlns:a16="http://schemas.microsoft.com/office/drawing/2014/main" id="{6DE63763-445C-21A3-A3CC-9BED6BA0A5DC}"/>
                  </a:ext>
                </a:extLst>
              </p:cNvPr>
              <p:cNvSpPr txBox="1">
                <a:spLocks noRot="1" noChangeAspect="1" noMove="1" noResize="1" noEditPoints="1" noAdjustHandles="1" noChangeArrowheads="1" noChangeShapeType="1" noTextEdit="1"/>
              </p:cNvSpPr>
              <p:nvPr/>
            </p:nvSpPr>
            <p:spPr>
              <a:xfrm>
                <a:off x="94648" y="2820202"/>
                <a:ext cx="12002702" cy="2891497"/>
              </a:xfrm>
              <a:prstGeom prst="rect">
                <a:avLst/>
              </a:prstGeom>
              <a:blipFill>
                <a:blip r:embed="rId5"/>
                <a:stretch>
                  <a:fillRect l="-1067" t="-23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3732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472454" y="250621"/>
            <a:ext cx="675186" cy="461665"/>
          </a:xfrm>
          <a:prstGeom prst="rect">
            <a:avLst/>
          </a:prstGeom>
          <a:noFill/>
        </p:spPr>
        <p:txBody>
          <a:bodyPr wrap="none" rtlCol="0">
            <a:spAutoFit/>
          </a:bodyPr>
          <a:lstStyle/>
          <a:p>
            <a:pPr algn="ctr" defTabSz="866943" fontAlgn="base">
              <a:spcBef>
                <a:spcPct val="0"/>
              </a:spcBef>
              <a:spcAft>
                <a:spcPct val="0"/>
              </a:spcAft>
            </a:pPr>
            <a:r>
              <a:rPr lang="en-US" altLang="zh-CN"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IRR</a:t>
            </a:r>
            <a:endPar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endParaRP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FBAD219-EFD7-0F1E-76EF-7F8B7AF9ACD6}"/>
                  </a:ext>
                </a:extLst>
              </p:cNvPr>
              <p:cNvSpPr txBox="1"/>
              <p:nvPr/>
            </p:nvSpPr>
            <p:spPr>
              <a:xfrm>
                <a:off x="735106" y="2538244"/>
                <a:ext cx="10721788" cy="1781513"/>
              </a:xfrm>
              <a:prstGeom prst="rect">
                <a:avLst/>
              </a:prstGeom>
              <a:noFill/>
            </p:spPr>
            <p:txBody>
              <a:bodyPr wrap="square" rtlCol="0">
                <a:spAutoFit/>
              </a:bodyPr>
              <a:lstStyle/>
              <a:p>
                <a:pPr algn="l"/>
                <a:r>
                  <a:rPr lang="zh-CN" altLang="en-US" sz="2800" dirty="0"/>
                  <a:t>内含回报率：使得现金流净现值等于</a:t>
                </a:r>
                <a:r>
                  <a:rPr lang="en-US" altLang="zh-CN" sz="2800" dirty="0"/>
                  <a:t>0</a:t>
                </a:r>
                <a:r>
                  <a:rPr lang="zh-CN" altLang="en-US" sz="2800" dirty="0"/>
                  <a:t>的利率。</a:t>
                </a:r>
                <a:endParaRPr lang="en-US" altLang="zh-CN" sz="2800" dirty="0"/>
              </a:p>
              <a:p>
                <a:pPr algn="l"/>
                <a:endParaRPr lang="en-US" altLang="zh-CN" sz="1400" dirty="0"/>
              </a:p>
              <a:p>
                <a:pPr algn="l"/>
                <a:r>
                  <a:rPr lang="zh-CN" altLang="en-US" sz="2800" dirty="0"/>
                  <a:t>注：投资额为</a:t>
                </a:r>
                <a14:m>
                  <m:oMath xmlns:m="http://schemas.openxmlformats.org/officeDocument/2006/math">
                    <m:r>
                      <a:rPr lang="en-US" altLang="zh-CN" sz="2800" i="1" dirty="0" smtClean="0">
                        <a:latin typeface="Cambria Math" panose="02040503050406030204" pitchFamily="18" charset="0"/>
                      </a:rPr>
                      <m:t>𝑃</m:t>
                    </m:r>
                  </m:oMath>
                </a14:m>
                <a:r>
                  <a:rPr lang="zh-CN" altLang="en-US" sz="2800" dirty="0"/>
                  <a:t>，第一年的初始现金流为</a:t>
                </a:r>
                <a14:m>
                  <m:oMath xmlns:m="http://schemas.openxmlformats.org/officeDocument/2006/math">
                    <m:r>
                      <a:rPr lang="en-US" altLang="zh-CN" sz="2800" i="1" dirty="0" smtClean="0">
                        <a:latin typeface="Cambria Math" panose="02040503050406030204" pitchFamily="18" charset="0"/>
                      </a:rPr>
                      <m:t>𝐶</m:t>
                    </m:r>
                  </m:oMath>
                </a14:m>
                <a:r>
                  <a:rPr lang="zh-CN" altLang="en-US" sz="2800" dirty="0"/>
                  <a:t>的</a:t>
                </a:r>
                <a:r>
                  <a:rPr lang="zh-CN" altLang="en-US" sz="2800" b="1" dirty="0"/>
                  <a:t>永续增长型年金</a:t>
                </a:r>
                <a:r>
                  <a:rPr lang="zh-CN" altLang="en-US" sz="2800" dirty="0"/>
                  <a:t>，其增长率为</a:t>
                </a:r>
                <a14:m>
                  <m:oMath xmlns:m="http://schemas.openxmlformats.org/officeDocument/2006/math">
                    <m:r>
                      <a:rPr lang="en-US" altLang="zh-CN" sz="2800" i="1" dirty="0" smtClean="0">
                        <a:latin typeface="Cambria Math" panose="02040503050406030204" pitchFamily="18" charset="0"/>
                      </a:rPr>
                      <m:t>𝑔</m:t>
                    </m:r>
                  </m:oMath>
                </a14:m>
                <a:r>
                  <a:rPr lang="zh-CN" altLang="en-US" sz="2800" dirty="0"/>
                  <a:t>，则</a:t>
                </a:r>
                <a14:m>
                  <m:oMath xmlns:m="http://schemas.openxmlformats.org/officeDocument/2006/math">
                    <m:r>
                      <a:rPr lang="en-US" altLang="zh-CN" sz="2800" i="1" dirty="0" smtClean="0">
                        <a:solidFill>
                          <a:srgbClr val="FF0000"/>
                        </a:solidFill>
                        <a:latin typeface="Cambria Math" panose="02040503050406030204" pitchFamily="18" charset="0"/>
                      </a:rPr>
                      <m:t>𝐼𝑅𝑅</m:t>
                    </m:r>
                    <m:r>
                      <a:rPr lang="en-US" altLang="zh-CN" sz="2800" i="1" dirty="0" smtClean="0">
                        <a:solidFill>
                          <a:srgbClr val="FF0000"/>
                        </a:solidFill>
                        <a:latin typeface="Cambria Math" panose="02040503050406030204" pitchFamily="18" charset="0"/>
                      </a:rPr>
                      <m:t>=</m:t>
                    </m:r>
                    <m:f>
                      <m:fPr>
                        <m:ctrlPr>
                          <a:rPr lang="en-US" altLang="zh-CN" sz="2800" i="1" dirty="0" smtClean="0">
                            <a:solidFill>
                              <a:srgbClr val="FF0000"/>
                            </a:solidFill>
                            <a:latin typeface="Cambria Math" panose="02040503050406030204" pitchFamily="18" charset="0"/>
                          </a:rPr>
                        </m:ctrlPr>
                      </m:fPr>
                      <m:num>
                        <m:r>
                          <a:rPr lang="en-US" altLang="zh-CN" sz="2800" b="0" i="1" dirty="0" smtClean="0">
                            <a:solidFill>
                              <a:srgbClr val="FF0000"/>
                            </a:solidFill>
                            <a:latin typeface="Cambria Math" panose="02040503050406030204" pitchFamily="18" charset="0"/>
                          </a:rPr>
                          <m:t>𝐶</m:t>
                        </m:r>
                      </m:num>
                      <m:den>
                        <m:r>
                          <a:rPr lang="en-US" altLang="zh-CN" sz="2800" b="0" i="1" dirty="0" smtClean="0">
                            <a:solidFill>
                              <a:srgbClr val="FF0000"/>
                            </a:solidFill>
                            <a:latin typeface="Cambria Math" panose="02040503050406030204" pitchFamily="18" charset="0"/>
                          </a:rPr>
                          <m:t>𝑃</m:t>
                        </m:r>
                      </m:den>
                    </m:f>
                    <m:r>
                      <a:rPr lang="en-US" altLang="zh-CN" sz="2800" b="0" i="0" dirty="0" smtClean="0">
                        <a:solidFill>
                          <a:srgbClr val="FF0000"/>
                        </a:solidFill>
                        <a:latin typeface="Cambria Math" panose="02040503050406030204" pitchFamily="18" charset="0"/>
                      </a:rPr>
                      <m:t>+</m:t>
                    </m:r>
                    <m:r>
                      <m:rPr>
                        <m:sty m:val="p"/>
                      </m:rPr>
                      <a:rPr lang="en-US" altLang="zh-CN" sz="2800" b="0" i="0" dirty="0" smtClean="0">
                        <a:solidFill>
                          <a:srgbClr val="FF0000"/>
                        </a:solidFill>
                        <a:latin typeface="Cambria Math" panose="02040503050406030204" pitchFamily="18" charset="0"/>
                      </a:rPr>
                      <m:t>g</m:t>
                    </m:r>
                  </m:oMath>
                </a14:m>
                <a:endParaRPr lang="zh-CN" altLang="en-US" sz="2800" dirty="0"/>
              </a:p>
            </p:txBody>
          </p:sp>
        </mc:Choice>
        <mc:Fallback xmlns="">
          <p:sp>
            <p:nvSpPr>
              <p:cNvPr id="2" name="文本框 1">
                <a:extLst>
                  <a:ext uri="{FF2B5EF4-FFF2-40B4-BE49-F238E27FC236}">
                    <a16:creationId xmlns:a16="http://schemas.microsoft.com/office/drawing/2014/main" id="{6FBAD219-EFD7-0F1E-76EF-7F8B7AF9ACD6}"/>
                  </a:ext>
                </a:extLst>
              </p:cNvPr>
              <p:cNvSpPr txBox="1">
                <a:spLocks noRot="1" noChangeAspect="1" noMove="1" noResize="1" noEditPoints="1" noAdjustHandles="1" noChangeArrowheads="1" noChangeShapeType="1" noTextEdit="1"/>
              </p:cNvSpPr>
              <p:nvPr/>
            </p:nvSpPr>
            <p:spPr>
              <a:xfrm>
                <a:off x="735106" y="2538244"/>
                <a:ext cx="10721788" cy="1781513"/>
              </a:xfrm>
              <a:prstGeom prst="rect">
                <a:avLst/>
              </a:prstGeom>
              <a:blipFill>
                <a:blip r:embed="rId4"/>
                <a:stretch>
                  <a:fillRect l="-1195" t="-3754" b="-34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203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文本框 61">
            <a:extLst>
              <a:ext uri="{FF2B5EF4-FFF2-40B4-BE49-F238E27FC236}">
                <a16:creationId xmlns:a16="http://schemas.microsoft.com/office/drawing/2014/main" id="{4460D2D0-CA03-4C14-910F-4ED7796AF001}"/>
              </a:ext>
            </a:extLst>
          </p:cNvPr>
          <p:cNvSpPr txBox="1"/>
          <p:nvPr/>
        </p:nvSpPr>
        <p:spPr>
          <a:xfrm>
            <a:off x="1256052" y="250621"/>
            <a:ext cx="1107996"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草稿页</a:t>
            </a:r>
          </a:p>
        </p:txBody>
      </p:sp>
      <p:pic>
        <p:nvPicPr>
          <p:cNvPr id="59" name="图片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Tree>
    <p:extLst>
      <p:ext uri="{BB962C8B-B14F-4D97-AF65-F5344CB8AC3E}">
        <p14:creationId xmlns:p14="http://schemas.microsoft.com/office/powerpoint/2010/main" val="2956463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C714C0D-2C29-46A2-A557-81E496738A85}"/>
              </a:ext>
            </a:extLst>
          </p:cNvPr>
          <p:cNvSpPr txBox="1"/>
          <p:nvPr>
            <p:custDataLst>
              <p:tags r:id="rId1"/>
            </p:custDataLst>
          </p:nvPr>
        </p:nvSpPr>
        <p:spPr>
          <a:xfrm>
            <a:off x="5319868" y="2492701"/>
            <a:ext cx="2380129" cy="1200329"/>
          </a:xfrm>
          <a:prstGeom prst="rect">
            <a:avLst/>
          </a:prstGeom>
          <a:noFill/>
        </p:spPr>
        <p:txBody>
          <a:bodyPr vert="horz" wrap="square" rtlCol="0">
            <a:spAutoFit/>
          </a:bodyPr>
          <a:lstStyle>
            <a:defPPr>
              <a:defRPr lang="zh-CN"/>
            </a:defPPr>
            <a:lvl1pPr algn="ctr">
              <a:defRPr sz="8000">
                <a:solidFill>
                  <a:schemeClr val="bg1"/>
                </a:solidFill>
                <a:latin typeface="字魂35号-经典雅黑" panose="02000000000000000000" pitchFamily="2" charset="-122"/>
                <a:ea typeface="字魂35号-经典雅黑" panose="02000000000000000000" pitchFamily="2" charset="-122"/>
              </a:defRPr>
            </a:lvl1pPr>
          </a:lstStyle>
          <a:p>
            <a:r>
              <a:rPr lang="en-US" altLang="zh-CN" sz="7200" dirty="0"/>
              <a:t>End</a:t>
            </a:r>
            <a:r>
              <a:rPr lang="zh-CN" altLang="en-US" sz="7200" dirty="0"/>
              <a:t>！</a:t>
            </a:r>
          </a:p>
        </p:txBody>
      </p:sp>
      <p:sp>
        <p:nvSpPr>
          <p:cNvPr id="3" name="PA_文本框 2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632E8646-0086-47C9-986A-3F1B42B84C35}"/>
              </a:ext>
            </a:extLst>
          </p:cNvPr>
          <p:cNvSpPr txBox="1"/>
          <p:nvPr>
            <p:custDataLst>
              <p:tags r:id="rId2"/>
            </p:custDataLst>
          </p:nvPr>
        </p:nvSpPr>
        <p:spPr>
          <a:xfrm>
            <a:off x="4657689" y="4365299"/>
            <a:ext cx="3042308" cy="369332"/>
          </a:xfrm>
          <a:prstGeom prst="rect">
            <a:avLst/>
          </a:prstGeom>
          <a:noFill/>
        </p:spPr>
        <p:txBody>
          <a:bodyPr vert="horz" wrap="square" rtlCol="0">
            <a:spAutoFit/>
          </a:bodyPr>
          <a:lstStyle/>
          <a:p>
            <a:pPr algn="dist"/>
            <a:r>
              <a:rPr lang="zh-CN" altLang="en-US" dirty="0">
                <a:solidFill>
                  <a:schemeClr val="bg1"/>
                </a:solidFill>
                <a:latin typeface="字魂35号-经典雅黑" panose="02000000000000000000" pitchFamily="2" charset="-122"/>
                <a:ea typeface="字魂35号-经典雅黑" panose="02000000000000000000" pitchFamily="2" charset="-122"/>
              </a:rPr>
              <a:t>上海财经大学</a:t>
            </a:r>
          </a:p>
        </p:txBody>
      </p:sp>
      <p:sp>
        <p:nvSpPr>
          <p:cNvPr id="6"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B55E0BB2-BD44-4997-B24B-E03827B90675}"/>
              </a:ext>
            </a:extLst>
          </p:cNvPr>
          <p:cNvSpPr/>
          <p:nvPr>
            <p:custDataLst>
              <p:tags r:id="rId3"/>
            </p:custDataLst>
          </p:nvPr>
        </p:nvSpPr>
        <p:spPr>
          <a:xfrm>
            <a:off x="3437866" y="4553620"/>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
        <p:nvSpPr>
          <p:cNvPr id="7"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298F288F-D806-40A0-9306-CE46194E4514}"/>
              </a:ext>
            </a:extLst>
          </p:cNvPr>
          <p:cNvSpPr/>
          <p:nvPr>
            <p:custDataLst>
              <p:tags r:id="rId4"/>
            </p:custDataLst>
          </p:nvPr>
        </p:nvSpPr>
        <p:spPr>
          <a:xfrm>
            <a:off x="7745694" y="4553620"/>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35号-经典雅黑" panose="02000000000000000000" pitchFamily="2" charset="-122"/>
              <a:ea typeface="字魂35号-经典雅黑" panose="02000000000000000000" pitchFamily="2" charset="-122"/>
            </a:endParaRPr>
          </a:p>
        </p:txBody>
      </p:sp>
    </p:spTree>
    <p:extLst>
      <p:ext uri="{BB962C8B-B14F-4D97-AF65-F5344CB8AC3E}">
        <p14:creationId xmlns:p14="http://schemas.microsoft.com/office/powerpoint/2010/main" val="195356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794379"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预习内容检测</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5" name="文本框 4">
            <a:extLst>
              <a:ext uri="{FF2B5EF4-FFF2-40B4-BE49-F238E27FC236}">
                <a16:creationId xmlns:a16="http://schemas.microsoft.com/office/drawing/2014/main" id="{902BA617-9721-6ACF-2D25-85766C937759}"/>
              </a:ext>
            </a:extLst>
          </p:cNvPr>
          <p:cNvSpPr txBox="1"/>
          <p:nvPr/>
        </p:nvSpPr>
        <p:spPr>
          <a:xfrm>
            <a:off x="506506" y="1124634"/>
            <a:ext cx="7570694" cy="2893100"/>
          </a:xfrm>
          <a:prstGeom prst="rect">
            <a:avLst/>
          </a:prstGeom>
          <a:noFill/>
        </p:spPr>
        <p:txBody>
          <a:bodyPr wrap="square">
            <a:spAutoFit/>
          </a:bodyPr>
          <a:lstStyle/>
          <a:p>
            <a:r>
              <a:rPr lang="zh-CN" altLang="en-US" sz="2800" dirty="0"/>
              <a:t>例题：上财</a:t>
            </a:r>
            <a:r>
              <a:rPr lang="en-US" altLang="zh-CN" sz="2800" dirty="0"/>
              <a:t>2012</a:t>
            </a:r>
            <a:r>
              <a:rPr lang="zh-CN" altLang="en-US" sz="2800" dirty="0"/>
              <a:t>年真题</a:t>
            </a:r>
            <a:endParaRPr lang="en-US" altLang="zh-CN" sz="2800" dirty="0"/>
          </a:p>
          <a:p>
            <a:endParaRPr lang="en-US" altLang="zh-CN" sz="1400" dirty="0"/>
          </a:p>
          <a:p>
            <a:r>
              <a:rPr lang="zh-CN" altLang="en-US" sz="2800" dirty="0"/>
              <a:t>在下列指标中反映企业营运能力的是？</a:t>
            </a:r>
            <a:endParaRPr lang="en-US" altLang="zh-CN" sz="2800" dirty="0"/>
          </a:p>
          <a:p>
            <a:r>
              <a:rPr lang="en-US" altLang="zh-CN" sz="2800" dirty="0"/>
              <a:t>A.</a:t>
            </a:r>
            <a:r>
              <a:rPr lang="zh-CN" altLang="en-US" sz="2800" dirty="0"/>
              <a:t>销售利润率</a:t>
            </a:r>
            <a:endParaRPr lang="en-US" altLang="zh-CN" sz="2800" dirty="0"/>
          </a:p>
          <a:p>
            <a:r>
              <a:rPr lang="en-US" altLang="zh-CN" sz="2800" dirty="0"/>
              <a:t>B.</a:t>
            </a:r>
            <a:r>
              <a:rPr lang="zh-CN" altLang="en-US" sz="2800" dirty="0"/>
              <a:t>总资产报酬率 </a:t>
            </a:r>
            <a:endParaRPr lang="en-US" altLang="zh-CN" sz="2800" dirty="0"/>
          </a:p>
          <a:p>
            <a:r>
              <a:rPr lang="en-US" altLang="zh-CN" sz="2800" dirty="0"/>
              <a:t>C.</a:t>
            </a:r>
            <a:r>
              <a:rPr lang="zh-CN" altLang="en-US" sz="2800" dirty="0"/>
              <a:t>速动比率 </a:t>
            </a:r>
            <a:endParaRPr lang="en-US" altLang="zh-CN" sz="2800" dirty="0"/>
          </a:p>
          <a:p>
            <a:r>
              <a:rPr lang="en-US" altLang="zh-CN" sz="2800" dirty="0"/>
              <a:t>D.</a:t>
            </a:r>
            <a:r>
              <a:rPr lang="zh-CN" altLang="en-US" sz="2800" dirty="0"/>
              <a:t>存货周转率</a:t>
            </a:r>
          </a:p>
        </p:txBody>
      </p:sp>
      <p:sp>
        <p:nvSpPr>
          <p:cNvPr id="4" name="文本框 3">
            <a:extLst>
              <a:ext uri="{FF2B5EF4-FFF2-40B4-BE49-F238E27FC236}">
                <a16:creationId xmlns:a16="http://schemas.microsoft.com/office/drawing/2014/main" id="{41BBFB45-A8FE-79D1-4168-010553E2CDB5}"/>
              </a:ext>
            </a:extLst>
          </p:cNvPr>
          <p:cNvSpPr txBox="1"/>
          <p:nvPr/>
        </p:nvSpPr>
        <p:spPr>
          <a:xfrm>
            <a:off x="506507" y="4430082"/>
            <a:ext cx="10385612" cy="1384995"/>
          </a:xfrm>
          <a:prstGeom prst="rect">
            <a:avLst/>
          </a:prstGeom>
          <a:noFill/>
        </p:spPr>
        <p:txBody>
          <a:bodyPr wrap="square" rtlCol="0">
            <a:spAutoFit/>
          </a:bodyPr>
          <a:lstStyle/>
          <a:p>
            <a:pPr algn="l"/>
            <a:r>
              <a:rPr lang="zh-CN" altLang="en-US" sz="2800" dirty="0"/>
              <a:t>答案：</a:t>
            </a:r>
            <a:r>
              <a:rPr lang="en-US" altLang="zh-CN" sz="2800" dirty="0">
                <a:solidFill>
                  <a:srgbClr val="FF0000"/>
                </a:solidFill>
              </a:rPr>
              <a:t>D</a:t>
            </a:r>
            <a:endParaRPr lang="en-US" altLang="zh-CN" sz="2800" dirty="0"/>
          </a:p>
          <a:p>
            <a:pPr algn="l"/>
            <a:r>
              <a:rPr lang="en-US" altLang="zh-CN" sz="2800" dirty="0"/>
              <a:t>A</a:t>
            </a:r>
            <a:r>
              <a:rPr lang="zh-CN" altLang="en-US" sz="2800" dirty="0"/>
              <a:t>、</a:t>
            </a:r>
            <a:r>
              <a:rPr lang="en-US" altLang="zh-CN" sz="2800" dirty="0"/>
              <a:t>B</a:t>
            </a:r>
            <a:r>
              <a:rPr lang="zh-CN" altLang="en-US" sz="2800" dirty="0"/>
              <a:t>反映公司盈利能力；</a:t>
            </a:r>
            <a:r>
              <a:rPr lang="en-US" altLang="zh-CN" sz="2800" dirty="0"/>
              <a:t>C</a:t>
            </a:r>
            <a:r>
              <a:rPr lang="zh-CN" altLang="en-US" sz="2800" dirty="0"/>
              <a:t>反映短期偿债能力；</a:t>
            </a:r>
            <a:r>
              <a:rPr lang="en-US" altLang="zh-CN" sz="2800" dirty="0"/>
              <a:t>D</a:t>
            </a:r>
            <a:r>
              <a:rPr lang="zh-CN" altLang="en-US" sz="2800" dirty="0"/>
              <a:t>反映公司营运能力（资产管理能力）</a:t>
            </a:r>
          </a:p>
        </p:txBody>
      </p:sp>
    </p:spTree>
    <p:extLst>
      <p:ext uri="{BB962C8B-B14F-4D97-AF65-F5344CB8AC3E}">
        <p14:creationId xmlns:p14="http://schemas.microsoft.com/office/powerpoint/2010/main" val="350184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DECF518-59A7-4799-AE28-04355D30B0F1}"/>
              </a:ext>
            </a:extLst>
          </p:cNvPr>
          <p:cNvSpPr txBox="1"/>
          <p:nvPr/>
        </p:nvSpPr>
        <p:spPr>
          <a:xfrm>
            <a:off x="794379"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预习内容检测</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3" name="文本框 2">
            <a:extLst>
              <a:ext uri="{FF2B5EF4-FFF2-40B4-BE49-F238E27FC236}">
                <a16:creationId xmlns:a16="http://schemas.microsoft.com/office/drawing/2014/main" id="{6EFB57A3-943D-C899-585C-5F59AD5AD246}"/>
              </a:ext>
            </a:extLst>
          </p:cNvPr>
          <p:cNvSpPr txBox="1"/>
          <p:nvPr/>
        </p:nvSpPr>
        <p:spPr>
          <a:xfrm>
            <a:off x="564776" y="1537210"/>
            <a:ext cx="11062447" cy="1600438"/>
          </a:xfrm>
          <a:prstGeom prst="rect">
            <a:avLst/>
          </a:prstGeom>
          <a:noFill/>
        </p:spPr>
        <p:txBody>
          <a:bodyPr wrap="square" rtlCol="0">
            <a:spAutoFit/>
          </a:bodyPr>
          <a:lstStyle/>
          <a:p>
            <a:pPr algn="l"/>
            <a:r>
              <a:rPr lang="zh-CN" altLang="en-US" sz="2800" dirty="0"/>
              <a:t>例题：中山大学</a:t>
            </a:r>
            <a:r>
              <a:rPr lang="en-US" altLang="zh-CN" sz="2800" dirty="0"/>
              <a:t>2011</a:t>
            </a:r>
            <a:r>
              <a:rPr lang="zh-CN" altLang="en-US" sz="2800" dirty="0"/>
              <a:t>年</a:t>
            </a:r>
            <a:r>
              <a:rPr lang="en-US" altLang="zh-CN" sz="2800" dirty="0"/>
              <a:t>431</a:t>
            </a:r>
            <a:r>
              <a:rPr lang="zh-CN" altLang="en-US" sz="2800" dirty="0"/>
              <a:t>真题改编</a:t>
            </a:r>
            <a:endParaRPr lang="en-US" altLang="zh-CN" sz="2800" dirty="0"/>
          </a:p>
          <a:p>
            <a:pPr algn="l"/>
            <a:endParaRPr lang="en-US" altLang="zh-CN" sz="1400" dirty="0"/>
          </a:p>
          <a:p>
            <a:pPr algn="l"/>
            <a:r>
              <a:rPr lang="zh-CN" altLang="en-US" sz="2800" dirty="0"/>
              <a:t>若某公司计划明年支付</a:t>
            </a:r>
            <a:r>
              <a:rPr lang="en-US" altLang="zh-CN" sz="2800" dirty="0"/>
              <a:t>2</a:t>
            </a:r>
            <a:r>
              <a:rPr lang="zh-CN" altLang="en-US" sz="2800" dirty="0"/>
              <a:t>元股利，并在后续年度中一直保持</a:t>
            </a:r>
            <a:r>
              <a:rPr lang="en-US" altLang="zh-CN" sz="2800" dirty="0"/>
              <a:t>2%</a:t>
            </a:r>
            <a:r>
              <a:rPr lang="zh-CN" altLang="en-US" sz="2800" dirty="0"/>
              <a:t>的股利增长率，该公司权益融资成本为</a:t>
            </a:r>
            <a:r>
              <a:rPr lang="en-US" altLang="zh-CN" sz="2800" dirty="0"/>
              <a:t>7%</a:t>
            </a:r>
            <a:r>
              <a:rPr lang="zh-CN" altLang="en-US" sz="2800" dirty="0"/>
              <a:t>，那么其股价为（）</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EF0C863-E9E0-1136-8ADB-8229122133EB}"/>
                  </a:ext>
                </a:extLst>
              </p:cNvPr>
              <p:cNvSpPr txBox="1"/>
              <p:nvPr/>
            </p:nvSpPr>
            <p:spPr>
              <a:xfrm>
                <a:off x="564776" y="3980501"/>
                <a:ext cx="7981480" cy="753283"/>
              </a:xfrm>
              <a:prstGeom prst="rect">
                <a:avLst/>
              </a:prstGeom>
              <a:noFill/>
            </p:spPr>
            <p:txBody>
              <a:bodyPr wrap="none" rtlCol="0">
                <a:spAutoFit/>
              </a:bodyPr>
              <a:lstStyle/>
              <a:p>
                <a:pPr algn="l"/>
                <a:r>
                  <a:rPr lang="zh-CN" altLang="en-US" sz="2800" dirty="0"/>
                  <a:t>答案：根据</a:t>
                </a:r>
                <a:r>
                  <a:rPr lang="en-US" altLang="zh-CN" sz="2800" dirty="0"/>
                  <a:t>DDM</a:t>
                </a:r>
                <a:r>
                  <a:rPr lang="zh-CN" altLang="en-US" sz="2800" dirty="0"/>
                  <a:t>模型，</a:t>
                </a:r>
                <a14:m>
                  <m:oMath xmlns:m="http://schemas.openxmlformats.org/officeDocument/2006/math">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1</m:t>
                            </m:r>
                          </m:sub>
                        </m:sSub>
                      </m:num>
                      <m:den>
                        <m:r>
                          <a:rPr lang="en-US" altLang="zh-CN" sz="2800" b="0" i="1" smtClean="0">
                            <a:latin typeface="Cambria Math" panose="02040503050406030204" pitchFamily="18" charset="0"/>
                          </a:rPr>
                          <m:t>𝑟</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𝑔</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2</m:t>
                        </m:r>
                      </m:num>
                      <m:den>
                        <m:r>
                          <a:rPr lang="en-US" altLang="zh-CN" sz="2800" b="0" i="1" smtClean="0">
                            <a:latin typeface="Cambria Math" panose="02040503050406030204" pitchFamily="18" charset="0"/>
                          </a:rPr>
                          <m:t>0.07−0.02</m:t>
                        </m:r>
                      </m:den>
                    </m:f>
                    <m:r>
                      <a:rPr lang="en-US" altLang="zh-CN" sz="2800" b="0" i="1" smtClean="0">
                        <a:latin typeface="Cambria Math" panose="02040503050406030204" pitchFamily="18" charset="0"/>
                      </a:rPr>
                      <m:t>=40</m:t>
                    </m:r>
                  </m:oMath>
                </a14:m>
                <a:r>
                  <a:rPr lang="zh-CN" altLang="en-US" sz="2800" dirty="0"/>
                  <a:t>元</a:t>
                </a:r>
              </a:p>
            </p:txBody>
          </p:sp>
        </mc:Choice>
        <mc:Fallback xmlns="">
          <p:sp>
            <p:nvSpPr>
              <p:cNvPr id="4" name="文本框 3">
                <a:extLst>
                  <a:ext uri="{FF2B5EF4-FFF2-40B4-BE49-F238E27FC236}">
                    <a16:creationId xmlns:a16="http://schemas.microsoft.com/office/drawing/2014/main" id="{FEF0C863-E9E0-1136-8ADB-8229122133EB}"/>
                  </a:ext>
                </a:extLst>
              </p:cNvPr>
              <p:cNvSpPr txBox="1">
                <a:spLocks noRot="1" noChangeAspect="1" noMove="1" noResize="1" noEditPoints="1" noAdjustHandles="1" noChangeArrowheads="1" noChangeShapeType="1" noTextEdit="1"/>
              </p:cNvSpPr>
              <p:nvPr/>
            </p:nvSpPr>
            <p:spPr>
              <a:xfrm>
                <a:off x="564776" y="3980501"/>
                <a:ext cx="7981480" cy="753283"/>
              </a:xfrm>
              <a:prstGeom prst="rect">
                <a:avLst/>
              </a:prstGeom>
              <a:blipFill>
                <a:blip r:embed="rId4"/>
                <a:stretch>
                  <a:fillRect l="-1604" r="-306" b="-3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650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2</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3839825" y="3930223"/>
            <a:ext cx="4512350"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企业的组织形式</a:t>
            </a:r>
          </a:p>
        </p:txBody>
      </p:sp>
    </p:spTree>
    <p:extLst>
      <p:ext uri="{BB962C8B-B14F-4D97-AF65-F5344CB8AC3E}">
        <p14:creationId xmlns:p14="http://schemas.microsoft.com/office/powerpoint/2010/main" val="60422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F1784207-F6BF-4A6F-8428-CBBFB0703DE7}"/>
              </a:ext>
            </a:extLst>
          </p:cNvPr>
          <p:cNvSpPr txBox="1"/>
          <p:nvPr/>
        </p:nvSpPr>
        <p:spPr>
          <a:xfrm>
            <a:off x="794376" y="250621"/>
            <a:ext cx="2031325"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企业组织形式</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EDE1A0B0-7D6D-4B30-AB68-2C6FAD381B10}"/>
              </a:ext>
            </a:extLst>
          </p:cNvPr>
          <p:cNvSpPr txBox="1"/>
          <p:nvPr/>
        </p:nvSpPr>
        <p:spPr>
          <a:xfrm>
            <a:off x="338800" y="3324272"/>
            <a:ext cx="902811" cy="523220"/>
          </a:xfrm>
          <a:prstGeom prst="rect">
            <a:avLst/>
          </a:prstGeom>
          <a:noFill/>
        </p:spPr>
        <p:txBody>
          <a:bodyPr wrap="none" rtlCol="0">
            <a:spAutoFit/>
          </a:bodyPr>
          <a:lstStyle/>
          <a:p>
            <a:r>
              <a:rPr lang="zh-CN" altLang="en-US" sz="2800" dirty="0"/>
              <a:t>企业</a:t>
            </a:r>
          </a:p>
        </p:txBody>
      </p:sp>
      <p:sp>
        <p:nvSpPr>
          <p:cNvPr id="3" name="左大括号 2">
            <a:extLst>
              <a:ext uri="{FF2B5EF4-FFF2-40B4-BE49-F238E27FC236}">
                <a16:creationId xmlns:a16="http://schemas.microsoft.com/office/drawing/2014/main" id="{A4DF573F-EB0B-DD29-CAC9-D20791BB0A51}"/>
              </a:ext>
            </a:extLst>
          </p:cNvPr>
          <p:cNvSpPr/>
          <p:nvPr/>
        </p:nvSpPr>
        <p:spPr>
          <a:xfrm>
            <a:off x="1165411" y="1326776"/>
            <a:ext cx="295835" cy="45182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37EF707B-1D63-DFA0-D522-61E9723928C8}"/>
              </a:ext>
            </a:extLst>
          </p:cNvPr>
          <p:cNvSpPr txBox="1"/>
          <p:nvPr/>
        </p:nvSpPr>
        <p:spPr>
          <a:xfrm>
            <a:off x="1461246" y="849722"/>
            <a:ext cx="10730754" cy="954107"/>
          </a:xfrm>
          <a:prstGeom prst="rect">
            <a:avLst/>
          </a:prstGeom>
          <a:noFill/>
        </p:spPr>
        <p:txBody>
          <a:bodyPr wrap="square" rtlCol="0">
            <a:spAutoFit/>
          </a:bodyPr>
          <a:lstStyle/>
          <a:p>
            <a:pPr algn="l"/>
            <a:r>
              <a:rPr lang="zh-CN" altLang="en-US" sz="2800" b="1" dirty="0"/>
              <a:t>个人独资企业</a:t>
            </a:r>
            <a:r>
              <a:rPr lang="zh-CN" altLang="en-US" sz="2800" dirty="0"/>
              <a:t>：①企业与其所有者不分（企业只能有唯一所有者）；②所有者个人对企业债务负有</a:t>
            </a:r>
            <a:r>
              <a:rPr lang="zh-CN" altLang="en-US" sz="2800" dirty="0">
                <a:solidFill>
                  <a:srgbClr val="FF0000"/>
                </a:solidFill>
              </a:rPr>
              <a:t>无限责任</a:t>
            </a:r>
            <a:r>
              <a:rPr lang="zh-CN" altLang="en-US" sz="2800" dirty="0"/>
              <a:t>；③所有权转让比较困难</a:t>
            </a:r>
          </a:p>
        </p:txBody>
      </p:sp>
      <p:sp>
        <p:nvSpPr>
          <p:cNvPr id="8" name="文本框 7">
            <a:extLst>
              <a:ext uri="{FF2B5EF4-FFF2-40B4-BE49-F238E27FC236}">
                <a16:creationId xmlns:a16="http://schemas.microsoft.com/office/drawing/2014/main" id="{6E6A44B2-E114-7ABC-165D-3316B128CAE4}"/>
              </a:ext>
            </a:extLst>
          </p:cNvPr>
          <p:cNvSpPr txBox="1"/>
          <p:nvPr/>
        </p:nvSpPr>
        <p:spPr>
          <a:xfrm>
            <a:off x="1461246" y="2427607"/>
            <a:ext cx="10506636" cy="1384995"/>
          </a:xfrm>
          <a:prstGeom prst="rect">
            <a:avLst/>
          </a:prstGeom>
          <a:noFill/>
        </p:spPr>
        <p:txBody>
          <a:bodyPr wrap="square" rtlCol="0">
            <a:spAutoFit/>
          </a:bodyPr>
          <a:lstStyle/>
          <a:p>
            <a:pPr algn="l"/>
            <a:r>
              <a:rPr lang="zh-CN" altLang="en-US" sz="2800" b="1" dirty="0"/>
              <a:t>合伙企业</a:t>
            </a:r>
            <a:r>
              <a:rPr lang="zh-CN" altLang="en-US" sz="2800" dirty="0"/>
              <a:t>： 律师事务所、会计师事务所。</a:t>
            </a:r>
            <a:endParaRPr lang="en-US" altLang="zh-CN" sz="2800" dirty="0"/>
          </a:p>
          <a:p>
            <a:pPr algn="l"/>
            <a:r>
              <a:rPr lang="zh-CN" altLang="en-US" sz="2800" dirty="0"/>
              <a:t>①</a:t>
            </a:r>
            <a:r>
              <a:rPr lang="zh-CN" altLang="en-US" sz="2800" dirty="0">
                <a:solidFill>
                  <a:srgbClr val="FF0000"/>
                </a:solidFill>
              </a:rPr>
              <a:t>所有合伙人都对企业的债务负有连带责任</a:t>
            </a:r>
            <a:r>
              <a:rPr lang="zh-CN" altLang="en-US" sz="2800" dirty="0"/>
              <a:t>；②任一合伙人死亡或者撤资，都会导致合伙企业的终止，合伙协议另有规定的情况除外</a:t>
            </a:r>
          </a:p>
        </p:txBody>
      </p:sp>
      <p:sp>
        <p:nvSpPr>
          <p:cNvPr id="9" name="文本框 8">
            <a:extLst>
              <a:ext uri="{FF2B5EF4-FFF2-40B4-BE49-F238E27FC236}">
                <a16:creationId xmlns:a16="http://schemas.microsoft.com/office/drawing/2014/main" id="{1CBCD0CA-7542-7193-DD11-2F4227355816}"/>
              </a:ext>
            </a:extLst>
          </p:cNvPr>
          <p:cNvSpPr txBox="1"/>
          <p:nvPr/>
        </p:nvSpPr>
        <p:spPr>
          <a:xfrm>
            <a:off x="1461246" y="4436380"/>
            <a:ext cx="6647974" cy="523220"/>
          </a:xfrm>
          <a:prstGeom prst="rect">
            <a:avLst/>
          </a:prstGeom>
          <a:noFill/>
        </p:spPr>
        <p:txBody>
          <a:bodyPr wrap="none" rtlCol="0">
            <a:spAutoFit/>
          </a:bodyPr>
          <a:lstStyle/>
          <a:p>
            <a:pPr algn="l"/>
            <a:r>
              <a:rPr lang="zh-CN" altLang="en-US" sz="2800" b="1" dirty="0"/>
              <a:t>有限责任公司</a:t>
            </a:r>
            <a:r>
              <a:rPr lang="zh-CN" altLang="en-US" sz="2800" dirty="0"/>
              <a:t>：</a:t>
            </a:r>
            <a:r>
              <a:rPr lang="zh-CN" altLang="en-US" sz="2800" dirty="0">
                <a:solidFill>
                  <a:srgbClr val="FF0000"/>
                </a:solidFill>
              </a:rPr>
              <a:t>全部所有者都负有限责任</a:t>
            </a:r>
          </a:p>
        </p:txBody>
      </p:sp>
      <p:sp>
        <p:nvSpPr>
          <p:cNvPr id="10" name="文本框 9">
            <a:extLst>
              <a:ext uri="{FF2B5EF4-FFF2-40B4-BE49-F238E27FC236}">
                <a16:creationId xmlns:a16="http://schemas.microsoft.com/office/drawing/2014/main" id="{82E2FA1A-469F-8DBB-19C2-EC63FA66E5E3}"/>
              </a:ext>
            </a:extLst>
          </p:cNvPr>
          <p:cNvSpPr txBox="1"/>
          <p:nvPr/>
        </p:nvSpPr>
        <p:spPr>
          <a:xfrm>
            <a:off x="1461246" y="5583378"/>
            <a:ext cx="4134465" cy="523220"/>
          </a:xfrm>
          <a:prstGeom prst="rect">
            <a:avLst/>
          </a:prstGeom>
          <a:noFill/>
        </p:spPr>
        <p:txBody>
          <a:bodyPr wrap="none" rtlCol="0">
            <a:spAutoFit/>
          </a:bodyPr>
          <a:lstStyle/>
          <a:p>
            <a:pPr algn="l"/>
            <a:r>
              <a:rPr lang="zh-CN" altLang="en-US" sz="2800" b="1" dirty="0"/>
              <a:t>股份有限公司</a:t>
            </a:r>
            <a:r>
              <a:rPr lang="zh-CN" altLang="en-US" sz="2800" dirty="0"/>
              <a:t>：</a:t>
            </a:r>
            <a:r>
              <a:rPr lang="zh-CN" altLang="en-US" sz="2800" dirty="0">
                <a:solidFill>
                  <a:srgbClr val="FF0000"/>
                </a:solidFill>
              </a:rPr>
              <a:t>双重课税</a:t>
            </a:r>
          </a:p>
        </p:txBody>
      </p:sp>
    </p:spTree>
    <p:extLst>
      <p:ext uri="{BB962C8B-B14F-4D97-AF65-F5344CB8AC3E}">
        <p14:creationId xmlns:p14="http://schemas.microsoft.com/office/powerpoint/2010/main" val="31442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24"/>
          <p:cNvGrpSpPr/>
          <p:nvPr/>
        </p:nvGrpSpPr>
        <p:grpSpPr>
          <a:xfrm>
            <a:off x="3630558" y="1537000"/>
            <a:ext cx="1447735" cy="1148889"/>
            <a:chOff x="3419345" y="385660"/>
            <a:chExt cx="1447546" cy="1149156"/>
          </a:xfrm>
          <a:solidFill>
            <a:schemeClr val="bg1"/>
          </a:solidFill>
          <a:effectLst/>
        </p:grpSpPr>
        <p:sp>
          <p:nvSpPr>
            <p:cNvPr id="26" name="椭圆 25"/>
            <p:cNvSpPr/>
            <p:nvPr/>
          </p:nvSpPr>
          <p:spPr>
            <a:xfrm flipV="1">
              <a:off x="3419345" y="946280"/>
              <a:ext cx="588536" cy="588536"/>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7" name="椭圆 26"/>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8" name="椭圆 27"/>
            <p:cNvSpPr/>
            <p:nvPr/>
          </p:nvSpPr>
          <p:spPr>
            <a:xfrm flipV="1">
              <a:off x="4650079" y="385660"/>
              <a:ext cx="216812" cy="216812"/>
            </a:xfrm>
            <a:prstGeom prst="ellipse">
              <a:avLst/>
            </a:prstGeom>
            <a:solidFill>
              <a:schemeClr val="bg1">
                <a:alpha val="65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29" name="椭圆 28"/>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3" name="组合 29"/>
          <p:cNvGrpSpPr/>
          <p:nvPr/>
        </p:nvGrpSpPr>
        <p:grpSpPr>
          <a:xfrm flipH="1" flipV="1">
            <a:off x="7110545" y="1979358"/>
            <a:ext cx="1447735" cy="1148889"/>
            <a:chOff x="3419345" y="385660"/>
            <a:chExt cx="1447546" cy="1149156"/>
          </a:xfrm>
          <a:solidFill>
            <a:schemeClr val="bg1"/>
          </a:solidFill>
          <a:effectLst/>
        </p:grpSpPr>
        <p:sp>
          <p:nvSpPr>
            <p:cNvPr id="31" name="椭圆 30"/>
            <p:cNvSpPr/>
            <p:nvPr/>
          </p:nvSpPr>
          <p:spPr>
            <a:xfrm flipV="1">
              <a:off x="3419345" y="946280"/>
              <a:ext cx="588536" cy="588536"/>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2" name="椭圆 31"/>
            <p:cNvSpPr/>
            <p:nvPr/>
          </p:nvSpPr>
          <p:spPr>
            <a:xfrm flipV="1">
              <a:off x="4274117" y="1163083"/>
              <a:ext cx="299650" cy="29965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3" name="椭圆 32"/>
            <p:cNvSpPr/>
            <p:nvPr/>
          </p:nvSpPr>
          <p:spPr>
            <a:xfrm flipV="1">
              <a:off x="4650079" y="385660"/>
              <a:ext cx="216812" cy="216812"/>
            </a:xfrm>
            <a:prstGeom prst="ellipse">
              <a:avLst/>
            </a:prstGeom>
            <a:solidFill>
              <a:schemeClr val="bg1">
                <a:alpha val="72000"/>
              </a:schemeClr>
            </a:solid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4" name="椭圆 33"/>
            <p:cNvSpPr/>
            <p:nvPr/>
          </p:nvSpPr>
          <p:spPr>
            <a:xfrm flipV="1">
              <a:off x="4007881" y="550314"/>
              <a:ext cx="424390" cy="424390"/>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grpSp>
        <p:nvGrpSpPr>
          <p:cNvPr id="14" name="组合 34"/>
          <p:cNvGrpSpPr/>
          <p:nvPr/>
        </p:nvGrpSpPr>
        <p:grpSpPr>
          <a:xfrm>
            <a:off x="5088117" y="1370775"/>
            <a:ext cx="1996835" cy="1996112"/>
            <a:chOff x="3606461" y="1664340"/>
            <a:chExt cx="1040024" cy="1040024"/>
          </a:xfrm>
          <a:solidFill>
            <a:srgbClr val="C81623"/>
          </a:solidFill>
          <a:effectLst/>
        </p:grpSpPr>
        <p:sp>
          <p:nvSpPr>
            <p:cNvPr id="36" name="椭圆 35"/>
            <p:cNvSpPr/>
            <p:nvPr/>
          </p:nvSpPr>
          <p:spPr>
            <a:xfrm>
              <a:off x="3606461" y="1664340"/>
              <a:ext cx="1040024" cy="1040024"/>
            </a:xfrm>
            <a:prstGeom prst="ellipse">
              <a:avLst/>
            </a:prstGeom>
            <a:grpFill/>
            <a:ln w="44450" cap="flat" cmpd="sng" algn="ctr">
              <a:noFill/>
              <a:prstDash val="solid"/>
            </a:ln>
            <a:effectLst/>
          </p:spPr>
          <p:txBody>
            <a:bodyPr rtlCol="0" anchor="ctr"/>
            <a:lstStyle/>
            <a:p>
              <a:pPr marL="0" marR="0" lvl="0" indent="0" algn="ctr" defTabSz="1219140" rtl="0" eaLnBrk="1" fontAlgn="auto" latinLnBrk="0" hangingPunct="1">
                <a:lnSpc>
                  <a:spcPct val="100000"/>
                </a:lnSpc>
                <a:spcBef>
                  <a:spcPts val="0"/>
                </a:spcBef>
                <a:spcAft>
                  <a:spcPts val="0"/>
                </a:spcAft>
                <a:buClrTx/>
                <a:buSzTx/>
                <a:buFontTx/>
                <a:buNone/>
                <a:tabLst/>
                <a:defRPr/>
              </a:pPr>
              <a:endParaRPr kumimoji="0" lang="zh-CN" altLang="en-US" sz="16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sp>
          <p:nvSpPr>
            <p:cNvPr id="37" name="文本框 1"/>
            <p:cNvSpPr txBox="1"/>
            <p:nvPr/>
          </p:nvSpPr>
          <p:spPr>
            <a:xfrm>
              <a:off x="3868585" y="1869363"/>
              <a:ext cx="509458" cy="689545"/>
            </a:xfrm>
            <a:prstGeom prst="rect">
              <a:avLst/>
            </a:prstGeom>
            <a:grpFill/>
            <a:ln>
              <a:noFill/>
            </a:ln>
            <a:effectLst/>
          </p:spPr>
          <p:txBody>
            <a:bodyPr wrap="none" rtlCol="0">
              <a:spAutoFit/>
            </a:bodyPr>
            <a:lstStyle/>
            <a:p>
              <a:pPr marL="0" marR="0" lvl="0" indent="0" algn="ctr" defTabSz="1219012" rtl="0" eaLnBrk="1" fontAlgn="auto" latinLnBrk="0" hangingPunct="1">
                <a:lnSpc>
                  <a:spcPct val="100000"/>
                </a:lnSpc>
                <a:spcBef>
                  <a:spcPts val="0"/>
                </a:spcBef>
                <a:spcAft>
                  <a:spcPts val="0"/>
                </a:spcAft>
                <a:buClrTx/>
                <a:buSzTx/>
                <a:buFontTx/>
                <a:buNone/>
                <a:tabLst/>
                <a:defRPr/>
              </a:pPr>
              <a:r>
                <a:rPr kumimoji="0" lang="en-US" altLang="zh-CN"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3</a:t>
              </a:r>
              <a:endParaRPr kumimoji="0" lang="zh-CN" altLang="en-US" sz="8000" i="0" u="none" strike="noStrike" kern="120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endParaRPr>
            </a:p>
          </p:txBody>
        </p:sp>
      </p:grpSp>
      <p:sp>
        <p:nvSpPr>
          <p:cNvPr id="38" name="矩形 69"/>
          <p:cNvSpPr>
            <a:spLocks noChangeArrowheads="1"/>
          </p:cNvSpPr>
          <p:nvPr/>
        </p:nvSpPr>
        <p:spPr bwMode="auto">
          <a:xfrm>
            <a:off x="4168000" y="3930223"/>
            <a:ext cx="3856000" cy="8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8" tIns="45713" rIns="91428" bIns="45713">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1219107" rtl="0" eaLnBrk="1" fontAlgn="auto" latinLnBrk="0" hangingPunct="1">
              <a:lnSpc>
                <a:spcPct val="100000"/>
              </a:lnSpc>
              <a:spcBef>
                <a:spcPts val="0"/>
              </a:spcBef>
              <a:spcAft>
                <a:spcPts val="0"/>
              </a:spcAft>
              <a:buClrTx/>
              <a:buSzTx/>
              <a:buFontTx/>
              <a:buNone/>
              <a:tabLst/>
              <a:defRPr/>
            </a:pPr>
            <a:r>
              <a:rPr kumimoji="0" lang="zh-CN" altLang="en-US" sz="4800" i="0" u="none" strike="noStrike" kern="0" cap="none" spc="0" normalizeH="0" baseline="0" noProof="0" dirty="0">
                <a:ln>
                  <a:noFill/>
                </a:ln>
                <a:solidFill>
                  <a:schemeClr val="bg1"/>
                </a:solidFill>
                <a:effectLst/>
                <a:uLnTx/>
                <a:uFillTx/>
                <a:latin typeface="字魂35号-经典雅黑" panose="02000000000000000000" pitchFamily="2" charset="-122"/>
                <a:ea typeface="字魂35号-经典雅黑" panose="02000000000000000000" pitchFamily="2" charset="-122"/>
              </a:rPr>
              <a:t>财务报表分析</a:t>
            </a:r>
          </a:p>
        </p:txBody>
      </p:sp>
    </p:spTree>
    <p:extLst>
      <p:ext uri="{BB962C8B-B14F-4D97-AF65-F5344CB8AC3E}">
        <p14:creationId xmlns:p14="http://schemas.microsoft.com/office/powerpoint/2010/main" val="80504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C9DCD46B-6920-4A56-A1C7-4EF94907D2EB}"/>
              </a:ext>
            </a:extLst>
          </p:cNvPr>
          <p:cNvSpPr txBox="1"/>
          <p:nvPr/>
        </p:nvSpPr>
        <p:spPr>
          <a:xfrm>
            <a:off x="948270" y="250621"/>
            <a:ext cx="1723549" cy="461665"/>
          </a:xfrm>
          <a:prstGeom prst="rect">
            <a:avLst/>
          </a:prstGeom>
          <a:noFill/>
        </p:spPr>
        <p:txBody>
          <a:bodyPr wrap="none" rtlCol="0">
            <a:spAutoFit/>
          </a:bodyPr>
          <a:lstStyle/>
          <a:p>
            <a:pPr algn="ctr" defTabSz="866943" fontAlgn="base">
              <a:spcBef>
                <a:spcPct val="0"/>
              </a:spcBef>
              <a:spcAft>
                <a:spcPct val="0"/>
              </a:spcAft>
            </a:pPr>
            <a:r>
              <a:rPr lang="zh-CN" altLang="en-US" sz="2400" dirty="0">
                <a:solidFill>
                  <a:srgbClr val="C81623"/>
                </a:solidFill>
                <a:latin typeface="字魂35号-经典雅黑" panose="02000000000000000000" pitchFamily="2" charset="-122"/>
                <a:ea typeface="字魂35号-经典雅黑" panose="02000000000000000000" pitchFamily="2" charset="-122"/>
                <a:cs typeface="+mn-ea"/>
                <a:sym typeface="Arial" panose="020B0604020202020204" pitchFamily="34" charset="0"/>
              </a:rPr>
              <a:t>资产负债表</a:t>
            </a: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8091" y="-90377"/>
            <a:ext cx="2504121" cy="1138238"/>
          </a:xfrm>
          <a:prstGeom prst="rect">
            <a:avLst/>
          </a:prstGeom>
        </p:spPr>
      </p:pic>
      <p:sp>
        <p:nvSpPr>
          <p:cNvPr id="2" name="文本框 1">
            <a:extLst>
              <a:ext uri="{FF2B5EF4-FFF2-40B4-BE49-F238E27FC236}">
                <a16:creationId xmlns:a16="http://schemas.microsoft.com/office/drawing/2014/main" id="{767CF671-CA6D-6464-4613-2E03AE3389E5}"/>
              </a:ext>
            </a:extLst>
          </p:cNvPr>
          <p:cNvSpPr txBox="1"/>
          <p:nvPr/>
        </p:nvSpPr>
        <p:spPr>
          <a:xfrm>
            <a:off x="600635" y="1047861"/>
            <a:ext cx="5176417" cy="523220"/>
          </a:xfrm>
          <a:prstGeom prst="rect">
            <a:avLst/>
          </a:prstGeom>
          <a:noFill/>
        </p:spPr>
        <p:txBody>
          <a:bodyPr wrap="none" rtlCol="0">
            <a:spAutoFit/>
          </a:bodyPr>
          <a:lstStyle/>
          <a:p>
            <a:pPr algn="l"/>
            <a:r>
              <a:rPr lang="zh-CN" altLang="en-US" sz="2800" dirty="0"/>
              <a:t>资产</a:t>
            </a:r>
            <a:r>
              <a:rPr lang="en-US" altLang="zh-CN" sz="2800" dirty="0"/>
              <a:t>(A)=</a:t>
            </a:r>
            <a:r>
              <a:rPr lang="zh-CN" altLang="en-US" sz="2800" dirty="0"/>
              <a:t>负债</a:t>
            </a:r>
            <a:r>
              <a:rPr lang="en-US" altLang="zh-CN" sz="2800" dirty="0"/>
              <a:t>(D)+</a:t>
            </a:r>
            <a:r>
              <a:rPr lang="zh-CN" altLang="en-US" sz="2800" dirty="0"/>
              <a:t>所有者权益</a:t>
            </a:r>
            <a:r>
              <a:rPr lang="en-US" altLang="zh-CN" sz="2800" dirty="0"/>
              <a:t>(E)</a:t>
            </a:r>
            <a:endParaRPr lang="zh-CN" altLang="en-US" sz="2800" dirty="0"/>
          </a:p>
        </p:txBody>
      </p:sp>
      <p:sp>
        <p:nvSpPr>
          <p:cNvPr id="3" name="文本框 2">
            <a:extLst>
              <a:ext uri="{FF2B5EF4-FFF2-40B4-BE49-F238E27FC236}">
                <a16:creationId xmlns:a16="http://schemas.microsoft.com/office/drawing/2014/main" id="{38A8FBB0-3BC9-B4B5-1EEB-140AB311496D}"/>
              </a:ext>
            </a:extLst>
          </p:cNvPr>
          <p:cNvSpPr txBox="1"/>
          <p:nvPr/>
        </p:nvSpPr>
        <p:spPr>
          <a:xfrm>
            <a:off x="600635" y="3810001"/>
            <a:ext cx="902811" cy="523220"/>
          </a:xfrm>
          <a:prstGeom prst="rect">
            <a:avLst/>
          </a:prstGeom>
          <a:noFill/>
        </p:spPr>
        <p:txBody>
          <a:bodyPr wrap="none" rtlCol="0">
            <a:spAutoFit/>
          </a:bodyPr>
          <a:lstStyle/>
          <a:p>
            <a:pPr algn="l"/>
            <a:r>
              <a:rPr lang="zh-CN" altLang="en-US" sz="2800" dirty="0"/>
              <a:t>资产</a:t>
            </a:r>
          </a:p>
        </p:txBody>
      </p:sp>
      <p:sp>
        <p:nvSpPr>
          <p:cNvPr id="4" name="左大括号 3">
            <a:extLst>
              <a:ext uri="{FF2B5EF4-FFF2-40B4-BE49-F238E27FC236}">
                <a16:creationId xmlns:a16="http://schemas.microsoft.com/office/drawing/2014/main" id="{41E0F848-89A4-6375-5546-42F38A0CE3F5}"/>
              </a:ext>
            </a:extLst>
          </p:cNvPr>
          <p:cNvSpPr/>
          <p:nvPr/>
        </p:nvSpPr>
        <p:spPr>
          <a:xfrm>
            <a:off x="1503446" y="2832847"/>
            <a:ext cx="306598" cy="24758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96BEBF0-6BB6-1354-3F72-F234914F4548}"/>
              </a:ext>
            </a:extLst>
          </p:cNvPr>
          <p:cNvSpPr txBox="1"/>
          <p:nvPr/>
        </p:nvSpPr>
        <p:spPr>
          <a:xfrm>
            <a:off x="1810044" y="2355793"/>
            <a:ext cx="2887329" cy="954107"/>
          </a:xfrm>
          <a:prstGeom prst="rect">
            <a:avLst/>
          </a:prstGeom>
          <a:noFill/>
        </p:spPr>
        <p:txBody>
          <a:bodyPr wrap="none" rtlCol="0">
            <a:spAutoFit/>
          </a:bodyPr>
          <a:lstStyle/>
          <a:p>
            <a:pPr algn="l"/>
            <a:r>
              <a:rPr lang="zh-CN" altLang="en-US" sz="2800" b="1" dirty="0"/>
              <a:t>流动资产</a:t>
            </a:r>
            <a:r>
              <a:rPr lang="zh-CN" altLang="en-US" sz="2800" dirty="0"/>
              <a:t>：</a:t>
            </a:r>
            <a:endParaRPr lang="en-US" altLang="zh-CN" sz="2800" dirty="0"/>
          </a:p>
          <a:p>
            <a:pPr algn="l"/>
            <a:r>
              <a:rPr lang="zh-CN" altLang="en-US" sz="2800" dirty="0"/>
              <a:t>变现时间小于</a:t>
            </a:r>
            <a:r>
              <a:rPr lang="en-US" altLang="zh-CN" sz="2800" dirty="0"/>
              <a:t>1</a:t>
            </a:r>
            <a:r>
              <a:rPr lang="zh-CN" altLang="en-US" sz="2800" dirty="0"/>
              <a:t>年</a:t>
            </a:r>
          </a:p>
        </p:txBody>
      </p:sp>
      <p:sp>
        <p:nvSpPr>
          <p:cNvPr id="6" name="左大括号 5">
            <a:extLst>
              <a:ext uri="{FF2B5EF4-FFF2-40B4-BE49-F238E27FC236}">
                <a16:creationId xmlns:a16="http://schemas.microsoft.com/office/drawing/2014/main" id="{2082BB26-1C8F-1071-859E-CED55F9D2C29}"/>
              </a:ext>
            </a:extLst>
          </p:cNvPr>
          <p:cNvSpPr/>
          <p:nvPr/>
        </p:nvSpPr>
        <p:spPr>
          <a:xfrm>
            <a:off x="4697373" y="1969993"/>
            <a:ext cx="306598" cy="17257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DD7EDE1-D263-FE85-58A6-914BD237C5CC}"/>
              </a:ext>
            </a:extLst>
          </p:cNvPr>
          <p:cNvSpPr txBox="1"/>
          <p:nvPr/>
        </p:nvSpPr>
        <p:spPr>
          <a:xfrm>
            <a:off x="5003971" y="1709325"/>
            <a:ext cx="2698175" cy="523220"/>
          </a:xfrm>
          <a:prstGeom prst="rect">
            <a:avLst/>
          </a:prstGeom>
          <a:noFill/>
        </p:spPr>
        <p:txBody>
          <a:bodyPr wrap="none" rtlCol="0">
            <a:spAutoFit/>
          </a:bodyPr>
          <a:lstStyle/>
          <a:p>
            <a:pPr algn="l"/>
            <a:r>
              <a:rPr lang="zh-CN" altLang="en-US" sz="2800" dirty="0"/>
              <a:t>现金及其等价物</a:t>
            </a:r>
          </a:p>
        </p:txBody>
      </p:sp>
      <p:sp>
        <p:nvSpPr>
          <p:cNvPr id="10" name="文本框 9">
            <a:extLst>
              <a:ext uri="{FF2B5EF4-FFF2-40B4-BE49-F238E27FC236}">
                <a16:creationId xmlns:a16="http://schemas.microsoft.com/office/drawing/2014/main" id="{49AF7035-0F88-A9A7-5411-8F28AE16ABD5}"/>
              </a:ext>
            </a:extLst>
          </p:cNvPr>
          <p:cNvSpPr txBox="1"/>
          <p:nvPr/>
        </p:nvSpPr>
        <p:spPr>
          <a:xfrm>
            <a:off x="5003970" y="2282550"/>
            <a:ext cx="1620957" cy="523220"/>
          </a:xfrm>
          <a:prstGeom prst="rect">
            <a:avLst/>
          </a:prstGeom>
          <a:noFill/>
        </p:spPr>
        <p:txBody>
          <a:bodyPr wrap="none" rtlCol="0">
            <a:spAutoFit/>
          </a:bodyPr>
          <a:lstStyle/>
          <a:p>
            <a:pPr algn="l"/>
            <a:r>
              <a:rPr lang="zh-CN" altLang="en-US" sz="2800" dirty="0"/>
              <a:t>应收账款</a:t>
            </a:r>
          </a:p>
        </p:txBody>
      </p:sp>
      <p:sp>
        <p:nvSpPr>
          <p:cNvPr id="11" name="文本框 10">
            <a:extLst>
              <a:ext uri="{FF2B5EF4-FFF2-40B4-BE49-F238E27FC236}">
                <a16:creationId xmlns:a16="http://schemas.microsoft.com/office/drawing/2014/main" id="{343CC61D-D07D-9997-A252-9F0C77BE141A}"/>
              </a:ext>
            </a:extLst>
          </p:cNvPr>
          <p:cNvSpPr txBox="1"/>
          <p:nvPr/>
        </p:nvSpPr>
        <p:spPr>
          <a:xfrm>
            <a:off x="5003970" y="2855775"/>
            <a:ext cx="902811" cy="523220"/>
          </a:xfrm>
          <a:prstGeom prst="rect">
            <a:avLst/>
          </a:prstGeom>
          <a:noFill/>
        </p:spPr>
        <p:txBody>
          <a:bodyPr wrap="none" rtlCol="0">
            <a:spAutoFit/>
          </a:bodyPr>
          <a:lstStyle/>
          <a:p>
            <a:pPr algn="l"/>
            <a:r>
              <a:rPr lang="zh-CN" altLang="en-US" sz="2800" dirty="0"/>
              <a:t>存货</a:t>
            </a:r>
          </a:p>
        </p:txBody>
      </p:sp>
      <p:sp>
        <p:nvSpPr>
          <p:cNvPr id="12" name="文本框 11">
            <a:extLst>
              <a:ext uri="{FF2B5EF4-FFF2-40B4-BE49-F238E27FC236}">
                <a16:creationId xmlns:a16="http://schemas.microsoft.com/office/drawing/2014/main" id="{527EA516-5726-57DC-6EF0-705CCA09F237}"/>
              </a:ext>
            </a:extLst>
          </p:cNvPr>
          <p:cNvSpPr txBox="1"/>
          <p:nvPr/>
        </p:nvSpPr>
        <p:spPr>
          <a:xfrm>
            <a:off x="5003969" y="3429000"/>
            <a:ext cx="2698175" cy="523220"/>
          </a:xfrm>
          <a:prstGeom prst="rect">
            <a:avLst/>
          </a:prstGeom>
          <a:noFill/>
        </p:spPr>
        <p:txBody>
          <a:bodyPr wrap="none" rtlCol="0">
            <a:spAutoFit/>
          </a:bodyPr>
          <a:lstStyle/>
          <a:p>
            <a:pPr algn="l"/>
            <a:r>
              <a:rPr lang="zh-CN" altLang="en-US" sz="2800" dirty="0"/>
              <a:t>其他流动资产等</a:t>
            </a:r>
          </a:p>
        </p:txBody>
      </p:sp>
      <p:sp>
        <p:nvSpPr>
          <p:cNvPr id="13" name="文本框 12">
            <a:extLst>
              <a:ext uri="{FF2B5EF4-FFF2-40B4-BE49-F238E27FC236}">
                <a16:creationId xmlns:a16="http://schemas.microsoft.com/office/drawing/2014/main" id="{97E91EEF-0AA2-257E-0753-B746D3D7C2C0}"/>
              </a:ext>
            </a:extLst>
          </p:cNvPr>
          <p:cNvSpPr txBox="1"/>
          <p:nvPr/>
        </p:nvSpPr>
        <p:spPr>
          <a:xfrm>
            <a:off x="1810044" y="4831686"/>
            <a:ext cx="2887329" cy="954107"/>
          </a:xfrm>
          <a:prstGeom prst="rect">
            <a:avLst/>
          </a:prstGeom>
          <a:noFill/>
        </p:spPr>
        <p:txBody>
          <a:bodyPr wrap="none" rtlCol="0">
            <a:spAutoFit/>
          </a:bodyPr>
          <a:lstStyle/>
          <a:p>
            <a:pPr algn="l"/>
            <a:r>
              <a:rPr lang="zh-CN" altLang="en-US" sz="2800" b="1" dirty="0"/>
              <a:t>长期资产</a:t>
            </a:r>
            <a:r>
              <a:rPr lang="zh-CN" altLang="en-US" sz="2800" dirty="0"/>
              <a:t>：</a:t>
            </a:r>
            <a:endParaRPr lang="en-US" altLang="zh-CN" sz="2800" dirty="0"/>
          </a:p>
          <a:p>
            <a:pPr algn="l"/>
            <a:r>
              <a:rPr lang="zh-CN" altLang="en-US" sz="2800" dirty="0"/>
              <a:t>变现时间大于</a:t>
            </a:r>
            <a:r>
              <a:rPr lang="en-US" altLang="zh-CN" sz="2800" dirty="0"/>
              <a:t>1</a:t>
            </a:r>
            <a:r>
              <a:rPr lang="zh-CN" altLang="en-US" sz="2800" dirty="0"/>
              <a:t>年</a:t>
            </a:r>
          </a:p>
        </p:txBody>
      </p:sp>
      <p:sp>
        <p:nvSpPr>
          <p:cNvPr id="14" name="左大括号 13">
            <a:extLst>
              <a:ext uri="{FF2B5EF4-FFF2-40B4-BE49-F238E27FC236}">
                <a16:creationId xmlns:a16="http://schemas.microsoft.com/office/drawing/2014/main" id="{7E7B852B-7445-A331-BD1F-89F3F06CD83A}"/>
              </a:ext>
            </a:extLst>
          </p:cNvPr>
          <p:cNvSpPr/>
          <p:nvPr/>
        </p:nvSpPr>
        <p:spPr>
          <a:xfrm>
            <a:off x="4697371" y="4302754"/>
            <a:ext cx="306598" cy="20119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F0DA65E-187D-D037-5F17-EC7082EAC4AF}"/>
              </a:ext>
            </a:extLst>
          </p:cNvPr>
          <p:cNvSpPr txBox="1"/>
          <p:nvPr/>
        </p:nvSpPr>
        <p:spPr>
          <a:xfrm>
            <a:off x="5003968" y="4046235"/>
            <a:ext cx="1620957" cy="523220"/>
          </a:xfrm>
          <a:prstGeom prst="rect">
            <a:avLst/>
          </a:prstGeom>
          <a:noFill/>
        </p:spPr>
        <p:txBody>
          <a:bodyPr wrap="none" rtlCol="0">
            <a:spAutoFit/>
          </a:bodyPr>
          <a:lstStyle/>
          <a:p>
            <a:pPr algn="l"/>
            <a:r>
              <a:rPr lang="zh-CN" altLang="en-US" sz="2800" dirty="0"/>
              <a:t>长期投资</a:t>
            </a:r>
          </a:p>
        </p:txBody>
      </p:sp>
      <p:sp>
        <p:nvSpPr>
          <p:cNvPr id="17" name="文本框 16">
            <a:extLst>
              <a:ext uri="{FF2B5EF4-FFF2-40B4-BE49-F238E27FC236}">
                <a16:creationId xmlns:a16="http://schemas.microsoft.com/office/drawing/2014/main" id="{CD304F18-ACFF-042D-AFDF-BCB48B349CB5}"/>
              </a:ext>
            </a:extLst>
          </p:cNvPr>
          <p:cNvSpPr txBox="1"/>
          <p:nvPr/>
        </p:nvSpPr>
        <p:spPr>
          <a:xfrm>
            <a:off x="5003968" y="4545969"/>
            <a:ext cx="1620957" cy="523220"/>
          </a:xfrm>
          <a:prstGeom prst="rect">
            <a:avLst/>
          </a:prstGeom>
          <a:noFill/>
        </p:spPr>
        <p:txBody>
          <a:bodyPr wrap="none" rtlCol="0">
            <a:spAutoFit/>
          </a:bodyPr>
          <a:lstStyle/>
          <a:p>
            <a:pPr algn="l"/>
            <a:r>
              <a:rPr lang="zh-CN" altLang="en-US" sz="2800" dirty="0"/>
              <a:t>固定资产</a:t>
            </a:r>
          </a:p>
        </p:txBody>
      </p:sp>
      <p:sp>
        <p:nvSpPr>
          <p:cNvPr id="19" name="文本框 18">
            <a:extLst>
              <a:ext uri="{FF2B5EF4-FFF2-40B4-BE49-F238E27FC236}">
                <a16:creationId xmlns:a16="http://schemas.microsoft.com/office/drawing/2014/main" id="{15F74B22-DDF4-BD27-DD59-AB668D23499C}"/>
              </a:ext>
            </a:extLst>
          </p:cNvPr>
          <p:cNvSpPr txBox="1"/>
          <p:nvPr/>
        </p:nvSpPr>
        <p:spPr>
          <a:xfrm>
            <a:off x="5003967" y="5043205"/>
            <a:ext cx="7089421" cy="523220"/>
          </a:xfrm>
          <a:prstGeom prst="rect">
            <a:avLst/>
          </a:prstGeom>
          <a:noFill/>
        </p:spPr>
        <p:txBody>
          <a:bodyPr wrap="square">
            <a:spAutoFit/>
          </a:bodyPr>
          <a:lstStyle/>
          <a:p>
            <a:r>
              <a:rPr lang="zh-CN" altLang="en-US" sz="2800" b="0" i="0" dirty="0">
                <a:solidFill>
                  <a:srgbClr val="121212"/>
                </a:solidFill>
                <a:effectLst/>
                <a:latin typeface="-apple-system"/>
              </a:rPr>
              <a:t>无形资产：专利权、商标权、土地使用权等</a:t>
            </a:r>
            <a:endParaRPr lang="zh-CN" altLang="en-US" sz="2800" dirty="0"/>
          </a:p>
        </p:txBody>
      </p:sp>
      <p:sp>
        <p:nvSpPr>
          <p:cNvPr id="21" name="文本框 20">
            <a:extLst>
              <a:ext uri="{FF2B5EF4-FFF2-40B4-BE49-F238E27FC236}">
                <a16:creationId xmlns:a16="http://schemas.microsoft.com/office/drawing/2014/main" id="{6C5E759F-9600-CD51-4317-7619E8380CA3}"/>
              </a:ext>
            </a:extLst>
          </p:cNvPr>
          <p:cNvSpPr txBox="1"/>
          <p:nvPr/>
        </p:nvSpPr>
        <p:spPr>
          <a:xfrm>
            <a:off x="5003967" y="5540441"/>
            <a:ext cx="1913964" cy="523220"/>
          </a:xfrm>
          <a:prstGeom prst="rect">
            <a:avLst/>
          </a:prstGeom>
          <a:noFill/>
        </p:spPr>
        <p:txBody>
          <a:bodyPr wrap="square">
            <a:spAutoFit/>
          </a:bodyPr>
          <a:lstStyle/>
          <a:p>
            <a:r>
              <a:rPr lang="zh-CN" altLang="en-US" sz="2800" b="0" i="0" dirty="0">
                <a:solidFill>
                  <a:srgbClr val="121212"/>
                </a:solidFill>
                <a:effectLst/>
                <a:latin typeface="-apple-system"/>
              </a:rPr>
              <a:t>递延资产</a:t>
            </a:r>
            <a:endParaRPr lang="zh-CN" altLang="en-US" sz="2800" dirty="0"/>
          </a:p>
        </p:txBody>
      </p:sp>
      <p:sp>
        <p:nvSpPr>
          <p:cNvPr id="24" name="文本框 23">
            <a:extLst>
              <a:ext uri="{FF2B5EF4-FFF2-40B4-BE49-F238E27FC236}">
                <a16:creationId xmlns:a16="http://schemas.microsoft.com/office/drawing/2014/main" id="{ABD4F775-29F0-6528-1D66-85DF8E279CFF}"/>
              </a:ext>
            </a:extLst>
          </p:cNvPr>
          <p:cNvSpPr txBox="1"/>
          <p:nvPr/>
        </p:nvSpPr>
        <p:spPr>
          <a:xfrm>
            <a:off x="5003967" y="6037677"/>
            <a:ext cx="2433917" cy="523220"/>
          </a:xfrm>
          <a:prstGeom prst="rect">
            <a:avLst/>
          </a:prstGeom>
          <a:noFill/>
        </p:spPr>
        <p:txBody>
          <a:bodyPr wrap="square">
            <a:spAutoFit/>
          </a:bodyPr>
          <a:lstStyle/>
          <a:p>
            <a:r>
              <a:rPr lang="zh-CN" altLang="en-US" sz="2800" dirty="0"/>
              <a:t>其他长期资产</a:t>
            </a:r>
          </a:p>
        </p:txBody>
      </p:sp>
    </p:spTree>
    <p:extLst>
      <p:ext uri="{BB962C8B-B14F-4D97-AF65-F5344CB8AC3E}">
        <p14:creationId xmlns:p14="http://schemas.microsoft.com/office/powerpoint/2010/main" val="29982501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061c9884-2755-4b87-b35a-b60123a8fdf4&quot;,&quot;Name&quot;:null,&quot;Kind&quot;:&quot;Custom&quot;,&quot;OldGuidesSetting&quot;:{&quot;HeaderHeight&quot;:0.0,&quot;FooterHeight&quot;:0.0,&quot;SideMargin&quot;:0.0,&quot;TopMargin&quot;:0.0,&quot;BottomMargin&quot;:0.0,&quot;IntervalMargin&quot;:0.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28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1299</TotalTime>
  <Words>1979</Words>
  <Application>Microsoft Office PowerPoint</Application>
  <PresentationFormat>宽屏</PresentationFormat>
  <Paragraphs>283</Paragraphs>
  <Slides>37</Slides>
  <Notes>36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-apple-system</vt:lpstr>
      <vt:lpstr>等线</vt:lpstr>
      <vt:lpstr>等线 Light</vt:lpstr>
      <vt:lpstr>微软雅黑</vt:lpstr>
      <vt:lpstr>字魂35号-经典雅黑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Z CG</cp:lastModifiedBy>
  <cp:revision>32</cp:revision>
  <dcterms:created xsi:type="dcterms:W3CDTF">2019-02-22T08:29:03Z</dcterms:created>
  <dcterms:modified xsi:type="dcterms:W3CDTF">2022-07-08T01:36:44Z</dcterms:modified>
</cp:coreProperties>
</file>