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007577251" r:id="rId2"/>
    <p:sldId id="886" r:id="rId3"/>
    <p:sldId id="2007577296" r:id="rId4"/>
    <p:sldId id="2007577299" r:id="rId5"/>
    <p:sldId id="2007577311" r:id="rId6"/>
    <p:sldId id="2007577297" r:id="rId7"/>
    <p:sldId id="2007577301" r:id="rId8"/>
    <p:sldId id="2007577318" r:id="rId9"/>
    <p:sldId id="2007577322" r:id="rId10"/>
    <p:sldId id="2007577337" r:id="rId11"/>
    <p:sldId id="2007577274" r:id="rId12"/>
    <p:sldId id="2007577326" r:id="rId13"/>
    <p:sldId id="2007577351" r:id="rId14"/>
    <p:sldId id="2007577364" r:id="rId15"/>
    <p:sldId id="2007577365" r:id="rId16"/>
    <p:sldId id="2007577366" r:id="rId17"/>
    <p:sldId id="2007577367" r:id="rId18"/>
    <p:sldId id="2007577338" r:id="rId19"/>
    <p:sldId id="2007577352" r:id="rId20"/>
    <p:sldId id="2007577353" r:id="rId21"/>
    <p:sldId id="2007577354" r:id="rId22"/>
    <p:sldId id="2007577355" r:id="rId23"/>
    <p:sldId id="2007577356" r:id="rId24"/>
    <p:sldId id="2007577335" r:id="rId25"/>
    <p:sldId id="2007577357" r:id="rId26"/>
    <p:sldId id="2007577358" r:id="rId27"/>
    <p:sldId id="2007577359" r:id="rId28"/>
    <p:sldId id="2007577363" r:id="rId29"/>
    <p:sldId id="2007577360" r:id="rId30"/>
    <p:sldId id="2007577362" r:id="rId31"/>
    <p:sldId id="2007577361" r:id="rId32"/>
    <p:sldId id="2007577310"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67"/>
    <a:srgbClr val="C81623"/>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7330" autoAdjust="0"/>
  </p:normalViewPr>
  <p:slideViewPr>
    <p:cSldViewPr snapToGrid="0" showGuides="1">
      <p:cViewPr varScale="1">
        <p:scale>
          <a:sx n="71" d="100"/>
          <a:sy n="71" d="100"/>
        </p:scale>
        <p:origin x="76" y="4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68"/>
    </p:cViewPr>
  </p:sorterViewPr>
  <p:notesViewPr>
    <p:cSldViewPr snapToGrid="0" showGuides="1">
      <p:cViewPr varScale="1">
        <p:scale>
          <a:sx n="98" d="100"/>
          <a:sy n="98" d="100"/>
        </p:scale>
        <p:origin x="3524"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580F8-1E1D-4BB3-B344-59280A90D589}" type="datetimeFigureOut">
              <a:rPr lang="zh-CN" altLang="en-US" smtClean="0"/>
              <a:t>2022/8/14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5E331-3811-4993-BAA3-C4421D73AF36}" type="slidenum">
              <a:rPr lang="zh-CN" altLang="en-US" smtClean="0"/>
              <a:t>‹#›</a:t>
            </a:fld>
            <a:endParaRPr lang="zh-CN" altLang="en-US"/>
          </a:p>
        </p:txBody>
      </p:sp>
    </p:spTree>
    <p:extLst>
      <p:ext uri="{BB962C8B-B14F-4D97-AF65-F5344CB8AC3E}">
        <p14:creationId xmlns:p14="http://schemas.microsoft.com/office/powerpoint/2010/main" val="14549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本节主要介绍</a:t>
            </a:r>
            <a:r>
              <a:rPr lang="en-US" altLang="zh-CN" dirty="0"/>
              <a:t>《</a:t>
            </a:r>
            <a:r>
              <a:rPr lang="zh-CN" altLang="en-US" dirty="0"/>
              <a:t>公司理财</a:t>
            </a:r>
            <a:r>
              <a:rPr lang="en-US" altLang="zh-CN" dirty="0"/>
              <a:t>》</a:t>
            </a:r>
            <a:r>
              <a:rPr lang="zh-CN" altLang="en-US" dirty="0"/>
              <a:t>第</a:t>
            </a:r>
            <a:r>
              <a:rPr lang="en-US" altLang="zh-CN" dirty="0"/>
              <a:t>17-18</a:t>
            </a:r>
            <a:r>
              <a:rPr lang="zh-CN" altLang="en-US" dirty="0"/>
              <a:t>章</a:t>
            </a:r>
            <a:endParaRPr lang="en-US" altLang="zh-CN" dirty="0"/>
          </a:p>
          <a:p>
            <a:r>
              <a:rPr lang="zh-CN" altLang="en-US" sz="1200" dirty="0">
                <a:solidFill>
                  <a:srgbClr val="FF0000"/>
                </a:solidFill>
              </a:rPr>
              <a:t>以后的页码不特别强调均指乔纳森</a:t>
            </a:r>
            <a:r>
              <a:rPr lang="en-US" altLang="zh-CN" sz="1200" dirty="0">
                <a:solidFill>
                  <a:srgbClr val="FF0000"/>
                </a:solidFill>
              </a:rPr>
              <a:t>《</a:t>
            </a:r>
            <a:r>
              <a:rPr lang="zh-CN" altLang="en-US" sz="1200" dirty="0">
                <a:solidFill>
                  <a:srgbClr val="FF0000"/>
                </a:solidFill>
              </a:rPr>
              <a:t>公司理财</a:t>
            </a:r>
            <a:r>
              <a:rPr lang="en-US" altLang="zh-CN" sz="1200" dirty="0">
                <a:solidFill>
                  <a:srgbClr val="FF0000"/>
                </a:solidFill>
              </a:rPr>
              <a:t>》</a:t>
            </a:r>
            <a:r>
              <a:rPr lang="zh-CN" altLang="en-US" sz="1200" dirty="0">
                <a:solidFill>
                  <a:srgbClr val="FF0000"/>
                </a:solidFill>
              </a:rPr>
              <a:t>第</a:t>
            </a:r>
            <a:r>
              <a:rPr lang="en-US" altLang="zh-CN" sz="1200" dirty="0">
                <a:solidFill>
                  <a:srgbClr val="FF0000"/>
                </a:solidFill>
              </a:rPr>
              <a:t>3</a:t>
            </a:r>
            <a:r>
              <a:rPr lang="zh-CN" altLang="en-US" sz="1200" dirty="0">
                <a:solidFill>
                  <a:srgbClr val="FF0000"/>
                </a:solidFill>
              </a:rPr>
              <a:t>版，习题不特别强调均指本书的课后习题</a:t>
            </a:r>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a:t>
            </a:fld>
            <a:endParaRPr lang="zh-CN" altLang="en-US"/>
          </a:p>
        </p:txBody>
      </p:sp>
    </p:spTree>
    <p:extLst>
      <p:ext uri="{BB962C8B-B14F-4D97-AF65-F5344CB8AC3E}">
        <p14:creationId xmlns:p14="http://schemas.microsoft.com/office/powerpoint/2010/main" val="220254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12</a:t>
            </a:fld>
            <a:endParaRPr lang="zh-CN" altLang="en-US"/>
          </a:p>
        </p:txBody>
      </p:sp>
    </p:spTree>
    <p:extLst>
      <p:ext uri="{BB962C8B-B14F-4D97-AF65-F5344CB8AC3E}">
        <p14:creationId xmlns:p14="http://schemas.microsoft.com/office/powerpoint/2010/main" val="116438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a:t>
            </a:r>
            <a:r>
              <a:rPr lang="en-US" altLang="zh-CN" dirty="0"/>
              <a:t>PPT</a:t>
            </a:r>
            <a:r>
              <a:rPr lang="zh-CN" altLang="en-US" dirty="0"/>
              <a:t>一定要记牢</a:t>
            </a:r>
          </a:p>
        </p:txBody>
      </p:sp>
      <p:sp>
        <p:nvSpPr>
          <p:cNvPr id="4" name="灯片编号占位符 3"/>
          <p:cNvSpPr>
            <a:spLocks noGrp="1"/>
          </p:cNvSpPr>
          <p:nvPr>
            <p:ph type="sldNum" sz="quarter" idx="5"/>
          </p:nvPr>
        </p:nvSpPr>
        <p:spPr/>
        <p:txBody>
          <a:bodyPr/>
          <a:lstStyle/>
          <a:p>
            <a:fld id="{46D5E331-3811-4993-BAA3-C4421D73AF36}" type="slidenum">
              <a:rPr lang="zh-CN" altLang="en-US" smtClean="0"/>
              <a:t>13</a:t>
            </a:fld>
            <a:endParaRPr lang="zh-CN" altLang="en-US"/>
          </a:p>
        </p:txBody>
      </p:sp>
    </p:spTree>
    <p:extLst>
      <p:ext uri="{BB962C8B-B14F-4D97-AF65-F5344CB8AC3E}">
        <p14:creationId xmlns:p14="http://schemas.microsoft.com/office/powerpoint/2010/main" val="2874339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14</a:t>
            </a:fld>
            <a:endParaRPr lang="zh-CN" altLang="en-US" dirty="0"/>
          </a:p>
        </p:txBody>
      </p:sp>
    </p:spTree>
    <p:extLst>
      <p:ext uri="{BB962C8B-B14F-4D97-AF65-F5344CB8AC3E}">
        <p14:creationId xmlns:p14="http://schemas.microsoft.com/office/powerpoint/2010/main" val="362695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15</a:t>
            </a:fld>
            <a:endParaRPr lang="zh-CN" altLang="en-US" dirty="0"/>
          </a:p>
        </p:txBody>
      </p:sp>
    </p:spTree>
    <p:extLst>
      <p:ext uri="{BB962C8B-B14F-4D97-AF65-F5344CB8AC3E}">
        <p14:creationId xmlns:p14="http://schemas.microsoft.com/office/powerpoint/2010/main" val="278514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16</a:t>
            </a:fld>
            <a:endParaRPr lang="zh-CN" altLang="en-US" dirty="0"/>
          </a:p>
        </p:txBody>
      </p:sp>
    </p:spTree>
    <p:extLst>
      <p:ext uri="{BB962C8B-B14F-4D97-AF65-F5344CB8AC3E}">
        <p14:creationId xmlns:p14="http://schemas.microsoft.com/office/powerpoint/2010/main" val="2503021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17</a:t>
            </a:fld>
            <a:endParaRPr lang="zh-CN" altLang="en-US" dirty="0"/>
          </a:p>
        </p:txBody>
      </p:sp>
    </p:spTree>
    <p:extLst>
      <p:ext uri="{BB962C8B-B14F-4D97-AF65-F5344CB8AC3E}">
        <p14:creationId xmlns:p14="http://schemas.microsoft.com/office/powerpoint/2010/main" val="2304840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18</a:t>
            </a:fld>
            <a:endParaRPr lang="zh-CN" altLang="en-US" dirty="0"/>
          </a:p>
        </p:txBody>
      </p:sp>
    </p:spTree>
    <p:extLst>
      <p:ext uri="{BB962C8B-B14F-4D97-AF65-F5344CB8AC3E}">
        <p14:creationId xmlns:p14="http://schemas.microsoft.com/office/powerpoint/2010/main" val="994298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19</a:t>
            </a:fld>
            <a:endParaRPr lang="zh-CN" altLang="en-US" dirty="0"/>
          </a:p>
        </p:txBody>
      </p:sp>
    </p:spTree>
    <p:extLst>
      <p:ext uri="{BB962C8B-B14F-4D97-AF65-F5344CB8AC3E}">
        <p14:creationId xmlns:p14="http://schemas.microsoft.com/office/powerpoint/2010/main" val="2365396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20</a:t>
            </a:fld>
            <a:endParaRPr lang="zh-CN" altLang="en-US" dirty="0"/>
          </a:p>
        </p:txBody>
      </p:sp>
    </p:spTree>
    <p:extLst>
      <p:ext uri="{BB962C8B-B14F-4D97-AF65-F5344CB8AC3E}">
        <p14:creationId xmlns:p14="http://schemas.microsoft.com/office/powerpoint/2010/main" val="17983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21</a:t>
            </a:fld>
            <a:endParaRPr lang="zh-CN" altLang="en-US" dirty="0"/>
          </a:p>
        </p:txBody>
      </p:sp>
    </p:spTree>
    <p:extLst>
      <p:ext uri="{BB962C8B-B14F-4D97-AF65-F5344CB8AC3E}">
        <p14:creationId xmlns:p14="http://schemas.microsoft.com/office/powerpoint/2010/main" val="341390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22</a:t>
            </a:fld>
            <a:endParaRPr lang="zh-CN" altLang="en-US" dirty="0"/>
          </a:p>
        </p:txBody>
      </p:sp>
    </p:spTree>
    <p:extLst>
      <p:ext uri="{BB962C8B-B14F-4D97-AF65-F5344CB8AC3E}">
        <p14:creationId xmlns:p14="http://schemas.microsoft.com/office/powerpoint/2010/main" val="3684334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23</a:t>
            </a:fld>
            <a:endParaRPr lang="zh-CN" altLang="en-US" dirty="0"/>
          </a:p>
        </p:txBody>
      </p:sp>
    </p:spTree>
    <p:extLst>
      <p:ext uri="{BB962C8B-B14F-4D97-AF65-F5344CB8AC3E}">
        <p14:creationId xmlns:p14="http://schemas.microsoft.com/office/powerpoint/2010/main" val="3233176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24</a:t>
            </a:fld>
            <a:endParaRPr lang="zh-CN" altLang="en-US" dirty="0"/>
          </a:p>
        </p:txBody>
      </p:sp>
    </p:spTree>
    <p:extLst>
      <p:ext uri="{BB962C8B-B14F-4D97-AF65-F5344CB8AC3E}">
        <p14:creationId xmlns:p14="http://schemas.microsoft.com/office/powerpoint/2010/main" val="120740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25</a:t>
            </a:fld>
            <a:endParaRPr lang="zh-CN" altLang="en-US" dirty="0"/>
          </a:p>
        </p:txBody>
      </p:sp>
    </p:spTree>
    <p:extLst>
      <p:ext uri="{BB962C8B-B14F-4D97-AF65-F5344CB8AC3E}">
        <p14:creationId xmlns:p14="http://schemas.microsoft.com/office/powerpoint/2010/main" val="2643773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26</a:t>
            </a:fld>
            <a:endParaRPr lang="zh-CN" altLang="en-US" dirty="0"/>
          </a:p>
        </p:txBody>
      </p:sp>
    </p:spTree>
    <p:extLst>
      <p:ext uri="{BB962C8B-B14F-4D97-AF65-F5344CB8AC3E}">
        <p14:creationId xmlns:p14="http://schemas.microsoft.com/office/powerpoint/2010/main" val="1530315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27</a:t>
            </a:fld>
            <a:endParaRPr lang="zh-CN" altLang="en-US" dirty="0"/>
          </a:p>
        </p:txBody>
      </p:sp>
    </p:spTree>
    <p:extLst>
      <p:ext uri="{BB962C8B-B14F-4D97-AF65-F5344CB8AC3E}">
        <p14:creationId xmlns:p14="http://schemas.microsoft.com/office/powerpoint/2010/main" val="40086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28</a:t>
            </a:fld>
            <a:endParaRPr lang="zh-CN" altLang="en-US" dirty="0"/>
          </a:p>
        </p:txBody>
      </p:sp>
    </p:spTree>
    <p:extLst>
      <p:ext uri="{BB962C8B-B14F-4D97-AF65-F5344CB8AC3E}">
        <p14:creationId xmlns:p14="http://schemas.microsoft.com/office/powerpoint/2010/main" val="2172991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29</a:t>
            </a:fld>
            <a:endParaRPr lang="zh-CN" altLang="en-US" dirty="0"/>
          </a:p>
        </p:txBody>
      </p:sp>
    </p:spTree>
    <p:extLst>
      <p:ext uri="{BB962C8B-B14F-4D97-AF65-F5344CB8AC3E}">
        <p14:creationId xmlns:p14="http://schemas.microsoft.com/office/powerpoint/2010/main" val="1412662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30</a:t>
            </a:fld>
            <a:endParaRPr lang="zh-CN" altLang="en-US" dirty="0"/>
          </a:p>
        </p:txBody>
      </p:sp>
    </p:spTree>
    <p:extLst>
      <p:ext uri="{BB962C8B-B14F-4D97-AF65-F5344CB8AC3E}">
        <p14:creationId xmlns:p14="http://schemas.microsoft.com/office/powerpoint/2010/main" val="3196282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31</a:t>
            </a:fld>
            <a:endParaRPr lang="zh-CN" altLang="en-US" dirty="0"/>
          </a:p>
        </p:txBody>
      </p:sp>
    </p:spTree>
    <p:extLst>
      <p:ext uri="{BB962C8B-B14F-4D97-AF65-F5344CB8AC3E}">
        <p14:creationId xmlns:p14="http://schemas.microsoft.com/office/powerpoint/2010/main" val="2541850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21465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a:t>
            </a:fld>
            <a:endParaRPr lang="zh-CN" altLang="en-US" dirty="0"/>
          </a:p>
        </p:txBody>
      </p:sp>
    </p:spTree>
    <p:extLst>
      <p:ext uri="{BB962C8B-B14F-4D97-AF65-F5344CB8AC3E}">
        <p14:creationId xmlns:p14="http://schemas.microsoft.com/office/powerpoint/2010/main" val="29149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a:t>
            </a:fld>
            <a:endParaRPr lang="zh-CN" altLang="en-US" dirty="0"/>
          </a:p>
        </p:txBody>
      </p:sp>
    </p:spTree>
    <p:extLst>
      <p:ext uri="{BB962C8B-B14F-4D97-AF65-F5344CB8AC3E}">
        <p14:creationId xmlns:p14="http://schemas.microsoft.com/office/powerpoint/2010/main" val="1555407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本章中的</a:t>
            </a:r>
            <a:r>
              <a:rPr lang="en-US" altLang="zh-CN" dirty="0"/>
              <a:t>17.3</a:t>
            </a:r>
            <a:r>
              <a:rPr lang="zh-CN" altLang="en-US" dirty="0"/>
              <a:t>，</a:t>
            </a:r>
            <a:r>
              <a:rPr lang="en-US" altLang="zh-CN" dirty="0"/>
              <a:t>17.7</a:t>
            </a:r>
            <a:r>
              <a:rPr lang="zh-CN" altLang="en-US" dirty="0"/>
              <a:t>这两个公式不要求掌握</a:t>
            </a:r>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196960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9</a:t>
            </a:fld>
            <a:endParaRPr lang="zh-CN" altLang="en-US"/>
          </a:p>
        </p:txBody>
      </p:sp>
    </p:spTree>
    <p:extLst>
      <p:ext uri="{BB962C8B-B14F-4D97-AF65-F5344CB8AC3E}">
        <p14:creationId xmlns:p14="http://schemas.microsoft.com/office/powerpoint/2010/main" val="97559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论述题潜在考点之一</a:t>
            </a:r>
          </a:p>
        </p:txBody>
      </p:sp>
      <p:sp>
        <p:nvSpPr>
          <p:cNvPr id="4" name="灯片编号占位符 3"/>
          <p:cNvSpPr>
            <a:spLocks noGrp="1"/>
          </p:cNvSpPr>
          <p:nvPr>
            <p:ph type="sldNum" sz="quarter" idx="5"/>
          </p:nvPr>
        </p:nvSpPr>
        <p:spPr/>
        <p:txBody>
          <a:bodyPr/>
          <a:lstStyle/>
          <a:p>
            <a:fld id="{46D5E331-3811-4993-BAA3-C4421D73AF36}" type="slidenum">
              <a:rPr lang="zh-CN" altLang="en-US" smtClean="0"/>
              <a:t>10</a:t>
            </a:fld>
            <a:endParaRPr lang="zh-CN" altLang="en-US"/>
          </a:p>
        </p:txBody>
      </p:sp>
    </p:spTree>
    <p:extLst>
      <p:ext uri="{BB962C8B-B14F-4D97-AF65-F5344CB8AC3E}">
        <p14:creationId xmlns:p14="http://schemas.microsoft.com/office/powerpoint/2010/main" val="426459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758595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userDrawn="1"/>
        </p:nvSpPr>
        <p:spPr>
          <a:xfrm>
            <a:off x="348792" y="509047"/>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341909" y="2184359"/>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rot="17959446">
            <a:off x="23567" y="5770775"/>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rot="17959446">
            <a:off x="372359" y="6091286"/>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77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EEFBF5D-C2EF-4284-82E2-641BE2BA6122}"/>
              </a:ext>
            </a:extLst>
          </p:cNvPr>
          <p:cNvSpPr/>
          <p:nvPr userDrawn="1"/>
        </p:nvSpPr>
        <p:spPr>
          <a:xfrm>
            <a:off x="3231930" y="201693"/>
            <a:ext cx="8958735"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A35FAB91-3534-4106-8453-292A6B675D3F}"/>
              </a:ext>
            </a:extLst>
          </p:cNvPr>
          <p:cNvSpPr/>
          <p:nvPr userDrawn="1"/>
        </p:nvSpPr>
        <p:spPr>
          <a:xfrm>
            <a:off x="1340" y="201693"/>
            <a:ext cx="240922"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9FB0B724-46A6-43A2-9FE6-FC41DA5DFC33}"/>
              </a:ext>
            </a:extLst>
          </p:cNvPr>
          <p:cNvSpPr/>
          <p:nvPr userDrawn="1"/>
        </p:nvSpPr>
        <p:spPr>
          <a:xfrm>
            <a:off x="273997" y="201693"/>
            <a:ext cx="64153"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lumMod val="6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0846775-042F-4895-BC6E-BCDA79B8BB52}"/>
              </a:ext>
            </a:extLst>
          </p:cNvPr>
          <p:cNvSpPr/>
          <p:nvPr userDrawn="1"/>
        </p:nvSpPr>
        <p:spPr>
          <a:xfrm>
            <a:off x="1341" y="6635309"/>
            <a:ext cx="12189324" cy="85611"/>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4DBE8C0F-AD2C-4DEA-A9ED-8C80BD4E4CF3}"/>
              </a:ext>
            </a:extLst>
          </p:cNvPr>
          <p:cNvSpPr txBox="1"/>
          <p:nvPr userDrawn="1"/>
        </p:nvSpPr>
        <p:spPr>
          <a:xfrm>
            <a:off x="0" y="6300000"/>
            <a:ext cx="805698" cy="369332"/>
          </a:xfrm>
          <a:prstGeom prst="rect">
            <a:avLst/>
          </a:prstGeom>
          <a:noFill/>
        </p:spPr>
        <p:txBody>
          <a:bodyPr wrap="square" rtlCol="0">
            <a:spAutoFit/>
          </a:bodyPr>
          <a:lstStyle/>
          <a:p>
            <a:fld id="{D93BD7A0-17CC-45A2-A757-4FA7EE8F8598}" type="slidenum">
              <a:rPr lang="zh-CN" altLang="en-US" smtClean="0"/>
              <a:t>‹#›</a:t>
            </a:fld>
            <a:r>
              <a:rPr lang="en-US" altLang="zh-CN" dirty="0"/>
              <a:t>/32</a:t>
            </a:r>
            <a:endParaRPr lang="zh-CN" altLang="en-US" dirty="0"/>
          </a:p>
        </p:txBody>
      </p:sp>
    </p:spTree>
    <p:extLst>
      <p:ext uri="{BB962C8B-B14F-4D97-AF65-F5344CB8AC3E}">
        <p14:creationId xmlns:p14="http://schemas.microsoft.com/office/powerpoint/2010/main" val="4895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921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32875D-AA7C-4C9C-A7E7-084965237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80DBB-A27D-4A9B-845F-33054D25B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F90EAE-4AB9-45C2-9FB5-A64F15A76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23D75F09-D145-434E-B299-C4A92CBDE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A965F6-280A-4657-8CD8-A235CD8C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4417730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0.png"/><Relationship Id="rId17" Type="http://schemas.openxmlformats.org/officeDocument/2006/relationships/image" Target="../media/image12.png"/><Relationship Id="rId2" Type="http://schemas.openxmlformats.org/officeDocument/2006/relationships/notesSlide" Target="../notesSlides/notesSlide11.xml"/><Relationship Id="rId16" Type="http://schemas.openxmlformats.org/officeDocument/2006/relationships/image" Target="../media/image25.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png"/><Relationship Id="rId15" Type="http://schemas.openxmlformats.org/officeDocument/2006/relationships/image" Target="../media/image24.png"/><Relationship Id="rId10" Type="http://schemas.openxmlformats.org/officeDocument/2006/relationships/image" Target="../media/image21.png"/><Relationship Id="rId19" Type="http://schemas.openxmlformats.org/officeDocument/2006/relationships/image" Target="../media/image14.png"/><Relationship Id="rId9" Type="http://schemas.openxmlformats.org/officeDocument/2006/relationships/image" Target="../media/image20.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1.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1577402" y="2606313"/>
            <a:ext cx="9263269" cy="830997"/>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4800" dirty="0"/>
              <a:t>Course17</a:t>
            </a:r>
            <a:r>
              <a:rPr lang="zh-CN" altLang="en-US" sz="4800" dirty="0"/>
              <a:t>：股利政策、高级估值</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478580" y="4563261"/>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5"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A6C29D-06CC-4903-8ED1-E768C3E43D6C}"/>
              </a:ext>
            </a:extLst>
          </p:cNvPr>
          <p:cNvSpPr txBox="1"/>
          <p:nvPr>
            <p:custDataLst>
              <p:tags r:id="rId3"/>
            </p:custDataLst>
          </p:nvPr>
        </p:nvSpPr>
        <p:spPr>
          <a:xfrm>
            <a:off x="5282641" y="5538207"/>
            <a:ext cx="1626718" cy="369332"/>
          </a:xfrm>
          <a:prstGeom prst="rect">
            <a:avLst/>
          </a:prstGeom>
          <a:noFill/>
        </p:spPr>
        <p:txBody>
          <a:bodyPr vert="horz" wrap="square" rtlCol="0">
            <a:spAutoFit/>
          </a:bodyPr>
          <a:lstStyle/>
          <a:p>
            <a:r>
              <a:rPr lang="zh-CN" altLang="en-US" dirty="0">
                <a:solidFill>
                  <a:schemeClr val="bg1"/>
                </a:solidFill>
                <a:latin typeface="字魂35号-经典雅黑" panose="02000000000000000000" pitchFamily="2" charset="-122"/>
                <a:ea typeface="字魂35号-经典雅黑" panose="02000000000000000000" pitchFamily="2" charset="-122"/>
              </a:rPr>
              <a:t>授课人 ：</a:t>
            </a:r>
            <a:r>
              <a:rPr lang="en-US" altLang="zh-CN" dirty="0">
                <a:solidFill>
                  <a:schemeClr val="bg1"/>
                </a:solidFill>
                <a:latin typeface="字魂35号-经典雅黑" panose="02000000000000000000" pitchFamily="2" charset="-122"/>
                <a:ea typeface="字魂35号-经典雅黑" panose="02000000000000000000" pitchFamily="2" charset="-122"/>
              </a:rPr>
              <a:t>Z</a:t>
            </a:r>
            <a:r>
              <a:rPr lang="zh-CN" altLang="en-US" dirty="0">
                <a:solidFill>
                  <a:schemeClr val="bg1"/>
                </a:solidFill>
                <a:latin typeface="字魂35号-经典雅黑" panose="02000000000000000000" pitchFamily="2" charset="-122"/>
                <a:ea typeface="字魂35号-经典雅黑" panose="02000000000000000000" pitchFamily="2" charset="-122"/>
              </a:rPr>
              <a:t>哥</a:t>
            </a:r>
            <a:endParaRPr lang="en-US" altLang="zh-CN" dirty="0">
              <a:solidFill>
                <a:schemeClr val="bg1"/>
              </a:solidFill>
              <a:latin typeface="字魂35号-经典雅黑" panose="02000000000000000000" pitchFamily="2" charset="-122"/>
              <a:ea typeface="字魂35号-经典雅黑" panose="02000000000000000000" pitchFamily="2" charset="-122"/>
            </a:endParaRP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4"/>
            </p:custDataLst>
          </p:nvPr>
        </p:nvSpPr>
        <p:spPr>
          <a:xfrm>
            <a:off x="3258757"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5"/>
            </p:custDataLst>
          </p:nvPr>
        </p:nvSpPr>
        <p:spPr>
          <a:xfrm>
            <a:off x="7566585"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7856" y="729608"/>
            <a:ext cx="4752930" cy="2160423"/>
          </a:xfrm>
          <a:prstGeom prst="rect">
            <a:avLst/>
          </a:prstGeom>
        </p:spPr>
      </p:pic>
    </p:spTree>
    <p:extLst>
      <p:ext uri="{BB962C8B-B14F-4D97-AF65-F5344CB8AC3E}">
        <p14:creationId xmlns:p14="http://schemas.microsoft.com/office/powerpoint/2010/main" val="239094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794380"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股利政策理论</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7788588A-8A0D-03F2-9BE1-4FA435FC07A2}"/>
              </a:ext>
            </a:extLst>
          </p:cNvPr>
          <p:cNvSpPr txBox="1"/>
          <p:nvPr/>
        </p:nvSpPr>
        <p:spPr>
          <a:xfrm>
            <a:off x="295835" y="932330"/>
            <a:ext cx="11600330" cy="5478423"/>
          </a:xfrm>
          <a:prstGeom prst="rect">
            <a:avLst/>
          </a:prstGeom>
          <a:noFill/>
        </p:spPr>
        <p:txBody>
          <a:bodyPr wrap="square" rtlCol="0">
            <a:spAutoFit/>
          </a:bodyPr>
          <a:lstStyle/>
          <a:p>
            <a:pPr algn="l"/>
            <a:r>
              <a:rPr lang="zh-CN" altLang="en-US" sz="2800" b="1" dirty="0"/>
              <a:t>股利政策无关论</a:t>
            </a:r>
            <a:r>
              <a:rPr lang="zh-CN" altLang="en-US" sz="2800" dirty="0"/>
              <a:t>：投资收益取决于投资决策的风险和现金流，若在完美资本市场中，保持公司的投资决策不变，那么公司股利政策的选择不会影响公司的价值。</a:t>
            </a:r>
            <a:endParaRPr lang="en-US" altLang="zh-CN" sz="2800" dirty="0"/>
          </a:p>
          <a:p>
            <a:pPr algn="l"/>
            <a:endParaRPr lang="en-US" altLang="zh-CN" sz="1400" dirty="0"/>
          </a:p>
          <a:p>
            <a:pPr algn="l"/>
            <a:r>
              <a:rPr lang="zh-CN" altLang="en-US" sz="2800" b="1" dirty="0"/>
              <a:t>一鸟在手理论</a:t>
            </a:r>
            <a:r>
              <a:rPr lang="zh-CN" altLang="en-US" sz="2800" dirty="0"/>
              <a:t>：认为股东更加偏好当前的股利，因此当公司提高当前的股利水平时，公司的价值将会更大，公司的价值与股利政策息息相关。</a:t>
            </a:r>
            <a:endParaRPr lang="en-US" altLang="zh-CN" sz="2800" dirty="0"/>
          </a:p>
          <a:p>
            <a:pPr algn="l"/>
            <a:endParaRPr lang="en-US" altLang="zh-CN" sz="1400" dirty="0"/>
          </a:p>
          <a:p>
            <a:pPr algn="l"/>
            <a:r>
              <a:rPr lang="zh-CN" altLang="en-US" sz="2800" b="1" dirty="0"/>
              <a:t>税差理论</a:t>
            </a:r>
            <a:r>
              <a:rPr lang="zh-CN" altLang="en-US" sz="2800" dirty="0"/>
              <a:t>：股利收入的实际税率高于资本利得的实际税率，因此支付现金股利使得投资者蒙受税收损失，从而会降低公司的价值，故公司应该少发或者不发股利。</a:t>
            </a:r>
            <a:endParaRPr lang="en-US" altLang="zh-CN" sz="2800" dirty="0"/>
          </a:p>
          <a:p>
            <a:pPr algn="l"/>
            <a:endParaRPr lang="en-US" altLang="zh-CN" sz="1400" dirty="0"/>
          </a:p>
          <a:p>
            <a:pPr algn="l"/>
            <a:r>
              <a:rPr lang="zh-CN" altLang="en-US" sz="2800" b="1" dirty="0"/>
              <a:t>追随者效应</a:t>
            </a:r>
            <a:r>
              <a:rPr lang="zh-CN" altLang="en-US" sz="2800" dirty="0"/>
              <a:t>：公司的任何股利政策都不能满足所有投资者的要求，只能吸引偏好于这种股利政策的投资来购买公司股票，而不喜欢这一股利政策的投资者将会卖出公司股票。</a:t>
            </a:r>
          </a:p>
        </p:txBody>
      </p:sp>
    </p:spTree>
    <p:extLst>
      <p:ext uri="{BB962C8B-B14F-4D97-AF65-F5344CB8AC3E}">
        <p14:creationId xmlns:p14="http://schemas.microsoft.com/office/powerpoint/2010/main" val="282844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3</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710365" y="3930223"/>
            <a:ext cx="2771271"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高级估值</a:t>
            </a:r>
          </a:p>
        </p:txBody>
      </p:sp>
    </p:spTree>
    <p:extLst>
      <p:ext uri="{BB962C8B-B14F-4D97-AF65-F5344CB8AC3E}">
        <p14:creationId xmlns:p14="http://schemas.microsoft.com/office/powerpoint/2010/main" val="80504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6" y="250621"/>
            <a:ext cx="295465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加权平均资本成本法</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pSp>
        <p:nvGrpSpPr>
          <p:cNvPr id="16" name="组合 15">
            <a:extLst>
              <a:ext uri="{FF2B5EF4-FFF2-40B4-BE49-F238E27FC236}">
                <a16:creationId xmlns:a16="http://schemas.microsoft.com/office/drawing/2014/main" id="{EFC8820F-0728-2F47-6877-7857747C565C}"/>
              </a:ext>
            </a:extLst>
          </p:cNvPr>
          <p:cNvGrpSpPr/>
          <p:nvPr/>
        </p:nvGrpSpPr>
        <p:grpSpPr>
          <a:xfrm>
            <a:off x="237566" y="1328302"/>
            <a:ext cx="11716867" cy="1943164"/>
            <a:chOff x="71719" y="2607096"/>
            <a:chExt cx="11716867" cy="1943164"/>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37721CF-C949-3E27-6F9D-FAB2B111E382}"/>
                    </a:ext>
                  </a:extLst>
                </p:cNvPr>
                <p:cNvSpPr txBox="1"/>
                <p:nvPr/>
              </p:nvSpPr>
              <p:spPr>
                <a:xfrm>
                  <a:off x="71719" y="3083859"/>
                  <a:ext cx="4446493" cy="1132746"/>
                </a:xfrm>
                <a:prstGeom prst="rect">
                  <a:avLst/>
                </a:prstGeom>
                <a:noFill/>
              </p:spPr>
              <p:txBody>
                <a:bodyPr wrap="square" rtlCol="0">
                  <a:spAutoFit/>
                </a:bodyPr>
                <a:lstStyle/>
                <a:p>
                  <a:pPr algn="ctr"/>
                  <a:r>
                    <a:rPr lang="en-US" altLang="zh-CN" sz="2800" dirty="0"/>
                    <a:t>WACC</a:t>
                  </a:r>
                  <a:r>
                    <a:rPr lang="zh-CN" altLang="en-US" sz="2800" dirty="0"/>
                    <a:t>法应用前提：</a:t>
                  </a:r>
                  <a:endParaRPr lang="en-US" altLang="zh-CN" sz="2800" dirty="0"/>
                </a:p>
                <a:p>
                  <a:pPr algn="ctr"/>
                  <a:r>
                    <a:rPr lang="zh-CN" altLang="en-US" sz="2800" dirty="0">
                      <a:solidFill>
                        <a:srgbClr val="FF0000"/>
                      </a:solidFill>
                    </a:rPr>
                    <a:t>固定的债务股权（</a:t>
                  </a:r>
                  <a14:m>
                    <m:oMath xmlns:m="http://schemas.openxmlformats.org/officeDocument/2006/math">
                      <m:f>
                        <m:fPr>
                          <m:ctrlPr>
                            <a:rPr lang="en-US" altLang="zh-CN" sz="2800" i="1" smtClean="0">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𝐷</m:t>
                          </m:r>
                        </m:num>
                        <m:den>
                          <m:r>
                            <a:rPr lang="en-US" altLang="zh-CN" sz="2800" b="0" i="1" smtClean="0">
                              <a:solidFill>
                                <a:srgbClr val="FF0000"/>
                              </a:solidFill>
                              <a:latin typeface="Cambria Math" panose="02040503050406030204" pitchFamily="18" charset="0"/>
                            </a:rPr>
                            <m:t>𝐸</m:t>
                          </m:r>
                        </m:den>
                      </m:f>
                    </m:oMath>
                  </a14:m>
                  <a:r>
                    <a:rPr lang="zh-CN" altLang="en-US" sz="2800" dirty="0">
                      <a:solidFill>
                        <a:srgbClr val="FF0000"/>
                      </a:solidFill>
                    </a:rPr>
                    <a:t>）比率</a:t>
                  </a:r>
                </a:p>
              </p:txBody>
            </p:sp>
          </mc:Choice>
          <mc:Fallback xmlns="">
            <p:sp>
              <p:nvSpPr>
                <p:cNvPr id="2" name="文本框 1">
                  <a:extLst>
                    <a:ext uri="{FF2B5EF4-FFF2-40B4-BE49-F238E27FC236}">
                      <a16:creationId xmlns:a16="http://schemas.microsoft.com/office/drawing/2014/main" id="{F37721CF-C949-3E27-6F9D-FAB2B111E382}"/>
                    </a:ext>
                  </a:extLst>
                </p:cNvPr>
                <p:cNvSpPr txBox="1">
                  <a:spLocks noRot="1" noChangeAspect="1" noMove="1" noResize="1" noEditPoints="1" noAdjustHandles="1" noChangeArrowheads="1" noChangeShapeType="1" noTextEdit="1"/>
                </p:cNvSpPr>
                <p:nvPr/>
              </p:nvSpPr>
              <p:spPr>
                <a:xfrm>
                  <a:off x="71719" y="3083859"/>
                  <a:ext cx="4446493" cy="1132746"/>
                </a:xfrm>
                <a:prstGeom prst="rect">
                  <a:avLst/>
                </a:prstGeom>
                <a:blipFill>
                  <a:blip r:embed="rId4"/>
                  <a:stretch>
                    <a:fillRect l="-823" t="-5914" r="-823" b="-6452"/>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4FAA3F7E-69A4-DD21-A029-C81A7E888469}"/>
                </a:ext>
              </a:extLst>
            </p:cNvPr>
            <p:cNvGrpSpPr/>
            <p:nvPr/>
          </p:nvGrpSpPr>
          <p:grpSpPr>
            <a:xfrm>
              <a:off x="4518212" y="2607096"/>
              <a:ext cx="7270374" cy="1943164"/>
              <a:chOff x="4518212" y="2607096"/>
              <a:chExt cx="7270374" cy="1943164"/>
            </a:xfrm>
          </p:grpSpPr>
          <p:cxnSp>
            <p:nvCxnSpPr>
              <p:cNvPr id="4" name="直接箭头连接符 3">
                <a:extLst>
                  <a:ext uri="{FF2B5EF4-FFF2-40B4-BE49-F238E27FC236}">
                    <a16:creationId xmlns:a16="http://schemas.microsoft.com/office/drawing/2014/main" id="{55FECAC0-CB39-A402-C49A-B8390B0B0B76}"/>
                  </a:ext>
                </a:extLst>
              </p:cNvPr>
              <p:cNvCxnSpPr>
                <a:cxnSpLocks/>
                <a:stCxn id="2" idx="3"/>
              </p:cNvCxnSpPr>
              <p:nvPr/>
            </p:nvCxnSpPr>
            <p:spPr>
              <a:xfrm flipV="1">
                <a:off x="4518212" y="2868706"/>
                <a:ext cx="1057835" cy="78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16BA9A16-D238-3C01-365E-1554918C05A0}"/>
                  </a:ext>
                </a:extLst>
              </p:cNvPr>
              <p:cNvCxnSpPr>
                <a:cxnSpLocks/>
                <a:stCxn id="2" idx="3"/>
              </p:cNvCxnSpPr>
              <p:nvPr/>
            </p:nvCxnSpPr>
            <p:spPr>
              <a:xfrm>
                <a:off x="4518212" y="3650232"/>
                <a:ext cx="1057835" cy="471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CAFC5BE-34F2-CE95-26B2-C34AD2746EEA}"/>
                  </a:ext>
                </a:extLst>
              </p:cNvPr>
              <p:cNvSpPr txBox="1"/>
              <p:nvPr/>
            </p:nvSpPr>
            <p:spPr>
              <a:xfrm>
                <a:off x="5764305" y="2607096"/>
                <a:ext cx="5248836" cy="523220"/>
              </a:xfrm>
              <a:prstGeom prst="rect">
                <a:avLst/>
              </a:prstGeom>
              <a:noFill/>
              <a:ln>
                <a:solidFill>
                  <a:schemeClr val="accent2"/>
                </a:solidFill>
              </a:ln>
            </p:spPr>
            <p:txBody>
              <a:bodyPr wrap="square" rtlCol="0">
                <a:spAutoFit/>
              </a:bodyPr>
              <a:lstStyle/>
              <a:p>
                <a:pPr algn="l"/>
                <a:r>
                  <a:rPr lang="en-US" altLang="zh-CN" sz="2800" dirty="0"/>
                  <a:t>Ⅰ.</a:t>
                </a:r>
                <a:r>
                  <a:rPr lang="zh-CN" altLang="en-US" sz="2800" dirty="0"/>
                  <a:t>现金流永续零增长、债务固定</a:t>
                </a:r>
              </a:p>
            </p:txBody>
          </p:sp>
          <p:sp>
            <p:nvSpPr>
              <p:cNvPr id="11" name="文本框 10">
                <a:extLst>
                  <a:ext uri="{FF2B5EF4-FFF2-40B4-BE49-F238E27FC236}">
                    <a16:creationId xmlns:a16="http://schemas.microsoft.com/office/drawing/2014/main" id="{3280327F-D026-A2D5-8BC3-726D915E5080}"/>
                  </a:ext>
                </a:extLst>
              </p:cNvPr>
              <p:cNvSpPr txBox="1"/>
              <p:nvPr/>
            </p:nvSpPr>
            <p:spPr>
              <a:xfrm>
                <a:off x="5764305" y="3596153"/>
                <a:ext cx="6024281" cy="954107"/>
              </a:xfrm>
              <a:prstGeom prst="rect">
                <a:avLst/>
              </a:prstGeom>
              <a:noFill/>
              <a:ln>
                <a:solidFill>
                  <a:schemeClr val="accent1"/>
                </a:solidFill>
              </a:ln>
            </p:spPr>
            <p:txBody>
              <a:bodyPr wrap="square" rtlCol="0">
                <a:spAutoFit/>
              </a:bodyPr>
              <a:lstStyle/>
              <a:p>
                <a:pPr algn="l"/>
                <a:r>
                  <a:rPr lang="en-US" altLang="zh-CN" sz="2800" dirty="0"/>
                  <a:t>Ⅱ.</a:t>
                </a:r>
                <a:r>
                  <a:rPr lang="zh-CN" altLang="en-US" sz="2800" dirty="0"/>
                  <a:t>维持固定资本结构，但债务额不固定、有限期估值</a:t>
                </a:r>
              </a:p>
            </p:txBody>
          </p:sp>
        </p:grpSp>
      </p:gr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1F7AC2-74C0-8877-5840-34375B576140}"/>
                  </a:ext>
                </a:extLst>
              </p:cNvPr>
              <p:cNvSpPr txBox="1"/>
              <p:nvPr/>
            </p:nvSpPr>
            <p:spPr>
              <a:xfrm>
                <a:off x="766482" y="4378420"/>
                <a:ext cx="10659036" cy="704039"/>
              </a:xfrm>
              <a:prstGeom prst="rect">
                <a:avLst/>
              </a:prstGeom>
              <a:noFill/>
            </p:spPr>
            <p:txBody>
              <a:bodyPr wrap="square">
                <a:spAutoFit/>
              </a:bodyPr>
              <a:lstStyle/>
              <a:p>
                <a:r>
                  <a:rPr lang="zh-CN" altLang="en-US" sz="2800" i="0" dirty="0">
                    <a:latin typeface="+mj-lt"/>
                  </a:rPr>
                  <a:t>②计算公司的加权平均资本成本：</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𝐸</m:t>
                        </m:r>
                      </m:num>
                      <m:den>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den>
                    </m:f>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𝐷</m:t>
                        </m:r>
                      </m:num>
                      <m:den>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den>
                    </m:f>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𝐷</m:t>
                        </m:r>
                      </m:sub>
                    </m:sSub>
                    <m:r>
                      <a:rPr lang="en-US" altLang="zh-CN" sz="2800" b="0" i="1" smtClean="0">
                        <a:latin typeface="Cambria Math" panose="02040503050406030204" pitchFamily="18" charset="0"/>
                      </a:rPr>
                      <m:t>(1−</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𝜏</m:t>
                        </m:r>
                      </m:e>
                      <m:sub>
                        <m:r>
                          <a:rPr lang="en-US" altLang="zh-CN" sz="2800" b="0" i="1" smtClean="0">
                            <a:latin typeface="Cambria Math" panose="02040503050406030204" pitchFamily="18" charset="0"/>
                          </a:rPr>
                          <m:t>𝑐</m:t>
                        </m:r>
                      </m:sub>
                    </m:sSub>
                    <m:r>
                      <a:rPr lang="en-US" altLang="zh-CN" sz="2800" b="0" i="1" smtClean="0">
                        <a:latin typeface="Cambria Math" panose="02040503050406030204" pitchFamily="18" charset="0"/>
                      </a:rPr>
                      <m:t>)</m:t>
                    </m:r>
                  </m:oMath>
                </a14:m>
                <a:endParaRPr lang="en-US" altLang="zh-CN" sz="1800" dirty="0"/>
              </a:p>
            </p:txBody>
          </p:sp>
        </mc:Choice>
        <mc:Fallback xmlns="">
          <p:sp>
            <p:nvSpPr>
              <p:cNvPr id="14" name="文本框 13">
                <a:extLst>
                  <a:ext uri="{FF2B5EF4-FFF2-40B4-BE49-F238E27FC236}">
                    <a16:creationId xmlns:a16="http://schemas.microsoft.com/office/drawing/2014/main" id="{DA1F7AC2-74C0-8877-5840-34375B576140}"/>
                  </a:ext>
                </a:extLst>
              </p:cNvPr>
              <p:cNvSpPr txBox="1">
                <a:spLocks noRot="1" noChangeAspect="1" noMove="1" noResize="1" noEditPoints="1" noAdjustHandles="1" noChangeArrowheads="1" noChangeShapeType="1" noTextEdit="1"/>
              </p:cNvSpPr>
              <p:nvPr/>
            </p:nvSpPr>
            <p:spPr>
              <a:xfrm>
                <a:off x="766482" y="4378420"/>
                <a:ext cx="10659036" cy="704039"/>
              </a:xfrm>
              <a:prstGeom prst="rect">
                <a:avLst/>
              </a:prstGeom>
              <a:blipFill>
                <a:blip r:embed="rId5"/>
                <a:stretch>
                  <a:fillRect l="-1201" b="-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B7FD4B2-340B-F9B9-DD94-673E38EF55D9}"/>
                  </a:ext>
                </a:extLst>
              </p:cNvPr>
              <p:cNvSpPr txBox="1"/>
              <p:nvPr/>
            </p:nvSpPr>
            <p:spPr>
              <a:xfrm>
                <a:off x="679389" y="5296722"/>
                <a:ext cx="10833222" cy="762196"/>
              </a:xfrm>
              <a:prstGeom prst="rect">
                <a:avLst/>
              </a:prstGeom>
              <a:noFill/>
            </p:spPr>
            <p:txBody>
              <a:bodyPr wrap="none" rtlCol="0">
                <a:spAutoFit/>
              </a:bodyPr>
              <a:lstStyle/>
              <a:p>
                <a:r>
                  <a:rPr lang="zh-CN" altLang="en-US" sz="2800" i="0" dirty="0">
                    <a:latin typeface="+mj-lt"/>
                  </a:rPr>
                  <a:t>③计算杠杆公司的价值：</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0</m:t>
                        </m:r>
                      </m:sub>
                      <m:sup>
                        <m:r>
                          <a:rPr lang="en-US" altLang="zh-CN" sz="2800" b="0" i="1" smtClean="0">
                            <a:latin typeface="Cambria Math" panose="02040503050406030204" pitchFamily="18" charset="0"/>
                          </a:rPr>
                          <m:t>𝐿</m:t>
                        </m:r>
                      </m:sup>
                    </m:sSub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𝐹𝐶𝐹</m:t>
                            </m:r>
                          </m:e>
                          <m:sub>
                            <m:r>
                              <a:rPr lang="en-US" altLang="zh-CN" sz="2800" b="0" i="1" smtClean="0">
                                <a:latin typeface="Cambria Math" panose="02040503050406030204" pitchFamily="18" charset="0"/>
                              </a:rPr>
                              <m:t>1</m:t>
                            </m:r>
                          </m:sub>
                        </m:sSub>
                      </m:num>
                      <m:den>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b="0" i="1" smtClean="0">
                                <a:latin typeface="Cambria Math" panose="02040503050406030204" pitchFamily="18" charset="0"/>
                              </a:rPr>
                              <m:t>2</m:t>
                            </m:r>
                          </m:sub>
                        </m:sSub>
                      </m:num>
                      <m:den>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2</m:t>
                            </m:r>
                          </m:sup>
                        </m:sSup>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b="0" i="1" smtClean="0">
                                <a:latin typeface="Cambria Math" panose="02040503050406030204" pitchFamily="18" charset="0"/>
                              </a:rPr>
                              <m:t>3</m:t>
                            </m:r>
                          </m:sub>
                        </m:sSub>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r>
                              <a:rPr lang="en-US" altLang="zh-CN" sz="2800" i="1">
                                <a:latin typeface="Cambria Math" panose="02040503050406030204" pitchFamily="18" charset="0"/>
                              </a:rPr>
                              <m:t>)</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endParaRPr lang="zh-CN" altLang="en-US" sz="2800" dirty="0"/>
              </a:p>
            </p:txBody>
          </p:sp>
        </mc:Choice>
        <mc:Fallback xmlns="">
          <p:sp>
            <p:nvSpPr>
              <p:cNvPr id="17" name="文本框 16">
                <a:extLst>
                  <a:ext uri="{FF2B5EF4-FFF2-40B4-BE49-F238E27FC236}">
                    <a16:creationId xmlns:a16="http://schemas.microsoft.com/office/drawing/2014/main" id="{8B7FD4B2-340B-F9B9-DD94-673E38EF55D9}"/>
                  </a:ext>
                </a:extLst>
              </p:cNvPr>
              <p:cNvSpPr txBox="1">
                <a:spLocks noRot="1" noChangeAspect="1" noMove="1" noResize="1" noEditPoints="1" noAdjustHandles="1" noChangeArrowheads="1" noChangeShapeType="1" noTextEdit="1"/>
              </p:cNvSpPr>
              <p:nvPr/>
            </p:nvSpPr>
            <p:spPr>
              <a:xfrm>
                <a:off x="679389" y="5296722"/>
                <a:ext cx="10833222" cy="762196"/>
              </a:xfrm>
              <a:prstGeom prst="rect">
                <a:avLst/>
              </a:prstGeom>
              <a:blipFill>
                <a:blip r:embed="rId6"/>
                <a:stretch>
                  <a:fillRect l="-1125" b="-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4D7CFD8-41B9-E2B5-58DF-7A2C2D2A3BFA}"/>
                  </a:ext>
                </a:extLst>
              </p:cNvPr>
              <p:cNvSpPr txBox="1"/>
              <p:nvPr/>
            </p:nvSpPr>
            <p:spPr>
              <a:xfrm>
                <a:off x="4233343" y="3640936"/>
                <a:ext cx="3725315" cy="523220"/>
              </a:xfrm>
              <a:prstGeom prst="rect">
                <a:avLst/>
              </a:prstGeom>
              <a:noFill/>
            </p:spPr>
            <p:txBody>
              <a:bodyPr wrap="none" rtlCol="0">
                <a:spAutoFit/>
              </a:bodyPr>
              <a:lstStyle/>
              <a:p>
                <a:pPr algn="l"/>
                <a:r>
                  <a:rPr lang="zh-CN" altLang="en-US" sz="2800" dirty="0"/>
                  <a:t>①计算自由现金流</a:t>
                </a:r>
                <a14:m>
                  <m:oMath xmlns:m="http://schemas.openxmlformats.org/officeDocument/2006/math">
                    <m:r>
                      <a:rPr lang="en-US" altLang="zh-CN" sz="2800" i="1" dirty="0" smtClean="0">
                        <a:latin typeface="Cambria Math" panose="02040503050406030204" pitchFamily="18" charset="0"/>
                      </a:rPr>
                      <m:t>𝐹𝐶𝐹</m:t>
                    </m:r>
                  </m:oMath>
                </a14:m>
                <a:endParaRPr lang="zh-CN" altLang="en-US" sz="2800" dirty="0"/>
              </a:p>
            </p:txBody>
          </p:sp>
        </mc:Choice>
        <mc:Fallback xmlns="">
          <p:sp>
            <p:nvSpPr>
              <p:cNvPr id="18" name="文本框 17">
                <a:extLst>
                  <a:ext uri="{FF2B5EF4-FFF2-40B4-BE49-F238E27FC236}">
                    <a16:creationId xmlns:a16="http://schemas.microsoft.com/office/drawing/2014/main" id="{F4D7CFD8-41B9-E2B5-58DF-7A2C2D2A3BFA}"/>
                  </a:ext>
                </a:extLst>
              </p:cNvPr>
              <p:cNvSpPr txBox="1">
                <a:spLocks noRot="1" noChangeAspect="1" noMove="1" noResize="1" noEditPoints="1" noAdjustHandles="1" noChangeArrowheads="1" noChangeShapeType="1" noTextEdit="1"/>
              </p:cNvSpPr>
              <p:nvPr/>
            </p:nvSpPr>
            <p:spPr>
              <a:xfrm>
                <a:off x="4233343" y="3640936"/>
                <a:ext cx="3725315" cy="523220"/>
              </a:xfrm>
              <a:prstGeom prst="rect">
                <a:avLst/>
              </a:prstGeom>
              <a:blipFill>
                <a:blip r:embed="rId7"/>
                <a:stretch>
                  <a:fillRect l="-3268" t="-11628"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872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77"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复习两种情况</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61F53EC7-B1B7-763E-8E32-3572A9DC338E}"/>
              </a:ext>
            </a:extLst>
          </p:cNvPr>
          <p:cNvSpPr txBox="1"/>
          <p:nvPr/>
        </p:nvSpPr>
        <p:spPr>
          <a:xfrm>
            <a:off x="165062" y="2197150"/>
            <a:ext cx="3775393" cy="523220"/>
          </a:xfrm>
          <a:prstGeom prst="rect">
            <a:avLst/>
          </a:prstGeom>
          <a:noFill/>
          <a:ln>
            <a:solidFill>
              <a:schemeClr val="accent2"/>
            </a:solidFill>
          </a:ln>
        </p:spPr>
        <p:txBody>
          <a:bodyPr wrap="square" rtlCol="0">
            <a:spAutoFit/>
          </a:bodyPr>
          <a:lstStyle/>
          <a:p>
            <a:pPr algn="l"/>
            <a:r>
              <a:rPr lang="zh-CN" altLang="en-US" sz="2800" dirty="0"/>
              <a:t>现金流永续、债务固定</a:t>
            </a:r>
          </a:p>
        </p:txBody>
      </p:sp>
      <p:sp>
        <p:nvSpPr>
          <p:cNvPr id="5" name="文本框 4">
            <a:extLst>
              <a:ext uri="{FF2B5EF4-FFF2-40B4-BE49-F238E27FC236}">
                <a16:creationId xmlns:a16="http://schemas.microsoft.com/office/drawing/2014/main" id="{F14E4863-F93F-208C-1D30-9C509F656579}"/>
              </a:ext>
            </a:extLst>
          </p:cNvPr>
          <p:cNvSpPr txBox="1"/>
          <p:nvPr/>
        </p:nvSpPr>
        <p:spPr>
          <a:xfrm>
            <a:off x="4130487" y="2197150"/>
            <a:ext cx="8014447" cy="523220"/>
          </a:xfrm>
          <a:prstGeom prst="rect">
            <a:avLst/>
          </a:prstGeom>
          <a:noFill/>
          <a:ln>
            <a:solidFill>
              <a:schemeClr val="accent1"/>
            </a:solidFill>
          </a:ln>
        </p:spPr>
        <p:txBody>
          <a:bodyPr wrap="square" rtlCol="0">
            <a:spAutoFit/>
          </a:bodyPr>
          <a:lstStyle/>
          <a:p>
            <a:pPr algn="l"/>
            <a:r>
              <a:rPr lang="zh-CN" altLang="en-US" sz="2800" dirty="0"/>
              <a:t>维持固定资本结构，但债务额不固定、有限期估值</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7B48EF2-8BB1-6DD8-4697-3BD48F01F685}"/>
                  </a:ext>
                </a:extLst>
              </p:cNvPr>
              <p:cNvSpPr txBox="1"/>
              <p:nvPr/>
            </p:nvSpPr>
            <p:spPr>
              <a:xfrm>
                <a:off x="313765" y="1076128"/>
                <a:ext cx="11496032" cy="761555"/>
              </a:xfrm>
              <a:prstGeom prst="rect">
                <a:avLst/>
              </a:prstGeom>
              <a:noFill/>
            </p:spPr>
            <p:txBody>
              <a:bodyPr wrap="none" rtlCol="0">
                <a:spAutoFit/>
              </a:bodyPr>
              <a:lstStyle/>
              <a:p>
                <a:r>
                  <a:rPr lang="en-US" altLang="zh-CN" sz="2800" dirty="0"/>
                  <a:t>QUESTION</a:t>
                </a:r>
                <a:r>
                  <a:rPr lang="zh-CN" altLang="en-US" sz="2800" dirty="0"/>
                  <a:t>：已知</a:t>
                </a:r>
                <a:r>
                  <a:rPr lang="zh-CN" altLang="en-US" sz="2800" i="0" dirty="0">
                    <a:latin typeface="+mj-lt"/>
                  </a:rPr>
                  <a:t>情形</a:t>
                </a:r>
                <a:r>
                  <a:rPr lang="en-US" altLang="zh-CN" sz="2800" i="0" dirty="0">
                    <a:latin typeface="+mj-lt"/>
                  </a:rPr>
                  <a:t>1</a:t>
                </a:r>
                <a:r>
                  <a:rPr lang="zh-CN" altLang="en-US" sz="2800" i="0" dirty="0">
                    <a:latin typeface="+mj-lt"/>
                  </a:rPr>
                  <a:t>时的</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oMath>
                </a14:m>
                <a:r>
                  <a:rPr lang="zh-CN" altLang="en-US" sz="2800" i="0" dirty="0">
                    <a:latin typeface="+mj-lt"/>
                  </a:rPr>
                  <a:t>、</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𝐷</m:t>
                        </m:r>
                      </m:sub>
                    </m:sSub>
                  </m:oMath>
                </a14:m>
                <a:r>
                  <a:rPr lang="zh-CN" altLang="en-US" sz="2800" dirty="0"/>
                  <a:t>和</a:t>
                </a:r>
                <a14:m>
                  <m:oMath xmlns:m="http://schemas.openxmlformats.org/officeDocument/2006/math">
                    <m:f>
                      <m:fPr>
                        <m:ctrlPr>
                          <a:rPr lang="en-US" altLang="zh-CN" sz="2800" i="1" smtClean="0">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𝐷</m:t>
                        </m:r>
                      </m:num>
                      <m:den>
                        <m:r>
                          <a:rPr lang="en-US" altLang="zh-CN" sz="2800" i="1">
                            <a:solidFill>
                              <a:schemeClr val="tx1"/>
                            </a:solidFill>
                            <a:latin typeface="Cambria Math" panose="02040503050406030204" pitchFamily="18" charset="0"/>
                          </a:rPr>
                          <m:t>𝐸</m:t>
                        </m:r>
                      </m:den>
                    </m:f>
                  </m:oMath>
                </a14:m>
                <a:r>
                  <a:rPr lang="zh-CN" altLang="en-US" sz="2800" dirty="0"/>
                  <a:t>，情形</a:t>
                </a:r>
                <a:r>
                  <a:rPr lang="en-US" altLang="zh-CN" sz="2800" dirty="0"/>
                  <a:t>2</a:t>
                </a:r>
                <a:r>
                  <a:rPr lang="zh-CN" altLang="en-US" sz="2800" dirty="0"/>
                  <a:t>时的</a:t>
                </a:r>
                <a14:m>
                  <m:oMath xmlns:m="http://schemas.openxmlformats.org/officeDocument/2006/math">
                    <m:sSubSup>
                      <m:sSubSupPr>
                        <m:ctrlPr>
                          <a:rPr lang="en-US" altLang="zh-CN" sz="2800" i="1" smtClean="0">
                            <a:solidFill>
                              <a:schemeClr val="tx1"/>
                            </a:solidFill>
                            <a:latin typeface="Cambria Math" panose="02040503050406030204" pitchFamily="18" charset="0"/>
                          </a:rPr>
                        </m:ctrlPr>
                      </m:sSubSup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𝐷</m:t>
                        </m:r>
                      </m:sub>
                      <m:sup>
                        <m:r>
                          <a:rPr lang="en-US" altLang="zh-CN" sz="2800" i="1">
                            <a:solidFill>
                              <a:schemeClr val="tx1"/>
                            </a:solidFill>
                            <a:latin typeface="Cambria Math" panose="02040503050406030204" pitchFamily="18" charset="0"/>
                          </a:rPr>
                          <m:t>′</m:t>
                        </m:r>
                      </m:sup>
                    </m:sSubSup>
                    <m:r>
                      <a:rPr lang="zh-CN" altLang="en-US" sz="2800" i="1">
                        <a:solidFill>
                          <a:schemeClr val="tx1"/>
                        </a:solidFill>
                        <a:latin typeface="Cambria Math" panose="02040503050406030204" pitchFamily="18" charset="0"/>
                      </a:rPr>
                      <m:t>和</m:t>
                    </m:r>
                    <m:f>
                      <m:fPr>
                        <m:ctrlPr>
                          <a:rPr lang="en-US" altLang="zh-CN" sz="2800" i="1">
                            <a:solidFill>
                              <a:schemeClr val="tx1"/>
                            </a:solidFill>
                            <a:latin typeface="Cambria Math" panose="02040503050406030204" pitchFamily="18" charset="0"/>
                          </a:rPr>
                        </m:ctrlPr>
                      </m:fPr>
                      <m:num>
                        <m:sSup>
                          <m:sSupPr>
                            <m:ctrlPr>
                              <a:rPr lang="en-US"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𝐷</m:t>
                            </m:r>
                          </m:e>
                          <m:sup>
                            <m:r>
                              <a:rPr lang="en-US" altLang="zh-CN" sz="2800" i="1">
                                <a:solidFill>
                                  <a:schemeClr val="tx1"/>
                                </a:solidFill>
                                <a:latin typeface="Cambria Math" panose="02040503050406030204" pitchFamily="18" charset="0"/>
                              </a:rPr>
                              <m:t>′</m:t>
                            </m:r>
                          </m:sup>
                        </m:sSup>
                      </m:num>
                      <m:den>
                        <m:sSup>
                          <m:sSupPr>
                            <m:ctrlPr>
                              <a:rPr lang="en-US"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𝐸</m:t>
                            </m:r>
                          </m:e>
                          <m:sup>
                            <m:r>
                              <a:rPr lang="en-US" altLang="zh-CN" sz="2800" i="1">
                                <a:solidFill>
                                  <a:schemeClr val="tx1"/>
                                </a:solidFill>
                                <a:latin typeface="Cambria Math" panose="02040503050406030204" pitchFamily="18" charset="0"/>
                              </a:rPr>
                              <m:t>′</m:t>
                            </m:r>
                          </m:sup>
                        </m:sSup>
                      </m:den>
                    </m:f>
                  </m:oMath>
                </a14:m>
                <a:r>
                  <a:rPr lang="zh-CN" altLang="en-US" sz="2800" dirty="0"/>
                  <a:t>，求</a:t>
                </a:r>
                <a14:m>
                  <m:oMath xmlns:m="http://schemas.openxmlformats.org/officeDocument/2006/math">
                    <m:sSubSup>
                      <m:sSubSupPr>
                        <m:ctrlPr>
                          <a:rPr lang="en-US" altLang="zh-CN" sz="2800" i="1">
                            <a:solidFill>
                              <a:srgbClr val="FF0000"/>
                            </a:solidFill>
                            <a:latin typeface="Cambria Math" panose="02040503050406030204" pitchFamily="18" charset="0"/>
                          </a:rPr>
                        </m:ctrlPr>
                      </m:sSubSup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up>
                        <m:r>
                          <a:rPr lang="en-US" altLang="zh-CN" sz="2800" i="1">
                            <a:solidFill>
                              <a:srgbClr val="FF0000"/>
                            </a:solidFill>
                            <a:latin typeface="Cambria Math" panose="02040503050406030204" pitchFamily="18" charset="0"/>
                          </a:rPr>
                          <m:t>′</m:t>
                        </m:r>
                      </m:sup>
                    </m:sSubSup>
                  </m:oMath>
                </a14:m>
                <a:r>
                  <a:rPr lang="zh-CN" altLang="en-US" sz="2800" dirty="0"/>
                  <a:t>和</a:t>
                </a:r>
                <a14:m>
                  <m:oMath xmlns:m="http://schemas.openxmlformats.org/officeDocument/2006/math">
                    <m:sSubSup>
                      <m:sSubSupPr>
                        <m:ctrlPr>
                          <a:rPr lang="en-US" altLang="zh-CN" sz="2800" i="1">
                            <a:solidFill>
                              <a:srgbClr val="FF0000"/>
                            </a:solidFill>
                            <a:latin typeface="Cambria Math" panose="02040503050406030204" pitchFamily="18" charset="0"/>
                          </a:rPr>
                        </m:ctrlPr>
                      </m:sSubSupPr>
                      <m:e>
                        <m:r>
                          <a:rPr lang="en-US" altLang="zh-CN" sz="2800" i="1">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𝑊𝐴𝐶𝐶</m:t>
                        </m:r>
                      </m:sub>
                      <m:sup>
                        <m:r>
                          <a:rPr lang="en-US" altLang="zh-CN" sz="2800" i="1">
                            <a:solidFill>
                              <a:srgbClr val="FF0000"/>
                            </a:solidFill>
                            <a:latin typeface="Cambria Math" panose="02040503050406030204" pitchFamily="18" charset="0"/>
                          </a:rPr>
                          <m:t>′</m:t>
                        </m:r>
                      </m:sup>
                    </m:sSubSup>
                  </m:oMath>
                </a14:m>
                <a:endParaRPr lang="zh-CN" altLang="en-US" sz="2800" dirty="0"/>
              </a:p>
            </p:txBody>
          </p:sp>
        </mc:Choice>
        <mc:Fallback xmlns="">
          <p:sp>
            <p:nvSpPr>
              <p:cNvPr id="9" name="文本框 8">
                <a:extLst>
                  <a:ext uri="{FF2B5EF4-FFF2-40B4-BE49-F238E27FC236}">
                    <a16:creationId xmlns:a16="http://schemas.microsoft.com/office/drawing/2014/main" id="{27B48EF2-8BB1-6DD8-4697-3BD48F01F685}"/>
                  </a:ext>
                </a:extLst>
              </p:cNvPr>
              <p:cNvSpPr txBox="1">
                <a:spLocks noRot="1" noChangeAspect="1" noMove="1" noResize="1" noEditPoints="1" noAdjustHandles="1" noChangeArrowheads="1" noChangeShapeType="1" noTextEdit="1"/>
              </p:cNvSpPr>
              <p:nvPr/>
            </p:nvSpPr>
            <p:spPr>
              <a:xfrm>
                <a:off x="313765" y="1076128"/>
                <a:ext cx="11496032" cy="761555"/>
              </a:xfrm>
              <a:prstGeom prst="rect">
                <a:avLst/>
              </a:prstGeom>
              <a:blipFill>
                <a:blip r:embed="rId6"/>
                <a:stretch>
                  <a:fillRect l="-1060" b="-10484"/>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662B7868-46C2-9E9E-82FD-12BCE55F6214}"/>
              </a:ext>
            </a:extLst>
          </p:cNvPr>
          <p:cNvGrpSpPr/>
          <p:nvPr/>
        </p:nvGrpSpPr>
        <p:grpSpPr>
          <a:xfrm>
            <a:off x="1180693" y="2925003"/>
            <a:ext cx="5335676" cy="3659389"/>
            <a:chOff x="1180693" y="2925003"/>
            <a:chExt cx="5335676" cy="3659389"/>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F744F47-FA22-6B11-0F8F-6E385B4D4515}"/>
                    </a:ext>
                  </a:extLst>
                </p:cNvPr>
                <p:cNvSpPr txBox="1"/>
                <p:nvPr/>
              </p:nvSpPr>
              <p:spPr>
                <a:xfrm>
                  <a:off x="2423963" y="4436551"/>
                  <a:ext cx="3231150" cy="6304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i="1" smtClean="0">
                                <a:solidFill>
                                  <a:srgbClr val="FF0000"/>
                                </a:solidFill>
                                <a:latin typeface="Cambria Math" panose="02040503050406030204" pitchFamily="18" charset="0"/>
                              </a:rPr>
                            </m:ctrlPr>
                          </m:sSubSupPr>
                          <m:e>
                            <m:r>
                              <a:rPr lang="en-US" altLang="zh-CN" sz="1800" b="0" i="1" smtClean="0">
                                <a:solidFill>
                                  <a:srgbClr val="FF0000"/>
                                </a:solidFill>
                                <a:latin typeface="Cambria Math" panose="02040503050406030204" pitchFamily="18" charset="0"/>
                              </a:rPr>
                              <m:t>𝑟</m:t>
                            </m:r>
                          </m:e>
                          <m:sub>
                            <m:r>
                              <a:rPr lang="en-US" altLang="zh-CN" sz="1800" b="0" i="1" smtClean="0">
                                <a:solidFill>
                                  <a:srgbClr val="FF0000"/>
                                </a:solidFill>
                                <a:latin typeface="Cambria Math" panose="02040503050406030204" pitchFamily="18" charset="0"/>
                              </a:rPr>
                              <m:t>𝐸</m:t>
                            </m:r>
                          </m:sub>
                          <m:sup>
                            <m:r>
                              <a:rPr lang="en-US" altLang="zh-CN" sz="1800" b="0" i="1" smtClean="0">
                                <a:solidFill>
                                  <a:srgbClr val="FF0000"/>
                                </a:solidFill>
                                <a:latin typeface="Cambria Math" panose="02040503050406030204" pitchFamily="18" charset="0"/>
                              </a:rPr>
                              <m:t>′</m:t>
                            </m:r>
                          </m:sup>
                        </m:sSubSup>
                        <m:r>
                          <a:rPr lang="en-US" altLang="zh-CN" sz="1800" i="1">
                            <a:solidFill>
                              <a:srgbClr val="FF0000"/>
                            </a:solidFill>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𝑟</m:t>
                            </m:r>
                          </m:e>
                          <m:sub>
                            <m:r>
                              <a:rPr lang="en-US" altLang="zh-CN" sz="1800" i="1">
                                <a:solidFill>
                                  <a:srgbClr val="FF0000"/>
                                </a:solidFill>
                                <a:latin typeface="Cambria Math" panose="02040503050406030204" pitchFamily="18" charset="0"/>
                              </a:rPr>
                              <m:t>𝑈</m:t>
                            </m:r>
                          </m:sub>
                        </m:sSub>
                        <m:r>
                          <a:rPr lang="en-US" altLang="zh-CN" sz="1800" i="1">
                            <a:solidFill>
                              <a:srgbClr val="FF0000"/>
                            </a:solidFill>
                            <a:latin typeface="Cambria Math" panose="02040503050406030204" pitchFamily="18" charset="0"/>
                          </a:rPr>
                          <m:t>+</m:t>
                        </m:r>
                        <m:f>
                          <m:fPr>
                            <m:ctrlPr>
                              <a:rPr lang="en-US" altLang="zh-CN" sz="1800" i="1">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num>
                          <m:den>
                            <m:sSup>
                              <m:sSupPr>
                                <m:ctrlPr>
                                  <a:rPr lang="en-US" altLang="zh-CN" sz="1800" i="1" smtClean="0">
                                    <a:solidFill>
                                      <a:srgbClr val="FF0000"/>
                                    </a:solidFill>
                                    <a:latin typeface="Cambria Math" panose="02040503050406030204" pitchFamily="18" charset="0"/>
                                  </a:rPr>
                                </m:ctrlPr>
                              </m:sSupPr>
                              <m:e>
                                <m:r>
                                  <a:rPr lang="en-US" altLang="zh-CN" sz="1800" b="0" i="1" smtClean="0">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den>
                        </m:f>
                        <m:r>
                          <a:rPr lang="en-US" altLang="zh-CN" sz="1800" i="1">
                            <a:solidFill>
                              <a:srgbClr val="FF0000"/>
                            </a:solidFill>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𝑟</m:t>
                            </m:r>
                          </m:e>
                          <m:sub>
                            <m:r>
                              <a:rPr lang="en-US" altLang="zh-CN" sz="1800" i="1">
                                <a:solidFill>
                                  <a:srgbClr val="FF0000"/>
                                </a:solidFill>
                                <a:latin typeface="Cambria Math" panose="02040503050406030204" pitchFamily="18" charset="0"/>
                              </a:rPr>
                              <m:t>𝑈</m:t>
                            </m:r>
                          </m:sub>
                        </m:sSub>
                        <m:r>
                          <a:rPr lang="en-US" altLang="zh-CN" sz="1800" i="1">
                            <a:solidFill>
                              <a:srgbClr val="FF0000"/>
                            </a:solidFill>
                            <a:latin typeface="Cambria Math" panose="02040503050406030204" pitchFamily="18" charset="0"/>
                          </a:rPr>
                          <m:t>−</m:t>
                        </m:r>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𝑟</m:t>
                            </m:r>
                          </m:e>
                          <m:sub>
                            <m:r>
                              <a:rPr lang="en-US" altLang="zh-CN" b="0" i="1" smtClean="0">
                                <a:solidFill>
                                  <a:srgbClr val="FF0000"/>
                                </a:solidFill>
                                <a:latin typeface="Cambria Math" panose="02040503050406030204" pitchFamily="18" charset="0"/>
                              </a:rPr>
                              <m:t>𝐷</m:t>
                            </m:r>
                          </m:sub>
                          <m:sup>
                            <m:r>
                              <a:rPr lang="en-US" altLang="zh-CN" i="1">
                                <a:solidFill>
                                  <a:srgbClr val="FF0000"/>
                                </a:solidFill>
                                <a:latin typeface="Cambria Math" panose="02040503050406030204" pitchFamily="18" charset="0"/>
                              </a:rPr>
                              <m:t>′</m:t>
                            </m:r>
                          </m:sup>
                        </m:sSubSup>
                        <m:r>
                          <a:rPr lang="en-US" altLang="zh-CN" sz="1800" i="1">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(1−</m:t>
                        </m:r>
                        <m:sSub>
                          <m:sSubPr>
                            <m:ctrlPr>
                              <a:rPr lang="en-US" altLang="zh-CN" sz="1800" i="1">
                                <a:solidFill>
                                  <a:srgbClr val="FF0000"/>
                                </a:solidFill>
                                <a:latin typeface="Cambria Math" panose="02040503050406030204" pitchFamily="18" charset="0"/>
                              </a:rPr>
                            </m:ctrlPr>
                          </m:sSubPr>
                          <m:e>
                            <m:r>
                              <a:rPr lang="zh-CN" altLang="en-US" sz="1800" i="1">
                                <a:solidFill>
                                  <a:srgbClr val="FF0000"/>
                                </a:solidFill>
                                <a:latin typeface="Cambria Math" panose="02040503050406030204" pitchFamily="18" charset="0"/>
                              </a:rPr>
                              <m:t>𝜏</m:t>
                            </m:r>
                          </m:e>
                          <m:sub>
                            <m:r>
                              <a:rPr lang="en-US" altLang="zh-CN" sz="1800" i="1">
                                <a:solidFill>
                                  <a:srgbClr val="FF0000"/>
                                </a:solidFill>
                                <a:latin typeface="Cambria Math" panose="02040503050406030204" pitchFamily="18" charset="0"/>
                              </a:rPr>
                              <m:t>𝑐</m:t>
                            </m:r>
                          </m:sub>
                        </m:sSub>
                        <m:r>
                          <a:rPr lang="en-US" altLang="zh-CN" sz="1800" b="0" i="1" smtClean="0">
                            <a:solidFill>
                              <a:srgbClr val="FF0000"/>
                            </a:solidFill>
                            <a:latin typeface="Cambria Math" panose="02040503050406030204" pitchFamily="18" charset="0"/>
                          </a:rPr>
                          <m:t>)</m:t>
                        </m:r>
                      </m:oMath>
                    </m:oMathPara>
                  </a14:m>
                  <a:endParaRPr lang="zh-CN" altLang="en-US" dirty="0"/>
                </a:p>
              </p:txBody>
            </p:sp>
          </mc:Choice>
          <mc:Fallback xmlns="">
            <p:sp>
              <p:nvSpPr>
                <p:cNvPr id="10" name="文本框 9">
                  <a:extLst>
                    <a:ext uri="{FF2B5EF4-FFF2-40B4-BE49-F238E27FC236}">
                      <a16:creationId xmlns:a16="http://schemas.microsoft.com/office/drawing/2014/main" id="{9F744F47-FA22-6B11-0F8F-6E385B4D4515}"/>
                    </a:ext>
                  </a:extLst>
                </p:cNvPr>
                <p:cNvSpPr txBox="1">
                  <a:spLocks noRot="1" noChangeAspect="1" noMove="1" noResize="1" noEditPoints="1" noAdjustHandles="1" noChangeArrowheads="1" noChangeShapeType="1" noTextEdit="1"/>
                </p:cNvSpPr>
                <p:nvPr/>
              </p:nvSpPr>
              <p:spPr>
                <a:xfrm>
                  <a:off x="2423963" y="4436551"/>
                  <a:ext cx="3231150" cy="63049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4C04E96-2EDE-8AD0-4F36-203E491CEF0A}"/>
                    </a:ext>
                  </a:extLst>
                </p:cNvPr>
                <p:cNvSpPr txBox="1"/>
                <p:nvPr/>
              </p:nvSpPr>
              <p:spPr>
                <a:xfrm>
                  <a:off x="2423963" y="3441810"/>
                  <a:ext cx="3079376" cy="609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𝑟</m:t>
                            </m:r>
                          </m:e>
                          <m:sub>
                            <m:r>
                              <a:rPr lang="en-US" altLang="zh-CN" sz="1800" i="1">
                                <a:solidFill>
                                  <a:srgbClr val="FF0000"/>
                                </a:solidFill>
                                <a:latin typeface="Cambria Math" panose="02040503050406030204" pitchFamily="18" charset="0"/>
                              </a:rPr>
                              <m:t>𝐸</m:t>
                            </m:r>
                          </m:sub>
                        </m:sSub>
                        <m:r>
                          <a:rPr lang="en-US" altLang="zh-CN" sz="1800" i="1">
                            <a:solidFill>
                              <a:srgbClr val="FF0000"/>
                            </a:solidFill>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𝑟</m:t>
                            </m:r>
                          </m:e>
                          <m:sub>
                            <m:r>
                              <a:rPr lang="en-US" altLang="zh-CN" sz="1800" i="1">
                                <a:solidFill>
                                  <a:srgbClr val="FF0000"/>
                                </a:solidFill>
                                <a:latin typeface="Cambria Math" panose="02040503050406030204" pitchFamily="18" charset="0"/>
                              </a:rPr>
                              <m:t>𝑈</m:t>
                            </m:r>
                          </m:sub>
                        </m:sSub>
                        <m:r>
                          <a:rPr lang="en-US" altLang="zh-CN" sz="1800" i="1">
                            <a:solidFill>
                              <a:srgbClr val="FF0000"/>
                            </a:solidFill>
                            <a:latin typeface="Cambria Math" panose="02040503050406030204" pitchFamily="18" charset="0"/>
                          </a:rPr>
                          <m:t>+</m:t>
                        </m:r>
                        <m:f>
                          <m:fPr>
                            <m:ctrlPr>
                              <a:rPr lang="en-US" altLang="zh-CN" sz="1800" i="1">
                                <a:solidFill>
                                  <a:srgbClr val="FF0000"/>
                                </a:solidFill>
                                <a:latin typeface="Cambria Math" panose="02040503050406030204" pitchFamily="18" charset="0"/>
                              </a:rPr>
                            </m:ctrlPr>
                          </m:fPr>
                          <m:num>
                            <m:r>
                              <a:rPr lang="en-US" altLang="zh-CN" sz="1800" i="1">
                                <a:solidFill>
                                  <a:srgbClr val="FF0000"/>
                                </a:solidFill>
                                <a:latin typeface="Cambria Math" panose="02040503050406030204" pitchFamily="18" charset="0"/>
                              </a:rPr>
                              <m:t>𝐷</m:t>
                            </m:r>
                          </m:num>
                          <m:den>
                            <m:r>
                              <a:rPr lang="en-US" altLang="zh-CN" sz="1800" i="1">
                                <a:solidFill>
                                  <a:srgbClr val="FF0000"/>
                                </a:solidFill>
                                <a:latin typeface="Cambria Math" panose="02040503050406030204" pitchFamily="18" charset="0"/>
                              </a:rPr>
                              <m:t>𝐸</m:t>
                            </m:r>
                          </m:den>
                        </m:f>
                        <m:r>
                          <a:rPr lang="en-US" altLang="zh-CN" sz="1800" i="1">
                            <a:solidFill>
                              <a:srgbClr val="FF0000"/>
                            </a:solidFill>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𝑟</m:t>
                            </m:r>
                          </m:e>
                          <m:sub>
                            <m:r>
                              <a:rPr lang="en-US" altLang="zh-CN" sz="1800" i="1">
                                <a:solidFill>
                                  <a:srgbClr val="FF0000"/>
                                </a:solidFill>
                                <a:latin typeface="Cambria Math" panose="02040503050406030204" pitchFamily="18" charset="0"/>
                              </a:rPr>
                              <m:t>𝑈</m:t>
                            </m:r>
                          </m:sub>
                        </m:sSub>
                        <m:r>
                          <a:rPr lang="en-US" altLang="zh-CN" sz="1800" i="1">
                            <a:solidFill>
                              <a:srgbClr val="FF0000"/>
                            </a:solidFill>
                            <a:latin typeface="Cambria Math" panose="02040503050406030204" pitchFamily="18" charset="0"/>
                          </a:rPr>
                          <m:t>−</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𝑟</m:t>
                            </m:r>
                          </m:e>
                          <m:sub>
                            <m:r>
                              <a:rPr lang="en-US" altLang="zh-CN" sz="1800" i="1">
                                <a:solidFill>
                                  <a:srgbClr val="FF0000"/>
                                </a:solidFill>
                                <a:latin typeface="Cambria Math" panose="02040503050406030204" pitchFamily="18" charset="0"/>
                              </a:rPr>
                              <m:t>𝐷</m:t>
                            </m:r>
                          </m:sub>
                        </m:sSub>
                        <m:r>
                          <a:rPr lang="en-US" altLang="zh-CN" sz="1800" i="1">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(1−</m:t>
                        </m:r>
                        <m:sSub>
                          <m:sSubPr>
                            <m:ctrlPr>
                              <a:rPr lang="en-US" altLang="zh-CN" sz="1800" i="1">
                                <a:solidFill>
                                  <a:srgbClr val="FF0000"/>
                                </a:solidFill>
                                <a:latin typeface="Cambria Math" panose="02040503050406030204" pitchFamily="18" charset="0"/>
                              </a:rPr>
                            </m:ctrlPr>
                          </m:sSubPr>
                          <m:e>
                            <m:r>
                              <a:rPr lang="zh-CN" altLang="en-US" sz="1800" i="1">
                                <a:solidFill>
                                  <a:srgbClr val="FF0000"/>
                                </a:solidFill>
                                <a:latin typeface="Cambria Math" panose="02040503050406030204" pitchFamily="18" charset="0"/>
                              </a:rPr>
                              <m:t>𝜏</m:t>
                            </m:r>
                          </m:e>
                          <m:sub>
                            <m:r>
                              <a:rPr lang="en-US" altLang="zh-CN" sz="1800" i="1">
                                <a:solidFill>
                                  <a:srgbClr val="FF0000"/>
                                </a:solidFill>
                                <a:latin typeface="Cambria Math" panose="02040503050406030204" pitchFamily="18" charset="0"/>
                              </a:rPr>
                              <m:t>𝑐</m:t>
                            </m:r>
                          </m:sub>
                        </m:sSub>
                        <m:r>
                          <a:rPr lang="en-US" altLang="zh-CN" sz="1800" b="0" i="1" smtClean="0">
                            <a:solidFill>
                              <a:srgbClr val="FF0000"/>
                            </a:solidFill>
                            <a:latin typeface="Cambria Math" panose="02040503050406030204" pitchFamily="18" charset="0"/>
                          </a:rPr>
                          <m:t>)</m:t>
                        </m:r>
                      </m:oMath>
                    </m:oMathPara>
                  </a14:m>
                  <a:endParaRPr lang="zh-CN" altLang="en-US" dirty="0"/>
                </a:p>
              </p:txBody>
            </p:sp>
          </mc:Choice>
          <mc:Fallback xmlns="">
            <p:sp>
              <p:nvSpPr>
                <p:cNvPr id="12" name="文本框 11">
                  <a:extLst>
                    <a:ext uri="{FF2B5EF4-FFF2-40B4-BE49-F238E27FC236}">
                      <a16:creationId xmlns:a16="http://schemas.microsoft.com/office/drawing/2014/main" id="{C4C04E96-2EDE-8AD0-4F36-203E491CEF0A}"/>
                    </a:ext>
                  </a:extLst>
                </p:cNvPr>
                <p:cNvSpPr txBox="1">
                  <a:spLocks noRot="1" noChangeAspect="1" noMove="1" noResize="1" noEditPoints="1" noAdjustHandles="1" noChangeArrowheads="1" noChangeShapeType="1" noTextEdit="1"/>
                </p:cNvSpPr>
                <p:nvPr/>
              </p:nvSpPr>
              <p:spPr>
                <a:xfrm>
                  <a:off x="2423963" y="3441810"/>
                  <a:ext cx="3079376" cy="609077"/>
                </a:xfrm>
                <a:prstGeom prst="rect">
                  <a:avLst/>
                </a:prstGeom>
                <a:blipFill>
                  <a:blip r:embed="rId8"/>
                  <a:stretch>
                    <a:fillRect/>
                  </a:stretch>
                </a:blipFill>
              </p:spPr>
              <p:txBody>
                <a:bodyPr/>
                <a:lstStyle/>
                <a:p>
                  <a:r>
                    <a:rPr lang="zh-CN" altLang="en-US">
                      <a:noFill/>
                    </a:rPr>
                    <a:t> </a:t>
                  </a:r>
                </a:p>
              </p:txBody>
            </p:sp>
          </mc:Fallback>
        </mc:AlternateContent>
        <p:grpSp>
          <p:nvGrpSpPr>
            <p:cNvPr id="27" name="组合 26">
              <a:extLst>
                <a:ext uri="{FF2B5EF4-FFF2-40B4-BE49-F238E27FC236}">
                  <a16:creationId xmlns:a16="http://schemas.microsoft.com/office/drawing/2014/main" id="{BF0148FC-4061-B457-7FDF-F928E1BFC923}"/>
                </a:ext>
              </a:extLst>
            </p:cNvPr>
            <p:cNvGrpSpPr/>
            <p:nvPr/>
          </p:nvGrpSpPr>
          <p:grpSpPr>
            <a:xfrm>
              <a:off x="1452947" y="2925003"/>
              <a:ext cx="1246015" cy="2626815"/>
              <a:chOff x="1061734" y="3167390"/>
              <a:chExt cx="1246015" cy="2626815"/>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E18279-59BE-77F6-936C-4DB5D5A5C351}"/>
                      </a:ext>
                    </a:extLst>
                  </p:cNvPr>
                  <p:cNvSpPr txBox="1"/>
                  <p:nvPr/>
                </p:nvSpPr>
                <p:spPr>
                  <a:xfrm>
                    <a:off x="1079464" y="3167390"/>
                    <a:ext cx="1210139" cy="523220"/>
                  </a:xfrm>
                  <a:prstGeom prst="rect">
                    <a:avLst/>
                  </a:prstGeom>
                  <a:noFill/>
                </p:spPr>
                <p:txBody>
                  <a:bodyPr wrap="none" rtlCol="0">
                    <a:spAutoFit/>
                  </a:bodyPr>
                  <a:lstStyle/>
                  <a:p>
                    <a:pPr algn="l"/>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oMath>
                    </a14:m>
                    <a:r>
                      <a:rPr lang="zh-CN" altLang="en-US" sz="2800" i="0" dirty="0">
                        <a:latin typeface="+mj-lt"/>
                      </a:rPr>
                      <a:t>、</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𝐷</m:t>
                            </m:r>
                          </m:sub>
                        </m:sSub>
                      </m:oMath>
                    </a14:m>
                    <a:endParaRPr lang="zh-CN" altLang="en-US" sz="2800" dirty="0"/>
                  </a:p>
                </p:txBody>
              </p:sp>
            </mc:Choice>
            <mc:Fallback xmlns="">
              <p:sp>
                <p:nvSpPr>
                  <p:cNvPr id="3" name="文本框 2">
                    <a:extLst>
                      <a:ext uri="{FF2B5EF4-FFF2-40B4-BE49-F238E27FC236}">
                        <a16:creationId xmlns:a16="http://schemas.microsoft.com/office/drawing/2014/main" id="{FBE18279-59BE-77F6-936C-4DB5D5A5C351}"/>
                      </a:ext>
                    </a:extLst>
                  </p:cNvPr>
                  <p:cNvSpPr txBox="1">
                    <a:spLocks noRot="1" noChangeAspect="1" noMove="1" noResize="1" noEditPoints="1" noAdjustHandles="1" noChangeArrowheads="1" noChangeShapeType="1" noTextEdit="1"/>
                  </p:cNvSpPr>
                  <p:nvPr/>
                </p:nvSpPr>
                <p:spPr>
                  <a:xfrm>
                    <a:off x="1079464" y="3167390"/>
                    <a:ext cx="1210139" cy="523220"/>
                  </a:xfrm>
                  <a:prstGeom prst="rect">
                    <a:avLst/>
                  </a:prstGeom>
                  <a:blipFill>
                    <a:blip r:embed="rId9"/>
                    <a:stretch>
                      <a:fillRect t="-12791" b="-31395"/>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DB6F43F1-F21F-5027-F984-8A299D8675F4}"/>
                  </a:ext>
                </a:extLst>
              </p:cNvPr>
              <p:cNvCxnSpPr>
                <a:stCxn id="3" idx="2"/>
              </p:cNvCxnSpPr>
              <p:nvPr/>
            </p:nvCxnSpPr>
            <p:spPr>
              <a:xfrm flipH="1">
                <a:off x="1684533" y="3690610"/>
                <a:ext cx="1" cy="48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68FC8F6-3E6B-6C8E-E11B-6A5BCB788AD2}"/>
                      </a:ext>
                    </a:extLst>
                  </p:cNvPr>
                  <p:cNvSpPr txBox="1"/>
                  <p:nvPr/>
                </p:nvSpPr>
                <p:spPr>
                  <a:xfrm>
                    <a:off x="1061734" y="4238411"/>
                    <a:ext cx="1245597" cy="523220"/>
                  </a:xfrm>
                  <a:prstGeom prst="rect">
                    <a:avLst/>
                  </a:prstGeom>
                  <a:noFill/>
                </p:spPr>
                <p:txBody>
                  <a:bodyPr wrap="none" rtlCol="0">
                    <a:spAutoFit/>
                  </a:bodyPr>
                  <a:lstStyle/>
                  <a:p>
                    <a:pPr algn="l"/>
                    <a:r>
                      <a:rPr lang="zh-CN" altLang="en-US" sz="2800" dirty="0"/>
                      <a:t>求得</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𝑈</m:t>
                            </m:r>
                          </m:sub>
                        </m:sSub>
                      </m:oMath>
                    </a14:m>
                    <a:endParaRPr lang="zh-CN" altLang="en-US" sz="2800" dirty="0"/>
                  </a:p>
                </p:txBody>
              </p:sp>
            </mc:Choice>
            <mc:Fallback xmlns="">
              <p:sp>
                <p:nvSpPr>
                  <p:cNvPr id="8" name="文本框 7">
                    <a:extLst>
                      <a:ext uri="{FF2B5EF4-FFF2-40B4-BE49-F238E27FC236}">
                        <a16:creationId xmlns:a16="http://schemas.microsoft.com/office/drawing/2014/main" id="{568FC8F6-3E6B-6C8E-E11B-6A5BCB788AD2}"/>
                      </a:ext>
                    </a:extLst>
                  </p:cNvPr>
                  <p:cNvSpPr txBox="1">
                    <a:spLocks noRot="1" noChangeAspect="1" noMove="1" noResize="1" noEditPoints="1" noAdjustHandles="1" noChangeArrowheads="1" noChangeShapeType="1" noTextEdit="1"/>
                  </p:cNvSpPr>
                  <p:nvPr/>
                </p:nvSpPr>
                <p:spPr>
                  <a:xfrm>
                    <a:off x="1061734" y="4238411"/>
                    <a:ext cx="1245597" cy="523220"/>
                  </a:xfrm>
                  <a:prstGeom prst="rect">
                    <a:avLst/>
                  </a:prstGeom>
                  <a:blipFill>
                    <a:blip r:embed="rId10"/>
                    <a:stretch>
                      <a:fillRect l="-9756" t="-12941" b="-32941"/>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77A2DF95-7803-52F8-0465-A6BEA0CA4207}"/>
                  </a:ext>
                </a:extLst>
              </p:cNvPr>
              <p:cNvCxnSpPr/>
              <p:nvPr/>
            </p:nvCxnSpPr>
            <p:spPr>
              <a:xfrm flipH="1">
                <a:off x="1684531" y="4784461"/>
                <a:ext cx="1" cy="48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4459DE5-3A04-715C-AE11-615965552BF3}"/>
                      </a:ext>
                    </a:extLst>
                  </p:cNvPr>
                  <p:cNvSpPr txBox="1"/>
                  <p:nvPr/>
                </p:nvSpPr>
                <p:spPr>
                  <a:xfrm>
                    <a:off x="1079464" y="5270985"/>
                    <a:ext cx="1228285" cy="523220"/>
                  </a:xfrm>
                  <a:prstGeom prst="rect">
                    <a:avLst/>
                  </a:prstGeom>
                  <a:noFill/>
                </p:spPr>
                <p:txBody>
                  <a:bodyPr wrap="none" rtlCol="0">
                    <a:spAutoFit/>
                  </a:bodyPr>
                  <a:lstStyle/>
                  <a:p>
                    <a:r>
                      <a:rPr lang="zh-CN" altLang="en-US" sz="2800" dirty="0"/>
                      <a:t>求得</a:t>
                    </a:r>
                    <a14:m>
                      <m:oMath xmlns:m="http://schemas.openxmlformats.org/officeDocument/2006/math">
                        <m:sSubSup>
                          <m:sSubSupPr>
                            <m:ctrlPr>
                              <a:rPr lang="en-US" altLang="zh-CN" sz="2800" i="1">
                                <a:solidFill>
                                  <a:srgbClr val="FF0000"/>
                                </a:solidFill>
                                <a:latin typeface="Cambria Math" panose="02040503050406030204" pitchFamily="18" charset="0"/>
                              </a:rPr>
                            </m:ctrlPr>
                          </m:sSubSup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up>
                            <m:r>
                              <a:rPr lang="en-US" altLang="zh-CN" sz="2800" i="1">
                                <a:solidFill>
                                  <a:srgbClr val="FF0000"/>
                                </a:solidFill>
                                <a:latin typeface="Cambria Math" panose="02040503050406030204" pitchFamily="18" charset="0"/>
                              </a:rPr>
                              <m:t>′</m:t>
                            </m:r>
                          </m:sup>
                        </m:sSubSup>
                      </m:oMath>
                    </a14:m>
                    <a:endParaRPr lang="zh-CN" altLang="en-US" sz="2800" dirty="0"/>
                  </a:p>
                </p:txBody>
              </p:sp>
            </mc:Choice>
            <mc:Fallback xmlns="">
              <p:sp>
                <p:nvSpPr>
                  <p:cNvPr id="15" name="文本框 14">
                    <a:extLst>
                      <a:ext uri="{FF2B5EF4-FFF2-40B4-BE49-F238E27FC236}">
                        <a16:creationId xmlns:a16="http://schemas.microsoft.com/office/drawing/2014/main" id="{A4459DE5-3A04-715C-AE11-615965552BF3}"/>
                      </a:ext>
                    </a:extLst>
                  </p:cNvPr>
                  <p:cNvSpPr txBox="1">
                    <a:spLocks noRot="1" noChangeAspect="1" noMove="1" noResize="1" noEditPoints="1" noAdjustHandles="1" noChangeArrowheads="1" noChangeShapeType="1" noTextEdit="1"/>
                  </p:cNvSpPr>
                  <p:nvPr/>
                </p:nvSpPr>
                <p:spPr>
                  <a:xfrm>
                    <a:off x="1079464" y="5270985"/>
                    <a:ext cx="1228285" cy="523220"/>
                  </a:xfrm>
                  <a:prstGeom prst="rect">
                    <a:avLst/>
                  </a:prstGeom>
                  <a:blipFill>
                    <a:blip r:embed="rId11"/>
                    <a:stretch>
                      <a:fillRect l="-9901" t="-12791" b="-31395"/>
                    </a:stretch>
                  </a:blipFill>
                </p:spPr>
                <p:txBody>
                  <a:bodyPr/>
                  <a:lstStyle/>
                  <a:p>
                    <a:r>
                      <a:rPr lang="zh-CN" altLang="en-US">
                        <a:noFill/>
                      </a:rPr>
                      <a:t> </a:t>
                    </a:r>
                  </a:p>
                </p:txBody>
              </p:sp>
            </mc:Fallback>
          </mc:AlternateContent>
        </p:grpSp>
        <p:cxnSp>
          <p:nvCxnSpPr>
            <p:cNvPr id="29" name="直接箭头连接符 28">
              <a:extLst>
                <a:ext uri="{FF2B5EF4-FFF2-40B4-BE49-F238E27FC236}">
                  <a16:creationId xmlns:a16="http://schemas.microsoft.com/office/drawing/2014/main" id="{D477CEE8-DBB3-95FF-8252-5DBA55D20CF1}"/>
                </a:ext>
              </a:extLst>
            </p:cNvPr>
            <p:cNvCxnSpPr/>
            <p:nvPr/>
          </p:nvCxnSpPr>
          <p:spPr>
            <a:xfrm flipH="1">
              <a:off x="2071674" y="5620645"/>
              <a:ext cx="1" cy="48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F81F095-6426-B03D-6436-2FEC4A973153}"/>
                    </a:ext>
                  </a:extLst>
                </p:cNvPr>
                <p:cNvSpPr txBox="1"/>
                <p:nvPr/>
              </p:nvSpPr>
              <p:spPr>
                <a:xfrm>
                  <a:off x="1180693" y="6061172"/>
                  <a:ext cx="1808252" cy="523220"/>
                </a:xfrm>
                <a:prstGeom prst="rect">
                  <a:avLst/>
                </a:prstGeom>
                <a:noFill/>
              </p:spPr>
              <p:txBody>
                <a:bodyPr wrap="none" rtlCol="0">
                  <a:spAutoFit/>
                </a:bodyPr>
                <a:lstStyle/>
                <a:p>
                  <a:r>
                    <a:rPr lang="zh-CN" altLang="en-US" sz="2800" dirty="0"/>
                    <a:t>求得</a:t>
                  </a:r>
                  <a14:m>
                    <m:oMath xmlns:m="http://schemas.openxmlformats.org/officeDocument/2006/math">
                      <m:sSubSup>
                        <m:sSubSupPr>
                          <m:ctrlPr>
                            <a:rPr lang="en-US" altLang="zh-CN" sz="2800" i="1">
                              <a:solidFill>
                                <a:srgbClr val="FF0000"/>
                              </a:solidFill>
                              <a:latin typeface="Cambria Math" panose="02040503050406030204" pitchFamily="18" charset="0"/>
                            </a:rPr>
                          </m:ctrlPr>
                        </m:sSubSupPr>
                        <m:e>
                          <m:r>
                            <a:rPr lang="en-US" altLang="zh-CN" sz="2800" i="1">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𝑊𝐴𝐶𝐶</m:t>
                          </m:r>
                        </m:sub>
                        <m:sup>
                          <m:r>
                            <a:rPr lang="en-US" altLang="zh-CN" sz="2800" i="1">
                              <a:solidFill>
                                <a:srgbClr val="FF0000"/>
                              </a:solidFill>
                              <a:latin typeface="Cambria Math" panose="02040503050406030204" pitchFamily="18" charset="0"/>
                            </a:rPr>
                            <m:t>′</m:t>
                          </m:r>
                        </m:sup>
                      </m:sSubSup>
                    </m:oMath>
                  </a14:m>
                  <a:endParaRPr lang="zh-CN" altLang="en-US" sz="2800" dirty="0"/>
                </a:p>
              </p:txBody>
            </p:sp>
          </mc:Choice>
          <mc:Fallback xmlns="">
            <p:sp>
              <p:nvSpPr>
                <p:cNvPr id="30" name="文本框 29">
                  <a:extLst>
                    <a:ext uri="{FF2B5EF4-FFF2-40B4-BE49-F238E27FC236}">
                      <a16:creationId xmlns:a16="http://schemas.microsoft.com/office/drawing/2014/main" id="{2F81F095-6426-B03D-6436-2FEC4A973153}"/>
                    </a:ext>
                  </a:extLst>
                </p:cNvPr>
                <p:cNvSpPr txBox="1">
                  <a:spLocks noRot="1" noChangeAspect="1" noMove="1" noResize="1" noEditPoints="1" noAdjustHandles="1" noChangeArrowheads="1" noChangeShapeType="1" noTextEdit="1"/>
                </p:cNvSpPr>
                <p:nvPr/>
              </p:nvSpPr>
              <p:spPr>
                <a:xfrm>
                  <a:off x="1180693" y="6061172"/>
                  <a:ext cx="1808252" cy="523220"/>
                </a:xfrm>
                <a:prstGeom prst="rect">
                  <a:avLst/>
                </a:prstGeom>
                <a:blipFill>
                  <a:blip r:embed="rId12"/>
                  <a:stretch>
                    <a:fillRect l="-7095"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7F39E7A9-B2C9-7682-94E5-3C22A2D5F62D}"/>
                    </a:ext>
                  </a:extLst>
                </p:cNvPr>
                <p:cNvSpPr txBox="1"/>
                <p:nvPr/>
              </p:nvSpPr>
              <p:spPr>
                <a:xfrm>
                  <a:off x="2417672" y="5493473"/>
                  <a:ext cx="4098697" cy="6333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𝑟</m:t>
                            </m:r>
                          </m:e>
                          <m:sub>
                            <m:r>
                              <a:rPr lang="en-US" altLang="zh-CN" sz="1800" b="0" i="1" smtClean="0">
                                <a:solidFill>
                                  <a:srgbClr val="FF0000"/>
                                </a:solidFill>
                                <a:latin typeface="Cambria Math" panose="02040503050406030204" pitchFamily="18" charset="0"/>
                              </a:rPr>
                              <m:t>𝑊𝐴𝐶𝐶</m:t>
                            </m:r>
                          </m:sub>
                        </m:sSub>
                        <m:r>
                          <a:rPr lang="en-US" altLang="zh-CN" sz="1800" b="0" i="1" smtClean="0">
                            <a:solidFill>
                              <a:srgbClr val="FF0000"/>
                            </a:solidFill>
                            <a:latin typeface="Cambria Math" panose="02040503050406030204" pitchFamily="18" charset="0"/>
                          </a:rPr>
                          <m:t>=</m:t>
                        </m:r>
                        <m:sSubSup>
                          <m:sSubSupPr>
                            <m:ctrlPr>
                              <a:rPr lang="en-US" altLang="zh-CN" i="1">
                                <a:solidFill>
                                  <a:srgbClr val="FF0000"/>
                                </a:solidFill>
                                <a:latin typeface="Cambria Math" panose="02040503050406030204" pitchFamily="18" charset="0"/>
                              </a:rPr>
                            </m:ctrlPr>
                          </m:sSubSupPr>
                          <m:e>
                            <m:f>
                              <m:fPr>
                                <m:ctrlPr>
                                  <a:rPr lang="en-US" altLang="zh-CN" i="1">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den>
                            </m:f>
                            <m:r>
                              <a:rPr lang="en-US" altLang="zh-CN" i="1">
                                <a:solidFill>
                                  <a:srgbClr val="FF0000"/>
                                </a:solidFill>
                                <a:latin typeface="Cambria Math" panose="02040503050406030204" pitchFamily="18" charset="0"/>
                              </a:rPr>
                              <m:t>𝑟</m:t>
                            </m:r>
                          </m:e>
                          <m:sub>
                            <m:r>
                              <a:rPr lang="en-US" altLang="zh-CN" i="1">
                                <a:solidFill>
                                  <a:srgbClr val="FF0000"/>
                                </a:solidFill>
                                <a:latin typeface="Cambria Math" panose="02040503050406030204" pitchFamily="18" charset="0"/>
                              </a:rPr>
                              <m:t>𝐸</m:t>
                            </m:r>
                          </m:sub>
                          <m:sup>
                            <m:r>
                              <a:rPr lang="en-US" altLang="zh-CN" i="1">
                                <a:solidFill>
                                  <a:srgbClr val="FF0000"/>
                                </a:solidFill>
                                <a:latin typeface="Cambria Math" panose="02040503050406030204" pitchFamily="18" charset="0"/>
                              </a:rPr>
                              <m:t>′</m:t>
                            </m:r>
                          </m:sup>
                        </m:sSubSup>
                        <m:r>
                          <a:rPr lang="en-US" altLang="zh-CN" i="1">
                            <a:solidFill>
                              <a:srgbClr val="FF0000"/>
                            </a:solidFill>
                            <a:latin typeface="Cambria Math" panose="02040503050406030204" pitchFamily="18" charset="0"/>
                          </a:rPr>
                          <m:t>+</m:t>
                        </m:r>
                        <m:f>
                          <m:fPr>
                            <m:ctrlPr>
                              <a:rPr lang="en-US" altLang="zh-CN" i="1">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den>
                        </m:f>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𝑟</m:t>
                            </m:r>
                          </m:e>
                          <m:sub>
                            <m:r>
                              <a:rPr lang="en-US" altLang="zh-CN" i="1">
                                <a:solidFill>
                                  <a:srgbClr val="FF0000"/>
                                </a:solidFill>
                                <a:latin typeface="Cambria Math" panose="02040503050406030204" pitchFamily="18" charset="0"/>
                              </a:rPr>
                              <m:t>𝐷</m:t>
                            </m:r>
                          </m:sub>
                          <m:sup>
                            <m:r>
                              <a:rPr lang="en-US" altLang="zh-CN" i="1">
                                <a:solidFill>
                                  <a:srgbClr val="FF0000"/>
                                </a:solidFill>
                                <a:latin typeface="Cambria Math" panose="02040503050406030204" pitchFamily="18" charset="0"/>
                              </a:rPr>
                              <m:t>′</m:t>
                            </m:r>
                          </m:sup>
                        </m:sSubSup>
                        <m:r>
                          <a:rPr lang="en-US" altLang="zh-CN" sz="1800" b="0" i="1" smtClean="0">
                            <a:solidFill>
                              <a:srgbClr val="FF0000"/>
                            </a:solidFill>
                            <a:latin typeface="Cambria Math" panose="02040503050406030204" pitchFamily="18" charset="0"/>
                          </a:rPr>
                          <m:t>(1−</m:t>
                        </m:r>
                        <m:sSub>
                          <m:sSubPr>
                            <m:ctrlPr>
                              <a:rPr lang="en-US" altLang="zh-CN" sz="1800" b="0" i="1" smtClean="0">
                                <a:solidFill>
                                  <a:srgbClr val="FF0000"/>
                                </a:solidFill>
                                <a:latin typeface="Cambria Math" panose="02040503050406030204" pitchFamily="18" charset="0"/>
                              </a:rPr>
                            </m:ctrlPr>
                          </m:sSubPr>
                          <m:e>
                            <m:r>
                              <a:rPr lang="zh-CN" altLang="en-US" sz="1800" b="0" i="1" smtClean="0">
                                <a:solidFill>
                                  <a:srgbClr val="FF0000"/>
                                </a:solidFill>
                                <a:latin typeface="Cambria Math" panose="02040503050406030204" pitchFamily="18" charset="0"/>
                              </a:rPr>
                              <m:t>𝜏</m:t>
                            </m:r>
                          </m:e>
                          <m:sub>
                            <m:r>
                              <a:rPr lang="en-US" altLang="zh-CN" sz="1800" b="0" i="1" smtClean="0">
                                <a:solidFill>
                                  <a:srgbClr val="FF0000"/>
                                </a:solidFill>
                                <a:latin typeface="Cambria Math" panose="02040503050406030204" pitchFamily="18" charset="0"/>
                              </a:rPr>
                              <m:t>𝑐</m:t>
                            </m:r>
                          </m:sub>
                        </m:sSub>
                        <m:r>
                          <a:rPr lang="en-US" altLang="zh-CN" sz="1800" b="0" i="1" smtClean="0">
                            <a:solidFill>
                              <a:srgbClr val="FF0000"/>
                            </a:solidFill>
                            <a:latin typeface="Cambria Math" panose="02040503050406030204" pitchFamily="18" charset="0"/>
                          </a:rPr>
                          <m:t>)</m:t>
                        </m:r>
                      </m:oMath>
                    </m:oMathPara>
                  </a14:m>
                  <a:endParaRPr lang="en-US" altLang="zh-CN" sz="1800" dirty="0"/>
                </a:p>
              </p:txBody>
            </p:sp>
          </mc:Choice>
          <mc:Fallback xmlns="">
            <p:sp>
              <p:nvSpPr>
                <p:cNvPr id="34" name="文本框 33">
                  <a:extLst>
                    <a:ext uri="{FF2B5EF4-FFF2-40B4-BE49-F238E27FC236}">
                      <a16:creationId xmlns:a16="http://schemas.microsoft.com/office/drawing/2014/main" id="{7F39E7A9-B2C9-7682-94E5-3C22A2D5F62D}"/>
                    </a:ext>
                  </a:extLst>
                </p:cNvPr>
                <p:cNvSpPr txBox="1">
                  <a:spLocks noRot="1" noChangeAspect="1" noMove="1" noResize="1" noEditPoints="1" noAdjustHandles="1" noChangeArrowheads="1" noChangeShapeType="1" noTextEdit="1"/>
                </p:cNvSpPr>
                <p:nvPr/>
              </p:nvSpPr>
              <p:spPr>
                <a:xfrm>
                  <a:off x="2417672" y="5493473"/>
                  <a:ext cx="4098697" cy="633379"/>
                </a:xfrm>
                <a:prstGeom prst="rect">
                  <a:avLst/>
                </a:prstGeom>
                <a:blipFill>
                  <a:blip r:embed="rId13"/>
                  <a:stretch>
                    <a:fillRect/>
                  </a:stretch>
                </a:blipFill>
              </p:spPr>
              <p:txBody>
                <a:bodyPr/>
                <a:lstStyle/>
                <a:p>
                  <a:r>
                    <a:rPr lang="zh-CN" altLang="en-US">
                      <a:noFill/>
                    </a:rPr>
                    <a:t> </a:t>
                  </a:r>
                </a:p>
              </p:txBody>
            </p:sp>
          </mc:Fallback>
        </mc:AlternateContent>
      </p:grpSp>
      <p:grpSp>
        <p:nvGrpSpPr>
          <p:cNvPr id="7" name="组合 6">
            <a:extLst>
              <a:ext uri="{FF2B5EF4-FFF2-40B4-BE49-F238E27FC236}">
                <a16:creationId xmlns:a16="http://schemas.microsoft.com/office/drawing/2014/main" id="{723FB759-673B-1038-609B-A8E6ACDD2A8A}"/>
              </a:ext>
            </a:extLst>
          </p:cNvPr>
          <p:cNvGrpSpPr/>
          <p:nvPr/>
        </p:nvGrpSpPr>
        <p:grpSpPr>
          <a:xfrm>
            <a:off x="6814261" y="2925003"/>
            <a:ext cx="5422147" cy="3636559"/>
            <a:chOff x="6814261" y="2925003"/>
            <a:chExt cx="5422147" cy="3636559"/>
          </a:xfrm>
        </p:grpSpPr>
        <p:grpSp>
          <p:nvGrpSpPr>
            <p:cNvPr id="26" name="组合 25">
              <a:extLst>
                <a:ext uri="{FF2B5EF4-FFF2-40B4-BE49-F238E27FC236}">
                  <a16:creationId xmlns:a16="http://schemas.microsoft.com/office/drawing/2014/main" id="{22CA6B4D-B0DB-8D8B-62FA-27B81D595F98}"/>
                </a:ext>
              </a:extLst>
            </p:cNvPr>
            <p:cNvGrpSpPr/>
            <p:nvPr/>
          </p:nvGrpSpPr>
          <p:grpSpPr>
            <a:xfrm>
              <a:off x="7095589" y="2925003"/>
              <a:ext cx="1245597" cy="2626815"/>
              <a:chOff x="7018941" y="3205202"/>
              <a:chExt cx="1245597" cy="2626815"/>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B47AFB0-5374-CBB1-34F5-D6A7D713C998}"/>
                      </a:ext>
                    </a:extLst>
                  </p:cNvPr>
                  <p:cNvSpPr txBox="1"/>
                  <p:nvPr/>
                </p:nvSpPr>
                <p:spPr>
                  <a:xfrm>
                    <a:off x="7036670" y="3205202"/>
                    <a:ext cx="1210139" cy="523220"/>
                  </a:xfrm>
                  <a:prstGeom prst="rect">
                    <a:avLst/>
                  </a:prstGeom>
                  <a:noFill/>
                </p:spPr>
                <p:txBody>
                  <a:bodyPr wrap="none" rtlCol="0">
                    <a:spAutoFit/>
                  </a:bodyPr>
                  <a:lstStyle/>
                  <a:p>
                    <a:pPr algn="l"/>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oMath>
                    </a14:m>
                    <a:r>
                      <a:rPr lang="zh-CN" altLang="en-US" sz="2800" i="0" dirty="0">
                        <a:latin typeface="+mj-lt"/>
                      </a:rPr>
                      <a:t>、</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𝐷</m:t>
                            </m:r>
                          </m:sub>
                        </m:sSub>
                      </m:oMath>
                    </a14:m>
                    <a:endParaRPr lang="zh-CN" altLang="en-US" sz="2800" dirty="0"/>
                  </a:p>
                </p:txBody>
              </p:sp>
            </mc:Choice>
            <mc:Fallback xmlns="">
              <p:sp>
                <p:nvSpPr>
                  <p:cNvPr id="19" name="文本框 18">
                    <a:extLst>
                      <a:ext uri="{FF2B5EF4-FFF2-40B4-BE49-F238E27FC236}">
                        <a16:creationId xmlns:a16="http://schemas.microsoft.com/office/drawing/2014/main" id="{EB47AFB0-5374-CBB1-34F5-D6A7D713C998}"/>
                      </a:ext>
                    </a:extLst>
                  </p:cNvPr>
                  <p:cNvSpPr txBox="1">
                    <a:spLocks noRot="1" noChangeAspect="1" noMove="1" noResize="1" noEditPoints="1" noAdjustHandles="1" noChangeArrowheads="1" noChangeShapeType="1" noTextEdit="1"/>
                  </p:cNvSpPr>
                  <p:nvPr/>
                </p:nvSpPr>
                <p:spPr>
                  <a:xfrm>
                    <a:off x="7036670" y="3205202"/>
                    <a:ext cx="1210139" cy="523220"/>
                  </a:xfrm>
                  <a:prstGeom prst="rect">
                    <a:avLst/>
                  </a:prstGeom>
                  <a:blipFill>
                    <a:blip r:embed="rId14"/>
                    <a:stretch>
                      <a:fillRect t="-12791" b="-31395"/>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757BA4C4-84D7-45C9-6B38-9D651C5CF9EE}"/>
                  </a:ext>
                </a:extLst>
              </p:cNvPr>
              <p:cNvCxnSpPr>
                <a:cxnSpLocks/>
                <a:endCxn id="21" idx="0"/>
              </p:cNvCxnSpPr>
              <p:nvPr/>
            </p:nvCxnSpPr>
            <p:spPr>
              <a:xfrm>
                <a:off x="7641739" y="3728422"/>
                <a:ext cx="1" cy="547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35A44B8-EB3D-FE9A-2602-718927ACC223}"/>
                      </a:ext>
                    </a:extLst>
                  </p:cNvPr>
                  <p:cNvSpPr txBox="1"/>
                  <p:nvPr/>
                </p:nvSpPr>
                <p:spPr>
                  <a:xfrm>
                    <a:off x="7018941" y="4276223"/>
                    <a:ext cx="1245597" cy="523220"/>
                  </a:xfrm>
                  <a:prstGeom prst="rect">
                    <a:avLst/>
                  </a:prstGeom>
                  <a:noFill/>
                </p:spPr>
                <p:txBody>
                  <a:bodyPr wrap="none" rtlCol="0">
                    <a:spAutoFit/>
                  </a:bodyPr>
                  <a:lstStyle/>
                  <a:p>
                    <a:pPr algn="l"/>
                    <a:r>
                      <a:rPr lang="zh-CN" altLang="en-US" sz="2800" dirty="0"/>
                      <a:t>求得</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𝑈</m:t>
                            </m:r>
                          </m:sub>
                        </m:sSub>
                      </m:oMath>
                    </a14:m>
                    <a:endParaRPr lang="zh-CN" altLang="en-US" sz="2800" dirty="0"/>
                  </a:p>
                </p:txBody>
              </p:sp>
            </mc:Choice>
            <mc:Fallback xmlns="">
              <p:sp>
                <p:nvSpPr>
                  <p:cNvPr id="21" name="文本框 20">
                    <a:extLst>
                      <a:ext uri="{FF2B5EF4-FFF2-40B4-BE49-F238E27FC236}">
                        <a16:creationId xmlns:a16="http://schemas.microsoft.com/office/drawing/2014/main" id="{E35A44B8-EB3D-FE9A-2602-718927ACC223}"/>
                      </a:ext>
                    </a:extLst>
                  </p:cNvPr>
                  <p:cNvSpPr txBox="1">
                    <a:spLocks noRot="1" noChangeAspect="1" noMove="1" noResize="1" noEditPoints="1" noAdjustHandles="1" noChangeArrowheads="1" noChangeShapeType="1" noTextEdit="1"/>
                  </p:cNvSpPr>
                  <p:nvPr/>
                </p:nvSpPr>
                <p:spPr>
                  <a:xfrm>
                    <a:off x="7018941" y="4276223"/>
                    <a:ext cx="1245597" cy="523220"/>
                  </a:xfrm>
                  <a:prstGeom prst="rect">
                    <a:avLst/>
                  </a:prstGeom>
                  <a:blipFill>
                    <a:blip r:embed="rId15"/>
                    <a:stretch>
                      <a:fillRect l="-10294" t="-12941" b="-32941"/>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A1ADCB44-35FA-91D4-8FE4-95634460B6E4}"/>
                  </a:ext>
                </a:extLst>
              </p:cNvPr>
              <p:cNvCxnSpPr>
                <a:cxnSpLocks/>
              </p:cNvCxnSpPr>
              <p:nvPr/>
            </p:nvCxnSpPr>
            <p:spPr>
              <a:xfrm flipH="1">
                <a:off x="7641739" y="4822273"/>
                <a:ext cx="1" cy="48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20B2602-777A-A6F2-5369-E64ECF2A65C1}"/>
                      </a:ext>
                    </a:extLst>
                  </p:cNvPr>
                  <p:cNvSpPr txBox="1"/>
                  <p:nvPr/>
                </p:nvSpPr>
                <p:spPr>
                  <a:xfrm>
                    <a:off x="7027597" y="5308797"/>
                    <a:ext cx="1228285" cy="523220"/>
                  </a:xfrm>
                  <a:prstGeom prst="rect">
                    <a:avLst/>
                  </a:prstGeom>
                  <a:noFill/>
                </p:spPr>
                <p:txBody>
                  <a:bodyPr wrap="none" rtlCol="0">
                    <a:spAutoFit/>
                  </a:bodyPr>
                  <a:lstStyle/>
                  <a:p>
                    <a:r>
                      <a:rPr lang="zh-CN" altLang="en-US" sz="2800" dirty="0"/>
                      <a:t>求得</a:t>
                    </a:r>
                    <a14:m>
                      <m:oMath xmlns:m="http://schemas.openxmlformats.org/officeDocument/2006/math">
                        <m:sSubSup>
                          <m:sSubSupPr>
                            <m:ctrlPr>
                              <a:rPr lang="en-US" altLang="zh-CN" sz="2800" i="1">
                                <a:solidFill>
                                  <a:srgbClr val="FF0000"/>
                                </a:solidFill>
                                <a:latin typeface="Cambria Math" panose="02040503050406030204" pitchFamily="18" charset="0"/>
                              </a:rPr>
                            </m:ctrlPr>
                          </m:sSubSup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up>
                            <m:r>
                              <a:rPr lang="en-US" altLang="zh-CN" sz="2800" i="1">
                                <a:solidFill>
                                  <a:srgbClr val="FF0000"/>
                                </a:solidFill>
                                <a:latin typeface="Cambria Math" panose="02040503050406030204" pitchFamily="18" charset="0"/>
                              </a:rPr>
                              <m:t>′</m:t>
                            </m:r>
                          </m:sup>
                        </m:sSubSup>
                      </m:oMath>
                    </a14:m>
                    <a:endParaRPr lang="zh-CN" altLang="en-US" sz="2800" dirty="0"/>
                  </a:p>
                </p:txBody>
              </p:sp>
            </mc:Choice>
            <mc:Fallback xmlns="">
              <p:sp>
                <p:nvSpPr>
                  <p:cNvPr id="24" name="文本框 23">
                    <a:extLst>
                      <a:ext uri="{FF2B5EF4-FFF2-40B4-BE49-F238E27FC236}">
                        <a16:creationId xmlns:a16="http://schemas.microsoft.com/office/drawing/2014/main" id="{520B2602-777A-A6F2-5369-E64ECF2A65C1}"/>
                      </a:ext>
                    </a:extLst>
                  </p:cNvPr>
                  <p:cNvSpPr txBox="1">
                    <a:spLocks noRot="1" noChangeAspect="1" noMove="1" noResize="1" noEditPoints="1" noAdjustHandles="1" noChangeArrowheads="1" noChangeShapeType="1" noTextEdit="1"/>
                  </p:cNvSpPr>
                  <p:nvPr/>
                </p:nvSpPr>
                <p:spPr>
                  <a:xfrm>
                    <a:off x="7027597" y="5308797"/>
                    <a:ext cx="1228285" cy="523220"/>
                  </a:xfrm>
                  <a:prstGeom prst="rect">
                    <a:avLst/>
                  </a:prstGeom>
                  <a:blipFill>
                    <a:blip r:embed="rId16"/>
                    <a:stretch>
                      <a:fillRect l="-9901" t="-12791" b="-3139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9EEDADB2-53F8-4B14-2842-9805CF99F2CE}"/>
                    </a:ext>
                  </a:extLst>
                </p:cNvPr>
                <p:cNvSpPr txBox="1"/>
                <p:nvPr/>
              </p:nvSpPr>
              <p:spPr>
                <a:xfrm>
                  <a:off x="8137711" y="3429000"/>
                  <a:ext cx="2714642"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𝑟</m:t>
                            </m:r>
                          </m:e>
                          <m:sub>
                            <m:r>
                              <a:rPr lang="en-US" altLang="zh-CN" sz="1800" b="0" i="1" smtClean="0">
                                <a:solidFill>
                                  <a:srgbClr val="FF0000"/>
                                </a:solidFill>
                                <a:latin typeface="Cambria Math" panose="02040503050406030204" pitchFamily="18" charset="0"/>
                              </a:rPr>
                              <m:t>𝑈</m:t>
                            </m:r>
                          </m:sub>
                        </m:sSub>
                        <m:r>
                          <a:rPr lang="en-US" altLang="zh-CN" sz="1800" b="0" i="1" smtClean="0">
                            <a:solidFill>
                              <a:srgbClr val="FF0000"/>
                            </a:solidFill>
                            <a:latin typeface="Cambria Math" panose="02040503050406030204" pitchFamily="18" charset="0"/>
                          </a:rPr>
                          <m:t>=</m:t>
                        </m:r>
                        <m:f>
                          <m:fPr>
                            <m:ctrlPr>
                              <a:rPr lang="en-US" altLang="zh-CN" sz="1800" i="1">
                                <a:solidFill>
                                  <a:srgbClr val="FF0000"/>
                                </a:solidFill>
                                <a:latin typeface="Cambria Math" panose="02040503050406030204" pitchFamily="18" charset="0"/>
                              </a:rPr>
                            </m:ctrlPr>
                          </m:fPr>
                          <m:num>
                            <m:r>
                              <a:rPr lang="en-US" altLang="zh-CN" sz="1800" i="1">
                                <a:solidFill>
                                  <a:srgbClr val="FF0000"/>
                                </a:solidFill>
                                <a:latin typeface="Cambria Math" panose="02040503050406030204" pitchFamily="18" charset="0"/>
                              </a:rPr>
                              <m:t>𝐸</m:t>
                            </m:r>
                          </m:num>
                          <m:den>
                            <m:r>
                              <a:rPr lang="en-US" altLang="zh-CN" sz="1800" i="1">
                                <a:solidFill>
                                  <a:srgbClr val="FF0000"/>
                                </a:solidFill>
                                <a:latin typeface="Cambria Math" panose="02040503050406030204" pitchFamily="18" charset="0"/>
                              </a:rPr>
                              <m:t>𝐸</m:t>
                            </m:r>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𝐷</m:t>
                            </m:r>
                          </m:den>
                        </m:f>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𝑟</m:t>
                            </m:r>
                          </m:e>
                          <m:sub>
                            <m:r>
                              <a:rPr lang="en-US" altLang="zh-CN" sz="1800" i="1">
                                <a:solidFill>
                                  <a:srgbClr val="FF0000"/>
                                </a:solidFill>
                                <a:latin typeface="Cambria Math" panose="02040503050406030204" pitchFamily="18" charset="0"/>
                              </a:rPr>
                              <m:t>𝐸</m:t>
                            </m:r>
                          </m:sub>
                        </m:sSub>
                        <m:r>
                          <a:rPr lang="en-US" altLang="zh-CN" sz="1800" i="1">
                            <a:solidFill>
                              <a:srgbClr val="FF0000"/>
                            </a:solidFill>
                            <a:latin typeface="Cambria Math" panose="02040503050406030204" pitchFamily="18" charset="0"/>
                          </a:rPr>
                          <m:t>+</m:t>
                        </m:r>
                        <m:f>
                          <m:fPr>
                            <m:ctrlPr>
                              <a:rPr lang="en-US" altLang="zh-CN" sz="1800" i="1">
                                <a:solidFill>
                                  <a:srgbClr val="FF0000"/>
                                </a:solidFill>
                                <a:latin typeface="Cambria Math" panose="02040503050406030204" pitchFamily="18" charset="0"/>
                              </a:rPr>
                            </m:ctrlPr>
                          </m:fPr>
                          <m:num>
                            <m:r>
                              <a:rPr lang="en-US" altLang="zh-CN" sz="1800" i="1">
                                <a:solidFill>
                                  <a:srgbClr val="FF0000"/>
                                </a:solidFill>
                                <a:latin typeface="Cambria Math" panose="02040503050406030204" pitchFamily="18" charset="0"/>
                              </a:rPr>
                              <m:t>𝐷</m:t>
                            </m:r>
                          </m:num>
                          <m:den>
                            <m:r>
                              <a:rPr lang="en-US" altLang="zh-CN" sz="1800" i="1">
                                <a:solidFill>
                                  <a:srgbClr val="FF0000"/>
                                </a:solidFill>
                                <a:latin typeface="Cambria Math" panose="02040503050406030204" pitchFamily="18" charset="0"/>
                              </a:rPr>
                              <m:t>𝐸</m:t>
                            </m:r>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𝐷</m:t>
                            </m:r>
                          </m:den>
                        </m:f>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𝑟</m:t>
                            </m:r>
                          </m:e>
                          <m:sub>
                            <m:r>
                              <a:rPr lang="en-US" altLang="zh-CN" sz="1800" i="1">
                                <a:solidFill>
                                  <a:srgbClr val="FF0000"/>
                                </a:solidFill>
                                <a:latin typeface="Cambria Math" panose="02040503050406030204" pitchFamily="18" charset="0"/>
                              </a:rPr>
                              <m:t>𝐷</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9EEDADB2-53F8-4B14-2842-9805CF99F2CE}"/>
                    </a:ext>
                  </a:extLst>
                </p:cNvPr>
                <p:cNvSpPr txBox="1">
                  <a:spLocks noRot="1" noChangeAspect="1" noMove="1" noResize="1" noEditPoints="1" noAdjustHandles="1" noChangeArrowheads="1" noChangeShapeType="1" noTextEdit="1"/>
                </p:cNvSpPr>
                <p:nvPr/>
              </p:nvSpPr>
              <p:spPr>
                <a:xfrm>
                  <a:off x="8137711" y="3429000"/>
                  <a:ext cx="2714642" cy="61549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25A543B-C064-0EE0-D59C-CEC583B755BF}"/>
                    </a:ext>
                  </a:extLst>
                </p:cNvPr>
                <p:cNvSpPr txBox="1"/>
                <p:nvPr/>
              </p:nvSpPr>
              <p:spPr>
                <a:xfrm>
                  <a:off x="8137711" y="4395219"/>
                  <a:ext cx="2942667" cy="6333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𝑟</m:t>
                            </m:r>
                          </m:e>
                          <m:sub>
                            <m:r>
                              <a:rPr lang="en-US" altLang="zh-CN" sz="1800" b="0" i="1" smtClean="0">
                                <a:solidFill>
                                  <a:srgbClr val="FF0000"/>
                                </a:solidFill>
                                <a:latin typeface="Cambria Math" panose="02040503050406030204" pitchFamily="18" charset="0"/>
                              </a:rPr>
                              <m:t>𝑈</m:t>
                            </m:r>
                          </m:sub>
                        </m:sSub>
                        <m:r>
                          <a:rPr lang="en-US" altLang="zh-CN" sz="1800" b="0" i="1" smtClean="0">
                            <a:solidFill>
                              <a:srgbClr val="FF0000"/>
                            </a:solidFill>
                            <a:latin typeface="Cambria Math" panose="02040503050406030204" pitchFamily="18" charset="0"/>
                          </a:rPr>
                          <m:t>=</m:t>
                        </m:r>
                        <m:sSubSup>
                          <m:sSubSupPr>
                            <m:ctrlPr>
                              <a:rPr lang="en-US" altLang="zh-CN" i="1">
                                <a:solidFill>
                                  <a:srgbClr val="FF0000"/>
                                </a:solidFill>
                                <a:latin typeface="Cambria Math" panose="02040503050406030204" pitchFamily="18" charset="0"/>
                              </a:rPr>
                            </m:ctrlPr>
                          </m:sSubSupPr>
                          <m:e>
                            <m:f>
                              <m:fPr>
                                <m:ctrlPr>
                                  <a:rPr lang="en-US" altLang="zh-CN" i="1">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den>
                            </m:f>
                            <m:r>
                              <a:rPr lang="en-US" altLang="zh-CN" i="1">
                                <a:solidFill>
                                  <a:srgbClr val="FF0000"/>
                                </a:solidFill>
                                <a:latin typeface="Cambria Math" panose="02040503050406030204" pitchFamily="18" charset="0"/>
                              </a:rPr>
                              <m:t>𝑟</m:t>
                            </m:r>
                          </m:e>
                          <m:sub>
                            <m:r>
                              <a:rPr lang="en-US" altLang="zh-CN" i="1">
                                <a:solidFill>
                                  <a:srgbClr val="FF0000"/>
                                </a:solidFill>
                                <a:latin typeface="Cambria Math" panose="02040503050406030204" pitchFamily="18" charset="0"/>
                              </a:rPr>
                              <m:t>𝐸</m:t>
                            </m:r>
                          </m:sub>
                          <m:sup>
                            <m:r>
                              <a:rPr lang="en-US" altLang="zh-CN" i="1">
                                <a:solidFill>
                                  <a:srgbClr val="FF0000"/>
                                </a:solidFill>
                                <a:latin typeface="Cambria Math" panose="02040503050406030204" pitchFamily="18" charset="0"/>
                              </a:rPr>
                              <m:t>′</m:t>
                            </m:r>
                          </m:sup>
                        </m:sSubSup>
                        <m:r>
                          <a:rPr lang="en-US" altLang="zh-CN" sz="1800" i="1">
                            <a:solidFill>
                              <a:srgbClr val="FF0000"/>
                            </a:solidFill>
                            <a:latin typeface="Cambria Math" panose="02040503050406030204" pitchFamily="18" charset="0"/>
                          </a:rPr>
                          <m:t>+</m:t>
                        </m:r>
                        <m:f>
                          <m:fPr>
                            <m:ctrlPr>
                              <a:rPr lang="en-US" altLang="zh-CN" sz="1800" i="1">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r>
                              <a:rPr lang="en-US" altLang="zh-CN" sz="1800"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den>
                        </m:f>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𝑟</m:t>
                            </m:r>
                          </m:e>
                          <m:sub>
                            <m:r>
                              <a:rPr lang="en-US" altLang="zh-CN" i="1">
                                <a:solidFill>
                                  <a:srgbClr val="FF0000"/>
                                </a:solidFill>
                                <a:latin typeface="Cambria Math" panose="02040503050406030204" pitchFamily="18" charset="0"/>
                              </a:rPr>
                              <m:t>𝐷</m:t>
                            </m:r>
                          </m:sub>
                          <m:sup>
                            <m:r>
                              <a:rPr lang="en-US" altLang="zh-CN" i="1">
                                <a:solidFill>
                                  <a:srgbClr val="FF0000"/>
                                </a:solidFill>
                                <a:latin typeface="Cambria Math" panose="02040503050406030204" pitchFamily="18" charset="0"/>
                              </a:rPr>
                              <m:t>′</m:t>
                            </m:r>
                          </m:sup>
                        </m:sSubSup>
                      </m:oMath>
                    </m:oMathPara>
                  </a14:m>
                  <a:endParaRPr lang="zh-CN" altLang="en-US" dirty="0"/>
                </a:p>
              </p:txBody>
            </p:sp>
          </mc:Choice>
          <mc:Fallback xmlns="">
            <p:sp>
              <p:nvSpPr>
                <p:cNvPr id="28" name="文本框 27">
                  <a:extLst>
                    <a:ext uri="{FF2B5EF4-FFF2-40B4-BE49-F238E27FC236}">
                      <a16:creationId xmlns:a16="http://schemas.microsoft.com/office/drawing/2014/main" id="{925A543B-C064-0EE0-D59C-CEC583B755BF}"/>
                    </a:ext>
                  </a:extLst>
                </p:cNvPr>
                <p:cNvSpPr txBox="1">
                  <a:spLocks noRot="1" noChangeAspect="1" noMove="1" noResize="1" noEditPoints="1" noAdjustHandles="1" noChangeArrowheads="1" noChangeShapeType="1" noTextEdit="1"/>
                </p:cNvSpPr>
                <p:nvPr/>
              </p:nvSpPr>
              <p:spPr>
                <a:xfrm>
                  <a:off x="8137711" y="4395219"/>
                  <a:ext cx="2942667" cy="633379"/>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FFCE288-6DDD-044A-48A1-3DE17F827F1D}"/>
                    </a:ext>
                  </a:extLst>
                </p:cNvPr>
                <p:cNvSpPr txBox="1"/>
                <p:nvPr/>
              </p:nvSpPr>
              <p:spPr>
                <a:xfrm>
                  <a:off x="6814261" y="6038342"/>
                  <a:ext cx="1808252" cy="523220"/>
                </a:xfrm>
                <a:prstGeom prst="rect">
                  <a:avLst/>
                </a:prstGeom>
                <a:noFill/>
              </p:spPr>
              <p:txBody>
                <a:bodyPr wrap="none" rtlCol="0">
                  <a:spAutoFit/>
                </a:bodyPr>
                <a:lstStyle/>
                <a:p>
                  <a:r>
                    <a:rPr lang="zh-CN" altLang="en-US" sz="2800" dirty="0"/>
                    <a:t>求得</a:t>
                  </a:r>
                  <a14:m>
                    <m:oMath xmlns:m="http://schemas.openxmlformats.org/officeDocument/2006/math">
                      <m:sSubSup>
                        <m:sSubSupPr>
                          <m:ctrlPr>
                            <a:rPr lang="en-US" altLang="zh-CN" sz="2800" i="1">
                              <a:solidFill>
                                <a:srgbClr val="FF0000"/>
                              </a:solidFill>
                              <a:latin typeface="Cambria Math" panose="02040503050406030204" pitchFamily="18" charset="0"/>
                            </a:rPr>
                          </m:ctrlPr>
                        </m:sSubSupPr>
                        <m:e>
                          <m:r>
                            <a:rPr lang="en-US" altLang="zh-CN" sz="2800" i="1">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𝑊𝐴𝐶𝐶</m:t>
                          </m:r>
                        </m:sub>
                        <m:sup>
                          <m:r>
                            <a:rPr lang="en-US" altLang="zh-CN" sz="2800" i="1">
                              <a:solidFill>
                                <a:srgbClr val="FF0000"/>
                              </a:solidFill>
                              <a:latin typeface="Cambria Math" panose="02040503050406030204" pitchFamily="18" charset="0"/>
                            </a:rPr>
                            <m:t>′</m:t>
                          </m:r>
                        </m:sup>
                      </m:sSubSup>
                    </m:oMath>
                  </a14:m>
                  <a:endParaRPr lang="zh-CN" altLang="en-US" sz="2800" dirty="0"/>
                </a:p>
              </p:txBody>
            </p:sp>
          </mc:Choice>
          <mc:Fallback xmlns="">
            <p:sp>
              <p:nvSpPr>
                <p:cNvPr id="31" name="文本框 30">
                  <a:extLst>
                    <a:ext uri="{FF2B5EF4-FFF2-40B4-BE49-F238E27FC236}">
                      <a16:creationId xmlns:a16="http://schemas.microsoft.com/office/drawing/2014/main" id="{2FFCE288-6DDD-044A-48A1-3DE17F827F1D}"/>
                    </a:ext>
                  </a:extLst>
                </p:cNvPr>
                <p:cNvSpPr txBox="1">
                  <a:spLocks noRot="1" noChangeAspect="1" noMove="1" noResize="1" noEditPoints="1" noAdjustHandles="1" noChangeArrowheads="1" noChangeShapeType="1" noTextEdit="1"/>
                </p:cNvSpPr>
                <p:nvPr/>
              </p:nvSpPr>
              <p:spPr>
                <a:xfrm>
                  <a:off x="6814261" y="6038342"/>
                  <a:ext cx="1808252" cy="523220"/>
                </a:xfrm>
                <a:prstGeom prst="rect">
                  <a:avLst/>
                </a:prstGeom>
                <a:blipFill>
                  <a:blip r:embed="rId19"/>
                  <a:stretch>
                    <a:fillRect l="-7095" t="-12941" b="-32941"/>
                  </a:stretch>
                </a:blipFill>
              </p:spPr>
              <p:txBody>
                <a:bodyPr/>
                <a:lstStyle/>
                <a:p>
                  <a:r>
                    <a:rPr lang="zh-CN" altLang="en-US">
                      <a:noFill/>
                    </a:rPr>
                    <a:t> </a:t>
                  </a:r>
                </a:p>
              </p:txBody>
            </p:sp>
          </mc:Fallback>
        </mc:AlternateContent>
        <p:cxnSp>
          <p:nvCxnSpPr>
            <p:cNvPr id="32" name="直接箭头连接符 31">
              <a:extLst>
                <a:ext uri="{FF2B5EF4-FFF2-40B4-BE49-F238E27FC236}">
                  <a16:creationId xmlns:a16="http://schemas.microsoft.com/office/drawing/2014/main" id="{6FDD2879-5910-01F8-057A-0B101C503D54}"/>
                </a:ext>
              </a:extLst>
            </p:cNvPr>
            <p:cNvCxnSpPr/>
            <p:nvPr/>
          </p:nvCxnSpPr>
          <p:spPr>
            <a:xfrm flipH="1">
              <a:off x="7718387" y="5561814"/>
              <a:ext cx="1" cy="48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4C51B74-59AE-EB10-AEA4-482347252CC0}"/>
                    </a:ext>
                  </a:extLst>
                </p:cNvPr>
                <p:cNvSpPr txBox="1"/>
                <p:nvPr/>
              </p:nvSpPr>
              <p:spPr>
                <a:xfrm>
                  <a:off x="8137711" y="5493473"/>
                  <a:ext cx="4098697" cy="6333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𝑟</m:t>
                            </m:r>
                          </m:e>
                          <m:sub>
                            <m:r>
                              <a:rPr lang="en-US" altLang="zh-CN" sz="1800" b="0" i="1" smtClean="0">
                                <a:solidFill>
                                  <a:srgbClr val="FF0000"/>
                                </a:solidFill>
                                <a:latin typeface="Cambria Math" panose="02040503050406030204" pitchFamily="18" charset="0"/>
                              </a:rPr>
                              <m:t>𝑊𝐴𝐶𝐶</m:t>
                            </m:r>
                          </m:sub>
                        </m:sSub>
                        <m:r>
                          <a:rPr lang="en-US" altLang="zh-CN" sz="1800" b="0" i="1" smtClean="0">
                            <a:solidFill>
                              <a:srgbClr val="FF0000"/>
                            </a:solidFill>
                            <a:latin typeface="Cambria Math" panose="02040503050406030204" pitchFamily="18" charset="0"/>
                          </a:rPr>
                          <m:t>=</m:t>
                        </m:r>
                        <m:sSubSup>
                          <m:sSubSupPr>
                            <m:ctrlPr>
                              <a:rPr lang="en-US" altLang="zh-CN" i="1">
                                <a:solidFill>
                                  <a:srgbClr val="FF0000"/>
                                </a:solidFill>
                                <a:latin typeface="Cambria Math" panose="02040503050406030204" pitchFamily="18" charset="0"/>
                              </a:rPr>
                            </m:ctrlPr>
                          </m:sSubSupPr>
                          <m:e>
                            <m:f>
                              <m:fPr>
                                <m:ctrlPr>
                                  <a:rPr lang="en-US" altLang="zh-CN" i="1">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den>
                            </m:f>
                            <m:r>
                              <a:rPr lang="en-US" altLang="zh-CN" i="1">
                                <a:solidFill>
                                  <a:srgbClr val="FF0000"/>
                                </a:solidFill>
                                <a:latin typeface="Cambria Math" panose="02040503050406030204" pitchFamily="18" charset="0"/>
                              </a:rPr>
                              <m:t>𝑟</m:t>
                            </m:r>
                          </m:e>
                          <m:sub>
                            <m:r>
                              <a:rPr lang="en-US" altLang="zh-CN" i="1">
                                <a:solidFill>
                                  <a:srgbClr val="FF0000"/>
                                </a:solidFill>
                                <a:latin typeface="Cambria Math" panose="02040503050406030204" pitchFamily="18" charset="0"/>
                              </a:rPr>
                              <m:t>𝐸</m:t>
                            </m:r>
                          </m:sub>
                          <m:sup>
                            <m:r>
                              <a:rPr lang="en-US" altLang="zh-CN" i="1">
                                <a:solidFill>
                                  <a:srgbClr val="FF0000"/>
                                </a:solidFill>
                                <a:latin typeface="Cambria Math" panose="02040503050406030204" pitchFamily="18" charset="0"/>
                              </a:rPr>
                              <m:t>′</m:t>
                            </m:r>
                          </m:sup>
                        </m:sSubSup>
                        <m:r>
                          <a:rPr lang="en-US" altLang="zh-CN" i="1">
                            <a:solidFill>
                              <a:srgbClr val="FF0000"/>
                            </a:solidFill>
                            <a:latin typeface="Cambria Math" panose="02040503050406030204" pitchFamily="18" charset="0"/>
                          </a:rPr>
                          <m:t>+</m:t>
                        </m:r>
                        <m:f>
                          <m:fPr>
                            <m:ctrlPr>
                              <a:rPr lang="en-US" altLang="zh-CN" i="1">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𝐸</m:t>
                                </m:r>
                              </m:e>
                              <m:sup>
                                <m:r>
                                  <a:rPr lang="en-US" altLang="zh-CN" i="1">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𝐷</m:t>
                                </m:r>
                              </m:e>
                              <m:sup>
                                <m:r>
                                  <a:rPr lang="en-US" altLang="zh-CN" i="1">
                                    <a:solidFill>
                                      <a:srgbClr val="FF0000"/>
                                    </a:solidFill>
                                    <a:latin typeface="Cambria Math" panose="02040503050406030204" pitchFamily="18" charset="0"/>
                                  </a:rPr>
                                  <m:t>′</m:t>
                                </m:r>
                              </m:sup>
                            </m:sSup>
                          </m:den>
                        </m:f>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𝑟</m:t>
                            </m:r>
                          </m:e>
                          <m:sub>
                            <m:r>
                              <a:rPr lang="en-US" altLang="zh-CN" i="1">
                                <a:solidFill>
                                  <a:srgbClr val="FF0000"/>
                                </a:solidFill>
                                <a:latin typeface="Cambria Math" panose="02040503050406030204" pitchFamily="18" charset="0"/>
                              </a:rPr>
                              <m:t>𝐷</m:t>
                            </m:r>
                          </m:sub>
                          <m:sup>
                            <m:r>
                              <a:rPr lang="en-US" altLang="zh-CN" i="1">
                                <a:solidFill>
                                  <a:srgbClr val="FF0000"/>
                                </a:solidFill>
                                <a:latin typeface="Cambria Math" panose="02040503050406030204" pitchFamily="18" charset="0"/>
                              </a:rPr>
                              <m:t>′</m:t>
                            </m:r>
                          </m:sup>
                        </m:sSubSup>
                        <m:r>
                          <a:rPr lang="en-US" altLang="zh-CN" sz="1800" b="0" i="1" smtClean="0">
                            <a:solidFill>
                              <a:srgbClr val="FF0000"/>
                            </a:solidFill>
                            <a:latin typeface="Cambria Math" panose="02040503050406030204" pitchFamily="18" charset="0"/>
                          </a:rPr>
                          <m:t>(1−</m:t>
                        </m:r>
                        <m:sSub>
                          <m:sSubPr>
                            <m:ctrlPr>
                              <a:rPr lang="en-US" altLang="zh-CN" sz="1800" b="0" i="1" smtClean="0">
                                <a:solidFill>
                                  <a:srgbClr val="FF0000"/>
                                </a:solidFill>
                                <a:latin typeface="Cambria Math" panose="02040503050406030204" pitchFamily="18" charset="0"/>
                              </a:rPr>
                            </m:ctrlPr>
                          </m:sSubPr>
                          <m:e>
                            <m:r>
                              <a:rPr lang="zh-CN" altLang="en-US" sz="1800" b="0" i="1" smtClean="0">
                                <a:solidFill>
                                  <a:srgbClr val="FF0000"/>
                                </a:solidFill>
                                <a:latin typeface="Cambria Math" panose="02040503050406030204" pitchFamily="18" charset="0"/>
                              </a:rPr>
                              <m:t>𝜏</m:t>
                            </m:r>
                          </m:e>
                          <m:sub>
                            <m:r>
                              <a:rPr lang="en-US" altLang="zh-CN" sz="1800" b="0" i="1" smtClean="0">
                                <a:solidFill>
                                  <a:srgbClr val="FF0000"/>
                                </a:solidFill>
                                <a:latin typeface="Cambria Math" panose="02040503050406030204" pitchFamily="18" charset="0"/>
                              </a:rPr>
                              <m:t>𝑐</m:t>
                            </m:r>
                          </m:sub>
                        </m:sSub>
                        <m:r>
                          <a:rPr lang="en-US" altLang="zh-CN" sz="1800" b="0" i="1" smtClean="0">
                            <a:solidFill>
                              <a:srgbClr val="FF0000"/>
                            </a:solidFill>
                            <a:latin typeface="Cambria Math" panose="02040503050406030204" pitchFamily="18" charset="0"/>
                          </a:rPr>
                          <m:t>)</m:t>
                        </m:r>
                      </m:oMath>
                    </m:oMathPara>
                  </a14:m>
                  <a:endParaRPr lang="en-US" altLang="zh-CN" sz="1800" dirty="0"/>
                </a:p>
              </p:txBody>
            </p:sp>
          </mc:Choice>
          <mc:Fallback xmlns="">
            <p:sp>
              <p:nvSpPr>
                <p:cNvPr id="35" name="文本框 34">
                  <a:extLst>
                    <a:ext uri="{FF2B5EF4-FFF2-40B4-BE49-F238E27FC236}">
                      <a16:creationId xmlns:a16="http://schemas.microsoft.com/office/drawing/2014/main" id="{14C51B74-59AE-EB10-AEA4-482347252CC0}"/>
                    </a:ext>
                  </a:extLst>
                </p:cNvPr>
                <p:cNvSpPr txBox="1">
                  <a:spLocks noRot="1" noChangeAspect="1" noMove="1" noResize="1" noEditPoints="1" noAdjustHandles="1" noChangeArrowheads="1" noChangeShapeType="1" noTextEdit="1"/>
                </p:cNvSpPr>
                <p:nvPr/>
              </p:nvSpPr>
              <p:spPr>
                <a:xfrm>
                  <a:off x="8137711" y="5493473"/>
                  <a:ext cx="4098697" cy="633379"/>
                </a:xfrm>
                <a:prstGeom prst="rect">
                  <a:avLst/>
                </a:prstGeom>
                <a:blipFill>
                  <a:blip r:embed="rId2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1883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6" name="文本框 5">
            <a:extLst>
              <a:ext uri="{FF2B5EF4-FFF2-40B4-BE49-F238E27FC236}">
                <a16:creationId xmlns:a16="http://schemas.microsoft.com/office/drawing/2014/main" id="{8FAADFFF-E623-DF5F-3CFA-880A111F0773}"/>
              </a:ext>
            </a:extLst>
          </p:cNvPr>
          <p:cNvSpPr txBox="1"/>
          <p:nvPr/>
        </p:nvSpPr>
        <p:spPr>
          <a:xfrm>
            <a:off x="161365" y="1047861"/>
            <a:ext cx="11869270" cy="2462213"/>
          </a:xfrm>
          <a:prstGeom prst="rect">
            <a:avLst/>
          </a:prstGeom>
          <a:noFill/>
        </p:spPr>
        <p:txBody>
          <a:bodyPr wrap="square">
            <a:spAutoFit/>
          </a:bodyPr>
          <a:lstStyle/>
          <a:p>
            <a:r>
              <a:rPr lang="zh-CN" altLang="en-US" sz="2800" dirty="0"/>
              <a:t>例题：上财</a:t>
            </a:r>
            <a:r>
              <a:rPr lang="en-US" altLang="zh-CN" sz="2800" dirty="0"/>
              <a:t>2011</a:t>
            </a:r>
            <a:r>
              <a:rPr lang="zh-CN" altLang="en-US" sz="2800" dirty="0"/>
              <a:t>年真题</a:t>
            </a:r>
            <a:endParaRPr lang="en-US" altLang="zh-CN" sz="2800" dirty="0"/>
          </a:p>
          <a:p>
            <a:endParaRPr lang="en-US" altLang="zh-CN" sz="1400" dirty="0"/>
          </a:p>
          <a:p>
            <a:r>
              <a:rPr lang="en-US" altLang="zh-CN" sz="2800" dirty="0"/>
              <a:t>W </a:t>
            </a:r>
            <a:r>
              <a:rPr lang="zh-CN" altLang="en-US" sz="2800" dirty="0"/>
              <a:t>电力公司正在考虑一个</a:t>
            </a:r>
            <a:r>
              <a:rPr lang="en-US" altLang="zh-CN" sz="2800" dirty="0"/>
              <a:t>2000</a:t>
            </a:r>
            <a:r>
              <a:rPr lang="zh-CN" altLang="en-US" sz="2800" dirty="0"/>
              <a:t>万元的投资项目，其资金来源于权益融资和</a:t>
            </a:r>
            <a:r>
              <a:rPr lang="en-US" altLang="zh-CN" sz="2800" dirty="0"/>
              <a:t>10</a:t>
            </a:r>
            <a:r>
              <a:rPr lang="zh-CN" altLang="en-US" sz="2800" dirty="0"/>
              <a:t>年期的银行借款，公司的目标负债权益比为</a:t>
            </a:r>
            <a:r>
              <a:rPr lang="en-US" altLang="zh-CN" sz="2800" dirty="0"/>
              <a:t>1</a:t>
            </a:r>
            <a:r>
              <a:rPr lang="zh-CN" altLang="en-US" sz="2800" dirty="0"/>
              <a:t>。预计该项目每年将产生息税前收益</a:t>
            </a:r>
            <a:r>
              <a:rPr lang="en-US" altLang="zh-CN" sz="2800" dirty="0"/>
              <a:t>800</a:t>
            </a:r>
            <a:r>
              <a:rPr lang="zh-CN" altLang="en-US" sz="2800" dirty="0"/>
              <a:t>万元，且为永续的。假设银行借款利率为</a:t>
            </a:r>
            <a:r>
              <a:rPr lang="en-US" altLang="zh-CN" sz="2800" dirty="0"/>
              <a:t>10%</a:t>
            </a:r>
            <a:r>
              <a:rPr lang="zh-CN" altLang="en-US" sz="2800" dirty="0"/>
              <a:t>，权益资本成本为</a:t>
            </a:r>
            <a:r>
              <a:rPr lang="en-US" altLang="zh-CN" sz="2800" dirty="0"/>
              <a:t>20%</a:t>
            </a:r>
            <a:r>
              <a:rPr lang="zh-CN" altLang="en-US" sz="2800" dirty="0"/>
              <a:t>，公司所得税率为</a:t>
            </a:r>
            <a:r>
              <a:rPr lang="en-US" altLang="zh-CN" sz="2800" dirty="0"/>
              <a:t>25%</a:t>
            </a:r>
            <a:r>
              <a:rPr lang="zh-CN" altLang="en-US" sz="2800" dirty="0"/>
              <a:t>。试用</a:t>
            </a:r>
            <a:r>
              <a:rPr lang="en-US" altLang="zh-CN" sz="2800" dirty="0"/>
              <a:t>WACC</a:t>
            </a:r>
            <a:r>
              <a:rPr lang="zh-CN" altLang="en-US" sz="2800" dirty="0"/>
              <a:t>法评估该项目的价值。</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BA16780-E68E-02A0-CE17-ECCB7FCAAE82}"/>
                  </a:ext>
                </a:extLst>
              </p:cNvPr>
              <p:cNvSpPr txBox="1"/>
              <p:nvPr/>
            </p:nvSpPr>
            <p:spPr>
              <a:xfrm>
                <a:off x="161365" y="3691301"/>
                <a:ext cx="11456894" cy="2753190"/>
              </a:xfrm>
              <a:prstGeom prst="rect">
                <a:avLst/>
              </a:prstGeom>
              <a:noFill/>
            </p:spPr>
            <p:txBody>
              <a:bodyPr wrap="square" rtlCol="0">
                <a:spAutoFit/>
              </a:bodyPr>
              <a:lstStyle/>
              <a:p>
                <a:r>
                  <a:rPr lang="zh-CN" altLang="en-US" sz="2800" dirty="0"/>
                  <a:t>答案：公司的目标负债权益比为</a:t>
                </a:r>
                <a:r>
                  <a:rPr lang="en-US" altLang="zh-CN" sz="2800" dirty="0"/>
                  <a:t>1</a:t>
                </a:r>
                <a:r>
                  <a:rPr lang="zh-CN" altLang="en-US" sz="2800" dirty="0"/>
                  <a:t>，即公司维持固定的资本结构，因此可以使用</a:t>
                </a:r>
                <a:r>
                  <a:rPr lang="en-US" altLang="zh-CN" sz="2800" dirty="0"/>
                  <a:t>WACC</a:t>
                </a:r>
                <a:r>
                  <a:rPr lang="zh-CN" altLang="en-US" sz="2800" dirty="0"/>
                  <a:t>法，此题属于前述情形</a:t>
                </a:r>
                <a:r>
                  <a:rPr lang="en-US" altLang="zh-CN" sz="2800" dirty="0"/>
                  <a:t>Ⅰ</a:t>
                </a:r>
                <a:r>
                  <a:rPr lang="zh-CN" altLang="en-US" sz="2800" dirty="0"/>
                  <a:t>：现金流永续零增长、债务固定。</a:t>
                </a:r>
              </a:p>
              <a:p>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𝑊𝐴𝐶𝐶</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𝐸</m:t>
                          </m:r>
                        </m:num>
                        <m:den>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𝐸</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𝐷</m:t>
                          </m:r>
                        </m:num>
                        <m:den>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𝐷</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𝜏</m:t>
                              </m:r>
                            </m:e>
                            <m:sub>
                              <m:r>
                                <a:rPr lang="en-US" altLang="zh-CN" sz="2400" b="0" i="1" smtClean="0">
                                  <a:latin typeface="Cambria Math" panose="02040503050406030204" pitchFamily="18" charset="0"/>
                                </a:rPr>
                                <m:t>𝑐</m:t>
                              </m:r>
                            </m:sub>
                          </m:sSub>
                        </m:e>
                      </m:d>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i="1">
                              <a:latin typeface="Cambria Math" panose="02040503050406030204" pitchFamily="18" charset="0"/>
                            </a:rPr>
                            <m:t>2</m:t>
                          </m:r>
                        </m:den>
                      </m:f>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20</m:t>
                      </m:r>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10</m:t>
                      </m:r>
                      <m:r>
                        <a:rPr lang="en-US" altLang="zh-CN" sz="2400" i="1">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1−25%</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13.75%</m:t>
                      </m:r>
                    </m:oMath>
                  </m:oMathPara>
                </a14:m>
                <a:endParaRPr lang="en-US" altLang="zh-CN" sz="2400" dirty="0"/>
              </a:p>
              <a:p>
                <a14:m>
                  <m:oMath xmlns:m="http://schemas.openxmlformats.org/officeDocument/2006/math">
                    <m:r>
                      <a:rPr lang="en-US" altLang="zh-CN" sz="2800" i="1" dirty="0" smtClean="0">
                        <a:latin typeface="Cambria Math" panose="02040503050406030204" pitchFamily="18" charset="0"/>
                      </a:rPr>
                      <m:t>𝐹𝐶𝐹</m:t>
                    </m:r>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𝐸𝐵𝐼𝑇</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𝜏</m:t>
                            </m:r>
                          </m:e>
                          <m:sub>
                            <m:r>
                              <a:rPr lang="en-US" altLang="zh-CN" sz="2800" i="1">
                                <a:latin typeface="Cambria Math" panose="02040503050406030204" pitchFamily="18" charset="0"/>
                              </a:rPr>
                              <m:t>𝑐</m:t>
                            </m:r>
                          </m:sub>
                        </m:sSub>
                      </m:e>
                    </m:d>
                    <m:r>
                      <a:rPr lang="en-US" altLang="zh-CN" sz="2800" b="0" i="1" smtClean="0">
                        <a:latin typeface="Cambria Math" panose="02040503050406030204" pitchFamily="18" charset="0"/>
                      </a:rPr>
                      <m:t>=800</m:t>
                    </m:r>
                    <m:r>
                      <a:rPr lang="en-US" altLang="zh-CN" sz="2800" b="0" i="1" smtClean="0">
                        <a:latin typeface="Cambria Math" panose="02040503050406030204" pitchFamily="18" charset="0"/>
                        <a:ea typeface="Cambria Math" panose="02040503050406030204" pitchFamily="18" charset="0"/>
                      </a:rPr>
                      <m:t>×</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1−25%</m:t>
                        </m:r>
                      </m:e>
                    </m:d>
                    <m:r>
                      <a:rPr lang="en-US" altLang="zh-CN" sz="2800" b="0" i="1" smtClean="0">
                        <a:latin typeface="Cambria Math" panose="02040503050406030204" pitchFamily="18" charset="0"/>
                        <a:ea typeface="Cambria Math" panose="02040503050406030204" pitchFamily="18" charset="0"/>
                      </a:rPr>
                      <m:t>=600</m:t>
                    </m:r>
                  </m:oMath>
                </a14:m>
                <a:r>
                  <a:rPr lang="zh-CN" altLang="en-US" sz="2800" dirty="0"/>
                  <a:t>万元</a:t>
                </a:r>
                <a:endParaRPr lang="en-US" altLang="zh-CN" sz="2800" dirty="0"/>
              </a:p>
              <a:p>
                <a14:m>
                  <m:oMath xmlns:m="http://schemas.openxmlformats.org/officeDocument/2006/math">
                    <m:r>
                      <a:rPr lang="en-US" altLang="zh-CN" sz="2800" i="1" dirty="0" smtClean="0">
                        <a:latin typeface="Cambria Math" panose="02040503050406030204" pitchFamily="18" charset="0"/>
                      </a:rPr>
                      <m:t>𝑁𝑃</m:t>
                    </m:r>
                    <m:r>
                      <a:rPr lang="en-US" altLang="zh-CN" sz="2800" i="1" dirty="0">
                        <a:latin typeface="Cambria Math" panose="02040503050406030204" pitchFamily="18" charset="0"/>
                      </a:rPr>
                      <m:t>𝑉</m:t>
                    </m:r>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r>
                          <a:rPr lang="en-US" altLang="zh-CN" sz="2800" i="1" dirty="0">
                            <a:latin typeface="Cambria Math" panose="02040503050406030204" pitchFamily="18" charset="0"/>
                          </a:rPr>
                          <m:t>𝐹𝐶𝐹</m:t>
                        </m:r>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den>
                    </m:f>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𝐼</m:t>
                    </m:r>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r>
                          <a:rPr lang="en-US" altLang="zh-CN" sz="2800" b="0" i="1" dirty="0" smtClean="0">
                            <a:latin typeface="Cambria Math" panose="02040503050406030204" pitchFamily="18" charset="0"/>
                          </a:rPr>
                          <m:t>600</m:t>
                        </m:r>
                      </m:num>
                      <m:den>
                        <m:r>
                          <a:rPr lang="en-US" altLang="zh-CN" sz="2800" b="0" i="1" dirty="0" smtClean="0">
                            <a:latin typeface="Cambria Math" panose="02040503050406030204" pitchFamily="18" charset="0"/>
                          </a:rPr>
                          <m:t>13.75%</m:t>
                        </m:r>
                      </m:den>
                    </m:f>
                    <m:r>
                      <a:rPr lang="en-US" altLang="zh-CN" sz="2800" b="0" i="1" dirty="0" smtClean="0">
                        <a:latin typeface="Cambria Math" panose="02040503050406030204" pitchFamily="18" charset="0"/>
                      </a:rPr>
                      <m:t>−2000=2363.64</m:t>
                    </m:r>
                  </m:oMath>
                </a14:m>
                <a:r>
                  <a:rPr lang="zh-CN" altLang="en-US" sz="2800" dirty="0"/>
                  <a:t>万元</a:t>
                </a:r>
              </a:p>
            </p:txBody>
          </p:sp>
        </mc:Choice>
        <mc:Fallback xmlns="">
          <p:sp>
            <p:nvSpPr>
              <p:cNvPr id="4" name="文本框 3">
                <a:extLst>
                  <a:ext uri="{FF2B5EF4-FFF2-40B4-BE49-F238E27FC236}">
                    <a16:creationId xmlns:a16="http://schemas.microsoft.com/office/drawing/2014/main" id="{8BA16780-E68E-02A0-CE17-ECCB7FCAAE82}"/>
                  </a:ext>
                </a:extLst>
              </p:cNvPr>
              <p:cNvSpPr txBox="1">
                <a:spLocks noRot="1" noChangeAspect="1" noMove="1" noResize="1" noEditPoints="1" noAdjustHandles="1" noChangeArrowheads="1" noChangeShapeType="1" noTextEdit="1"/>
              </p:cNvSpPr>
              <p:nvPr/>
            </p:nvSpPr>
            <p:spPr>
              <a:xfrm>
                <a:off x="161365" y="3691301"/>
                <a:ext cx="11456894" cy="2753190"/>
              </a:xfrm>
              <a:prstGeom prst="rect">
                <a:avLst/>
              </a:prstGeom>
              <a:blipFill>
                <a:blip r:embed="rId4"/>
                <a:stretch>
                  <a:fillRect l="-1064" t="-2661" r="-1383" b="-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16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3EEE6C24-BCEE-B606-B436-8839EBA0034E}"/>
              </a:ext>
            </a:extLst>
          </p:cNvPr>
          <p:cNvSpPr txBox="1"/>
          <p:nvPr/>
        </p:nvSpPr>
        <p:spPr>
          <a:xfrm>
            <a:off x="484095" y="1982450"/>
            <a:ext cx="11223811" cy="2893100"/>
          </a:xfrm>
          <a:prstGeom prst="rect">
            <a:avLst/>
          </a:prstGeom>
          <a:noFill/>
        </p:spPr>
        <p:txBody>
          <a:bodyPr wrap="square" rtlCol="0">
            <a:spAutoFit/>
          </a:bodyPr>
          <a:lstStyle/>
          <a:p>
            <a:pPr algn="l"/>
            <a:r>
              <a:rPr lang="zh-CN" altLang="en-US" sz="2800" dirty="0"/>
              <a:t>例题：上财</a:t>
            </a:r>
            <a:r>
              <a:rPr lang="en-US" altLang="zh-CN" sz="2800" dirty="0"/>
              <a:t>2014</a:t>
            </a:r>
            <a:r>
              <a:rPr lang="zh-CN" altLang="en-US" sz="2800" dirty="0"/>
              <a:t>年真题</a:t>
            </a:r>
            <a:endParaRPr lang="en-US" altLang="zh-CN" sz="2800" dirty="0"/>
          </a:p>
          <a:p>
            <a:pPr algn="l"/>
            <a:endParaRPr lang="en-US" altLang="zh-CN" sz="1400" dirty="0"/>
          </a:p>
          <a:p>
            <a:pPr algn="l"/>
            <a:r>
              <a:rPr lang="en-US" altLang="zh-CN" sz="2800" dirty="0"/>
              <a:t>A</a:t>
            </a:r>
            <a:r>
              <a:rPr lang="zh-CN" altLang="en-US" sz="2800" dirty="0"/>
              <a:t>公司目前的债务市场价值为</a:t>
            </a:r>
            <a:r>
              <a:rPr lang="en-US" altLang="zh-CN" sz="2800" dirty="0"/>
              <a:t>5.3</a:t>
            </a:r>
            <a:r>
              <a:rPr lang="zh-CN" altLang="en-US" sz="2800" dirty="0"/>
              <a:t>亿元，股票的市场价值为</a:t>
            </a:r>
            <a:r>
              <a:rPr lang="en-US" altLang="zh-CN" sz="2800" dirty="0"/>
              <a:t>74.1 </a:t>
            </a:r>
            <a:r>
              <a:rPr lang="zh-CN" altLang="en-US" sz="2800" dirty="0"/>
              <a:t>亿元。假设公司的权益贝塔为</a:t>
            </a:r>
            <a:r>
              <a:rPr lang="en-US" altLang="zh-CN" sz="2800" dirty="0"/>
              <a:t>0.87</a:t>
            </a:r>
            <a:r>
              <a:rPr lang="zh-CN" altLang="en-US" sz="2800" dirty="0"/>
              <a:t>，无风险利率</a:t>
            </a:r>
            <a:r>
              <a:rPr lang="en-US" altLang="zh-CN" sz="2800" dirty="0"/>
              <a:t>3.5%</a:t>
            </a:r>
            <a:r>
              <a:rPr lang="zh-CN" altLang="en-US" sz="2800" dirty="0"/>
              <a:t>，市场预期收益率为</a:t>
            </a:r>
            <a:r>
              <a:rPr lang="en-US" altLang="zh-CN" sz="2800" dirty="0"/>
              <a:t>14%</a:t>
            </a:r>
            <a:r>
              <a:rPr lang="zh-CN" altLang="en-US" sz="2800" dirty="0"/>
              <a:t>，借款利率为</a:t>
            </a:r>
            <a:r>
              <a:rPr lang="en-US" altLang="zh-CN" sz="2800" dirty="0"/>
              <a:t>8%</a:t>
            </a:r>
            <a:r>
              <a:rPr lang="zh-CN" altLang="en-US" sz="2800" dirty="0"/>
              <a:t>。为了扩大项目投资，公司的负债权益比将调整为</a:t>
            </a:r>
            <a:r>
              <a:rPr lang="en-US" altLang="zh-CN" sz="2800" dirty="0"/>
              <a:t>25%</a:t>
            </a:r>
            <a:r>
              <a:rPr lang="zh-CN" altLang="en-US" sz="2800" dirty="0"/>
              <a:t>。若借款利率不变，公司的所得税率是</a:t>
            </a:r>
            <a:r>
              <a:rPr lang="en-US" altLang="zh-CN" sz="2800" dirty="0"/>
              <a:t>25%</a:t>
            </a:r>
            <a:r>
              <a:rPr lang="zh-CN" altLang="en-US" sz="2800" dirty="0"/>
              <a:t>。在新的资本结构下，该公司的加权平均资本成本是多少？</a:t>
            </a:r>
            <a:endParaRPr lang="en-US" altLang="zh-CN" sz="2800" dirty="0"/>
          </a:p>
        </p:txBody>
      </p:sp>
    </p:spTree>
    <p:extLst>
      <p:ext uri="{BB962C8B-B14F-4D97-AF65-F5344CB8AC3E}">
        <p14:creationId xmlns:p14="http://schemas.microsoft.com/office/powerpoint/2010/main" val="3466971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DE1D363-AF27-EBD5-8FC5-ED8E7E589695}"/>
                  </a:ext>
                </a:extLst>
              </p:cNvPr>
              <p:cNvSpPr txBox="1"/>
              <p:nvPr/>
            </p:nvSpPr>
            <p:spPr>
              <a:xfrm>
                <a:off x="60577" y="823743"/>
                <a:ext cx="12070847" cy="5691623"/>
              </a:xfrm>
              <a:prstGeom prst="rect">
                <a:avLst/>
              </a:prstGeom>
              <a:noFill/>
            </p:spPr>
            <p:txBody>
              <a:bodyPr wrap="square" rtlCol="0">
                <a:spAutoFit/>
              </a:bodyPr>
              <a:lstStyle/>
              <a:p>
                <a:r>
                  <a:rPr lang="zh-CN" altLang="en-US" sz="2800" dirty="0"/>
                  <a:t>答案：此题属于前述情形</a:t>
                </a:r>
                <a:r>
                  <a:rPr lang="en-US" altLang="zh-CN" sz="2800" dirty="0"/>
                  <a:t>Ⅰ</a:t>
                </a:r>
                <a:r>
                  <a:rPr lang="zh-CN" altLang="en-US" sz="2800" dirty="0"/>
                  <a:t>：现金流永续零增长、债务固定。</a:t>
                </a:r>
                <a:endParaRPr lang="en-US" altLang="zh-CN" sz="2800" dirty="0"/>
              </a:p>
              <a:p>
                <a:endParaRPr lang="en-US" altLang="zh-CN" sz="1400" dirty="0"/>
              </a:p>
              <a:p>
                <a:r>
                  <a:rPr lang="zh-CN" altLang="en-US" sz="2800" dirty="0"/>
                  <a:t>原有资本结构下：</a:t>
                </a:r>
                <a:endParaRPr lang="en-US" altLang="zh-CN" sz="2800" dirty="0"/>
              </a:p>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𝑓</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𝛽</m:t>
                          </m:r>
                        </m:e>
                        <m:sub>
                          <m:r>
                            <a:rPr lang="en-US" altLang="zh-CN" sz="2800" b="0" i="1" smtClean="0">
                              <a:latin typeface="Cambria Math" panose="02040503050406030204" pitchFamily="18" charset="0"/>
                            </a:rPr>
                            <m:t>𝐸</m:t>
                          </m:r>
                        </m:sub>
                      </m:sSub>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b="0" i="1" smtClean="0">
                                  <a:latin typeface="Cambria Math" panose="02040503050406030204" pitchFamily="18" charset="0"/>
                                </a:rPr>
                                <m:t>𝑀</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𝑓</m:t>
                              </m:r>
                            </m:sub>
                          </m:sSub>
                        </m:e>
                      </m:d>
                      <m:r>
                        <a:rPr lang="en-US" altLang="zh-CN" sz="2800" b="0" i="1" smtClean="0">
                          <a:latin typeface="Cambria Math" panose="02040503050406030204" pitchFamily="18" charset="0"/>
                        </a:rPr>
                        <m:t>=3.5%+0.87</m:t>
                      </m:r>
                      <m:r>
                        <a:rPr lang="en-US" altLang="zh-CN" sz="2800" b="0" i="1" smtClean="0">
                          <a:latin typeface="Cambria Math" panose="02040503050406030204" pitchFamily="18" charset="0"/>
                          <a:ea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14%−3.5%</m:t>
                          </m:r>
                        </m:e>
                      </m:d>
                      <m:r>
                        <a:rPr lang="en-US" altLang="zh-CN" sz="2800" b="0" i="1" smtClean="0">
                          <a:latin typeface="Cambria Math" panose="02040503050406030204" pitchFamily="18" charset="0"/>
                        </a:rPr>
                        <m:t>=12.635%</m:t>
                      </m:r>
                    </m:oMath>
                  </m:oMathPara>
                </a14:m>
                <a:endParaRPr lang="en-US" altLang="zh-CN" sz="2800" dirty="0"/>
              </a:p>
              <a:p>
                <a14:m>
                  <m:oMath xmlns:m="http://schemas.openxmlformats.org/officeDocument/2006/math">
                    <m:r>
                      <a:rPr lang="zh-CN" altLang="en-US" sz="2800" i="1" dirty="0">
                        <a:latin typeface="Cambria Math" panose="02040503050406030204" pitchFamily="18" charset="0"/>
                      </a:rPr>
                      <m:t>求出无杠杆</m:t>
                    </m:r>
                    <m:r>
                      <a:rPr lang="zh-CN" altLang="en-US" sz="2800" i="1" dirty="0" smtClean="0">
                        <a:latin typeface="Cambria Math" panose="02040503050406030204" pitchFamily="18" charset="0"/>
                      </a:rPr>
                      <m:t>资本成本</m:t>
                    </m:r>
                    <m:r>
                      <a:rPr lang="zh-CN" altLang="en-US" sz="2800" i="1" dirty="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𝐷</m:t>
                        </m:r>
                      </m:num>
                      <m:den>
                        <m:r>
                          <a:rPr lang="en-US" altLang="zh-CN" sz="2800" b="0" i="1" smtClean="0">
                            <a:latin typeface="Cambria Math" panose="02040503050406030204" pitchFamily="18" charset="0"/>
                          </a:rPr>
                          <m:t>𝐸</m:t>
                        </m:r>
                      </m:den>
                    </m:f>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e>
                    </m:d>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𝜏</m:t>
                            </m:r>
                          </m:e>
                          <m:sub>
                            <m:r>
                              <a:rPr lang="en-US" altLang="zh-CN" sz="2800" i="1">
                                <a:latin typeface="Cambria Math" panose="02040503050406030204" pitchFamily="18" charset="0"/>
                              </a:rPr>
                              <m:t>𝑐</m:t>
                            </m:r>
                          </m:sub>
                        </m:sSub>
                      </m:e>
                    </m:d>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5.3</m:t>
                        </m:r>
                      </m:num>
                      <m:den>
                        <m:r>
                          <a:rPr lang="en-US" altLang="zh-CN" sz="2800" b="0" i="1" smtClean="0">
                            <a:latin typeface="Cambria Math" panose="02040503050406030204" pitchFamily="18" charset="0"/>
                          </a:rPr>
                          <m:t>74.1</m:t>
                        </m:r>
                      </m:den>
                    </m:f>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e>
                    </m:d>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b="0" i="1" smtClean="0">
                            <a:latin typeface="Cambria Math" panose="02040503050406030204" pitchFamily="18" charset="0"/>
                          </a:rPr>
                          <m:t>25%</m:t>
                        </m:r>
                      </m:e>
                    </m:d>
                  </m:oMath>
                </a14:m>
                <a:r>
                  <a:rPr lang="zh-CN" altLang="en-US" sz="2800" dirty="0"/>
                  <a:t>，解得</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b="0" i="0" smtClean="0">
                        <a:latin typeface="Cambria Math" panose="02040503050406030204" pitchFamily="18" charset="0"/>
                      </a:rPr>
                      <m:t>=12.4%</m:t>
                    </m:r>
                  </m:oMath>
                </a14:m>
                <a:r>
                  <a:rPr lang="zh-CN" altLang="en-US" sz="2800" dirty="0"/>
                  <a:t>，也可以直接用</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𝐸</m:t>
                            </m:r>
                          </m:num>
                          <m:den>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den>
                        </m:f>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num>
                      <m:den>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den>
                    </m:f>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r>
                      <a:rPr lang="en-US" altLang="zh-CN" sz="2800" b="0" i="0"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74.1</m:t>
                        </m:r>
                      </m:num>
                      <m:den>
                        <m:r>
                          <a:rPr lang="en-US" altLang="zh-CN" sz="2800" i="1">
                            <a:latin typeface="Cambria Math" panose="02040503050406030204" pitchFamily="18" charset="0"/>
                          </a:rPr>
                          <m:t>74.1+5.3(1−</m:t>
                        </m:r>
                        <m:r>
                          <a:rPr lang="en-US" altLang="zh-CN" sz="2800" i="1" dirty="0">
                            <a:latin typeface="Cambria Math" panose="02040503050406030204" pitchFamily="18" charset="0"/>
                            <a:ea typeface="Cambria Math" panose="02040503050406030204" pitchFamily="18" charset="0"/>
                          </a:rPr>
                          <m:t>25%</m:t>
                        </m:r>
                        <m:r>
                          <a:rPr lang="en-US" altLang="zh-CN" sz="2800" i="1">
                            <a:latin typeface="Cambria Math" panose="02040503050406030204" pitchFamily="18" charset="0"/>
                          </a:rPr>
                          <m:t>)</m:t>
                        </m:r>
                        <m:r>
                          <m:rPr>
                            <m:nor/>
                          </m:rPr>
                          <a:rPr lang="zh-CN" altLang="en-US" sz="2800" dirty="0"/>
                          <m:t> </m:t>
                        </m:r>
                      </m:den>
                    </m:f>
                    <m:r>
                      <a:rPr lang="en-US" altLang="zh-CN" sz="2800" i="1" dirty="0"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12.635%+</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5.3(1−</m:t>
                        </m:r>
                        <m:r>
                          <a:rPr lang="en-US" altLang="zh-CN" sz="2800" i="1" dirty="0">
                            <a:latin typeface="Cambria Math" panose="02040503050406030204" pitchFamily="18" charset="0"/>
                            <a:ea typeface="Cambria Math" panose="02040503050406030204" pitchFamily="18" charset="0"/>
                          </a:rPr>
                          <m:t>25%</m:t>
                        </m:r>
                        <m:r>
                          <a:rPr lang="en-US" altLang="zh-CN" sz="2800" i="1">
                            <a:latin typeface="Cambria Math" panose="02040503050406030204" pitchFamily="18" charset="0"/>
                          </a:rPr>
                          <m:t>)</m:t>
                        </m:r>
                      </m:num>
                      <m:den>
                        <m:r>
                          <a:rPr lang="en-US" altLang="zh-CN" sz="2800" i="1">
                            <a:latin typeface="Cambria Math" panose="02040503050406030204" pitchFamily="18" charset="0"/>
                          </a:rPr>
                          <m:t>74.1+5.3(1−</m:t>
                        </m:r>
                        <m:r>
                          <a:rPr lang="en-US" altLang="zh-CN" sz="2800" i="1" dirty="0">
                            <a:latin typeface="Cambria Math" panose="02040503050406030204" pitchFamily="18" charset="0"/>
                            <a:ea typeface="Cambria Math" panose="02040503050406030204" pitchFamily="18" charset="0"/>
                          </a:rPr>
                          <m:t>25%</m:t>
                        </m:r>
                        <m:r>
                          <a:rPr lang="en-US" altLang="zh-CN" sz="2800" i="1">
                            <a:latin typeface="Cambria Math" panose="02040503050406030204" pitchFamily="18" charset="0"/>
                          </a:rPr>
                          <m:t>)</m:t>
                        </m:r>
                      </m:den>
                    </m:f>
                    <m:r>
                      <a:rPr lang="en-US" altLang="zh-CN" sz="2800" i="1" dirty="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8</m:t>
                    </m:r>
                    <m:r>
                      <a:rPr lang="en-US" altLang="zh-CN" sz="2800" i="1">
                        <a:latin typeface="Cambria Math" panose="02040503050406030204" pitchFamily="18" charset="0"/>
                      </a:rPr>
                      <m:t>%</m:t>
                    </m:r>
                    <m:r>
                      <a:rPr lang="en-US" altLang="zh-CN" sz="2800" b="0" i="1" smtClean="0">
                        <a:latin typeface="Cambria Math" panose="02040503050406030204" pitchFamily="18" charset="0"/>
                      </a:rPr>
                      <m:t>=</m:t>
                    </m:r>
                    <m:r>
                      <a:rPr lang="en-US" altLang="zh-CN" sz="2800">
                        <a:latin typeface="Cambria Math" panose="02040503050406030204" pitchFamily="18" charset="0"/>
                      </a:rPr>
                      <m:t>12.4%</m:t>
                    </m:r>
                  </m:oMath>
                </a14:m>
                <a:endParaRPr lang="en-US" altLang="zh-CN" sz="2800" dirty="0"/>
              </a:p>
              <a:p>
                <a:endParaRPr lang="en-US" altLang="zh-CN" sz="1400" dirty="0"/>
              </a:p>
              <a:p>
                <a:r>
                  <a:rPr lang="zh-CN" altLang="en-US" sz="2800" dirty="0"/>
                  <a:t>当负债权益比调整为</a:t>
                </a:r>
                <a:r>
                  <a:rPr lang="en-US" altLang="zh-CN" sz="2800" dirty="0"/>
                  <a:t>0.25</a:t>
                </a:r>
                <a:r>
                  <a:rPr lang="zh-CN" altLang="en-US" sz="2800" dirty="0"/>
                  <a:t>后：</a:t>
                </a:r>
                <a14:m>
                  <m:oMath xmlns:m="http://schemas.openxmlformats.org/officeDocument/2006/math">
                    <m:sSubSup>
                      <m:sSubSupPr>
                        <m:ctrlPr>
                          <a:rPr lang="en-US" altLang="zh-CN" sz="2800" i="1" smtClean="0">
                            <a:solidFill>
                              <a:schemeClr val="tx1"/>
                            </a:solidFill>
                            <a:latin typeface="Cambria Math" panose="02040503050406030204" pitchFamily="18" charset="0"/>
                          </a:rPr>
                        </m:ctrlPr>
                      </m:sSubSup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up>
                        <m:r>
                          <a:rPr lang="en-US" altLang="zh-CN" sz="2800" i="1">
                            <a:solidFill>
                              <a:schemeClr val="tx1"/>
                            </a:solidFill>
                            <a:latin typeface="Cambria Math" panose="02040503050406030204" pitchFamily="18" charset="0"/>
                          </a:rPr>
                          <m:t>′</m:t>
                        </m:r>
                      </m:sup>
                    </m:sSubSup>
                    <m:r>
                      <a:rPr lang="en-US" altLang="zh-CN" sz="2800" i="1">
                        <a:solidFill>
                          <a:schemeClr val="tx1"/>
                        </a:solidFill>
                        <a:latin typeface="Cambria Math" panose="02040503050406030204" pitchFamily="18" charset="0"/>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𝑈</m:t>
                        </m:r>
                      </m:sub>
                    </m:sSub>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sSup>
                          <m:sSupPr>
                            <m:ctrlPr>
                              <a:rPr lang="en-US"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𝐷</m:t>
                            </m:r>
                          </m:e>
                          <m:sup>
                            <m:r>
                              <a:rPr lang="en-US" altLang="zh-CN" sz="2800" i="1">
                                <a:solidFill>
                                  <a:schemeClr val="tx1"/>
                                </a:solidFill>
                                <a:latin typeface="Cambria Math" panose="02040503050406030204" pitchFamily="18" charset="0"/>
                              </a:rPr>
                              <m:t>′</m:t>
                            </m:r>
                          </m:sup>
                        </m:sSup>
                      </m:num>
                      <m:den>
                        <m:sSup>
                          <m:sSupPr>
                            <m:ctrlPr>
                              <a:rPr lang="en-US"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𝐸</m:t>
                            </m:r>
                          </m:e>
                          <m:sup>
                            <m:r>
                              <a:rPr lang="en-US" altLang="zh-CN" sz="2800" i="1">
                                <a:solidFill>
                                  <a:schemeClr val="tx1"/>
                                </a:solidFill>
                                <a:latin typeface="Cambria Math" panose="02040503050406030204" pitchFamily="18" charset="0"/>
                              </a:rPr>
                              <m:t>′</m:t>
                            </m:r>
                          </m:sup>
                        </m:sSup>
                      </m:den>
                    </m:f>
                    <m:d>
                      <m:dPr>
                        <m:ctrlPr>
                          <a:rPr lang="en-US" altLang="zh-CN" sz="2800" i="1">
                            <a:solidFill>
                              <a:schemeClr val="tx1"/>
                            </a:solidFill>
                            <a:latin typeface="Cambria Math" panose="02040503050406030204" pitchFamily="18" charset="0"/>
                          </a:rPr>
                        </m:ctrlPr>
                      </m:dP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𝑈</m:t>
                            </m:r>
                          </m:sub>
                        </m:sSub>
                        <m:r>
                          <a:rPr lang="en-US" altLang="zh-CN" sz="2800" i="1">
                            <a:solidFill>
                              <a:schemeClr val="tx1"/>
                            </a:solidFill>
                            <a:latin typeface="Cambria Math" panose="02040503050406030204" pitchFamily="18" charset="0"/>
                          </a:rPr>
                          <m:t>−</m:t>
                        </m:r>
                        <m:sSubSup>
                          <m:sSubSupPr>
                            <m:ctrlPr>
                              <a:rPr lang="en-US" altLang="zh-CN" sz="2800" i="1">
                                <a:solidFill>
                                  <a:schemeClr val="tx1"/>
                                </a:solidFill>
                                <a:latin typeface="Cambria Math" panose="02040503050406030204" pitchFamily="18" charset="0"/>
                              </a:rPr>
                            </m:ctrlPr>
                          </m:sSubSup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𝐷</m:t>
                            </m:r>
                          </m:sub>
                          <m:sup>
                            <m:r>
                              <a:rPr lang="en-US" altLang="zh-CN" sz="2800" i="1">
                                <a:solidFill>
                                  <a:schemeClr val="tx1"/>
                                </a:solidFill>
                                <a:latin typeface="Cambria Math" panose="02040503050406030204" pitchFamily="18" charset="0"/>
                              </a:rPr>
                              <m:t>′</m:t>
                            </m:r>
                          </m:sup>
                        </m:sSubSup>
                      </m:e>
                    </m:d>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sSub>
                          <m:sSubPr>
                            <m:ctrlPr>
                              <a:rPr lang="en-US" altLang="zh-CN"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𝜏</m:t>
                            </m:r>
                          </m:e>
                          <m:sub>
                            <m:r>
                              <a:rPr lang="en-US" altLang="zh-CN" sz="2800" i="1">
                                <a:solidFill>
                                  <a:schemeClr val="tx1"/>
                                </a:solidFill>
                                <a:latin typeface="Cambria Math" panose="02040503050406030204" pitchFamily="18" charset="0"/>
                              </a:rPr>
                              <m:t>𝑐</m:t>
                            </m:r>
                          </m:sub>
                        </m:sSub>
                      </m:e>
                    </m:d>
                    <m:r>
                      <a:rPr lang="en-US" altLang="zh-CN" sz="2800" b="0" i="1" smtClean="0">
                        <a:solidFill>
                          <a:schemeClr val="tx1"/>
                        </a:solidFill>
                        <a:latin typeface="Cambria Math" panose="02040503050406030204" pitchFamily="18" charset="0"/>
                      </a:rPr>
                      <m:t>=12.4%+0.25</m:t>
                    </m:r>
                    <m:r>
                      <a:rPr lang="en-US" altLang="zh-CN" sz="2800" b="0" i="1" smtClean="0">
                        <a:solidFill>
                          <a:schemeClr val="tx1"/>
                        </a:solidFill>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12.4%</m:t>
                    </m:r>
                    <m:r>
                      <a:rPr lang="en-US" altLang="zh-CN" sz="2800" b="0" i="1" smtClean="0">
                        <a:latin typeface="Cambria Math" panose="02040503050406030204" pitchFamily="18" charset="0"/>
                      </a:rPr>
                      <m:t>−</m:t>
                    </m:r>
                    <m:r>
                      <a:rPr lang="en-US" altLang="zh-CN" sz="2800" i="1">
                        <a:latin typeface="Cambria Math" panose="02040503050406030204" pitchFamily="18" charset="0"/>
                      </a:rPr>
                      <m:t>8%</m:t>
                    </m:r>
                    <m:r>
                      <a:rPr lang="en-US" altLang="zh-CN" sz="2800" b="0" i="1" smtClean="0">
                        <a:solidFill>
                          <a:schemeClr val="tx1"/>
                        </a:solidFill>
                        <a:latin typeface="Cambria Math" panose="02040503050406030204" pitchFamily="18" charset="0"/>
                        <a:ea typeface="Cambria Math" panose="02040503050406030204" pitchFamily="18" charset="0"/>
                      </a:rPr>
                      <m:t>)</m:t>
                    </m:r>
                    <m:r>
                      <a:rPr lang="en-US" altLang="zh-CN" sz="2800" dirty="0" smtClean="0">
                        <a:latin typeface="Cambria Math" panose="02040503050406030204" pitchFamily="18" charset="0"/>
                      </a:rPr>
                      <m:t>×</m:t>
                    </m:r>
                    <m:r>
                      <a:rPr lang="en-US" altLang="zh-CN" sz="2800" i="1">
                        <a:latin typeface="Cambria Math" panose="02040503050406030204" pitchFamily="18" charset="0"/>
                      </a:rPr>
                      <m:t>(1−</m:t>
                    </m:r>
                    <m:r>
                      <a:rPr lang="en-US" altLang="zh-CN" sz="2800" i="1" dirty="0">
                        <a:latin typeface="Cambria Math" panose="02040503050406030204" pitchFamily="18" charset="0"/>
                        <a:ea typeface="Cambria Math" panose="02040503050406030204" pitchFamily="18" charset="0"/>
                      </a:rPr>
                      <m:t>25%</m:t>
                    </m:r>
                    <m:r>
                      <a:rPr lang="en-US" altLang="zh-CN" sz="2800" i="1">
                        <a:latin typeface="Cambria Math" panose="02040503050406030204" pitchFamily="18" charset="0"/>
                      </a:rPr>
                      <m:t>)</m:t>
                    </m:r>
                    <m:r>
                      <m:rPr>
                        <m:nor/>
                      </m:rPr>
                      <a:rPr lang="en-US" altLang="zh-CN" sz="2800" b="0" i="0" smtClean="0">
                        <a:latin typeface="Cambria Math" panose="02040503050406030204" pitchFamily="18" charset="0"/>
                      </a:rPr>
                      <m:t>=13.225%</m:t>
                    </m:r>
                  </m:oMath>
                </a14:m>
                <a:endParaRPr lang="en-US" altLang="zh-CN" sz="2800" dirty="0"/>
              </a:p>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tx1"/>
                              </a:solidFill>
                              <a:latin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𝑊𝐴𝐶𝐶</m:t>
                          </m:r>
                        </m:sub>
                        <m:sup>
                          <m:r>
                            <a:rPr lang="en-US" altLang="zh-CN" sz="2400" i="1">
                              <a:solidFill>
                                <a:schemeClr val="tx1"/>
                              </a:solidFill>
                              <a:latin typeface="Cambria Math" panose="02040503050406030204" pitchFamily="18" charset="0"/>
                            </a:rPr>
                            <m:t>′</m:t>
                          </m:r>
                        </m:sup>
                      </m:sSubSup>
                      <m:r>
                        <a:rPr lang="en-US" altLang="zh-CN" sz="2400" i="1">
                          <a:solidFill>
                            <a:schemeClr val="tx1"/>
                          </a:solidFill>
                          <a:latin typeface="Cambria Math" panose="02040503050406030204" pitchFamily="18" charset="0"/>
                        </a:rPr>
                        <m:t>=</m:t>
                      </m:r>
                      <m:sSubSup>
                        <m:sSubSupPr>
                          <m:ctrlPr>
                            <a:rPr lang="en-US" altLang="zh-CN" sz="2400" i="1">
                              <a:solidFill>
                                <a:schemeClr val="tx1"/>
                              </a:solidFill>
                              <a:latin typeface="Cambria Math" panose="02040503050406030204" pitchFamily="18" charset="0"/>
                            </a:rPr>
                          </m:ctrlPr>
                        </m:sSubSupPr>
                        <m:e>
                          <m:f>
                            <m:fPr>
                              <m:ctrlPr>
                                <a:rPr lang="en-US" altLang="zh-CN" sz="2400" i="1">
                                  <a:solidFill>
                                    <a:schemeClr val="tx1"/>
                                  </a:solidFill>
                                  <a:latin typeface="Cambria Math" panose="02040503050406030204" pitchFamily="18" charset="0"/>
                                </a:rPr>
                              </m:ctrlPr>
                            </m:fPr>
                            <m:num>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𝐸</m:t>
                                  </m:r>
                                </m:e>
                                <m:sup>
                                  <m:r>
                                    <a:rPr lang="en-US" altLang="zh-CN" sz="2400" i="1">
                                      <a:solidFill>
                                        <a:schemeClr val="tx1"/>
                                      </a:solidFill>
                                      <a:latin typeface="Cambria Math" panose="02040503050406030204" pitchFamily="18" charset="0"/>
                                    </a:rPr>
                                    <m:t>′</m:t>
                                  </m:r>
                                </m:sup>
                              </m:sSup>
                            </m:num>
                            <m:den>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𝐸</m:t>
                                  </m:r>
                                </m:e>
                                <m:sup>
                                  <m:r>
                                    <a:rPr lang="en-US" altLang="zh-CN" sz="2400" i="1">
                                      <a:solidFill>
                                        <a:schemeClr val="tx1"/>
                                      </a:solidFill>
                                      <a:latin typeface="Cambria Math" panose="02040503050406030204" pitchFamily="18" charset="0"/>
                                    </a:rPr>
                                    <m:t>′</m:t>
                                  </m:r>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𝐷</m:t>
                                  </m:r>
                                </m:e>
                                <m:sup>
                                  <m:r>
                                    <a:rPr lang="en-US" altLang="zh-CN" sz="2400" i="1">
                                      <a:solidFill>
                                        <a:schemeClr val="tx1"/>
                                      </a:solidFill>
                                      <a:latin typeface="Cambria Math" panose="02040503050406030204" pitchFamily="18" charset="0"/>
                                    </a:rPr>
                                    <m:t>′</m:t>
                                  </m:r>
                                </m:sup>
                              </m:sSup>
                            </m:den>
                          </m:f>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𝐸</m:t>
                          </m:r>
                        </m:sub>
                        <m:sup>
                          <m:r>
                            <a:rPr lang="en-US" altLang="zh-CN" sz="2400" i="1">
                              <a:solidFill>
                                <a:schemeClr val="tx1"/>
                              </a:solidFill>
                              <a:latin typeface="Cambria Math" panose="02040503050406030204" pitchFamily="18" charset="0"/>
                            </a:rPr>
                            <m:t>′</m:t>
                          </m:r>
                        </m:sup>
                      </m:sSubSup>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𝐷</m:t>
                              </m:r>
                            </m:e>
                            <m:sup>
                              <m:r>
                                <a:rPr lang="en-US" altLang="zh-CN" sz="2400" i="1">
                                  <a:solidFill>
                                    <a:schemeClr val="tx1"/>
                                  </a:solidFill>
                                  <a:latin typeface="Cambria Math" panose="02040503050406030204" pitchFamily="18" charset="0"/>
                                </a:rPr>
                                <m:t>′</m:t>
                              </m:r>
                            </m:sup>
                          </m:sSup>
                        </m:num>
                        <m:den>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𝐸</m:t>
                              </m:r>
                            </m:e>
                            <m:sup>
                              <m:r>
                                <a:rPr lang="en-US" altLang="zh-CN" sz="2400" i="1">
                                  <a:solidFill>
                                    <a:schemeClr val="tx1"/>
                                  </a:solidFill>
                                  <a:latin typeface="Cambria Math" panose="02040503050406030204" pitchFamily="18" charset="0"/>
                                </a:rPr>
                                <m:t>′</m:t>
                              </m:r>
                            </m:sup>
                          </m:sSup>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𝐷</m:t>
                              </m:r>
                            </m:e>
                            <m:sup>
                              <m:r>
                                <a:rPr lang="en-US" altLang="zh-CN" sz="2400" i="1">
                                  <a:solidFill>
                                    <a:schemeClr val="tx1"/>
                                  </a:solidFill>
                                  <a:latin typeface="Cambria Math" panose="02040503050406030204" pitchFamily="18" charset="0"/>
                                </a:rPr>
                                <m:t>′</m:t>
                              </m:r>
                            </m:sup>
                          </m:sSup>
                        </m:den>
                      </m:f>
                      <m:sSubSup>
                        <m:sSubSupPr>
                          <m:ctrlPr>
                            <a:rPr lang="en-US" altLang="zh-CN" sz="2400" i="1">
                              <a:solidFill>
                                <a:schemeClr val="tx1"/>
                              </a:solidFill>
                              <a:latin typeface="Cambria Math" panose="02040503050406030204" pitchFamily="18" charset="0"/>
                            </a:rPr>
                          </m:ctrlPr>
                        </m:sSubSup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up>
                          <m:r>
                            <a:rPr lang="en-US" altLang="zh-CN" sz="2400" i="1">
                              <a:solidFill>
                                <a:schemeClr val="tx1"/>
                              </a:solidFill>
                              <a:latin typeface="Cambria Math" panose="02040503050406030204" pitchFamily="18" charset="0"/>
                            </a:rPr>
                            <m:t>′</m:t>
                          </m:r>
                        </m:sup>
                      </m:sSub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1−</m:t>
                          </m:r>
                          <m:sSub>
                            <m:sSubPr>
                              <m:ctrlPr>
                                <a:rPr lang="en-US" altLang="zh-CN"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𝜏</m:t>
                              </m:r>
                            </m:e>
                            <m:sub>
                              <m:r>
                                <a:rPr lang="en-US" altLang="zh-CN" sz="2400" i="1">
                                  <a:solidFill>
                                    <a:schemeClr val="tx1"/>
                                  </a:solidFill>
                                  <a:latin typeface="Cambria Math" panose="02040503050406030204" pitchFamily="18" charset="0"/>
                                </a:rPr>
                                <m:t>𝑐</m:t>
                              </m:r>
                            </m:sub>
                          </m:sSub>
                        </m:e>
                      </m:d>
                      <m:r>
                        <a:rPr lang="en-US" altLang="zh-CN" sz="2400" b="0" i="0"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4</m:t>
                          </m:r>
                        </m:num>
                        <m:den>
                          <m:r>
                            <a:rPr lang="en-US" altLang="zh-CN" sz="2400" b="0" i="1" smtClean="0">
                              <a:solidFill>
                                <a:schemeClr val="tx1"/>
                              </a:solidFill>
                              <a:latin typeface="Cambria Math" panose="02040503050406030204" pitchFamily="18" charset="0"/>
                            </a:rPr>
                            <m:t>5</m:t>
                          </m:r>
                        </m:den>
                      </m:f>
                      <m:r>
                        <a:rPr lang="en-US" altLang="zh-CN" sz="2400" b="0" i="1" smtClean="0">
                          <a:solidFill>
                            <a:schemeClr val="tx1"/>
                          </a:solidFill>
                          <a:latin typeface="Cambria Math" panose="02040503050406030204" pitchFamily="18" charset="0"/>
                          <a:ea typeface="Cambria Math" panose="02040503050406030204" pitchFamily="18" charset="0"/>
                        </a:rPr>
                        <m:t>×13.225%+</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1</m:t>
                          </m:r>
                        </m:num>
                        <m:den>
                          <m:r>
                            <a:rPr lang="en-US" altLang="zh-CN" sz="2400" b="0" i="1" smtClean="0">
                              <a:solidFill>
                                <a:schemeClr val="tx1"/>
                              </a:solidFill>
                              <a:latin typeface="Cambria Math" panose="02040503050406030204" pitchFamily="18" charset="0"/>
                            </a:rPr>
                            <m:t>5</m:t>
                          </m:r>
                        </m:den>
                      </m:f>
                      <m:r>
                        <a:rPr lang="en-US" altLang="zh-CN" sz="2400" b="0" i="1" smtClean="0">
                          <a:solidFill>
                            <a:schemeClr val="tx1"/>
                          </a:solidFill>
                          <a:latin typeface="Cambria Math" panose="02040503050406030204" pitchFamily="18" charset="0"/>
                          <a:ea typeface="Cambria Math" panose="02040503050406030204" pitchFamily="18" charset="0"/>
                        </a:rPr>
                        <m:t>×8%</m:t>
                      </m:r>
                      <m:r>
                        <a:rPr lang="en-US" altLang="zh-CN" sz="2400" dirty="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r>
                            <a:rPr lang="en-US" altLang="zh-CN" sz="2400" i="1" dirty="0">
                              <a:latin typeface="Cambria Math" panose="02040503050406030204" pitchFamily="18" charset="0"/>
                              <a:ea typeface="Cambria Math" panose="02040503050406030204" pitchFamily="18" charset="0"/>
                            </a:rPr>
                            <m:t>25%</m:t>
                          </m:r>
                        </m:e>
                      </m:d>
                      <m:r>
                        <a:rPr lang="en-US" altLang="zh-CN" sz="2400" b="0" i="1" smtClean="0">
                          <a:latin typeface="Cambria Math" panose="02040503050406030204" pitchFamily="18" charset="0"/>
                        </a:rPr>
                        <m:t>=11.78%</m:t>
                      </m:r>
                    </m:oMath>
                  </m:oMathPara>
                </a14:m>
                <a:endParaRPr lang="en-US" altLang="zh-CN" sz="2400" dirty="0">
                  <a:solidFill>
                    <a:schemeClr val="tx1"/>
                  </a:solidFill>
                </a:endParaRPr>
              </a:p>
            </p:txBody>
          </p:sp>
        </mc:Choice>
        <mc:Fallback xmlns="">
          <p:sp>
            <p:nvSpPr>
              <p:cNvPr id="6" name="文本框 5">
                <a:extLst>
                  <a:ext uri="{FF2B5EF4-FFF2-40B4-BE49-F238E27FC236}">
                    <a16:creationId xmlns:a16="http://schemas.microsoft.com/office/drawing/2014/main" id="{5DE1D363-AF27-EBD5-8FC5-ED8E7E589695}"/>
                  </a:ext>
                </a:extLst>
              </p:cNvPr>
              <p:cNvSpPr txBox="1">
                <a:spLocks noRot="1" noChangeAspect="1" noMove="1" noResize="1" noEditPoints="1" noAdjustHandles="1" noChangeArrowheads="1" noChangeShapeType="1" noTextEdit="1"/>
              </p:cNvSpPr>
              <p:nvPr/>
            </p:nvSpPr>
            <p:spPr>
              <a:xfrm>
                <a:off x="60577" y="823743"/>
                <a:ext cx="12070847" cy="5691623"/>
              </a:xfrm>
              <a:prstGeom prst="rect">
                <a:avLst/>
              </a:prstGeom>
              <a:blipFill>
                <a:blip r:embed="rId4"/>
                <a:stretch>
                  <a:fillRect l="-1061" t="-11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65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FC4D84AB-0337-48C1-2492-66C5E6908C85}"/>
              </a:ext>
            </a:extLst>
          </p:cNvPr>
          <p:cNvSpPr txBox="1"/>
          <p:nvPr/>
        </p:nvSpPr>
        <p:spPr>
          <a:xfrm>
            <a:off x="372035" y="1047861"/>
            <a:ext cx="11447930" cy="2462213"/>
          </a:xfrm>
          <a:prstGeom prst="rect">
            <a:avLst/>
          </a:prstGeom>
          <a:noFill/>
        </p:spPr>
        <p:txBody>
          <a:bodyPr wrap="square">
            <a:spAutoFit/>
          </a:bodyPr>
          <a:lstStyle/>
          <a:p>
            <a:r>
              <a:rPr lang="zh-CN" altLang="en-US" sz="2800" dirty="0"/>
              <a:t>例题：上财</a:t>
            </a:r>
            <a:r>
              <a:rPr lang="en-US" altLang="zh-CN" sz="2800" dirty="0"/>
              <a:t>2015</a:t>
            </a:r>
            <a:r>
              <a:rPr lang="zh-CN" altLang="en-US" sz="2800" dirty="0"/>
              <a:t>年真题</a:t>
            </a:r>
            <a:endParaRPr lang="en-US" altLang="zh-CN" sz="2800" dirty="0"/>
          </a:p>
          <a:p>
            <a:endParaRPr lang="en-US" altLang="zh-CN" sz="1400" dirty="0"/>
          </a:p>
          <a:p>
            <a:r>
              <a:rPr lang="zh-CN" altLang="en-US" sz="2800" dirty="0"/>
              <a:t>已知某公司现在是全权益公司，资本成本为 </a:t>
            </a:r>
            <a:r>
              <a:rPr lang="en-US" altLang="zh-CN" sz="2800" dirty="0"/>
              <a:t>16%</a:t>
            </a:r>
            <a:r>
              <a:rPr lang="zh-CN" altLang="en-US" sz="2800" dirty="0"/>
              <a:t>，现准备调节资本结构，使得负债与权益比例维持在</a:t>
            </a:r>
            <a:r>
              <a:rPr lang="en-US" altLang="zh-CN" sz="2800" dirty="0"/>
              <a:t>0.5</a:t>
            </a:r>
            <a:r>
              <a:rPr lang="zh-CN" altLang="en-US" sz="2800" dirty="0"/>
              <a:t>，债券收益率为</a:t>
            </a:r>
            <a:r>
              <a:rPr lang="en-US" altLang="zh-CN" sz="2800" dirty="0"/>
              <a:t>9%</a:t>
            </a:r>
            <a:r>
              <a:rPr lang="zh-CN" altLang="en-US" sz="2800" dirty="0"/>
              <a:t>，公司所得税率为</a:t>
            </a:r>
            <a:r>
              <a:rPr lang="en-US" altLang="zh-CN" sz="2800" dirty="0"/>
              <a:t>35%</a:t>
            </a:r>
            <a:r>
              <a:rPr lang="zh-CN" altLang="en-US" sz="2800" dirty="0"/>
              <a:t>，税前加权平均资本成本不变，则新的资本结构下，加权平均资本接近于</a:t>
            </a:r>
            <a:r>
              <a:rPr lang="en-US" altLang="zh-CN" sz="2800" dirty="0"/>
              <a:t>?</a:t>
            </a:r>
            <a:endParaRPr lang="zh-CN" altLang="en-US" sz="2800" dirty="0"/>
          </a:p>
          <a:p>
            <a:r>
              <a:rPr lang="en-US" altLang="zh-CN" sz="2800" dirty="0"/>
              <a:t>A.13%		B.14%		C.15%		D.16%</a:t>
            </a:r>
            <a:endParaRPr lang="zh-CN" altLang="en-US" sz="28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67B6568-C372-4167-639D-895165108DDE}"/>
                  </a:ext>
                </a:extLst>
              </p:cNvPr>
              <p:cNvSpPr txBox="1"/>
              <p:nvPr/>
            </p:nvSpPr>
            <p:spPr>
              <a:xfrm>
                <a:off x="372035" y="3639608"/>
                <a:ext cx="11205882" cy="2851230"/>
              </a:xfrm>
              <a:prstGeom prst="rect">
                <a:avLst/>
              </a:prstGeom>
              <a:noFill/>
            </p:spPr>
            <p:txBody>
              <a:bodyPr wrap="square" rtlCol="0">
                <a:spAutoFit/>
              </a:bodyPr>
              <a:lstStyle/>
              <a:p>
                <a:pPr algn="l"/>
                <a:r>
                  <a:rPr lang="zh-CN" altLang="en-US" sz="2800" dirty="0"/>
                  <a:t>答案：</a:t>
                </a:r>
                <a:r>
                  <a:rPr lang="en-US" altLang="zh-CN" sz="2800" dirty="0">
                    <a:solidFill>
                      <a:srgbClr val="FF0000"/>
                    </a:solidFill>
                  </a:rPr>
                  <a:t>C</a:t>
                </a:r>
                <a:r>
                  <a:rPr lang="zh-CN" altLang="en-US" sz="2800" dirty="0"/>
                  <a:t>，此题属于前述情形</a:t>
                </a:r>
                <a:r>
                  <a:rPr lang="en-US" altLang="zh-CN" sz="2800" dirty="0"/>
                  <a:t>Ⅱ</a:t>
                </a:r>
                <a:r>
                  <a:rPr lang="zh-CN" altLang="en-US" sz="2800" dirty="0"/>
                  <a:t>维持固定资本结构，但债务额不固定，并且题目刻意强调了</a:t>
                </a:r>
                <a:r>
                  <a:rPr lang="zh-CN" altLang="en-US" sz="2800" dirty="0">
                    <a:solidFill>
                      <a:srgbClr val="FF0000"/>
                    </a:solidFill>
                  </a:rPr>
                  <a:t>税前加权平均资本成本不变</a:t>
                </a:r>
                <a:r>
                  <a:rPr lang="zh-CN" altLang="en-US" sz="2800" dirty="0"/>
                  <a:t>。</a:t>
                </a:r>
                <a:endParaRPr lang="en-US" altLang="zh-CN" sz="2800" dirty="0"/>
              </a:p>
              <a:p>
                <a:pPr/>
                <a14:m>
                  <m:oMathPara xmlns:m="http://schemas.openxmlformats.org/officeDocument/2006/math">
                    <m:oMathParaPr>
                      <m:jc m:val="centerGroup"/>
                    </m:oMathParaPr>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𝑈</m:t>
                          </m:r>
                        </m:sub>
                      </m:sSub>
                      <m:r>
                        <a:rPr lang="en-US" altLang="zh-CN" sz="2800" b="0" i="1" smtClean="0">
                          <a:solidFill>
                            <a:schemeClr val="tx1"/>
                          </a:solidFill>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zh-CN" altLang="en-US" sz="2800" i="1" smtClean="0">
                              <a:latin typeface="Cambria Math" panose="02040503050406030204" pitchFamily="18" charset="0"/>
                            </a:rPr>
                            <m:t>税前</m:t>
                          </m:r>
                          <m:r>
                            <a:rPr lang="en-US" altLang="zh-CN" sz="2800" b="0" i="1" smtClean="0">
                              <a:latin typeface="Cambria Math" panose="02040503050406030204" pitchFamily="18" charset="0"/>
                            </a:rPr>
                            <m:t>𝑊𝐴𝐶𝐶</m:t>
                          </m:r>
                        </m:sub>
                      </m:sSub>
                      <m:r>
                        <a:rPr lang="en-US" altLang="zh-CN" sz="2800" i="1">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𝐸</m:t>
                          </m:r>
                        </m:num>
                        <m:den>
                          <m:r>
                            <a:rPr lang="en-US" altLang="zh-CN" sz="2800" i="1">
                              <a:solidFill>
                                <a:schemeClr val="tx1"/>
                              </a:solidFill>
                              <a:latin typeface="Cambria Math" panose="02040503050406030204" pitchFamily="18" charset="0"/>
                            </a:rPr>
                            <m:t>𝐸</m:t>
                          </m:r>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𝐷</m:t>
                          </m:r>
                        </m:den>
                      </m:f>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𝐷</m:t>
                          </m:r>
                        </m:num>
                        <m:den>
                          <m:r>
                            <a:rPr lang="en-US" altLang="zh-CN" sz="2800" i="1">
                              <a:solidFill>
                                <a:schemeClr val="tx1"/>
                              </a:solidFill>
                              <a:latin typeface="Cambria Math" panose="02040503050406030204" pitchFamily="18" charset="0"/>
                            </a:rPr>
                            <m:t>𝐸</m:t>
                          </m:r>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𝐷</m:t>
                          </m:r>
                        </m:den>
                      </m:f>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𝐷</m:t>
                          </m:r>
                        </m:sub>
                      </m:sSub>
                      <m:r>
                        <a:rPr lang="en-US" altLang="zh-CN" sz="2800" b="0" i="0" smtClean="0">
                          <a:solidFill>
                            <a:schemeClr val="tx1"/>
                          </a:solidFill>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2</m:t>
                          </m:r>
                        </m:num>
                        <m:den>
                          <m:r>
                            <a:rPr lang="en-US" altLang="zh-CN" sz="2800" b="0" i="1" smtClean="0">
                              <a:latin typeface="Cambria Math" panose="02040503050406030204" pitchFamily="18" charset="0"/>
                            </a:rPr>
                            <m:t>2</m:t>
                          </m:r>
                          <m:r>
                            <a:rPr lang="en-US" altLang="zh-CN" sz="2800" i="1">
                              <a:latin typeface="Cambria Math" panose="02040503050406030204" pitchFamily="18" charset="0"/>
                            </a:rPr>
                            <m:t>+</m:t>
                          </m:r>
                          <m:r>
                            <a:rPr lang="en-US" altLang="zh-CN" sz="2800" b="0" i="1" smtClean="0">
                              <a:latin typeface="Cambria Math" panose="02040503050406030204" pitchFamily="18" charset="0"/>
                            </a:rPr>
                            <m:t>1</m:t>
                          </m:r>
                        </m:den>
                      </m:f>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r>
                            <a:rPr lang="en-US" altLang="zh-CN" sz="2800" i="1">
                              <a:latin typeface="Cambria Math" panose="02040503050406030204" pitchFamily="18" charset="0"/>
                            </a:rPr>
                            <m:t>+</m:t>
                          </m:r>
                          <m:r>
                            <a:rPr lang="en-US" altLang="zh-CN" sz="2800" b="0" i="1" smtClean="0">
                              <a:latin typeface="Cambria Math" panose="02040503050406030204" pitchFamily="18" charset="0"/>
                            </a:rPr>
                            <m:t>1</m:t>
                          </m:r>
                        </m:den>
                      </m:f>
                      <m:r>
                        <a:rPr lang="en-US" altLang="zh-CN" sz="2800" i="1" smtClean="0">
                          <a:latin typeface="Cambria Math" panose="02040503050406030204" pitchFamily="18" charset="0"/>
                          <a:ea typeface="Cambria Math" panose="02040503050406030204" pitchFamily="18" charset="0"/>
                        </a:rPr>
                        <m:t>×</m:t>
                      </m:r>
                      <m:r>
                        <a:rPr lang="en-US" altLang="zh-CN" sz="2800" b="0" i="0" smtClean="0">
                          <a:latin typeface="Cambria Math" panose="02040503050406030204" pitchFamily="18" charset="0"/>
                          <a:ea typeface="Cambria Math" panose="02040503050406030204" pitchFamily="18" charset="0"/>
                        </a:rPr>
                        <m:t>9</m:t>
                      </m:r>
                      <m:r>
                        <a:rPr lang="en-US" altLang="zh-CN" sz="2800" i="1">
                          <a:latin typeface="Cambria Math" panose="02040503050406030204" pitchFamily="18" charset="0"/>
                          <a:ea typeface="Cambria Math" panose="02040503050406030204" pitchFamily="18" charset="0"/>
                        </a:rPr>
                        <m:t>%</m:t>
                      </m:r>
                      <m:r>
                        <a:rPr lang="en-US" altLang="zh-CN" sz="2800">
                          <a:latin typeface="Cambria Math" panose="02040503050406030204" pitchFamily="18" charset="0"/>
                        </a:rPr>
                        <m:t>=</m:t>
                      </m:r>
                      <m:r>
                        <a:rPr lang="en-US" altLang="zh-CN" sz="2800" b="0" i="0" smtClean="0">
                          <a:solidFill>
                            <a:schemeClr val="tx1"/>
                          </a:solidFill>
                          <a:latin typeface="Cambria Math" panose="02040503050406030204" pitchFamily="18" charset="0"/>
                        </a:rPr>
                        <m:t>16%</m:t>
                      </m:r>
                    </m:oMath>
                  </m:oMathPara>
                </a14:m>
                <a:endParaRPr lang="en-US" altLang="zh-CN" sz="2800" dirty="0">
                  <a:solidFill>
                    <a:schemeClr val="tx1"/>
                  </a:solidFill>
                </a:endParaRPr>
              </a:p>
              <a:p>
                <a:r>
                  <a:rPr lang="zh-CN" altLang="en-US" sz="2800" dirty="0">
                    <a:solidFill>
                      <a:schemeClr val="tx1"/>
                    </a:solidFill>
                  </a:rPr>
                  <a:t>解得</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b="0" i="1" dirty="0" smtClean="0">
                        <a:latin typeface="Cambria Math" panose="02040503050406030204" pitchFamily="18" charset="0"/>
                      </a:rPr>
                      <m:t>=</m:t>
                    </m:r>
                    <m:r>
                      <a:rPr lang="en-US" altLang="zh-CN" sz="2800" i="1" dirty="0" smtClean="0">
                        <a:solidFill>
                          <a:schemeClr val="tx1"/>
                        </a:solidFill>
                        <a:latin typeface="Cambria Math" panose="02040503050406030204" pitchFamily="18" charset="0"/>
                      </a:rPr>
                      <m:t>19.5%</m:t>
                    </m:r>
                  </m:oMath>
                </a14:m>
                <a:r>
                  <a:rPr lang="zh-CN" altLang="en-US" sz="2800" dirty="0">
                    <a:solidFill>
                      <a:schemeClr val="tx1"/>
                    </a:solidFill>
                  </a:rPr>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𝐸</m:t>
                        </m:r>
                      </m:num>
                      <m:den>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den>
                    </m:f>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𝐷</m:t>
                        </m:r>
                      </m:num>
                      <m:den>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den>
                    </m:f>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𝜏</m:t>
                            </m:r>
                          </m:e>
                          <m:sub>
                            <m:r>
                              <a:rPr lang="en-US" altLang="zh-CN" sz="2800" i="1">
                                <a:latin typeface="Cambria Math" panose="02040503050406030204" pitchFamily="18" charset="0"/>
                              </a:rPr>
                              <m:t>𝑐</m:t>
                            </m:r>
                          </m:sub>
                        </m:sSub>
                      </m:e>
                    </m:d>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2</m:t>
                        </m:r>
                      </m:num>
                      <m:den>
                        <m:r>
                          <a:rPr lang="en-US" altLang="zh-CN" sz="2800" b="0" i="1" smtClean="0">
                            <a:latin typeface="Cambria Math" panose="02040503050406030204" pitchFamily="18" charset="0"/>
                          </a:rPr>
                          <m:t>3</m:t>
                        </m:r>
                      </m:den>
                    </m:f>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19</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b="0" i="1" smtClean="0">
                            <a:latin typeface="Cambria Math" panose="02040503050406030204" pitchFamily="18" charset="0"/>
                          </a:rPr>
                          <m:t>3</m:t>
                        </m:r>
                      </m:den>
                    </m:f>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9</m:t>
                    </m:r>
                    <m:r>
                      <a:rPr lang="en-US" altLang="zh-CN" sz="2800" i="1">
                        <a:latin typeface="Cambria Math" panose="02040503050406030204" pitchFamily="18" charset="0"/>
                        <a:ea typeface="Cambria Math" panose="02040503050406030204" pitchFamily="18" charset="0"/>
                      </a:rPr>
                      <m:t>%×</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5%</m:t>
                        </m:r>
                      </m:e>
                    </m:d>
                    <m:r>
                      <a:rPr lang="en-US" altLang="zh-CN" sz="2800" b="0" i="1" dirty="0" smtClean="0">
                        <a:latin typeface="Cambria Math" panose="02040503050406030204" pitchFamily="18" charset="0"/>
                        <a:ea typeface="Cambria Math" panose="02040503050406030204" pitchFamily="18" charset="0"/>
                      </a:rPr>
                      <m:t>=14</m:t>
                    </m:r>
                    <m:r>
                      <a:rPr lang="en-US" altLang="zh-CN" sz="2800" i="1" dirty="0" smtClean="0">
                        <a:solidFill>
                          <a:schemeClr val="tx1"/>
                        </a:solidFill>
                        <a:latin typeface="Cambria Math" panose="02040503050406030204" pitchFamily="18" charset="0"/>
                      </a:rPr>
                      <m:t>.95%</m:t>
                    </m:r>
                  </m:oMath>
                </a14:m>
                <a:endParaRPr lang="zh-CN" altLang="en-US" sz="2800" dirty="0">
                  <a:solidFill>
                    <a:schemeClr val="tx1"/>
                  </a:solidFill>
                </a:endParaRPr>
              </a:p>
            </p:txBody>
          </p:sp>
        </mc:Choice>
        <mc:Fallback xmlns="">
          <p:sp>
            <p:nvSpPr>
              <p:cNvPr id="4" name="文本框 3">
                <a:extLst>
                  <a:ext uri="{FF2B5EF4-FFF2-40B4-BE49-F238E27FC236}">
                    <a16:creationId xmlns:a16="http://schemas.microsoft.com/office/drawing/2014/main" id="{A67B6568-C372-4167-639D-895165108DDE}"/>
                  </a:ext>
                </a:extLst>
              </p:cNvPr>
              <p:cNvSpPr txBox="1">
                <a:spLocks noRot="1" noChangeAspect="1" noMove="1" noResize="1" noEditPoints="1" noAdjustHandles="1" noChangeArrowheads="1" noChangeShapeType="1" noTextEdit="1"/>
              </p:cNvSpPr>
              <p:nvPr/>
            </p:nvSpPr>
            <p:spPr>
              <a:xfrm>
                <a:off x="372035" y="3639608"/>
                <a:ext cx="11205882" cy="2851230"/>
              </a:xfrm>
              <a:prstGeom prst="rect">
                <a:avLst/>
              </a:prstGeom>
              <a:blipFill>
                <a:blip r:embed="rId4"/>
                <a:stretch>
                  <a:fillRect l="-1088" t="-2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607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257647" y="250621"/>
            <a:ext cx="1104790" cy="461665"/>
          </a:xfrm>
          <a:prstGeom prst="rect">
            <a:avLst/>
          </a:prstGeom>
          <a:noFill/>
        </p:spPr>
        <p:txBody>
          <a:bodyPr wrap="none" rtlCol="0">
            <a:spAutoFit/>
          </a:bodyPr>
          <a:lstStyle/>
          <a:p>
            <a:pPr algn="ctr" defTabSz="866943" fontAlgn="base">
              <a:spcBef>
                <a:spcPct val="0"/>
              </a:spcBef>
              <a:spcAft>
                <a:spcPct val="0"/>
              </a:spcAft>
            </a:pP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APV</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法</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ACE9D9E-5594-BBB5-E331-0DF924B8A8DE}"/>
                  </a:ext>
                </a:extLst>
              </p:cNvPr>
              <p:cNvSpPr txBox="1"/>
              <p:nvPr/>
            </p:nvSpPr>
            <p:spPr>
              <a:xfrm>
                <a:off x="3998439" y="1047861"/>
                <a:ext cx="4195123"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𝑉</m:t>
                          </m:r>
                        </m:e>
                        <m:sup>
                          <m:r>
                            <a:rPr lang="en-US" altLang="zh-CN" sz="2800" b="0" i="1" smtClean="0">
                              <a:latin typeface="Cambria Math" panose="02040503050406030204" pitchFamily="18" charset="0"/>
                            </a:rPr>
                            <m:t>𝐿</m:t>
                          </m:r>
                        </m:sup>
                      </m:sSup>
                      <m:r>
                        <a:rPr lang="en-US" altLang="zh-CN" sz="2800" b="0" i="0"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𝑉</m:t>
                          </m:r>
                        </m:e>
                        <m:sup>
                          <m:r>
                            <a:rPr lang="en-US" altLang="zh-CN" sz="2800" b="0" i="1" smtClean="0">
                              <a:latin typeface="Cambria Math" panose="02040503050406030204" pitchFamily="18" charset="0"/>
                            </a:rPr>
                            <m:t>𝑈</m:t>
                          </m:r>
                        </m:sup>
                      </m:sSup>
                      <m:r>
                        <a:rPr lang="en-US" altLang="zh-CN" sz="2800" b="0" i="0" smtClean="0">
                          <a:latin typeface="Cambria Math" panose="02040503050406030204" pitchFamily="18" charset="0"/>
                        </a:rPr>
                        <m:t>+</m:t>
                      </m:r>
                      <m:r>
                        <m:rPr>
                          <m:sty m:val="p"/>
                        </m:rPr>
                        <a:rPr lang="en-US" altLang="zh-CN" sz="2800" b="0" i="0" smtClean="0">
                          <a:latin typeface="Cambria Math" panose="02040503050406030204" pitchFamily="18" charset="0"/>
                        </a:rPr>
                        <m:t>PV</m:t>
                      </m:r>
                      <m:r>
                        <a:rPr lang="en-US" altLang="zh-CN" sz="2800" b="0" i="0" smtClean="0">
                          <a:latin typeface="Cambria Math" panose="02040503050406030204" pitchFamily="18" charset="0"/>
                        </a:rPr>
                        <m:t>(</m:t>
                      </m:r>
                      <m:r>
                        <a:rPr lang="zh-CN" altLang="en-US" sz="2800" i="1">
                          <a:latin typeface="Cambria Math" panose="02040503050406030204" pitchFamily="18" charset="0"/>
                        </a:rPr>
                        <m:t>利息税盾</m:t>
                      </m:r>
                      <m:r>
                        <a:rPr lang="en-US" altLang="zh-CN" sz="2800" b="0" i="0" smtClean="0">
                          <a:latin typeface="Cambria Math" panose="02040503050406030204" pitchFamily="18" charset="0"/>
                        </a:rPr>
                        <m:t>)</m:t>
                      </m:r>
                    </m:oMath>
                  </m:oMathPara>
                </a14:m>
                <a:endParaRPr lang="zh-CN" altLang="en-US" sz="2800" dirty="0"/>
              </a:p>
            </p:txBody>
          </p:sp>
        </mc:Choice>
        <mc:Fallback xmlns="">
          <p:sp>
            <p:nvSpPr>
              <p:cNvPr id="2" name="文本框 1">
                <a:extLst>
                  <a:ext uri="{FF2B5EF4-FFF2-40B4-BE49-F238E27FC236}">
                    <a16:creationId xmlns:a16="http://schemas.microsoft.com/office/drawing/2014/main" id="{7ACE9D9E-5594-BBB5-E331-0DF924B8A8DE}"/>
                  </a:ext>
                </a:extLst>
              </p:cNvPr>
              <p:cNvSpPr txBox="1">
                <a:spLocks noRot="1" noChangeAspect="1" noMove="1" noResize="1" noEditPoints="1" noAdjustHandles="1" noChangeArrowheads="1" noChangeShapeType="1" noTextEdit="1"/>
              </p:cNvSpPr>
              <p:nvPr/>
            </p:nvSpPr>
            <p:spPr>
              <a:xfrm>
                <a:off x="3998439" y="1047861"/>
                <a:ext cx="4195123" cy="523220"/>
              </a:xfrm>
              <a:prstGeom prst="rect">
                <a:avLst/>
              </a:prstGeom>
              <a:blipFill>
                <a:blip r:embed="rId4"/>
                <a:stretch>
                  <a:fillRect/>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3093938D-90A7-CCB1-A8DA-5E6B21E4B5A4}"/>
              </a:ext>
            </a:extLst>
          </p:cNvPr>
          <p:cNvCxnSpPr>
            <a:cxnSpLocks/>
            <a:endCxn id="5" idx="0"/>
          </p:cNvCxnSpPr>
          <p:nvPr/>
        </p:nvCxnSpPr>
        <p:spPr>
          <a:xfrm flipH="1">
            <a:off x="3079377" y="1571081"/>
            <a:ext cx="1994647" cy="104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62FC90B-515F-D274-A05D-C4918DF54496}"/>
                  </a:ext>
                </a:extLst>
              </p:cNvPr>
              <p:cNvSpPr txBox="1"/>
              <p:nvPr/>
            </p:nvSpPr>
            <p:spPr>
              <a:xfrm>
                <a:off x="152400" y="2611996"/>
                <a:ext cx="5853953" cy="3057440"/>
              </a:xfrm>
              <a:prstGeom prst="rect">
                <a:avLst/>
              </a:prstGeom>
              <a:noFill/>
            </p:spPr>
            <p:txBody>
              <a:bodyPr wrap="square" rtlCol="0">
                <a:spAutoFit/>
              </a:bodyPr>
              <a:lstStyle/>
              <a:p>
                <a:pPr algn="l"/>
                <a:r>
                  <a:rPr lang="zh-CN" altLang="en-US" sz="2800" dirty="0"/>
                  <a:t>计算</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𝑉</m:t>
                        </m:r>
                      </m:e>
                      <m:sup>
                        <m:r>
                          <a:rPr lang="en-US" altLang="zh-CN" sz="2800" b="0" i="1" smtClean="0">
                            <a:latin typeface="Cambria Math" panose="02040503050406030204" pitchFamily="18" charset="0"/>
                          </a:rPr>
                          <m:t>𝑈</m:t>
                        </m:r>
                      </m:sup>
                    </m:sSup>
                  </m:oMath>
                </a14:m>
                <a:r>
                  <a:rPr lang="zh-CN" altLang="en-US" sz="2800" dirty="0"/>
                  <a:t>：</a:t>
                </a:r>
                <a:endParaRPr lang="en-US" altLang="zh-CN" sz="2800" dirty="0"/>
              </a:p>
              <a:p>
                <a:pPr algn="l"/>
                <a:r>
                  <a:rPr lang="zh-CN" altLang="en-US" sz="2800" dirty="0"/>
                  <a:t>①</a:t>
                </a:r>
                <a:r>
                  <a:rPr lang="zh-CN" altLang="en-US" sz="2800" i="0" dirty="0">
                    <a:solidFill>
                      <a:schemeClr val="tx1"/>
                    </a:solidFill>
                    <a:latin typeface="+mj-lt"/>
                  </a:rPr>
                  <a:t>目标杠杆比率（</a:t>
                </a:r>
                <a:r>
                  <a:rPr lang="en-US" altLang="zh-CN" sz="2800" i="0" dirty="0">
                    <a:solidFill>
                      <a:srgbClr val="FF0000"/>
                    </a:solidFill>
                    <a:latin typeface="+mn-ea"/>
                  </a:rPr>
                  <a:t>Ⅱ</a:t>
                </a:r>
                <a:r>
                  <a:rPr lang="zh-CN" altLang="en-US" sz="2800" i="0" dirty="0">
                    <a:solidFill>
                      <a:schemeClr val="tx1"/>
                    </a:solidFill>
                    <a:latin typeface="+mj-lt"/>
                  </a:rPr>
                  <a:t>情况）下：</a:t>
                </a:r>
                <a:endParaRPr lang="en-US" altLang="zh-CN" sz="2800" i="0" dirty="0">
                  <a:solidFill>
                    <a:schemeClr val="tx1"/>
                  </a:solidFill>
                  <a:latin typeface="+mj-lt"/>
                </a:endParaRPr>
              </a:p>
              <a:p>
                <a:pPr algn="l"/>
                <a14:m>
                  <m:oMathPara xmlns:m="http://schemas.openxmlformats.org/officeDocument/2006/math">
                    <m:oMathParaPr>
                      <m:jc m:val="center"/>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𝑈</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zh-CN" altLang="en-US" sz="2400" i="1">
                              <a:solidFill>
                                <a:schemeClr val="tx1"/>
                              </a:solidFill>
                              <a:latin typeface="Cambria Math" panose="02040503050406030204" pitchFamily="18" charset="0"/>
                            </a:rPr>
                            <m:t>税前</m:t>
                          </m:r>
                          <m:r>
                            <a:rPr lang="en-US" altLang="zh-CN" sz="2400" b="0" i="1" smtClean="0">
                              <a:solidFill>
                                <a:schemeClr val="tx1"/>
                              </a:solidFill>
                              <a:latin typeface="Cambria Math" panose="02040503050406030204" pitchFamily="18" charset="0"/>
                            </a:rPr>
                            <m:t>𝑊𝐴𝐶𝐶</m:t>
                          </m:r>
                        </m:sub>
                      </m:sSub>
                      <m:r>
                        <a:rPr lang="en-US" altLang="zh-CN" sz="2400" b="0" i="1" smtClean="0">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𝐸</m:t>
                          </m:r>
                        </m:num>
                        <m:den>
                          <m:r>
                            <a:rPr lang="en-US" altLang="zh-CN" sz="2400" i="1">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𝐷</m:t>
                          </m:r>
                        </m:den>
                      </m:f>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𝐸</m:t>
                          </m:r>
                        </m:sub>
                      </m:sSub>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𝐷</m:t>
                          </m:r>
                        </m:num>
                        <m:den>
                          <m:r>
                            <a:rPr lang="en-US" altLang="zh-CN" sz="2400" i="1">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𝐷</m:t>
                          </m:r>
                        </m:den>
                      </m:f>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oMath>
                  </m:oMathPara>
                </a14:m>
                <a:endParaRPr lang="en-US" altLang="zh-CN" sz="2800" dirty="0"/>
              </a:p>
              <a:p>
                <a:pPr algn="l"/>
                <a:endParaRPr lang="en-US" altLang="zh-CN" sz="1400" dirty="0"/>
              </a:p>
              <a:p>
                <a:r>
                  <a:rPr lang="zh-CN" altLang="en-US" sz="2800" i="0" dirty="0">
                    <a:latin typeface="+mj-lt"/>
                  </a:rPr>
                  <a:t>②计算无杠杆公司的价值：</a:t>
                </a:r>
                <a:endParaRPr lang="en-US" altLang="zh-CN" sz="2800" i="0" dirty="0">
                  <a:latin typeface="+mj-lt"/>
                </a:endParaRPr>
              </a:p>
              <a:p>
                <a:pPr/>
                <a14:m>
                  <m:oMathPara xmlns:m="http://schemas.openxmlformats.org/officeDocument/2006/math">
                    <m:oMathParaPr>
                      <m:jc m:val="center"/>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𝑈</m:t>
                          </m:r>
                        </m:sup>
                      </m:sSub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𝐹𝐶𝐹</m:t>
                              </m:r>
                            </m:e>
                            <m:sub>
                              <m:r>
                                <a:rPr lang="en-US" altLang="zh-CN" sz="2400" b="0" i="1" smtClean="0">
                                  <a:latin typeface="Cambria Math" panose="02040503050406030204" pitchFamily="18" charset="0"/>
                                </a:rPr>
                                <m:t>1</m:t>
                              </m:r>
                            </m:sub>
                          </m:sSub>
                        </m:num>
                        <m:den>
                          <m:r>
                            <a:rPr lang="en-US" altLang="zh-CN" sz="2400" b="0" i="1" smtClean="0">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b="0" i="1" smtClean="0">
                                  <a:latin typeface="Cambria Math" panose="02040503050406030204" pitchFamily="18" charset="0"/>
                                </a:rPr>
                                <m:t>𝑈</m:t>
                              </m:r>
                            </m:sub>
                          </m:sSub>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𝐹𝐶𝐹</m:t>
                              </m:r>
                            </m:e>
                            <m:sub>
                              <m:r>
                                <a:rPr lang="en-US" altLang="zh-CN" sz="2400" b="0" i="1" smtClean="0">
                                  <a:latin typeface="Cambria Math" panose="02040503050406030204" pitchFamily="18" charset="0"/>
                                </a:rPr>
                                <m:t>2</m:t>
                              </m:r>
                            </m:sub>
                          </m:sSub>
                        </m:num>
                        <m:den>
                          <m:sSup>
                            <m:sSupPr>
                              <m:ctrlPr>
                                <a:rPr lang="en-US" altLang="zh-CN" sz="2400" b="0" i="1" smtClean="0">
                                  <a:latin typeface="Cambria Math" panose="02040503050406030204" pitchFamily="18" charset="0"/>
                                </a:rPr>
                              </m:ctrlPr>
                            </m:sSup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𝑈</m:t>
                                  </m:r>
                                </m:sub>
                              </m:sSub>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𝐹𝐶𝐹</m:t>
                              </m:r>
                            </m:e>
                            <m:sub>
                              <m:r>
                                <a:rPr lang="en-US" altLang="zh-CN" sz="2400" b="0" i="1" smtClean="0">
                                  <a:latin typeface="Cambria Math" panose="02040503050406030204" pitchFamily="18" charset="0"/>
                                </a:rPr>
                                <m:t>3</m:t>
                              </m:r>
                            </m:sub>
                          </m:sSub>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𝑈</m:t>
                                  </m:r>
                                </m:sub>
                              </m:sSub>
                              <m:r>
                                <a:rPr lang="en-US" altLang="zh-CN" sz="2400" i="1">
                                  <a:latin typeface="Cambria Math" panose="02040503050406030204" pitchFamily="18" charset="0"/>
                                </a:rPr>
                                <m:t>)</m:t>
                              </m:r>
                            </m:e>
                            <m:sup>
                              <m:r>
                                <a:rPr lang="en-US" altLang="zh-CN" sz="2400" b="0" i="1" smtClean="0">
                                  <a:latin typeface="Cambria Math" panose="02040503050406030204" pitchFamily="18" charset="0"/>
                                </a:rPr>
                                <m:t>3</m:t>
                              </m:r>
                            </m:sup>
                          </m:sSup>
                        </m:den>
                      </m:f>
                      <m:r>
                        <a:rPr lang="en-US" altLang="zh-CN" sz="2400" b="0" i="1" smtClean="0">
                          <a:latin typeface="Cambria Math" panose="02040503050406030204" pitchFamily="18" charset="0"/>
                        </a:rPr>
                        <m:t>+…</m:t>
                      </m:r>
                    </m:oMath>
                  </m:oMathPara>
                </a14:m>
                <a:endParaRPr lang="zh-CN" altLang="en-US" sz="2800" dirty="0"/>
              </a:p>
            </p:txBody>
          </p:sp>
        </mc:Choice>
        <mc:Fallback xmlns="">
          <p:sp>
            <p:nvSpPr>
              <p:cNvPr id="5" name="文本框 4">
                <a:extLst>
                  <a:ext uri="{FF2B5EF4-FFF2-40B4-BE49-F238E27FC236}">
                    <a16:creationId xmlns:a16="http://schemas.microsoft.com/office/drawing/2014/main" id="{062FC90B-515F-D274-A05D-C4918DF54496}"/>
                  </a:ext>
                </a:extLst>
              </p:cNvPr>
              <p:cNvSpPr txBox="1">
                <a:spLocks noRot="1" noChangeAspect="1" noMove="1" noResize="1" noEditPoints="1" noAdjustHandles="1" noChangeArrowheads="1" noChangeShapeType="1" noTextEdit="1"/>
              </p:cNvSpPr>
              <p:nvPr/>
            </p:nvSpPr>
            <p:spPr>
              <a:xfrm>
                <a:off x="152400" y="2611996"/>
                <a:ext cx="5853953" cy="3057440"/>
              </a:xfrm>
              <a:prstGeom prst="rect">
                <a:avLst/>
              </a:prstGeom>
              <a:blipFill>
                <a:blip r:embed="rId5"/>
                <a:stretch>
                  <a:fillRect l="-2083" t="-1992"/>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209F6F8E-AAAF-53B0-6FD8-F84AC28A43AE}"/>
              </a:ext>
            </a:extLst>
          </p:cNvPr>
          <p:cNvCxnSpPr>
            <a:cxnSpLocks/>
            <a:endCxn id="10" idx="0"/>
          </p:cNvCxnSpPr>
          <p:nvPr/>
        </p:nvCxnSpPr>
        <p:spPr>
          <a:xfrm>
            <a:off x="6947647" y="1571081"/>
            <a:ext cx="2032748" cy="104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3ADF5AA-35EF-28FE-E0E7-68C95A3A14EA}"/>
                  </a:ext>
                </a:extLst>
              </p:cNvPr>
              <p:cNvSpPr txBox="1"/>
              <p:nvPr/>
            </p:nvSpPr>
            <p:spPr>
              <a:xfrm>
                <a:off x="6006353" y="2611996"/>
                <a:ext cx="5948083" cy="3003707"/>
              </a:xfrm>
              <a:prstGeom prst="rect">
                <a:avLst/>
              </a:prstGeom>
              <a:noFill/>
            </p:spPr>
            <p:txBody>
              <a:bodyPr wrap="square" rtlCol="0">
                <a:spAutoFit/>
              </a:bodyPr>
              <a:lstStyle/>
              <a:p>
                <a:pPr algn="l"/>
                <a:r>
                  <a:rPr lang="zh-CN" altLang="en-US" sz="2800" dirty="0"/>
                  <a:t>利息税盾估值：</a:t>
                </a:r>
                <a:endParaRPr lang="en-US" altLang="zh-CN" sz="2800" dirty="0"/>
              </a:p>
              <a:p>
                <a:pPr algn="l"/>
                <a:r>
                  <a:rPr lang="zh-CN" altLang="en-US" sz="2800" dirty="0"/>
                  <a:t>①第</a:t>
                </a:r>
                <a14:m>
                  <m:oMath xmlns:m="http://schemas.openxmlformats.org/officeDocument/2006/math">
                    <m:r>
                      <a:rPr lang="en-US" altLang="zh-CN" sz="2800" i="1" dirty="0" smtClean="0">
                        <a:latin typeface="Cambria Math" panose="02040503050406030204" pitchFamily="18" charset="0"/>
                      </a:rPr>
                      <m:t>𝑡</m:t>
                    </m:r>
                  </m:oMath>
                </a14:m>
                <a:r>
                  <a:rPr lang="zh-CN" altLang="en-US" sz="2800" dirty="0"/>
                  <a:t>年支付的利息：</a:t>
                </a:r>
                <a:endParaRPr lang="en-US" altLang="zh-CN" sz="2800" dirty="0"/>
              </a:p>
              <a:p>
                <a:pPr algn="l"/>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𝐼</m:t>
                          </m:r>
                        </m:e>
                        <m:sub>
                          <m:r>
                            <a:rPr lang="en-US" altLang="zh-CN" sz="2800" b="0" i="1" smtClean="0">
                              <a:latin typeface="Cambria Math" panose="02040503050406030204" pitchFamily="18" charset="0"/>
                            </a:rPr>
                            <m:t>𝑡</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𝐷</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−1</m:t>
                          </m:r>
                        </m:sub>
                      </m:sSub>
                    </m:oMath>
                  </m:oMathPara>
                </a14:m>
                <a:endParaRPr lang="en-US" altLang="zh-CN" sz="2800" dirty="0"/>
              </a:p>
              <a:p>
                <a:r>
                  <a:rPr lang="zh-CN" altLang="en-US" sz="2800" dirty="0"/>
                  <a:t>②保持不变的债务股权比率（</a:t>
                </a:r>
                <a:r>
                  <a:rPr lang="en-US" altLang="zh-CN" sz="2800" dirty="0">
                    <a:solidFill>
                      <a:srgbClr val="FF0000"/>
                    </a:solidFill>
                    <a:latin typeface="+mn-ea"/>
                  </a:rPr>
                  <a:t>Ⅱ</a:t>
                </a:r>
                <a:r>
                  <a:rPr lang="zh-CN" altLang="en-US" sz="2800" dirty="0"/>
                  <a:t>情况）下，用</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𝑈</m:t>
                        </m:r>
                      </m:sub>
                    </m:sSub>
                  </m:oMath>
                </a14:m>
                <a:r>
                  <a:rPr lang="zh-CN" altLang="en-US" sz="2800" dirty="0"/>
                  <a:t>去折现利息税盾：</a:t>
                </a:r>
                <a:endParaRPr lang="en-US" altLang="zh-CN" sz="2800" dirty="0"/>
              </a:p>
              <a:p>
                <a:pPr algn="l"/>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rPr>
                        <m:t>PV</m:t>
                      </m:r>
                      <m:d>
                        <m:dPr>
                          <m:ctrlPr>
                            <a:rPr lang="en-US" altLang="zh-CN" sz="2400" b="0" i="1" smtClean="0">
                              <a:latin typeface="Cambria Math" panose="02040503050406030204" pitchFamily="18" charset="0"/>
                            </a:rPr>
                          </m:ctrlPr>
                        </m:dPr>
                        <m:e>
                          <m:r>
                            <a:rPr lang="zh-CN" altLang="en-US" sz="2400" i="1">
                              <a:latin typeface="Cambria Math" panose="02040503050406030204" pitchFamily="18" charset="0"/>
                            </a:rPr>
                            <m:t>利息税盾</m:t>
                          </m:r>
                        </m:e>
                      </m:d>
                      <m:r>
                        <a:rPr lang="en-US" altLang="zh-CN" sz="2400" b="0" i="0"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smtClean="0">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𝜏</m:t>
                              </m:r>
                            </m:e>
                            <m:sub>
                              <m:r>
                                <a:rPr lang="en-US" altLang="zh-CN" sz="2400" i="1">
                                  <a:solidFill>
                                    <a:schemeClr val="tx1"/>
                                  </a:solidFill>
                                  <a:latin typeface="Cambria Math" panose="02040503050406030204" pitchFamily="18" charset="0"/>
                                </a:rPr>
                                <m:t>𝑐</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𝐷</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0</m:t>
                              </m:r>
                            </m:sub>
                          </m:sSub>
                        </m:num>
                        <m:den>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𝑈</m:t>
                              </m:r>
                            </m:sub>
                          </m:sSub>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𝜏</m:t>
                              </m:r>
                            </m:e>
                            <m:sub>
                              <m:r>
                                <a:rPr lang="en-US" altLang="zh-CN" sz="2400" i="1">
                                  <a:latin typeface="Cambria Math" panose="02040503050406030204" pitchFamily="18" charset="0"/>
                                </a:rPr>
                                <m:t>𝑐</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𝐷</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1</m:t>
                              </m:r>
                            </m:sub>
                          </m:sSub>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𝑈</m:t>
                                  </m:r>
                                </m:sub>
                              </m:sSub>
                              <m:r>
                                <a:rPr lang="en-US" altLang="zh-CN" sz="2400" i="1">
                                  <a:latin typeface="Cambria Math" panose="02040503050406030204" pitchFamily="18" charset="0"/>
                                </a:rPr>
                                <m:t>)</m:t>
                              </m:r>
                            </m:e>
                            <m:sup>
                              <m:r>
                                <a:rPr lang="en-US" altLang="zh-CN" sz="2400" i="1">
                                  <a:latin typeface="Cambria Math" panose="02040503050406030204" pitchFamily="18" charset="0"/>
                                </a:rPr>
                                <m:t>2</m:t>
                              </m:r>
                            </m:sup>
                          </m:sSup>
                        </m:den>
                      </m:f>
                      <m:r>
                        <a:rPr lang="en-US" altLang="zh-CN" sz="2400" i="1">
                          <a:latin typeface="Cambria Math" panose="02040503050406030204" pitchFamily="18" charset="0"/>
                        </a:rPr>
                        <m:t>+…</m:t>
                      </m:r>
                    </m:oMath>
                  </m:oMathPara>
                </a14:m>
                <a:endParaRPr lang="zh-CN" altLang="en-US" sz="2400" dirty="0"/>
              </a:p>
            </p:txBody>
          </p:sp>
        </mc:Choice>
        <mc:Fallback xmlns="">
          <p:sp>
            <p:nvSpPr>
              <p:cNvPr id="10" name="文本框 9">
                <a:extLst>
                  <a:ext uri="{FF2B5EF4-FFF2-40B4-BE49-F238E27FC236}">
                    <a16:creationId xmlns:a16="http://schemas.microsoft.com/office/drawing/2014/main" id="{93ADF5AA-35EF-28FE-E0E7-68C95A3A14EA}"/>
                  </a:ext>
                </a:extLst>
              </p:cNvPr>
              <p:cNvSpPr txBox="1">
                <a:spLocks noRot="1" noChangeAspect="1" noMove="1" noResize="1" noEditPoints="1" noAdjustHandles="1" noChangeArrowheads="1" noChangeShapeType="1" noTextEdit="1"/>
              </p:cNvSpPr>
              <p:nvPr/>
            </p:nvSpPr>
            <p:spPr>
              <a:xfrm>
                <a:off x="6006353" y="2611996"/>
                <a:ext cx="5948083" cy="3003707"/>
              </a:xfrm>
              <a:prstGeom prst="rect">
                <a:avLst/>
              </a:prstGeom>
              <a:blipFill>
                <a:blip r:embed="rId6"/>
                <a:stretch>
                  <a:fillRect l="-2049" t="-2231" r="-6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2251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307822" y="250621"/>
            <a:ext cx="1004442" cy="461665"/>
          </a:xfrm>
          <a:prstGeom prst="rect">
            <a:avLst/>
          </a:prstGeom>
          <a:noFill/>
        </p:spPr>
        <p:txBody>
          <a:bodyPr wrap="none" rtlCol="0">
            <a:spAutoFit/>
          </a:bodyPr>
          <a:lstStyle/>
          <a:p>
            <a:pPr algn="ctr" defTabSz="866943" fontAlgn="base">
              <a:spcBef>
                <a:spcPct val="0"/>
              </a:spcBef>
              <a:spcAft>
                <a:spcPct val="0"/>
              </a:spcAft>
            </a:pP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FTE</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法</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208223-BBA1-C6F5-6CEB-7F373D1F9E90}"/>
                  </a:ext>
                </a:extLst>
              </p:cNvPr>
              <p:cNvSpPr txBox="1"/>
              <p:nvPr/>
            </p:nvSpPr>
            <p:spPr>
              <a:xfrm>
                <a:off x="128547" y="1120676"/>
                <a:ext cx="11934906" cy="4616648"/>
              </a:xfrm>
              <a:prstGeom prst="rect">
                <a:avLst/>
              </a:prstGeom>
              <a:noFill/>
            </p:spPr>
            <p:txBody>
              <a:bodyPr wrap="square" rtlCol="0">
                <a:spAutoFit/>
              </a:bodyPr>
              <a:lstStyle/>
              <a:p>
                <a:pPr algn="l"/>
                <a:r>
                  <a:rPr lang="zh-CN" altLang="en-US" sz="2800" dirty="0"/>
                  <a:t>股权自由现金流（</a:t>
                </a:r>
                <a:r>
                  <a:rPr lang="en-US" altLang="zh-CN" sz="2800" dirty="0"/>
                  <a:t>FTE</a:t>
                </a:r>
                <a:r>
                  <a:rPr lang="zh-CN" altLang="en-US" sz="2800" dirty="0"/>
                  <a:t>）法：</a:t>
                </a:r>
                <a:endParaRPr lang="en-US" altLang="zh-CN" sz="2800" dirty="0"/>
              </a:p>
              <a:p>
                <a:pPr algn="l"/>
                <a:endParaRPr lang="en-US" altLang="zh-CN" sz="1400" dirty="0"/>
              </a:p>
              <a:p>
                <a:pPr algn="l"/>
                <a:r>
                  <a:rPr lang="zh-CN" altLang="en-US" sz="2800" dirty="0"/>
                  <a:t>①计算股权自由现金流</a:t>
                </a:r>
                <a14:m>
                  <m:oMath xmlns:m="http://schemas.openxmlformats.org/officeDocument/2006/math">
                    <m:r>
                      <a:rPr lang="en-US" altLang="zh-CN" sz="2800" i="1" dirty="0" smtClean="0">
                        <a:latin typeface="Cambria Math" panose="02040503050406030204" pitchFamily="18" charset="0"/>
                      </a:rPr>
                      <m:t>𝐹𝐶𝐹𝐸</m:t>
                    </m:r>
                  </m:oMath>
                </a14:m>
                <a:r>
                  <a:rPr lang="zh-CN" altLang="en-US" sz="2800" dirty="0"/>
                  <a:t>：参考六大现金流部分</a:t>
                </a:r>
                <a:endParaRPr lang="en-US" altLang="zh-CN" sz="2800" dirty="0"/>
              </a:p>
              <a:p>
                <a14:m>
                  <m:oMath xmlns:m="http://schemas.openxmlformats.org/officeDocument/2006/math">
                    <m:r>
                      <a:rPr lang="en-US" altLang="zh-CN" sz="2800" b="0" i="1" smtClean="0">
                        <a:latin typeface="Cambria Math" panose="02040503050406030204" pitchFamily="18" charset="0"/>
                      </a:rPr>
                      <m:t>𝐹𝐶𝐹𝐸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𝐹𝐶𝐹</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𝐹𝐶𝐹𝐷</m:t>
                    </m:r>
                  </m:oMath>
                </a14:m>
                <a:r>
                  <a:rPr lang="en-US" altLang="zh-CN" sz="2800" dirty="0"/>
                  <a:t>	</a:t>
                </a:r>
              </a:p>
              <a:p>
                <a:r>
                  <a:rPr lang="en-US" altLang="zh-CN" sz="2800" b="0" dirty="0"/>
                  <a:t>          </a:t>
                </a:r>
                <a14:m>
                  <m:oMath xmlns:m="http://schemas.openxmlformats.org/officeDocument/2006/math">
                    <m:r>
                      <a:rPr lang="en-US" altLang="zh-CN" sz="2800" b="0" i="1" dirty="0" smtClean="0">
                        <a:latin typeface="Cambria Math" panose="02040503050406030204" pitchFamily="18" charset="0"/>
                      </a:rPr>
                      <m:t>=</m:t>
                    </m:r>
                    <m:r>
                      <a:rPr lang="zh-CN" altLang="en-US" sz="2800" i="1" dirty="0" smtClean="0">
                        <a:latin typeface="Cambria Math" panose="02040503050406030204" pitchFamily="18" charset="0"/>
                      </a:rPr>
                      <m:t>无杠杆净</m:t>
                    </m:r>
                    <m:r>
                      <a:rPr lang="zh-CN" altLang="en-US" sz="2800" i="1" dirty="0">
                        <a:latin typeface="Cambria Math" panose="02040503050406030204" pitchFamily="18" charset="0"/>
                      </a:rPr>
                      <m:t>利润</m:t>
                    </m:r>
                    <m:r>
                      <a:rPr lang="en-US" altLang="zh-CN" sz="2800" b="0" i="0" dirty="0" smtClean="0">
                        <a:latin typeface="Cambria Math" panose="02040503050406030204" pitchFamily="18" charset="0"/>
                      </a:rPr>
                      <m:t>+</m:t>
                    </m:r>
                    <m:r>
                      <a:rPr lang="zh-CN" altLang="en-US" sz="2800" i="1" dirty="0">
                        <a:latin typeface="Cambria Math" panose="02040503050406030204" pitchFamily="18" charset="0"/>
                      </a:rPr>
                      <m:t>折旧</m:t>
                    </m:r>
                    <m:r>
                      <a:rPr lang="en-US" altLang="zh-CN" sz="2800" b="0" i="1" dirty="0" smtClean="0">
                        <a:latin typeface="Cambria Math" panose="02040503050406030204" pitchFamily="18" charset="0"/>
                      </a:rPr>
                      <m:t>−</m:t>
                    </m:r>
                    <m:r>
                      <a:rPr lang="zh-CN" altLang="en-US" sz="2800" i="1" dirty="0">
                        <a:latin typeface="Cambria Math" panose="02040503050406030204" pitchFamily="18" charset="0"/>
                      </a:rPr>
                      <m:t>资本性</m:t>
                    </m:r>
                    <m:r>
                      <a:rPr lang="zh-CN" altLang="en-US" sz="2800" i="1" dirty="0" smtClean="0">
                        <a:latin typeface="Cambria Math" panose="02040503050406030204" pitchFamily="18" charset="0"/>
                      </a:rPr>
                      <m:t>支出</m:t>
                    </m:r>
                    <m:r>
                      <a:rPr lang="en-US" altLang="zh-CN" sz="2800" b="0" i="0" dirty="0" smtClean="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rPr>
                      <m:t>𝑁𝑊𝐶</m:t>
                    </m:r>
                    <m:r>
                      <a:rPr lang="en-US" altLang="zh-CN" sz="2800" b="0" i="1" dirty="0" smtClean="0">
                        <a:latin typeface="Cambria Math" panose="02040503050406030204" pitchFamily="18" charset="0"/>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ea typeface="Cambria Math" panose="02040503050406030204" pitchFamily="18" charset="0"/>
                      </a:rPr>
                      <m:t>×</m:t>
                    </m:r>
                    <m:d>
                      <m:dPr>
                        <m:ctrlPr>
                          <a:rPr lang="en-US" altLang="zh-CN" sz="2800" i="1" dirty="0">
                            <a:latin typeface="Cambria Math" panose="02040503050406030204" pitchFamily="18" charset="0"/>
                            <a:ea typeface="Cambria Math" panose="02040503050406030204" pitchFamily="18" charset="0"/>
                          </a:rPr>
                        </m:ctrlPr>
                      </m:dPr>
                      <m:e>
                        <m:r>
                          <a:rPr lang="en-US" altLang="zh-CN" sz="2800" dirty="0">
                            <a:latin typeface="Cambria Math" panose="02040503050406030204" pitchFamily="18" charset="0"/>
                            <a:ea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e>
                    </m:d>
                    <m:r>
                      <a:rPr lang="en-US" altLang="zh-CN" sz="2800" b="0" i="1" dirty="0" smtClean="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𝐷</m:t>
                        </m:r>
                      </m:e>
                      <m:sub>
                        <m:r>
                          <a:rPr lang="en-US" altLang="zh-CN" sz="2800" i="1" dirty="0">
                            <a:latin typeface="Cambria Math" panose="02040503050406030204" pitchFamily="18" charset="0"/>
                          </a:rPr>
                          <m:t>𝑡</m:t>
                        </m:r>
                      </m:sub>
                    </m:sSub>
                  </m:oMath>
                </a14:m>
                <a:endParaRPr lang="en-US" altLang="zh-CN" sz="2800" i="1" dirty="0">
                  <a:latin typeface="Cambria Math" panose="02040503050406030204" pitchFamily="18" charset="0"/>
                </a:endParaRPr>
              </a:p>
              <a:p>
                <a:r>
                  <a:rPr lang="en-US" altLang="zh-CN" sz="2800" b="0" dirty="0"/>
                  <a:t>          </a:t>
                </a:r>
                <a14:m>
                  <m:oMath xmlns:m="http://schemas.openxmlformats.org/officeDocument/2006/math">
                    <m:r>
                      <a:rPr lang="en-US" altLang="zh-CN" sz="2800" b="0" i="0" dirty="0" smtClean="0">
                        <a:latin typeface="Cambria Math" panose="02040503050406030204" pitchFamily="18" charset="0"/>
                      </a:rPr>
                      <m:t>=</m:t>
                    </m:r>
                    <m:r>
                      <m:rPr>
                        <m:sty m:val="p"/>
                      </m:rPr>
                      <a:rPr lang="en-US" altLang="zh-CN" sz="2800" dirty="0">
                        <a:latin typeface="Cambria Math" panose="02040503050406030204" pitchFamily="18" charset="0"/>
                      </a:rPr>
                      <m:t>EBIT</m:t>
                    </m:r>
                    <m:r>
                      <a:rPr lang="en-US" altLang="zh-CN" sz="2800" i="1" dirty="0">
                        <a:latin typeface="Cambria Math" panose="02040503050406030204" pitchFamily="18" charset="0"/>
                        <a:ea typeface="Cambria Math" panose="02040503050406030204" pitchFamily="18" charset="0"/>
                      </a:rPr>
                      <m:t>×</m:t>
                    </m:r>
                    <m:d>
                      <m:dPr>
                        <m:ctrlPr>
                          <a:rPr lang="en-US" altLang="zh-CN" sz="2800" i="1" dirty="0">
                            <a:latin typeface="Cambria Math" panose="02040503050406030204" pitchFamily="18" charset="0"/>
                            <a:ea typeface="Cambria Math" panose="02040503050406030204" pitchFamily="18" charset="0"/>
                          </a:rPr>
                        </m:ctrlPr>
                      </m:dPr>
                      <m:e>
                        <m:r>
                          <a:rPr lang="en-US" altLang="zh-CN" sz="2800" dirty="0">
                            <a:latin typeface="Cambria Math" panose="02040503050406030204" pitchFamily="18" charset="0"/>
                            <a:ea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e>
                    </m:d>
                    <m:r>
                      <a:rPr lang="en-US" altLang="zh-CN" sz="2800" dirty="0">
                        <a:latin typeface="Cambria Math" panose="02040503050406030204" pitchFamily="18" charset="0"/>
                      </a:rPr>
                      <m:t>+</m:t>
                    </m:r>
                    <m:r>
                      <a:rPr lang="zh-CN" altLang="en-US" sz="2800" i="1" dirty="0">
                        <a:latin typeface="Cambria Math" panose="02040503050406030204" pitchFamily="18" charset="0"/>
                      </a:rPr>
                      <m:t>折旧</m:t>
                    </m:r>
                    <m:r>
                      <a:rPr lang="en-US" altLang="zh-CN" sz="2800" i="1" dirty="0">
                        <a:latin typeface="Cambria Math" panose="02040503050406030204" pitchFamily="18" charset="0"/>
                      </a:rPr>
                      <m:t>−</m:t>
                    </m:r>
                    <m:r>
                      <a:rPr lang="zh-CN" altLang="en-US" sz="2800" i="1" dirty="0">
                        <a:latin typeface="Cambria Math" panose="02040503050406030204" pitchFamily="18" charset="0"/>
                      </a:rPr>
                      <m:t>资本性支出</m:t>
                    </m:r>
                    <m:r>
                      <a:rPr lang="en-US" altLang="zh-CN" sz="2800" dirty="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rPr>
                      <m:t>𝑁𝑊𝐶</m:t>
                    </m:r>
                    <m:r>
                      <a:rPr lang="en-US" altLang="zh-CN" sz="2800" i="1" dirty="0">
                        <a:latin typeface="Cambria Math" panose="02040503050406030204" pitchFamily="18" charset="0"/>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ea typeface="Cambria Math" panose="02040503050406030204" pitchFamily="18" charset="0"/>
                      </a:rPr>
                      <m:t>×</m:t>
                    </m:r>
                    <m:d>
                      <m:dPr>
                        <m:ctrlPr>
                          <a:rPr lang="en-US" altLang="zh-CN" sz="2800" i="1" dirty="0">
                            <a:latin typeface="Cambria Math" panose="02040503050406030204" pitchFamily="18" charset="0"/>
                            <a:ea typeface="Cambria Math" panose="02040503050406030204" pitchFamily="18" charset="0"/>
                          </a:rPr>
                        </m:ctrlPr>
                      </m:dPr>
                      <m:e>
                        <m:r>
                          <a:rPr lang="en-US" altLang="zh-CN" sz="2800" dirty="0">
                            <a:latin typeface="Cambria Math" panose="02040503050406030204" pitchFamily="18" charset="0"/>
                            <a:ea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e>
                    </m:d>
                    <m:r>
                      <a:rPr lang="en-US" altLang="zh-CN" sz="2800" i="1" dirty="0">
                        <a:latin typeface="Cambria Math" panose="02040503050406030204" pitchFamily="18" charset="0"/>
                        <a:ea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𝐷</m:t>
                        </m:r>
                      </m:e>
                      <m:sub>
                        <m:r>
                          <a:rPr lang="en-US" altLang="zh-CN" sz="2800" i="1" dirty="0">
                            <a:latin typeface="Cambria Math" panose="02040503050406030204" pitchFamily="18" charset="0"/>
                          </a:rPr>
                          <m:t>𝑡</m:t>
                        </m:r>
                      </m:sub>
                    </m:sSub>
                  </m:oMath>
                </a14:m>
                <a:endParaRPr lang="en-US" altLang="zh-CN" sz="2800" b="0" i="0" dirty="0">
                  <a:latin typeface="Cambria Math" panose="02040503050406030204" pitchFamily="18" charset="0"/>
                </a:endParaRPr>
              </a:p>
              <a:p>
                <a:r>
                  <a:rPr lang="en-US" altLang="zh-CN" sz="2800" b="0" dirty="0"/>
                  <a:t>          </a:t>
                </a:r>
                <a14:m>
                  <m:oMath xmlns:m="http://schemas.openxmlformats.org/officeDocument/2006/math">
                    <m:r>
                      <a:rPr lang="en-US" altLang="zh-CN" sz="2800" b="0" i="1" dirty="0" smtClean="0">
                        <a:latin typeface="Cambria Math" panose="02040503050406030204" pitchFamily="18" charset="0"/>
                      </a:rPr>
                      <m:t>=</m:t>
                    </m:r>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𝐸𝐵𝐼𝑇</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𝐼</m:t>
                    </m:r>
                    <m:r>
                      <a:rPr lang="en-US" altLang="zh-CN" sz="2800" i="1" dirty="0" smtClean="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d>
                      <m:dPr>
                        <m:ctrlPr>
                          <a:rPr lang="en-US" altLang="zh-CN" sz="2800" i="1" dirty="0">
                            <a:latin typeface="Cambria Math" panose="02040503050406030204" pitchFamily="18" charset="0"/>
                            <a:ea typeface="Cambria Math" panose="02040503050406030204" pitchFamily="18" charset="0"/>
                          </a:rPr>
                        </m:ctrlPr>
                      </m:dPr>
                      <m:e>
                        <m:r>
                          <a:rPr lang="en-US" altLang="zh-CN" sz="2800" dirty="0">
                            <a:latin typeface="Cambria Math" panose="02040503050406030204" pitchFamily="18" charset="0"/>
                            <a:ea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e>
                    </m:d>
                    <m:r>
                      <a:rPr lang="en-US" altLang="zh-CN" sz="2800" dirty="0">
                        <a:latin typeface="Cambria Math" panose="02040503050406030204" pitchFamily="18" charset="0"/>
                      </a:rPr>
                      <m:t>+</m:t>
                    </m:r>
                    <m:r>
                      <a:rPr lang="zh-CN" altLang="en-US" sz="2800" i="1" dirty="0">
                        <a:latin typeface="Cambria Math" panose="02040503050406030204" pitchFamily="18" charset="0"/>
                      </a:rPr>
                      <m:t>折旧</m:t>
                    </m:r>
                    <m:r>
                      <a:rPr lang="en-US" altLang="zh-CN" sz="2800" i="1" dirty="0">
                        <a:latin typeface="Cambria Math" panose="02040503050406030204" pitchFamily="18" charset="0"/>
                      </a:rPr>
                      <m:t>−</m:t>
                    </m:r>
                    <m:r>
                      <a:rPr lang="zh-CN" altLang="en-US" sz="2800" i="1" dirty="0">
                        <a:latin typeface="Cambria Math" panose="02040503050406030204" pitchFamily="18" charset="0"/>
                      </a:rPr>
                      <m:t>资本性支出</m:t>
                    </m:r>
                    <m:r>
                      <a:rPr lang="en-US" altLang="zh-CN" sz="2800" dirty="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rPr>
                      <m:t>𝑁𝑊𝐶</m:t>
                    </m:r>
                    <m:r>
                      <a:rPr lang="en-US" altLang="zh-CN" sz="2800" i="1" dirty="0">
                        <a:latin typeface="Cambria Math" panose="02040503050406030204" pitchFamily="18" charset="0"/>
                        <a:ea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𝐷</m:t>
                        </m:r>
                      </m:e>
                      <m:sub>
                        <m:r>
                          <a:rPr lang="en-US" altLang="zh-CN" sz="2800" i="1" dirty="0">
                            <a:latin typeface="Cambria Math" panose="02040503050406030204" pitchFamily="18" charset="0"/>
                          </a:rPr>
                          <m:t>𝑡</m:t>
                        </m:r>
                      </m:sub>
                    </m:sSub>
                  </m:oMath>
                </a14:m>
                <a:endParaRPr lang="en-US" altLang="zh-CN" sz="2800" dirty="0"/>
              </a:p>
              <a:p>
                <a:r>
                  <a:rPr lang="en-US" altLang="zh-CN" sz="2800" b="0" dirty="0"/>
                  <a:t>          </a:t>
                </a:r>
                <a14:m>
                  <m:oMath xmlns:m="http://schemas.openxmlformats.org/officeDocument/2006/math">
                    <m:r>
                      <a:rPr lang="en-US" altLang="zh-CN" sz="2800" b="0" i="1" dirty="0" smtClean="0">
                        <a:latin typeface="Cambria Math" panose="02040503050406030204" pitchFamily="18" charset="0"/>
                      </a:rPr>
                      <m:t>=</m:t>
                    </m:r>
                    <m:r>
                      <a:rPr lang="zh-CN" altLang="en-US" sz="2800" i="1" dirty="0" smtClean="0">
                        <a:latin typeface="Cambria Math" panose="02040503050406030204" pitchFamily="18" charset="0"/>
                      </a:rPr>
                      <m:t>净利润</m:t>
                    </m:r>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折旧</m:t>
                    </m:r>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资本性支出</m:t>
                    </m:r>
                    <m:r>
                      <a:rPr lang="en-US" altLang="zh-CN" sz="2800" dirty="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rPr>
                      <m:t>𝑁𝑊𝐶</m:t>
                    </m:r>
                    <m:r>
                      <a:rPr lang="en-US" altLang="zh-CN" sz="2800" i="1" dirty="0">
                        <a:latin typeface="Cambria Math" panose="02040503050406030204" pitchFamily="18" charset="0"/>
                        <a:ea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𝐷</m:t>
                        </m:r>
                      </m:e>
                      <m:sub>
                        <m:r>
                          <a:rPr lang="en-US" altLang="zh-CN" sz="2800" i="1" dirty="0">
                            <a:latin typeface="Cambria Math" panose="02040503050406030204" pitchFamily="18" charset="0"/>
                          </a:rPr>
                          <m:t>𝑡</m:t>
                        </m:r>
                      </m:sub>
                    </m:sSub>
                  </m:oMath>
                </a14:m>
                <a:endParaRPr lang="en-US" altLang="zh-CN" sz="2800" dirty="0"/>
              </a:p>
              <a:p>
                <a:endParaRPr lang="en-US" altLang="zh-CN" sz="1400" dirty="0"/>
              </a:p>
              <a:p>
                <a:r>
                  <a:rPr lang="zh-CN" altLang="en-US" sz="2800" dirty="0"/>
                  <a:t>②确定股权资本成本</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oMath>
                </a14:m>
                <a:r>
                  <a:rPr lang="zh-CN" altLang="en-US" sz="2800" dirty="0"/>
                  <a:t>：只有在维持不变的债务股权比率时，</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oMath>
                </a14:m>
                <a:r>
                  <a:rPr lang="zh-CN" altLang="en-US" sz="2800" dirty="0"/>
                  <a:t>才不变</a:t>
                </a:r>
                <a:endParaRPr lang="en-US" altLang="zh-CN" sz="2800" dirty="0"/>
              </a:p>
              <a:p>
                <a:endParaRPr lang="en-US" altLang="zh-CN" sz="1400" dirty="0"/>
              </a:p>
              <a:p>
                <a:r>
                  <a:rPr lang="zh-CN" altLang="en-US" sz="2800" dirty="0"/>
                  <a:t>③用</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oMath>
                </a14:m>
                <a:r>
                  <a:rPr lang="zh-CN" altLang="en-US" sz="2800" dirty="0"/>
                  <a:t>对</a:t>
                </a:r>
                <a14:m>
                  <m:oMath xmlns:m="http://schemas.openxmlformats.org/officeDocument/2006/math">
                    <m:r>
                      <a:rPr lang="en-US" altLang="zh-CN" sz="2800" i="1" dirty="0">
                        <a:latin typeface="Cambria Math" panose="02040503050406030204" pitchFamily="18" charset="0"/>
                      </a:rPr>
                      <m:t>𝐹𝐶𝐹𝐸</m:t>
                    </m:r>
                  </m:oMath>
                </a14:m>
                <a:r>
                  <a:rPr lang="zh-CN" altLang="en-US" sz="2800" dirty="0"/>
                  <a:t>折现得到股权的市场价值</a:t>
                </a:r>
                <a14:m>
                  <m:oMath xmlns:m="http://schemas.openxmlformats.org/officeDocument/2006/math">
                    <m:r>
                      <a:rPr lang="en-US" altLang="zh-CN" sz="2800" i="1">
                        <a:latin typeface="Cambria Math" panose="02040503050406030204" pitchFamily="18" charset="0"/>
                      </a:rPr>
                      <m:t>𝐸</m:t>
                    </m:r>
                  </m:oMath>
                </a14:m>
                <a:r>
                  <a:rPr lang="zh-CN" altLang="en-US" sz="2800" dirty="0"/>
                  <a:t>：</a:t>
                </a:r>
                <a:r>
                  <a:rPr lang="en-US" altLang="zh-CN" sz="2800" dirty="0"/>
                  <a:t> </a:t>
                </a:r>
                <a14:m>
                  <m:oMath xmlns:m="http://schemas.openxmlformats.org/officeDocument/2006/math">
                    <m:r>
                      <a:rPr lang="en-US" altLang="zh-CN" sz="2800" i="1">
                        <a:latin typeface="Cambria Math" panose="02040503050406030204" pitchFamily="18" charset="0"/>
                      </a:rPr>
                      <m:t>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𝑃𝑉</m:t>
                    </m:r>
                    <m:r>
                      <a:rPr lang="en-US" altLang="zh-CN" sz="2800" b="0" i="1" smtClean="0">
                        <a:latin typeface="Cambria Math" panose="02040503050406030204" pitchFamily="18" charset="0"/>
                      </a:rPr>
                      <m:t>(</m:t>
                    </m:r>
                    <m:r>
                      <a:rPr lang="en-US" altLang="zh-CN" sz="2800" i="1" dirty="0">
                        <a:latin typeface="Cambria Math" panose="02040503050406030204" pitchFamily="18" charset="0"/>
                      </a:rPr>
                      <m:t>𝐹𝐶𝐹𝐸</m:t>
                    </m:r>
                    <m:r>
                      <a:rPr lang="en-US" altLang="zh-CN" sz="2800" b="0" i="1" smtClean="0">
                        <a:latin typeface="Cambria Math" panose="02040503050406030204" pitchFamily="18" charset="0"/>
                      </a:rPr>
                      <m:t>)</m:t>
                    </m:r>
                  </m:oMath>
                </a14:m>
                <a:endParaRPr lang="zh-CN" altLang="en-US" sz="2800" dirty="0"/>
              </a:p>
            </p:txBody>
          </p:sp>
        </mc:Choice>
        <mc:Fallback xmlns="">
          <p:sp>
            <p:nvSpPr>
              <p:cNvPr id="2" name="文本框 1">
                <a:extLst>
                  <a:ext uri="{FF2B5EF4-FFF2-40B4-BE49-F238E27FC236}">
                    <a16:creationId xmlns:a16="http://schemas.microsoft.com/office/drawing/2014/main" id="{C1208223-BBA1-C6F5-6CEB-7F373D1F9E90}"/>
                  </a:ext>
                </a:extLst>
              </p:cNvPr>
              <p:cNvSpPr txBox="1">
                <a:spLocks noRot="1" noChangeAspect="1" noMove="1" noResize="1" noEditPoints="1" noAdjustHandles="1" noChangeArrowheads="1" noChangeShapeType="1" noTextEdit="1"/>
              </p:cNvSpPr>
              <p:nvPr/>
            </p:nvSpPr>
            <p:spPr>
              <a:xfrm>
                <a:off x="128547" y="1120676"/>
                <a:ext cx="11934906" cy="4616648"/>
              </a:xfrm>
              <a:prstGeom prst="rect">
                <a:avLst/>
              </a:prstGeom>
              <a:blipFill>
                <a:blip r:embed="rId4"/>
                <a:stretch>
                  <a:fillRect l="-1021" t="-1585" b="-2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48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413D8F7-960A-4AC0-8E95-15FB87233B1B}"/>
              </a:ext>
            </a:extLst>
          </p:cNvPr>
          <p:cNvGrpSpPr/>
          <p:nvPr/>
        </p:nvGrpSpPr>
        <p:grpSpPr>
          <a:xfrm>
            <a:off x="541532" y="456537"/>
            <a:ext cx="2160513" cy="1360772"/>
            <a:chOff x="373605" y="283629"/>
            <a:chExt cx="2160513" cy="1360772"/>
          </a:xfrm>
        </p:grpSpPr>
        <p:sp>
          <p:nvSpPr>
            <p:cNvPr id="5" name="TextBox 4"/>
            <p:cNvSpPr txBox="1"/>
            <p:nvPr/>
          </p:nvSpPr>
          <p:spPr bwMode="auto">
            <a:xfrm>
              <a:off x="373605" y="283629"/>
              <a:ext cx="1563876" cy="943776"/>
            </a:xfrm>
            <a:prstGeom prst="rect">
              <a:avLst/>
            </a:prstGeom>
            <a:noFill/>
          </p:spPr>
          <p:txBody>
            <a:bodyPr wrap="none" lIns="121913" tIns="60956" rIns="121913" bIns="60956">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zh-CN" altLang="en-US" sz="5333" b="0" i="0" u="none" strike="noStrike" kern="0" cap="none" spc="-200" normalizeH="0" baseline="0" noProof="0" dirty="0">
                  <a:ln w="1905">
                    <a:noFill/>
                  </a:ln>
                  <a:solidFill>
                    <a:srgbClr val="FF0000"/>
                  </a:solidFill>
                  <a:effectLst/>
                  <a:uLnTx/>
                  <a:uFillTx/>
                  <a:latin typeface="字魂35号-经典雅黑" panose="02000000000000000000" pitchFamily="2" charset="-122"/>
                  <a:ea typeface="字魂35号-经典雅黑" panose="02000000000000000000" pitchFamily="2" charset="-122"/>
                </a:rPr>
                <a:t>目录</a:t>
              </a:r>
            </a:p>
          </p:txBody>
        </p:sp>
        <p:sp>
          <p:nvSpPr>
            <p:cNvPr id="6" name="TextBox 5"/>
            <p:cNvSpPr txBox="1"/>
            <p:nvPr/>
          </p:nvSpPr>
          <p:spPr bwMode="auto">
            <a:xfrm>
              <a:off x="373605" y="1110865"/>
              <a:ext cx="2160513" cy="533536"/>
            </a:xfrm>
            <a:prstGeom prst="rect">
              <a:avLst/>
            </a:prstGeom>
            <a:noFill/>
          </p:spPr>
          <p:txBody>
            <a:bodyPr wrap="none" lIns="121913" tIns="60956" rIns="121913" bIns="60956">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rPr>
                <a:t>CONTENTS</a:t>
              </a:r>
              <a:endParaRPr kumimoji="0" lang="zh-CN" altLang="en-US"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endParaRPr>
            </a:p>
          </p:txBody>
        </p:sp>
      </p:grpSp>
      <p:grpSp>
        <p:nvGrpSpPr>
          <p:cNvPr id="7" name="组合 6">
            <a:extLst>
              <a:ext uri="{FF2B5EF4-FFF2-40B4-BE49-F238E27FC236}">
                <a16:creationId xmlns:a16="http://schemas.microsoft.com/office/drawing/2014/main" id="{59EB2A67-FD74-4134-96C9-17CE246D7E2D}"/>
              </a:ext>
            </a:extLst>
          </p:cNvPr>
          <p:cNvGrpSpPr/>
          <p:nvPr/>
        </p:nvGrpSpPr>
        <p:grpSpPr>
          <a:xfrm>
            <a:off x="3984059" y="1936024"/>
            <a:ext cx="3804218" cy="687948"/>
            <a:chOff x="3993858" y="1478759"/>
            <a:chExt cx="3804218" cy="687948"/>
          </a:xfrm>
        </p:grpSpPr>
        <p:sp>
          <p:nvSpPr>
            <p:cNvPr id="8" name="TextBox 7"/>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预习内容检测</a:t>
              </a:r>
            </a:p>
          </p:txBody>
        </p:sp>
        <p:sp>
          <p:nvSpPr>
            <p:cNvPr id="16" name="TextBox 15"/>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01</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2" name="组合 11">
            <a:extLst>
              <a:ext uri="{FF2B5EF4-FFF2-40B4-BE49-F238E27FC236}">
                <a16:creationId xmlns:a16="http://schemas.microsoft.com/office/drawing/2014/main" id="{C46034B8-7673-466E-8778-FD4D5DE3443F}"/>
              </a:ext>
            </a:extLst>
          </p:cNvPr>
          <p:cNvGrpSpPr/>
          <p:nvPr/>
        </p:nvGrpSpPr>
        <p:grpSpPr>
          <a:xfrm>
            <a:off x="3984059" y="3739638"/>
            <a:ext cx="2880888" cy="687948"/>
            <a:chOff x="3993858" y="1478759"/>
            <a:chExt cx="2880888" cy="687948"/>
          </a:xfrm>
        </p:grpSpPr>
        <p:sp>
          <p:nvSpPr>
            <p:cNvPr id="13" name="TextBox 7">
              <a:extLst>
                <a:ext uri="{FF2B5EF4-FFF2-40B4-BE49-F238E27FC236}">
                  <a16:creationId xmlns:a16="http://schemas.microsoft.com/office/drawing/2014/main" id="{7CC42332-8B64-4D97-AD3A-BE45A6D60B5D}"/>
                </a:ext>
              </a:extLst>
            </p:cNvPr>
            <p:cNvSpPr txBox="1"/>
            <p:nvPr/>
          </p:nvSpPr>
          <p:spPr bwMode="auto">
            <a:xfrm>
              <a:off x="4781880" y="1478759"/>
              <a:ext cx="209286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高级估值</a:t>
              </a:r>
            </a:p>
          </p:txBody>
        </p:sp>
        <p:sp>
          <p:nvSpPr>
            <p:cNvPr id="14" name="TextBox 15">
              <a:extLst>
                <a:ext uri="{FF2B5EF4-FFF2-40B4-BE49-F238E27FC236}">
                  <a16:creationId xmlns:a16="http://schemas.microsoft.com/office/drawing/2014/main" id="{41B904F7-B254-411A-8567-584F0C1C779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03</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5" name="组合 14">
            <a:extLst>
              <a:ext uri="{FF2B5EF4-FFF2-40B4-BE49-F238E27FC236}">
                <a16:creationId xmlns:a16="http://schemas.microsoft.com/office/drawing/2014/main" id="{5B065390-BFB3-488F-A964-001B9F81E8F9}"/>
              </a:ext>
            </a:extLst>
          </p:cNvPr>
          <p:cNvGrpSpPr/>
          <p:nvPr/>
        </p:nvGrpSpPr>
        <p:grpSpPr>
          <a:xfrm>
            <a:off x="3984059" y="2837831"/>
            <a:ext cx="2880888" cy="687948"/>
            <a:chOff x="3993858" y="1478759"/>
            <a:chExt cx="2880888" cy="687948"/>
          </a:xfrm>
        </p:grpSpPr>
        <p:sp>
          <p:nvSpPr>
            <p:cNvPr id="17" name="TextBox 7">
              <a:extLst>
                <a:ext uri="{FF2B5EF4-FFF2-40B4-BE49-F238E27FC236}">
                  <a16:creationId xmlns:a16="http://schemas.microsoft.com/office/drawing/2014/main" id="{7F4CA2E9-F045-408D-A721-621A60E5D770}"/>
                </a:ext>
              </a:extLst>
            </p:cNvPr>
            <p:cNvSpPr txBox="1"/>
            <p:nvPr/>
          </p:nvSpPr>
          <p:spPr bwMode="auto">
            <a:xfrm>
              <a:off x="4781880" y="1478759"/>
              <a:ext cx="209286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股利政策</a:t>
              </a:r>
            </a:p>
          </p:txBody>
        </p:sp>
        <p:sp>
          <p:nvSpPr>
            <p:cNvPr id="18" name="TextBox 15">
              <a:extLst>
                <a:ext uri="{FF2B5EF4-FFF2-40B4-BE49-F238E27FC236}">
                  <a16:creationId xmlns:a16="http://schemas.microsoft.com/office/drawing/2014/main" id="{F83E54A8-CA77-4B59-ACF8-87E1D880BBC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02</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spTree>
    <p:extLst>
      <p:ext uri="{BB962C8B-B14F-4D97-AF65-F5344CB8AC3E}">
        <p14:creationId xmlns:p14="http://schemas.microsoft.com/office/powerpoint/2010/main" val="211067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6" y="250621"/>
            <a:ext cx="295465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其他杠杆政策下估值</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C2D9F49-6EDF-76D1-ACD8-3CF156ED28A1}"/>
                  </a:ext>
                </a:extLst>
              </p:cNvPr>
              <p:cNvSpPr txBox="1"/>
              <p:nvPr/>
            </p:nvSpPr>
            <p:spPr>
              <a:xfrm>
                <a:off x="2525073" y="5680515"/>
                <a:ext cx="9469703" cy="932371"/>
              </a:xfrm>
              <a:prstGeom prst="rect">
                <a:avLst/>
              </a:prstGeom>
              <a:noFill/>
            </p:spPr>
            <p:txBody>
              <a:bodyPr wrap="square" rtlCol="0">
                <a:spAutoFit/>
              </a:bodyPr>
              <a:lstStyle/>
              <a:p>
                <a:r>
                  <a:rPr lang="zh-CN" altLang="en-US" sz="2400" dirty="0">
                    <a:solidFill>
                      <a:srgbClr val="FF0000"/>
                    </a:solidFill>
                  </a:rPr>
                  <a:t>注：</a:t>
                </a:r>
                <a:r>
                  <a:rPr lang="zh-CN" altLang="en-US" sz="2400" dirty="0"/>
                  <a:t>若债务水平被预先设定（如永久性债务水平），</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𝑟</m:t>
                        </m:r>
                      </m:e>
                      <m:sub>
                        <m:r>
                          <a:rPr lang="en-US" altLang="zh-CN" sz="2400" i="1">
                            <a:solidFill>
                              <a:srgbClr val="FF0000"/>
                            </a:solidFill>
                            <a:latin typeface="Cambria Math" panose="02040503050406030204" pitchFamily="18" charset="0"/>
                          </a:rPr>
                          <m:t>𝑈</m:t>
                        </m:r>
                      </m:sub>
                    </m:sSub>
                    <m:r>
                      <a:rPr lang="en-US" altLang="zh-CN" sz="2400" i="1" smtClean="0">
                        <a:solidFill>
                          <a:srgbClr val="FF0000"/>
                        </a:solidFill>
                        <a:latin typeface="Cambria Math" panose="02040503050406030204" pitchFamily="18" charset="0"/>
                        <a:ea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𝑟</m:t>
                        </m:r>
                      </m:e>
                      <m:sub>
                        <m:r>
                          <a:rPr lang="zh-CN" altLang="en-US" sz="2400" i="1">
                            <a:solidFill>
                              <a:srgbClr val="FF0000"/>
                            </a:solidFill>
                            <a:latin typeface="Cambria Math" panose="02040503050406030204" pitchFamily="18" charset="0"/>
                          </a:rPr>
                          <m:t>税前</m:t>
                        </m:r>
                        <m:r>
                          <a:rPr lang="en-US" altLang="zh-CN" sz="2400" i="1">
                            <a:solidFill>
                              <a:srgbClr val="FF0000"/>
                            </a:solidFill>
                            <a:latin typeface="Cambria Math" panose="02040503050406030204" pitchFamily="18" charset="0"/>
                          </a:rPr>
                          <m:t>𝑊𝐴𝐶𝐶</m:t>
                        </m:r>
                      </m:sub>
                    </m:sSub>
                  </m:oMath>
                </a14:m>
                <a:r>
                  <a:rPr lang="zh-CN" altLang="en-US" sz="2400" dirty="0"/>
                  <a:t>，原因是在这种情况下应该用</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𝑟</m:t>
                        </m:r>
                      </m:e>
                      <m:sub>
                        <m:r>
                          <a:rPr lang="en-US" altLang="zh-CN" sz="2400" i="1">
                            <a:solidFill>
                              <a:srgbClr val="FF0000"/>
                            </a:solidFill>
                            <a:latin typeface="Cambria Math" panose="02040503050406030204" pitchFamily="18" charset="0"/>
                          </a:rPr>
                          <m:t>𝐷</m:t>
                        </m:r>
                      </m:sub>
                    </m:sSub>
                  </m:oMath>
                </a14:m>
                <a:r>
                  <a:rPr lang="zh-CN" altLang="en-US" sz="2400" dirty="0">
                    <a:solidFill>
                      <a:srgbClr val="FF0000"/>
                    </a:solidFill>
                  </a:rPr>
                  <a:t>折现利息税盾</a:t>
                </a:r>
                <a:r>
                  <a:rPr lang="zh-CN" altLang="en-US" sz="2400" dirty="0"/>
                  <a:t>。</a:t>
                </a:r>
                <a:endParaRPr lang="en-US" altLang="zh-CN" sz="2400" dirty="0"/>
              </a:p>
            </p:txBody>
          </p:sp>
        </mc:Choice>
        <mc:Fallback xmlns="">
          <p:sp>
            <p:nvSpPr>
              <p:cNvPr id="2" name="文本框 1">
                <a:extLst>
                  <a:ext uri="{FF2B5EF4-FFF2-40B4-BE49-F238E27FC236}">
                    <a16:creationId xmlns:a16="http://schemas.microsoft.com/office/drawing/2014/main" id="{8C2D9F49-6EDF-76D1-ACD8-3CF156ED28A1}"/>
                  </a:ext>
                </a:extLst>
              </p:cNvPr>
              <p:cNvSpPr txBox="1">
                <a:spLocks noRot="1" noChangeAspect="1" noMove="1" noResize="1" noEditPoints="1" noAdjustHandles="1" noChangeArrowheads="1" noChangeShapeType="1" noTextEdit="1"/>
              </p:cNvSpPr>
              <p:nvPr/>
            </p:nvSpPr>
            <p:spPr>
              <a:xfrm>
                <a:off x="2525073" y="5680515"/>
                <a:ext cx="9469703" cy="932371"/>
              </a:xfrm>
              <a:prstGeom prst="rect">
                <a:avLst/>
              </a:prstGeom>
              <a:blipFill>
                <a:blip r:embed="rId4"/>
                <a:stretch>
                  <a:fillRect l="-965" t="-3922" r="-4183" b="-143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C5C447C-D06D-160A-8B6C-4464DE2CF3E0}"/>
                  </a:ext>
                </a:extLst>
              </p:cNvPr>
              <p:cNvSpPr txBox="1"/>
              <p:nvPr/>
            </p:nvSpPr>
            <p:spPr>
              <a:xfrm>
                <a:off x="464550" y="1127613"/>
                <a:ext cx="11727449" cy="2893100"/>
              </a:xfrm>
              <a:prstGeom prst="rect">
                <a:avLst/>
              </a:prstGeom>
              <a:noFill/>
            </p:spPr>
            <p:txBody>
              <a:bodyPr wrap="square" rtlCol="0">
                <a:spAutoFit/>
              </a:bodyPr>
              <a:lstStyle/>
              <a:p>
                <a:r>
                  <a:rPr lang="zh-CN" altLang="en-US" sz="2800" b="1" dirty="0"/>
                  <a:t>固定的利息保障比率</a:t>
                </a:r>
                <a:r>
                  <a:rPr lang="zh-CN" altLang="en-US" sz="2800" dirty="0"/>
                  <a:t>：保持公司的</a:t>
                </a:r>
                <a14:m>
                  <m:oMath xmlns:m="http://schemas.openxmlformats.org/officeDocument/2006/math">
                    <m:r>
                      <a:rPr lang="zh-CN" altLang="en-US" sz="2800" i="1" dirty="0">
                        <a:latin typeface="Cambria Math" panose="02040503050406030204" pitchFamily="18" charset="0"/>
                      </a:rPr>
                      <m:t>第</m:t>
                    </m:r>
                    <m:r>
                      <a:rPr lang="en-US" altLang="zh-CN" sz="2800" i="1" dirty="0" smtClean="0">
                        <a:latin typeface="Cambria Math" panose="02040503050406030204" pitchFamily="18" charset="0"/>
                      </a:rPr>
                      <m:t>𝑡</m:t>
                    </m:r>
                  </m:oMath>
                </a14:m>
                <a:r>
                  <a:rPr lang="zh-CN" altLang="en-US" sz="2800" dirty="0"/>
                  <a:t>年利息支付</a:t>
                </a:r>
                <a14:m>
                  <m:oMath xmlns:m="http://schemas.openxmlformats.org/officeDocument/2006/math">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𝑘</m:t>
                    </m:r>
                    <m:r>
                      <a:rPr lang="en-US" altLang="zh-CN" sz="2800" b="0" i="1" dirty="0" smtClean="0">
                        <a:latin typeface="Cambria Math" panose="02040503050406030204" pitchFamily="18" charset="0"/>
                        <a:ea typeface="Cambria Math" panose="02040503050406030204" pitchFamily="18" charset="0"/>
                      </a:rPr>
                      <m:t>×</m:t>
                    </m:r>
                    <m:sSub>
                      <m:sSubPr>
                        <m:ctrlPr>
                          <a:rPr lang="en-US" altLang="zh-CN" sz="2800" b="0" i="1" dirty="0" smtClean="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𝐹𝐶𝐹</m:t>
                        </m:r>
                      </m:e>
                      <m:sub>
                        <m:r>
                          <a:rPr lang="en-US" altLang="zh-CN" sz="2800" b="0" i="1" dirty="0" smtClean="0">
                            <a:latin typeface="Cambria Math" panose="02040503050406030204" pitchFamily="18" charset="0"/>
                            <a:ea typeface="Cambria Math" panose="02040503050406030204" pitchFamily="18" charset="0"/>
                          </a:rPr>
                          <m:t>𝑡</m:t>
                        </m:r>
                      </m:sub>
                    </m:sSub>
                  </m:oMath>
                </a14:m>
                <a:r>
                  <a:rPr lang="zh-CN" altLang="en-US" sz="2800" dirty="0"/>
                  <a:t>，其中</a:t>
                </a:r>
                <a14:m>
                  <m:oMath xmlns:m="http://schemas.openxmlformats.org/officeDocument/2006/math">
                    <m:r>
                      <a:rPr lang="en-US" altLang="zh-CN" sz="2800" i="1" dirty="0">
                        <a:latin typeface="Cambria Math" panose="02040503050406030204" pitchFamily="18" charset="0"/>
                      </a:rPr>
                      <m:t>𝑘</m:t>
                    </m:r>
                  </m:oMath>
                </a14:m>
                <a:r>
                  <a:rPr lang="zh-CN" altLang="en-US" sz="2800" dirty="0"/>
                  <a:t>为预先设定的一个常数。</a:t>
                </a:r>
                <a:endParaRPr lang="en-US" altLang="zh-CN" sz="2800" dirty="0"/>
              </a:p>
              <a:p>
                <a:endParaRPr lang="en-US" altLang="zh-CN" sz="1400" dirty="0"/>
              </a:p>
              <a:p>
                <a:pPr/>
                <a14:m>
                  <m:oMathPara xmlns:m="http://schemas.openxmlformats.org/officeDocument/2006/math">
                    <m:oMathParaPr>
                      <m:jc m:val="left"/>
                    </m:oMathParaPr>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𝑉</m:t>
                          </m:r>
                        </m:e>
                        <m:sup>
                          <m:r>
                            <a:rPr lang="en-US" altLang="zh-CN" sz="2800" b="0" i="1" smtClean="0">
                              <a:latin typeface="Cambria Math" panose="02040503050406030204" pitchFamily="18" charset="0"/>
                            </a:rPr>
                            <m:t>𝐿</m:t>
                          </m:r>
                        </m:sup>
                      </m:sSup>
                      <m:r>
                        <a:rPr lang="en-US" altLang="zh-CN" sz="2800" b="0" i="0"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𝑉</m:t>
                          </m:r>
                        </m:e>
                        <m:sup>
                          <m:r>
                            <a:rPr lang="en-US" altLang="zh-CN" sz="2800" b="0" i="1" smtClean="0">
                              <a:latin typeface="Cambria Math" panose="02040503050406030204" pitchFamily="18" charset="0"/>
                            </a:rPr>
                            <m:t>𝑈</m:t>
                          </m:r>
                        </m:sup>
                      </m:sSup>
                      <m:r>
                        <a:rPr lang="en-US" altLang="zh-CN" sz="2800" b="0" i="0" smtClean="0">
                          <a:latin typeface="Cambria Math" panose="02040503050406030204" pitchFamily="18" charset="0"/>
                        </a:rPr>
                        <m:t>+</m:t>
                      </m:r>
                      <m:r>
                        <m:rPr>
                          <m:sty m:val="p"/>
                        </m:rPr>
                        <a:rPr lang="en-US" altLang="zh-CN" sz="2800" b="0" i="0" smtClean="0">
                          <a:latin typeface="Cambria Math" panose="02040503050406030204" pitchFamily="18" charset="0"/>
                        </a:rPr>
                        <m:t>PV</m:t>
                      </m:r>
                      <m:d>
                        <m:dPr>
                          <m:ctrlPr>
                            <a:rPr lang="en-US" altLang="zh-CN" sz="2800" b="0" i="1" smtClean="0">
                              <a:latin typeface="Cambria Math" panose="02040503050406030204" pitchFamily="18" charset="0"/>
                            </a:rPr>
                          </m:ctrlPr>
                        </m:dPr>
                        <m:e>
                          <m:r>
                            <a:rPr lang="zh-CN" altLang="en-US" sz="2800" i="1">
                              <a:latin typeface="Cambria Math" panose="02040503050406030204" pitchFamily="18" charset="0"/>
                            </a:rPr>
                            <m:t>利息税盾</m:t>
                          </m:r>
                        </m:e>
                      </m:d>
                      <m:r>
                        <a:rPr lang="en-US" altLang="zh-CN" sz="2800" b="0" i="0" smtClean="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𝑉</m:t>
                          </m:r>
                        </m:e>
                        <m:sup>
                          <m:r>
                            <a:rPr lang="en-US" altLang="zh-CN" sz="2800" i="1">
                              <a:latin typeface="Cambria Math" panose="02040503050406030204" pitchFamily="18" charset="0"/>
                            </a:rPr>
                            <m:t>𝑈</m:t>
                          </m:r>
                        </m:sup>
                      </m:sSup>
                      <m:r>
                        <a:rPr lang="en-US" altLang="zh-CN" sz="2800">
                          <a:latin typeface="Cambria Math" panose="02040503050406030204" pitchFamily="18" charset="0"/>
                        </a:rPr>
                        <m:t>+</m:t>
                      </m:r>
                      <m:r>
                        <a:rPr lang="en-US" altLang="zh-CN" sz="2800" b="0" i="1" smtClean="0">
                          <a:latin typeface="Cambria Math" panose="02040503050406030204" pitchFamily="18" charset="0"/>
                        </a:rPr>
                        <m:t>𝑃𝑉</m:t>
                      </m:r>
                      <m:d>
                        <m:dPr>
                          <m:ctrlPr>
                            <a:rPr lang="en-US" altLang="zh-CN" sz="2800" b="0" i="1" smtClean="0">
                              <a:latin typeface="Cambria Math" panose="02040503050406030204" pitchFamily="18" charset="0"/>
                            </a:rPr>
                          </m:ctrlPr>
                        </m:dPr>
                        <m:e>
                          <m:r>
                            <a:rPr lang="en-US" altLang="zh-CN" sz="2800" i="1" dirty="0">
                              <a:latin typeface="Cambria Math" panose="02040503050406030204" pitchFamily="18" charset="0"/>
                            </a:rPr>
                            <m:t>𝑘</m:t>
                          </m:r>
                          <m:sSub>
                            <m:sSubPr>
                              <m:ctrlPr>
                                <a:rPr lang="en-US" altLang="zh-CN" sz="2800" i="1" dirty="0">
                                  <a:latin typeface="Cambria Math" panose="02040503050406030204" pitchFamily="18" charset="0"/>
                                  <a:ea typeface="Cambria Math" panose="02040503050406030204" pitchFamily="18" charset="0"/>
                                </a:rPr>
                              </m:ctrlPr>
                            </m:sSubPr>
                            <m:e>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smtClean="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𝐹𝐶𝐹</m:t>
                                  </m:r>
                                </m:e>
                                <m:sub>
                                  <m:r>
                                    <a:rPr lang="en-US" altLang="zh-CN" sz="2800" i="1" dirty="0">
                                      <a:latin typeface="Cambria Math" panose="02040503050406030204" pitchFamily="18" charset="0"/>
                                      <a:ea typeface="Cambria Math" panose="02040503050406030204" pitchFamily="18" charset="0"/>
                                    </a:rPr>
                                    <m:t>𝑡</m:t>
                                  </m:r>
                                </m:sub>
                              </m:sSub>
                              <m:r>
                                <a:rPr lang="en-US" altLang="zh-CN" sz="2800" i="1" dirty="0">
                                  <a:latin typeface="Cambria Math" panose="02040503050406030204" pitchFamily="18" charset="0"/>
                                  <a:ea typeface="Cambria Math" panose="02040503050406030204" pitchFamily="18" charset="0"/>
                                </a:rPr>
                                <m:t>·</m:t>
                              </m:r>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e>
                      </m:d>
                      <m:r>
                        <a:rPr lang="en-US" altLang="zh-CN" sz="2800" b="0" i="0" smtClean="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𝑉</m:t>
                          </m:r>
                        </m:e>
                        <m:sup>
                          <m:r>
                            <a:rPr lang="en-US" altLang="zh-CN" sz="2800" i="1">
                              <a:latin typeface="Cambria Math" panose="02040503050406030204" pitchFamily="18" charset="0"/>
                            </a:rPr>
                            <m:t>𝑈</m:t>
                          </m:r>
                        </m:sup>
                      </m:sSup>
                      <m:r>
                        <a:rPr lang="en-US" altLang="zh-CN" sz="2800" b="0" i="1" smtClean="0">
                          <a:latin typeface="Cambria Math" panose="02040503050406030204" pitchFamily="18" charset="0"/>
                        </a:rPr>
                        <m:t>+</m:t>
                      </m:r>
                      <m:r>
                        <a:rPr lang="en-US" altLang="zh-CN" sz="2800" i="1" dirty="0">
                          <a:latin typeface="Cambria Math" panose="02040503050406030204" pitchFamily="18" charset="0"/>
                        </a:rPr>
                        <m:t>𝑘</m:t>
                      </m:r>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m:t>
                          </m:r>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𝑃𝑉</m:t>
                      </m:r>
                      <m:d>
                        <m:dPr>
                          <m:ctrlPr>
                            <a:rPr lang="en-US" altLang="zh-CN" sz="2800" i="1">
                              <a:latin typeface="Cambria Math" panose="02040503050406030204" pitchFamily="18" charset="0"/>
                            </a:rPr>
                          </m:ctrlPr>
                        </m:dPr>
                        <m:e>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𝐹𝐶𝐹</m:t>
                              </m:r>
                            </m:e>
                            <m:sub>
                              <m:r>
                                <a:rPr lang="en-US" altLang="zh-CN" sz="2800" i="1" dirty="0">
                                  <a:latin typeface="Cambria Math" panose="02040503050406030204" pitchFamily="18" charset="0"/>
                                  <a:ea typeface="Cambria Math" panose="02040503050406030204" pitchFamily="18" charset="0"/>
                                </a:rPr>
                                <m:t>𝑡</m:t>
                              </m:r>
                            </m:sub>
                          </m:sSub>
                        </m:e>
                      </m:d>
                    </m:oMath>
                  </m:oMathPara>
                </a14:m>
                <a:endParaRPr lang="zh-CN" altLang="en-US" sz="2800" dirty="0"/>
              </a:p>
              <a:p>
                <a:r>
                  <a:rPr lang="zh-CN" altLang="en-US" sz="2800" dirty="0"/>
                  <a:t>由于利息税盾与自由现金流成比例，因此利息税盾的风险与自由现金流相同，故而应该用</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𝑈</m:t>
                        </m:r>
                      </m:sub>
                    </m:sSub>
                  </m:oMath>
                </a14:m>
                <a:r>
                  <a:rPr lang="zh-CN" altLang="en-US" sz="2800" dirty="0"/>
                  <a:t>折现利息税盾，因此可以化简得</a:t>
                </a:r>
                <a14:m>
                  <m:oMath xmlns:m="http://schemas.openxmlformats.org/officeDocument/2006/math">
                    <m:r>
                      <a:rPr lang="zh-CN" altLang="en-US" sz="2800" i="1" dirty="0" smtClean="0">
                        <a:solidFill>
                          <a:schemeClr val="tx1"/>
                        </a:solidFill>
                        <a:latin typeface="Cambria Math" panose="02040503050406030204" pitchFamily="18" charset="0"/>
                      </a:rPr>
                      <m:t>：</m:t>
                    </m:r>
                  </m:oMath>
                </a14:m>
                <a:endParaRPr lang="en-US" altLang="zh-CN" sz="280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sz="2800" i="1" smtClean="0">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𝑉</m:t>
                          </m:r>
                        </m:e>
                        <m:sup>
                          <m:r>
                            <a:rPr lang="en-US" altLang="zh-CN" sz="2800" i="1">
                              <a:solidFill>
                                <a:srgbClr val="FF0000"/>
                              </a:solidFill>
                              <a:latin typeface="Cambria Math" panose="02040503050406030204" pitchFamily="18" charset="0"/>
                            </a:rPr>
                            <m:t>𝐿</m:t>
                          </m:r>
                        </m:sup>
                      </m:sSup>
                      <m:r>
                        <a:rPr lang="en-US" altLang="zh-CN" sz="2800" b="0" i="1" smtClean="0">
                          <a:solidFill>
                            <a:srgbClr val="FF0000"/>
                          </a:solidFill>
                          <a:latin typeface="Cambria Math" panose="02040503050406030204" pitchFamily="18" charset="0"/>
                        </a:rPr>
                        <m:t>=(1+</m:t>
                      </m:r>
                      <m:r>
                        <a:rPr lang="en-US" altLang="zh-CN" sz="2800" i="1" dirty="0">
                          <a:solidFill>
                            <a:srgbClr val="FF0000"/>
                          </a:solidFill>
                          <a:latin typeface="Cambria Math" panose="02040503050406030204" pitchFamily="18" charset="0"/>
                        </a:rPr>
                        <m:t>𝑘</m:t>
                      </m:r>
                      <m:sSub>
                        <m:sSubPr>
                          <m:ctrlPr>
                            <a:rPr lang="en-US" altLang="zh-CN" sz="2800" i="1" dirty="0">
                              <a:solidFill>
                                <a:srgbClr val="FF0000"/>
                              </a:solidFill>
                              <a:latin typeface="Cambria Math" panose="02040503050406030204" pitchFamily="18" charset="0"/>
                              <a:ea typeface="Cambria Math" panose="02040503050406030204" pitchFamily="18" charset="0"/>
                            </a:rPr>
                          </m:ctrlPr>
                        </m:sSubPr>
                        <m:e>
                          <m:r>
                            <a:rPr lang="en-US" altLang="zh-CN" sz="2800" i="1" dirty="0">
                              <a:solidFill>
                                <a:srgbClr val="FF0000"/>
                              </a:solidFill>
                              <a:latin typeface="Cambria Math" panose="02040503050406030204" pitchFamily="18" charset="0"/>
                              <a:ea typeface="Cambria Math" panose="02040503050406030204" pitchFamily="18" charset="0"/>
                            </a:rPr>
                            <m:t>·</m:t>
                          </m:r>
                          <m:r>
                            <m:rPr>
                              <m:sty m:val="p"/>
                            </m:rPr>
                            <a:rPr lang="el-GR" altLang="zh-CN" sz="2800" i="1" dirty="0">
                              <a:solidFill>
                                <a:srgbClr val="FF0000"/>
                              </a:solidFill>
                              <a:latin typeface="Cambria Math" panose="02040503050406030204" pitchFamily="18" charset="0"/>
                              <a:ea typeface="Cambria Math" panose="02040503050406030204" pitchFamily="18" charset="0"/>
                            </a:rPr>
                            <m:t>τ</m:t>
                          </m:r>
                        </m:e>
                        <m:sub>
                          <m:r>
                            <a:rPr lang="en-US" altLang="zh-CN" sz="2800" i="1" dirty="0">
                              <a:solidFill>
                                <a:srgbClr val="FF0000"/>
                              </a:solidFill>
                              <a:latin typeface="Cambria Math" panose="02040503050406030204" pitchFamily="18" charset="0"/>
                              <a:ea typeface="Cambria Math" panose="02040503050406030204" pitchFamily="18" charset="0"/>
                            </a:rPr>
                            <m:t>𝑐</m:t>
                          </m:r>
                        </m:sub>
                      </m:sSub>
                      <m:r>
                        <a:rPr lang="en-US" altLang="zh-CN" sz="2800" b="0" i="1" smtClean="0">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𝑉</m:t>
                          </m:r>
                        </m:e>
                        <m:sup>
                          <m:r>
                            <a:rPr lang="en-US" altLang="zh-CN" sz="2800" i="1">
                              <a:solidFill>
                                <a:srgbClr val="FF0000"/>
                              </a:solidFill>
                              <a:latin typeface="Cambria Math" panose="02040503050406030204" pitchFamily="18" charset="0"/>
                            </a:rPr>
                            <m:t>𝑈</m:t>
                          </m:r>
                        </m:sup>
                      </m:sSup>
                    </m:oMath>
                  </m:oMathPara>
                </a14:m>
                <a:endParaRPr lang="zh-CN" altLang="en-US" sz="2800" dirty="0"/>
              </a:p>
            </p:txBody>
          </p:sp>
        </mc:Choice>
        <mc:Fallback>
          <p:sp>
            <p:nvSpPr>
              <p:cNvPr id="3" name="文本框 2">
                <a:extLst>
                  <a:ext uri="{FF2B5EF4-FFF2-40B4-BE49-F238E27FC236}">
                    <a16:creationId xmlns:a16="http://schemas.microsoft.com/office/drawing/2014/main" id="{DC5C447C-D06D-160A-8B6C-4464DE2CF3E0}"/>
                  </a:ext>
                </a:extLst>
              </p:cNvPr>
              <p:cNvSpPr txBox="1">
                <a:spLocks noRot="1" noChangeAspect="1" noMove="1" noResize="1" noEditPoints="1" noAdjustHandles="1" noChangeArrowheads="1" noChangeShapeType="1" noTextEdit="1"/>
              </p:cNvSpPr>
              <p:nvPr/>
            </p:nvSpPr>
            <p:spPr>
              <a:xfrm>
                <a:off x="464550" y="1127613"/>
                <a:ext cx="11727449" cy="2893100"/>
              </a:xfrm>
              <a:prstGeom prst="rect">
                <a:avLst/>
              </a:prstGeom>
              <a:blipFill>
                <a:blip r:embed="rId5"/>
                <a:stretch>
                  <a:fillRect l="-1040" t="-2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9CC7608-4C0D-EF30-7DF4-2CC39A54A6B3}"/>
                  </a:ext>
                </a:extLst>
              </p:cNvPr>
              <p:cNvSpPr txBox="1"/>
              <p:nvPr/>
            </p:nvSpPr>
            <p:spPr>
              <a:xfrm>
                <a:off x="464550" y="4301571"/>
                <a:ext cx="10902697" cy="954107"/>
              </a:xfrm>
              <a:prstGeom prst="rect">
                <a:avLst/>
              </a:prstGeom>
              <a:noFill/>
            </p:spPr>
            <p:txBody>
              <a:bodyPr wrap="square" rtlCol="0">
                <a:spAutoFit/>
              </a:bodyPr>
              <a:lstStyle/>
              <a:p>
                <a:r>
                  <a:rPr lang="zh-CN" altLang="en-US" sz="2800" b="1" dirty="0"/>
                  <a:t>永久性固定债务水平</a:t>
                </a:r>
                <a:r>
                  <a:rPr lang="zh-CN" altLang="en-US" sz="2800" dirty="0"/>
                  <a:t>：应该用</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𝐷</m:t>
                        </m:r>
                      </m:sub>
                    </m:sSub>
                  </m:oMath>
                </a14:m>
                <a:r>
                  <a:rPr lang="zh-CN" altLang="en-US" sz="2800" dirty="0"/>
                  <a:t>折现利息税盾</a:t>
                </a:r>
                <a:endParaRPr lang="en-US" altLang="zh-CN" sz="2800" dirty="0"/>
              </a:p>
              <a:p>
                <a:pPr algn="ctr"/>
                <a:r>
                  <a:rPr lang="en-US" altLang="zh-CN" sz="2800" dirty="0">
                    <a:solidFill>
                      <a:srgbClr val="FF0000"/>
                    </a:solidFill>
                  </a:rPr>
                  <a:t> </a:t>
                </a:r>
                <a14:m>
                  <m:oMath xmlns:m="http://schemas.openxmlformats.org/officeDocument/2006/math">
                    <m:sSup>
                      <m:sSupPr>
                        <m:ctrlPr>
                          <a:rPr lang="en-US" altLang="zh-CN" sz="2800" i="1" smtClean="0">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𝑉</m:t>
                        </m:r>
                      </m:e>
                      <m:sup>
                        <m:r>
                          <a:rPr lang="en-US" altLang="zh-CN" sz="2800" i="1">
                            <a:solidFill>
                              <a:srgbClr val="FF0000"/>
                            </a:solidFill>
                            <a:latin typeface="Cambria Math" panose="02040503050406030204" pitchFamily="18" charset="0"/>
                          </a:rPr>
                          <m:t>𝐿</m:t>
                        </m:r>
                      </m:sup>
                    </m:sSup>
                    <m:r>
                      <a:rPr lang="en-US" altLang="zh-CN" sz="2800" b="0" i="1" smtClean="0">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𝑉</m:t>
                        </m:r>
                      </m:e>
                      <m:sup>
                        <m:r>
                          <a:rPr lang="en-US" altLang="zh-CN" sz="2800" i="1">
                            <a:solidFill>
                              <a:srgbClr val="FF0000"/>
                            </a:solidFill>
                            <a:latin typeface="Cambria Math" panose="02040503050406030204" pitchFamily="18" charset="0"/>
                          </a:rPr>
                          <m:t>𝑈</m:t>
                        </m:r>
                      </m:sup>
                    </m:sSup>
                    <m:r>
                      <a:rPr lang="en-US" altLang="zh-CN" sz="2800" b="0" i="0" smtClean="0">
                        <a:solidFill>
                          <a:srgbClr val="FF0000"/>
                        </a:solidFill>
                        <a:latin typeface="Cambria Math" panose="02040503050406030204" pitchFamily="18" charset="0"/>
                      </a:rPr>
                      <m:t>+</m:t>
                    </m:r>
                    <m:sSub>
                      <m:sSubPr>
                        <m:ctrlPr>
                          <a:rPr lang="en-US" altLang="zh-CN" sz="2800" i="1" dirty="0">
                            <a:solidFill>
                              <a:srgbClr val="FF0000"/>
                            </a:solidFill>
                            <a:latin typeface="Cambria Math" panose="02040503050406030204" pitchFamily="18" charset="0"/>
                            <a:ea typeface="Cambria Math" panose="02040503050406030204" pitchFamily="18" charset="0"/>
                          </a:rPr>
                        </m:ctrlPr>
                      </m:sSubPr>
                      <m:e>
                        <m:r>
                          <m:rPr>
                            <m:sty m:val="p"/>
                          </m:rPr>
                          <a:rPr lang="el-GR" altLang="zh-CN" sz="2800" i="1" dirty="0">
                            <a:solidFill>
                              <a:srgbClr val="FF0000"/>
                            </a:solidFill>
                            <a:latin typeface="Cambria Math" panose="02040503050406030204" pitchFamily="18" charset="0"/>
                            <a:ea typeface="Cambria Math" panose="02040503050406030204" pitchFamily="18" charset="0"/>
                          </a:rPr>
                          <m:t>τ</m:t>
                        </m:r>
                      </m:e>
                      <m:sub>
                        <m:r>
                          <a:rPr lang="en-US" altLang="zh-CN" sz="2800" i="1" dirty="0">
                            <a:solidFill>
                              <a:srgbClr val="FF0000"/>
                            </a:solidFill>
                            <a:latin typeface="Cambria Math" panose="02040503050406030204" pitchFamily="18" charset="0"/>
                            <a:ea typeface="Cambria Math" panose="02040503050406030204" pitchFamily="18" charset="0"/>
                          </a:rPr>
                          <m:t>𝑐</m:t>
                        </m:r>
                      </m:sub>
                    </m:sSub>
                    <m:r>
                      <a:rPr lang="en-US" altLang="zh-CN" sz="2800" b="0" i="1" dirty="0" smtClean="0">
                        <a:solidFill>
                          <a:srgbClr val="FF0000"/>
                        </a:solidFill>
                        <a:latin typeface="Cambria Math" panose="02040503050406030204" pitchFamily="18" charset="0"/>
                        <a:ea typeface="Cambria Math" panose="02040503050406030204" pitchFamily="18" charset="0"/>
                      </a:rPr>
                      <m:t>𝐷</m:t>
                    </m:r>
                  </m:oMath>
                </a14:m>
                <a:endParaRPr lang="zh-CN" altLang="en-US" sz="2800" dirty="0"/>
              </a:p>
            </p:txBody>
          </p:sp>
        </mc:Choice>
        <mc:Fallback xmlns="">
          <p:sp>
            <p:nvSpPr>
              <p:cNvPr id="4" name="文本框 3">
                <a:extLst>
                  <a:ext uri="{FF2B5EF4-FFF2-40B4-BE49-F238E27FC236}">
                    <a16:creationId xmlns:a16="http://schemas.microsoft.com/office/drawing/2014/main" id="{E9CC7608-4C0D-EF30-7DF4-2CC39A54A6B3}"/>
                  </a:ext>
                </a:extLst>
              </p:cNvPr>
              <p:cNvSpPr txBox="1">
                <a:spLocks noRot="1" noChangeAspect="1" noMove="1" noResize="1" noEditPoints="1" noAdjustHandles="1" noChangeArrowheads="1" noChangeShapeType="1" noTextEdit="1"/>
              </p:cNvSpPr>
              <p:nvPr/>
            </p:nvSpPr>
            <p:spPr>
              <a:xfrm>
                <a:off x="464550" y="4301571"/>
                <a:ext cx="10902697" cy="954107"/>
              </a:xfrm>
              <a:prstGeom prst="rect">
                <a:avLst/>
              </a:prstGeom>
              <a:blipFill>
                <a:blip r:embed="rId6"/>
                <a:stretch>
                  <a:fillRect l="-1118" t="-7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532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1" y="250621"/>
            <a:ext cx="203132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三种方法比较</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B9D33E-EF7B-2D7A-655B-7B2D23F2A9E9}"/>
                  </a:ext>
                </a:extLst>
              </p:cNvPr>
              <p:cNvSpPr txBox="1"/>
              <p:nvPr/>
            </p:nvSpPr>
            <p:spPr>
              <a:xfrm>
                <a:off x="340049" y="1047861"/>
                <a:ext cx="11511901" cy="5234895"/>
              </a:xfrm>
              <a:prstGeom prst="rect">
                <a:avLst/>
              </a:prstGeom>
              <a:noFill/>
            </p:spPr>
            <p:txBody>
              <a:bodyPr wrap="square" rtlCol="0">
                <a:spAutoFit/>
              </a:bodyPr>
              <a:lstStyle/>
              <a:p>
                <a:r>
                  <a:rPr lang="zh-CN" altLang="en-US" sz="2800" b="1" dirty="0">
                    <a:solidFill>
                      <a:schemeClr val="tx1"/>
                    </a:solidFill>
                  </a:rPr>
                  <a:t>固定的债务股权（</a:t>
                </a:r>
                <a14:m>
                  <m:oMath xmlns:m="http://schemas.openxmlformats.org/officeDocument/2006/math">
                    <m:f>
                      <m:fPr>
                        <m:ctrlPr>
                          <a:rPr lang="en-US" altLang="zh-CN" sz="2800" b="1" i="1" smtClean="0">
                            <a:solidFill>
                              <a:schemeClr val="tx1"/>
                            </a:solidFill>
                            <a:latin typeface="Cambria Math" panose="02040503050406030204" pitchFamily="18" charset="0"/>
                          </a:rPr>
                        </m:ctrlPr>
                      </m:fPr>
                      <m:num>
                        <m:r>
                          <a:rPr lang="en-US" altLang="zh-CN" sz="2800" b="1" i="1" smtClean="0">
                            <a:solidFill>
                              <a:schemeClr val="tx1"/>
                            </a:solidFill>
                            <a:latin typeface="Cambria Math" panose="02040503050406030204" pitchFamily="18" charset="0"/>
                          </a:rPr>
                          <m:t>𝑫</m:t>
                        </m:r>
                      </m:num>
                      <m:den>
                        <m:r>
                          <a:rPr lang="en-US" altLang="zh-CN" sz="2800" b="1" i="1" smtClean="0">
                            <a:solidFill>
                              <a:schemeClr val="tx1"/>
                            </a:solidFill>
                            <a:latin typeface="Cambria Math" panose="02040503050406030204" pitchFamily="18" charset="0"/>
                          </a:rPr>
                          <m:t>𝑬</m:t>
                        </m:r>
                      </m:den>
                    </m:f>
                  </m:oMath>
                </a14:m>
                <a:r>
                  <a:rPr lang="zh-CN" altLang="en-US" sz="2800" b="1" dirty="0">
                    <a:solidFill>
                      <a:schemeClr val="tx1"/>
                    </a:solidFill>
                  </a:rPr>
                  <a:t>）比率</a:t>
                </a:r>
                <a:r>
                  <a:rPr lang="zh-CN" altLang="en-US" sz="2800" dirty="0">
                    <a:solidFill>
                      <a:schemeClr val="tx1"/>
                    </a:solidFill>
                  </a:rPr>
                  <a:t>：</a:t>
                </a:r>
                <a:r>
                  <a:rPr lang="en-US" altLang="zh-CN" sz="2800" dirty="0">
                    <a:solidFill>
                      <a:schemeClr val="tx1"/>
                    </a:solidFill>
                  </a:rPr>
                  <a:t>99%</a:t>
                </a:r>
                <a:r>
                  <a:rPr lang="zh-CN" altLang="en-US" sz="2800" dirty="0">
                    <a:solidFill>
                      <a:schemeClr val="tx1"/>
                    </a:solidFill>
                  </a:rPr>
                  <a:t>以上的计算题属于前述</a:t>
                </a:r>
                <a:r>
                  <a:rPr lang="en-US" altLang="zh-CN" sz="2800" dirty="0">
                    <a:solidFill>
                      <a:schemeClr val="tx1"/>
                    </a:solidFill>
                  </a:rPr>
                  <a:t>Ⅰ</a:t>
                </a:r>
                <a:r>
                  <a:rPr lang="zh-CN" altLang="en-US" sz="2800" dirty="0">
                    <a:solidFill>
                      <a:schemeClr val="tx1"/>
                    </a:solidFill>
                  </a:rPr>
                  <a:t>和</a:t>
                </a:r>
                <a:r>
                  <a:rPr lang="en-US" altLang="zh-CN" sz="2800" dirty="0">
                    <a:solidFill>
                      <a:schemeClr val="tx1"/>
                    </a:solidFill>
                    <a:latin typeface="+mn-ea"/>
                  </a:rPr>
                  <a:t>Ⅱ</a:t>
                </a:r>
                <a:r>
                  <a:rPr lang="zh-CN" altLang="en-US" sz="2800" dirty="0">
                    <a:solidFill>
                      <a:schemeClr val="tx1"/>
                    </a:solidFill>
                    <a:latin typeface="+mn-ea"/>
                  </a:rPr>
                  <a:t>两种情况，使用</a:t>
                </a:r>
                <a14:m>
                  <m:oMath xmlns:m="http://schemas.openxmlformats.org/officeDocument/2006/math">
                    <m:r>
                      <a:rPr lang="en-US" altLang="zh-CN" sz="2800" i="1" dirty="0" smtClean="0">
                        <a:solidFill>
                          <a:schemeClr val="tx1"/>
                        </a:solidFill>
                        <a:latin typeface="Cambria Math" panose="02040503050406030204" pitchFamily="18" charset="0"/>
                      </a:rPr>
                      <m:t>𝑊𝐴𝐶𝐶</m:t>
                    </m:r>
                  </m:oMath>
                </a14:m>
                <a:r>
                  <a:rPr lang="zh-CN" altLang="en-US" sz="2800" dirty="0">
                    <a:solidFill>
                      <a:schemeClr val="tx1"/>
                    </a:solidFill>
                    <a:latin typeface="+mn-ea"/>
                  </a:rPr>
                  <a:t>法最为便捷。</a:t>
                </a:r>
              </a:p>
              <a:p>
                <a:pPr algn="l"/>
                <a:endParaRPr lang="en-US" altLang="zh-CN" sz="1400" dirty="0"/>
              </a:p>
              <a:p>
                <a:pPr algn="l"/>
                <a:r>
                  <a:rPr lang="zh-CN" altLang="en-US" sz="2800" b="1" dirty="0"/>
                  <a:t>其他杠杆政策下</a:t>
                </a:r>
                <a:r>
                  <a:rPr lang="zh-CN" altLang="en-US" sz="2800" dirty="0"/>
                  <a:t>：</a:t>
                </a:r>
                <a14:m>
                  <m:oMath xmlns:m="http://schemas.openxmlformats.org/officeDocument/2006/math">
                    <m:r>
                      <a:rPr lang="en-US" altLang="zh-CN" sz="2800" i="1" dirty="0" smtClean="0">
                        <a:latin typeface="Cambria Math" panose="02040503050406030204" pitchFamily="18" charset="0"/>
                      </a:rPr>
                      <m:t>𝐴𝑃𝑉</m:t>
                    </m:r>
                  </m:oMath>
                </a14:m>
                <a:r>
                  <a:rPr lang="zh-CN" altLang="en-US" sz="2800" dirty="0"/>
                  <a:t>方法更清晰，因为此种情况下</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oMath>
                </a14:m>
                <a:r>
                  <a:rPr lang="zh-CN" altLang="en-US" sz="2800" dirty="0"/>
                  <a:t>在不断变化需要一直调整。</a:t>
                </a:r>
                <a:endParaRPr lang="en-US" altLang="zh-CN" sz="2800" dirty="0"/>
              </a:p>
              <a:p>
                <a:pPr algn="l"/>
                <a:endParaRPr lang="en-US" altLang="zh-CN" sz="1400" dirty="0"/>
              </a:p>
              <a:p>
                <a:pPr algn="l"/>
                <a14:m>
                  <m:oMath xmlns:m="http://schemas.openxmlformats.org/officeDocument/2006/math">
                    <m:r>
                      <a:rPr lang="en-US" altLang="zh-CN" sz="2800" i="1" dirty="0" smtClean="0">
                        <a:latin typeface="Cambria Math" panose="02040503050406030204" pitchFamily="18" charset="0"/>
                      </a:rPr>
                      <m:t>𝐹𝐶𝐸𝐹</m:t>
                    </m:r>
                  </m:oMath>
                </a14:m>
                <a:r>
                  <a:rPr lang="zh-CN" altLang="en-US" sz="2800" dirty="0"/>
                  <a:t>法比较繁琐，除非前两种方法都失效否则一般不用，一般只用于当公司资本结构中其他证券的价值或利息税盾难以确定时。</a:t>
                </a:r>
                <a:endParaRPr lang="en-US" altLang="zh-CN" sz="2800" dirty="0"/>
              </a:p>
              <a:p>
                <a:pPr algn="l"/>
                <a:endParaRPr lang="en-US" altLang="zh-CN" sz="1400" dirty="0"/>
              </a:p>
              <a:p>
                <a:r>
                  <a:rPr lang="zh-CN" altLang="en-US" sz="2800" dirty="0"/>
                  <a:t>注：如果考虑财务困境成本（或杠杆的代理收益、杠杆的代理成本）等因素，则应该对</a:t>
                </a:r>
                <a:r>
                  <a:rPr lang="en-US" altLang="zh-CN" sz="2800" dirty="0"/>
                  <a:t>APV</a:t>
                </a:r>
                <a:r>
                  <a:rPr lang="zh-CN" altLang="en-US" sz="2800" dirty="0"/>
                  <a:t>法进行修正</a:t>
                </a:r>
                <a:endParaRPr lang="en-US" altLang="zh-CN" sz="2800" dirty="0"/>
              </a:p>
              <a:p>
                <a:pPr/>
                <a14:m>
                  <m:oMathPara xmlns:m="http://schemas.openxmlformats.org/officeDocument/2006/math">
                    <m:oMathParaPr>
                      <m:jc m:val="center"/>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𝑉</m:t>
                          </m:r>
                        </m:e>
                        <m:sub>
                          <m:r>
                            <a:rPr lang="en-US" altLang="zh-CN" sz="2800" i="1">
                              <a:latin typeface="Cambria Math" panose="02040503050406030204" pitchFamily="18" charset="0"/>
                            </a:rPr>
                            <m:t>𝐿</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𝑉</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r>
                        <a:rPr lang="en-US" altLang="zh-CN" sz="2800" i="1">
                          <a:latin typeface="Cambria Math" panose="02040503050406030204" pitchFamily="18" charset="0"/>
                        </a:rPr>
                        <m:t>𝑃𝑉</m:t>
                      </m:r>
                      <m:d>
                        <m:dPr>
                          <m:ctrlPr>
                            <a:rPr lang="en-US" altLang="zh-CN" sz="2800" i="1">
                              <a:latin typeface="Cambria Math" panose="02040503050406030204" pitchFamily="18" charset="0"/>
                            </a:rPr>
                          </m:ctrlPr>
                        </m:dPr>
                        <m:e>
                          <m:r>
                            <a:rPr lang="zh-CN" altLang="en-US" sz="2800" i="1">
                              <a:latin typeface="Cambria Math" panose="02040503050406030204" pitchFamily="18" charset="0"/>
                            </a:rPr>
                            <m:t>利息税盾</m:t>
                          </m:r>
                        </m:e>
                      </m:d>
                      <m:r>
                        <a:rPr lang="en-US" altLang="zh-CN" sz="2800">
                          <a:latin typeface="Cambria Math" panose="02040503050406030204" pitchFamily="18" charset="0"/>
                        </a:rPr>
                        <m:t>−</m:t>
                      </m:r>
                      <m:r>
                        <a:rPr lang="en-US" altLang="zh-CN" sz="2800" i="1">
                          <a:latin typeface="Cambria Math" panose="02040503050406030204" pitchFamily="18" charset="0"/>
                        </a:rPr>
                        <m:t>𝑃𝑉</m:t>
                      </m:r>
                      <m:d>
                        <m:dPr>
                          <m:ctrlPr>
                            <a:rPr lang="en-US" altLang="zh-CN" sz="2800" i="1">
                              <a:latin typeface="Cambria Math" panose="02040503050406030204" pitchFamily="18" charset="0"/>
                            </a:rPr>
                          </m:ctrlPr>
                        </m:dPr>
                        <m:e>
                          <m:r>
                            <a:rPr lang="zh-CN" altLang="en-US" sz="2800" i="1">
                              <a:latin typeface="Cambria Math" panose="02040503050406030204" pitchFamily="18" charset="0"/>
                            </a:rPr>
                            <m:t>财务困境成本</m:t>
                          </m:r>
                        </m:e>
                      </m:d>
                    </m:oMath>
                  </m:oMathPara>
                </a14:m>
                <a:endParaRPr lang="en-US" altLang="zh-CN" sz="2800" dirty="0"/>
              </a:p>
              <a:p>
                <a:r>
                  <a:rPr lang="en-US" altLang="zh-CN" sz="2800" dirty="0"/>
                  <a:t>                                   </a:t>
                </a:r>
                <a14:m>
                  <m:oMath xmlns:m="http://schemas.openxmlformats.org/officeDocument/2006/math">
                    <m:r>
                      <a:rPr lang="en-US" altLang="zh-CN" sz="2800" i="1">
                        <a:latin typeface="Cambria Math" panose="02040503050406030204" pitchFamily="18" charset="0"/>
                      </a:rPr>
                      <m:t>+</m:t>
                    </m:r>
                    <m:r>
                      <a:rPr lang="en-US" altLang="zh-CN" sz="2800" i="1">
                        <a:latin typeface="Cambria Math" panose="02040503050406030204" pitchFamily="18" charset="0"/>
                      </a:rPr>
                      <m:t>𝑃𝑉</m:t>
                    </m:r>
                    <m:d>
                      <m:dPr>
                        <m:ctrlPr>
                          <a:rPr lang="en-US" altLang="zh-CN" sz="2800" i="1">
                            <a:latin typeface="Cambria Math" panose="02040503050406030204" pitchFamily="18" charset="0"/>
                          </a:rPr>
                        </m:ctrlPr>
                      </m:dPr>
                      <m:e>
                        <m:r>
                          <a:rPr lang="zh-CN" altLang="en-US" sz="2800" i="1">
                            <a:latin typeface="Cambria Math" panose="02040503050406030204" pitchFamily="18" charset="0"/>
                          </a:rPr>
                          <m:t>债务的代理收益</m:t>
                        </m:r>
                      </m:e>
                    </m:d>
                    <m:r>
                      <a:rPr lang="en-US" altLang="zh-CN" sz="2800" b="0" i="1" smtClean="0">
                        <a:latin typeface="Cambria Math" panose="02040503050406030204" pitchFamily="18" charset="0"/>
                      </a:rPr>
                      <m:t>−</m:t>
                    </m:r>
                    <m:r>
                      <a:rPr lang="en-US" altLang="zh-CN" sz="2800" i="1">
                        <a:latin typeface="Cambria Math" panose="02040503050406030204" pitchFamily="18" charset="0"/>
                      </a:rPr>
                      <m:t>𝑃𝑉</m:t>
                    </m:r>
                    <m:d>
                      <m:dPr>
                        <m:ctrlPr>
                          <a:rPr lang="en-US" altLang="zh-CN" sz="2800" i="1">
                            <a:latin typeface="Cambria Math" panose="02040503050406030204" pitchFamily="18" charset="0"/>
                          </a:rPr>
                        </m:ctrlPr>
                      </m:dPr>
                      <m:e>
                        <m:r>
                          <a:rPr lang="zh-CN" altLang="en-US" sz="2800" i="1">
                            <a:latin typeface="Cambria Math" panose="02040503050406030204" pitchFamily="18" charset="0"/>
                          </a:rPr>
                          <m:t>债务的代理成本</m:t>
                        </m:r>
                      </m:e>
                    </m:d>
                  </m:oMath>
                </a14:m>
                <a:endParaRPr lang="zh-CN" altLang="en-US" sz="2800" dirty="0"/>
              </a:p>
            </p:txBody>
          </p:sp>
        </mc:Choice>
        <mc:Fallback xmlns="">
          <p:sp>
            <p:nvSpPr>
              <p:cNvPr id="3" name="文本框 2">
                <a:extLst>
                  <a:ext uri="{FF2B5EF4-FFF2-40B4-BE49-F238E27FC236}">
                    <a16:creationId xmlns:a16="http://schemas.microsoft.com/office/drawing/2014/main" id="{FBB9D33E-EF7B-2D7A-655B-7B2D23F2A9E9}"/>
                  </a:ext>
                </a:extLst>
              </p:cNvPr>
              <p:cNvSpPr txBox="1">
                <a:spLocks noRot="1" noChangeAspect="1" noMove="1" noResize="1" noEditPoints="1" noAdjustHandles="1" noChangeArrowheads="1" noChangeShapeType="1" noTextEdit="1"/>
              </p:cNvSpPr>
              <p:nvPr/>
            </p:nvSpPr>
            <p:spPr>
              <a:xfrm>
                <a:off x="340049" y="1047861"/>
                <a:ext cx="11511901" cy="5234895"/>
              </a:xfrm>
              <a:prstGeom prst="rect">
                <a:avLst/>
              </a:prstGeom>
              <a:blipFill>
                <a:blip r:embed="rId4"/>
                <a:stretch>
                  <a:fillRect l="-1112" r="-41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239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总结</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2257C6E-6C27-CE41-3B3C-C38D868F1042}"/>
                  </a:ext>
                </a:extLst>
              </p:cNvPr>
              <p:cNvSpPr txBox="1"/>
              <p:nvPr/>
            </p:nvSpPr>
            <p:spPr>
              <a:xfrm>
                <a:off x="219636" y="1553134"/>
                <a:ext cx="11752729" cy="3751733"/>
              </a:xfrm>
              <a:prstGeom prst="rect">
                <a:avLst/>
              </a:prstGeom>
              <a:noFill/>
            </p:spPr>
            <p:txBody>
              <a:bodyPr wrap="square" rtlCol="0">
                <a:spAutoFit/>
              </a:bodyPr>
              <a:lstStyle/>
              <a:p>
                <a:pPr algn="l"/>
                <a:r>
                  <a:rPr lang="zh-CN" altLang="en-US" sz="2800" b="1" dirty="0"/>
                  <a:t>固定债务计划下的杠杆与资本成本</a:t>
                </a:r>
                <a:r>
                  <a:rPr lang="zh-CN" altLang="en-US" sz="2800" dirty="0"/>
                  <a:t>：</a:t>
                </a:r>
                <a:endParaRPr lang="en-US" altLang="zh-CN" sz="2800" dirty="0"/>
              </a:p>
              <a:p>
                <a:pPr/>
                <a14:m>
                  <m:oMathPara xmlns:m="http://schemas.openxmlformats.org/officeDocument/2006/math">
                    <m:oMathParaPr>
                      <m:jc m:val="centerGroup"/>
                    </m:oMathParaPr>
                    <m:oMath xmlns:m="http://schemas.openxmlformats.org/officeDocument/2006/math">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𝑈</m:t>
                          </m:r>
                        </m:sub>
                      </m:sSub>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𝐸</m:t>
                              </m:r>
                            </m:num>
                            <m:den>
                              <m:r>
                                <a:rPr lang="en-US" altLang="zh-CN" sz="2800" i="1">
                                  <a:solidFill>
                                    <a:srgbClr val="FF0000"/>
                                  </a:solidFill>
                                  <a:latin typeface="Cambria Math" panose="02040503050406030204" pitchFamily="18" charset="0"/>
                                </a:rPr>
                                <m:t>𝐸</m:t>
                              </m:r>
                              <m:r>
                                <a:rPr lang="en-US" altLang="zh-CN" sz="2800" i="1">
                                  <a:solidFill>
                                    <a:srgbClr val="FF0000"/>
                                  </a:solidFill>
                                  <a:latin typeface="Cambria Math" panose="02040503050406030204" pitchFamily="18" charset="0"/>
                                </a:rPr>
                                <m:t>+</m:t>
                              </m:r>
                              <m:sSup>
                                <m:sSupPr>
                                  <m:ctrlPr>
                                    <a:rPr lang="en-US" altLang="zh-CN" sz="2800" i="1" smtClean="0">
                                      <a:solidFill>
                                        <a:srgbClr val="FF0000"/>
                                      </a:solidFill>
                                      <a:latin typeface="Cambria Math" panose="02040503050406030204" pitchFamily="18" charset="0"/>
                                    </a:rPr>
                                  </m:ctrlPr>
                                </m:sSupPr>
                                <m:e>
                                  <m:r>
                                    <a:rPr lang="en-US" altLang="zh-CN" sz="2800" b="0" i="1" smtClean="0">
                                      <a:solidFill>
                                        <a:srgbClr val="FF0000"/>
                                      </a:solidFill>
                                      <a:latin typeface="Cambria Math" panose="02040503050406030204" pitchFamily="18" charset="0"/>
                                    </a:rPr>
                                    <m:t>𝐷</m:t>
                                  </m:r>
                                </m:e>
                                <m:sup>
                                  <m:r>
                                    <a:rPr lang="en-US" altLang="zh-CN" sz="2800" b="0" i="1" smtClean="0">
                                      <a:solidFill>
                                        <a:srgbClr val="FF0000"/>
                                      </a:solidFill>
                                      <a:latin typeface="Cambria Math" panose="02040503050406030204" pitchFamily="18" charset="0"/>
                                    </a:rPr>
                                    <m:t>𝑆</m:t>
                                  </m:r>
                                </m:sup>
                              </m:sSup>
                            </m:den>
                          </m:f>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𝐷</m:t>
                              </m:r>
                            </m:e>
                            <m:sup>
                              <m:r>
                                <a:rPr lang="en-US" altLang="zh-CN" sz="2800" i="1">
                                  <a:solidFill>
                                    <a:srgbClr val="FF0000"/>
                                  </a:solidFill>
                                  <a:latin typeface="Cambria Math" panose="02040503050406030204" pitchFamily="18" charset="0"/>
                                </a:rPr>
                                <m:t>𝑆</m:t>
                              </m:r>
                            </m:sup>
                          </m:sSup>
                        </m:num>
                        <m:den>
                          <m:r>
                            <a:rPr lang="en-US" altLang="zh-CN" sz="2800" i="1">
                              <a:solidFill>
                                <a:srgbClr val="FF0000"/>
                              </a:solidFill>
                              <a:latin typeface="Cambria Math" panose="02040503050406030204" pitchFamily="18" charset="0"/>
                            </a:rPr>
                            <m:t>𝐸</m:t>
                          </m:r>
                          <m:r>
                            <a:rPr lang="en-US" altLang="zh-CN" sz="2800" i="1">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𝐷</m:t>
                              </m:r>
                            </m:e>
                            <m:sup>
                              <m:r>
                                <a:rPr lang="en-US" altLang="zh-CN" sz="2800" i="1">
                                  <a:solidFill>
                                    <a:srgbClr val="FF0000"/>
                                  </a:solidFill>
                                  <a:latin typeface="Cambria Math" panose="02040503050406030204" pitchFamily="18" charset="0"/>
                                </a:rPr>
                                <m:t>𝑆</m:t>
                              </m:r>
                            </m:sup>
                          </m:sSup>
                        </m:den>
                      </m:f>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𝐷</m:t>
                          </m:r>
                        </m:sub>
                      </m:sSub>
                      <m:r>
                        <a:rPr lang="en-US" altLang="zh-CN" sz="2800" b="0" i="1" smtClean="0">
                          <a:solidFill>
                            <a:srgbClr val="FF0000"/>
                          </a:solidFill>
                          <a:latin typeface="Cambria Math" panose="02040503050406030204" pitchFamily="18" charset="0"/>
                        </a:rPr>
                        <m:t> </m:t>
                      </m:r>
                      <m:groupChr>
                        <m:groupChrPr>
                          <m:chr m:val="⇔"/>
                          <m:vertJc m:val="bot"/>
                          <m:ctrlPr>
                            <a:rPr lang="en-US" altLang="zh-CN" sz="2800" i="1" smtClean="0">
                              <a:solidFill>
                                <a:srgbClr val="FF0000"/>
                              </a:solidFill>
                              <a:latin typeface="Cambria Math" panose="02040503050406030204" pitchFamily="18" charset="0"/>
                            </a:rPr>
                          </m:ctrlPr>
                        </m:groupChrPr>
                        <m:e>
                          <m:r>
                            <m:rPr>
                              <m:brk m:alnAt="2"/>
                            </m:rPr>
                            <a:rPr lang="zh-CN" altLang="en-US" sz="2800" i="1">
                              <a:solidFill>
                                <a:srgbClr val="FF0000"/>
                              </a:solidFill>
                              <a:latin typeface="Cambria Math" panose="02040503050406030204" pitchFamily="18" charset="0"/>
                            </a:rPr>
                            <m:t>等</m:t>
                          </m:r>
                          <m:r>
                            <a:rPr lang="zh-CN" altLang="en-US" sz="2800" i="1">
                              <a:solidFill>
                                <a:srgbClr val="FF0000"/>
                              </a:solidFill>
                              <a:latin typeface="Cambria Math" panose="02040503050406030204" pitchFamily="18" charset="0"/>
                            </a:rPr>
                            <m:t>价于</m:t>
                          </m:r>
                        </m:e>
                      </m:groupCh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𝑈</m:t>
                          </m:r>
                        </m:sub>
                      </m:sSub>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𝐷</m:t>
                              </m:r>
                            </m:e>
                            <m:sup>
                              <m:r>
                                <a:rPr lang="en-US" altLang="zh-CN" sz="2800" i="1">
                                  <a:solidFill>
                                    <a:srgbClr val="FF0000"/>
                                  </a:solidFill>
                                  <a:latin typeface="Cambria Math" panose="02040503050406030204" pitchFamily="18" charset="0"/>
                                </a:rPr>
                                <m:t>𝑆</m:t>
                              </m:r>
                            </m:sup>
                          </m:sSup>
                        </m:num>
                        <m:den>
                          <m:r>
                            <a:rPr lang="en-US" altLang="zh-CN" sz="2800" i="1">
                              <a:solidFill>
                                <a:srgbClr val="FF0000"/>
                              </a:solidFill>
                              <a:latin typeface="Cambria Math" panose="02040503050406030204" pitchFamily="18" charset="0"/>
                            </a:rPr>
                            <m:t>𝐸</m:t>
                          </m:r>
                        </m:den>
                      </m:f>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𝑈</m:t>
                          </m:r>
                        </m:sub>
                      </m:sSub>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𝐷</m:t>
                          </m:r>
                        </m:sub>
                      </m:sSub>
                      <m:r>
                        <a:rPr lang="en-US" altLang="zh-CN" sz="2800" i="1">
                          <a:solidFill>
                            <a:srgbClr val="FF0000"/>
                          </a:solidFill>
                          <a:latin typeface="Cambria Math" panose="02040503050406030204" pitchFamily="18" charset="0"/>
                        </a:rPr>
                        <m:t>)</m:t>
                      </m:r>
                    </m:oMath>
                  </m:oMathPara>
                </a14:m>
                <a:endParaRPr lang="en-US" altLang="zh-CN" sz="2800" dirty="0"/>
              </a:p>
              <a:p>
                <a:endParaRPr lang="en-US" altLang="zh-CN" sz="1400" dirty="0"/>
              </a:p>
              <a:p>
                <a:r>
                  <a:rPr lang="zh-CN" altLang="en-US" sz="2800" b="1" dirty="0"/>
                  <a:t>固定债务计划下的</a:t>
                </a:r>
                <a:r>
                  <a:rPr lang="en-US" altLang="zh-CN" sz="2800" b="1" dirty="0"/>
                  <a:t>WACC</a:t>
                </a:r>
                <a:r>
                  <a:rPr lang="zh-CN" altLang="en-US" sz="2800" dirty="0"/>
                  <a:t>：</a:t>
                </a:r>
                <a:endParaRPr lang="en-US" altLang="zh-CN" sz="2800" dirty="0"/>
              </a:p>
              <a:p>
                <a:pPr algn="ct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𝑊𝐴𝐶𝐶</m:t>
                        </m:r>
                      </m:sub>
                    </m:sSub>
                    <m:r>
                      <a:rPr lang="en-US" altLang="zh-CN" sz="2800" b="0" i="1" smtClean="0">
                        <a:solidFill>
                          <a:srgbClr val="FF0000"/>
                        </a:solidFill>
                        <a:latin typeface="Cambria Math" panose="02040503050406030204" pitchFamily="18" charset="0"/>
                      </a:rPr>
                      <m:t>=</m:t>
                    </m:r>
                    <m:sSub>
                      <m:sSubPr>
                        <m:ctrlPr>
                          <a:rPr lang="en-US" altLang="zh-CN" sz="2800" b="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𝑈</m:t>
                        </m:r>
                      </m:sub>
                    </m:sSub>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𝑑</m:t>
                    </m:r>
                  </m:oMath>
                </a14:m>
                <a:r>
                  <a:rPr lang="en-US" altLang="zh-CN" sz="2800" dirty="0">
                    <a:solidFill>
                      <a:srgbClr val="FF0000"/>
                    </a:solidFill>
                    <a:ea typeface="Cambria Math" panose="02040503050406030204" pitchFamily="18" charset="0"/>
                  </a:rPr>
                  <a:t> </a:t>
                </a:r>
                <a14:m>
                  <m:oMath xmlns:m="http://schemas.openxmlformats.org/officeDocument/2006/math">
                    <m:sSub>
                      <m:sSubPr>
                        <m:ctrlPr>
                          <a:rPr lang="en-US" altLang="zh-CN" sz="2800" i="1" dirty="0">
                            <a:solidFill>
                              <a:srgbClr val="FF0000"/>
                            </a:solidFill>
                            <a:latin typeface="Cambria Math" panose="02040503050406030204" pitchFamily="18" charset="0"/>
                            <a:ea typeface="Cambria Math" panose="02040503050406030204" pitchFamily="18" charset="0"/>
                          </a:rPr>
                        </m:ctrlPr>
                      </m:sSubPr>
                      <m:e>
                        <m:r>
                          <a:rPr lang="en-US" altLang="zh-CN" sz="2800" i="1" dirty="0">
                            <a:solidFill>
                              <a:srgbClr val="FF0000"/>
                            </a:solidFill>
                            <a:latin typeface="Cambria Math" panose="02040503050406030204" pitchFamily="18" charset="0"/>
                            <a:ea typeface="Cambria Math" panose="02040503050406030204" pitchFamily="18" charset="0"/>
                          </a:rPr>
                          <m:t>·</m:t>
                        </m:r>
                        <m:r>
                          <m:rPr>
                            <m:sty m:val="p"/>
                          </m:rPr>
                          <a:rPr lang="el-GR" altLang="zh-CN" sz="2800" i="1" dirty="0">
                            <a:solidFill>
                              <a:srgbClr val="FF0000"/>
                            </a:solidFill>
                            <a:latin typeface="Cambria Math" panose="02040503050406030204" pitchFamily="18" charset="0"/>
                            <a:ea typeface="Cambria Math" panose="02040503050406030204" pitchFamily="18" charset="0"/>
                          </a:rPr>
                          <m:t>τ</m:t>
                        </m:r>
                      </m:e>
                      <m:sub>
                        <m:r>
                          <a:rPr lang="en-US" altLang="zh-CN" sz="2800" i="1" dirty="0">
                            <a:solidFill>
                              <a:srgbClr val="FF0000"/>
                            </a:solidFill>
                            <a:latin typeface="Cambria Math" panose="02040503050406030204" pitchFamily="18" charset="0"/>
                            <a:ea typeface="Cambria Math" panose="02040503050406030204" pitchFamily="18" charset="0"/>
                          </a:rPr>
                          <m:t>𝑐</m:t>
                        </m:r>
                      </m:sub>
                    </m:sSub>
                    <m:d>
                      <m:dPr>
                        <m:begChr m:val="["/>
                        <m:endChr m:val="]"/>
                        <m:ctrlPr>
                          <a:rPr lang="en-US" altLang="zh-CN" sz="2800" b="0" i="1" dirty="0" smtClean="0">
                            <a:solidFill>
                              <a:srgbClr val="FF0000"/>
                            </a:solidFill>
                            <a:latin typeface="Cambria Math" panose="02040503050406030204" pitchFamily="18" charset="0"/>
                            <a:ea typeface="Cambria Math" panose="02040503050406030204" pitchFamily="18" charset="0"/>
                          </a:rPr>
                        </m:ctrlPr>
                      </m:dPr>
                      <m:e>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𝐷</m:t>
                            </m:r>
                          </m:sub>
                        </m:sSub>
                        <m:r>
                          <a:rPr lang="en-US" altLang="zh-CN" sz="2800" b="0" i="0" smtClean="0">
                            <a:solidFill>
                              <a:srgbClr val="FF0000"/>
                            </a:solidFill>
                            <a:latin typeface="Cambria Math" panose="02040503050406030204" pitchFamily="18" charset="0"/>
                          </a:rPr>
                          <m:t>+</m:t>
                        </m:r>
                        <m:r>
                          <m:rPr>
                            <m:sty m:val="p"/>
                          </m:rPr>
                          <a:rPr lang="el-GR" altLang="zh-CN" sz="2800" b="0" i="1" smtClean="0">
                            <a:solidFill>
                              <a:srgbClr val="FF0000"/>
                            </a:solidFill>
                            <a:latin typeface="Cambria Math" panose="02040503050406030204" pitchFamily="18" charset="0"/>
                            <a:ea typeface="Cambria Math" panose="02040503050406030204" pitchFamily="18" charset="0"/>
                          </a:rPr>
                          <m:t>φ</m:t>
                        </m:r>
                        <m:d>
                          <m:dPr>
                            <m:ctrlPr>
                              <a:rPr lang="en-US" altLang="zh-CN" sz="2800" b="0" i="1" smtClean="0">
                                <a:solidFill>
                                  <a:srgbClr val="FF0000"/>
                                </a:solidFill>
                                <a:latin typeface="Cambria Math" panose="02040503050406030204" pitchFamily="18" charset="0"/>
                                <a:ea typeface="Cambria Math" panose="02040503050406030204" pitchFamily="18" charset="0"/>
                              </a:rPr>
                            </m:ctrlPr>
                          </m:dPr>
                          <m:e>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𝑈</m:t>
                                </m:r>
                              </m:sub>
                            </m:sSub>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𝐷</m:t>
                                </m:r>
                              </m:sub>
                            </m:sSub>
                          </m:e>
                        </m:d>
                      </m:e>
                    </m:d>
                  </m:oMath>
                </a14:m>
                <a:endParaRPr lang="en-US" altLang="zh-CN" sz="2800" dirty="0"/>
              </a:p>
              <a:p>
                <a:r>
                  <a:rPr lang="zh-CN" altLang="en-US" sz="2800" dirty="0"/>
                  <a:t>其中</a:t>
                </a:r>
                <a14:m>
                  <m:oMath xmlns:m="http://schemas.openxmlformats.org/officeDocument/2006/math">
                    <m:r>
                      <a:rPr lang="en-US" altLang="zh-CN" sz="2800" i="1" dirty="0" smtClean="0">
                        <a:latin typeface="Cambria Math" panose="02040503050406030204" pitchFamily="18" charset="0"/>
                      </a:rPr>
                      <m:t>𝑑</m:t>
                    </m:r>
                    <m:r>
                      <a:rPr lang="en-US" altLang="zh-CN" sz="2800" b="0" i="1" dirty="0" smtClean="0">
                        <a:latin typeface="Cambria Math" panose="02040503050406030204" pitchFamily="18" charset="0"/>
                      </a:rPr>
                      <m:t>=</m:t>
                    </m:r>
                    <m:f>
                      <m:fPr>
                        <m:ctrlPr>
                          <a:rPr lang="en-US" altLang="zh-CN" sz="2800" i="1" smtClean="0">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𝐷</m:t>
                        </m:r>
                      </m:num>
                      <m:den>
                        <m:r>
                          <a:rPr lang="en-US" altLang="zh-CN" sz="2800" i="1">
                            <a:solidFill>
                              <a:schemeClr val="tx1"/>
                            </a:solidFill>
                            <a:latin typeface="Cambria Math" panose="02040503050406030204" pitchFamily="18" charset="0"/>
                          </a:rPr>
                          <m:t>𝐸</m:t>
                        </m:r>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𝐷</m:t>
                        </m:r>
                      </m:den>
                    </m:f>
                  </m:oMath>
                </a14:m>
                <a:r>
                  <a:rPr lang="zh-CN" altLang="en-US" sz="2800" dirty="0"/>
                  <a:t>为债务对企业价值比率，</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𝑆</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D</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r>
                      <a:rPr lang="en-US" altLang="zh-CN" sz="2800" i="1">
                        <a:latin typeface="Cambria Math" panose="02040503050406030204" pitchFamily="18" charset="0"/>
                      </a:rPr>
                      <m:t> </m:t>
                    </m:r>
                  </m:oMath>
                </a14:m>
                <a:r>
                  <a:rPr lang="zh-CN" altLang="en-US" sz="2800" i="0" dirty="0">
                    <a:latin typeface="+mj-lt"/>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oMath>
                </a14:m>
                <a:r>
                  <a:rPr lang="zh-CN" altLang="en-US" sz="2800" i="0" dirty="0">
                    <a:latin typeface="+mj-lt"/>
                  </a:rPr>
                  <a:t>为来自预先设定债务的税盾价值，</a:t>
                </a:r>
                <a14:m>
                  <m:oMath xmlns:m="http://schemas.openxmlformats.org/officeDocument/2006/math">
                    <m:r>
                      <m:rPr>
                        <m:sty m:val="p"/>
                      </m:rPr>
                      <a:rPr lang="el-GR" altLang="zh-CN" sz="2800" i="1" smtClean="0">
                        <a:solidFill>
                          <a:schemeClr val="tx1"/>
                        </a:solidFill>
                        <a:latin typeface="Cambria Math" panose="02040503050406030204" pitchFamily="18" charset="0"/>
                        <a:ea typeface="Cambria Math" panose="02040503050406030204" pitchFamily="18" charset="0"/>
                      </a:rPr>
                      <m:t>φ</m:t>
                    </m:r>
                    <m:r>
                      <a:rPr lang="en-US" altLang="zh-CN" sz="2800" b="0" i="1" smtClean="0">
                        <a:solidFill>
                          <a:schemeClr val="tx1"/>
                        </a:solidFill>
                        <a:latin typeface="Cambria Math" panose="02040503050406030204" pitchFamily="18" charset="0"/>
                        <a:ea typeface="Cambria Math" panose="02040503050406030204" pitchFamily="18" charset="0"/>
                      </a:rPr>
                      <m:t>=</m:t>
                    </m:r>
                    <m:f>
                      <m:fPr>
                        <m:ctrlPr>
                          <a:rPr lang="en-US" altLang="zh-CN" sz="2800" b="0" i="1" smtClean="0">
                            <a:solidFill>
                              <a:schemeClr val="tx1"/>
                            </a:solidFill>
                            <a:latin typeface="Cambria Math" panose="02040503050406030204" pitchFamily="18" charset="0"/>
                            <a:ea typeface="Cambria Math" panose="02040503050406030204" pitchFamily="18" charset="0"/>
                          </a:rPr>
                        </m:ctrlPr>
                      </m:fPr>
                      <m:num>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𝑇</m:t>
                            </m:r>
                          </m:e>
                          <m:sub>
                            <m:r>
                              <a:rPr lang="en-US" altLang="zh-CN" sz="2800" i="1">
                                <a:solidFill>
                                  <a:schemeClr val="tx1"/>
                                </a:solidFill>
                                <a:latin typeface="Cambria Math" panose="02040503050406030204" pitchFamily="18" charset="0"/>
                              </a:rPr>
                              <m:t>𝑆</m:t>
                            </m:r>
                          </m:sub>
                        </m:sSub>
                      </m:num>
                      <m:den>
                        <m:sSub>
                          <m:sSubPr>
                            <m:ctrlPr>
                              <a:rPr lang="en-US" altLang="zh-CN" sz="2800" i="1" dirty="0">
                                <a:solidFill>
                                  <a:schemeClr val="tx1"/>
                                </a:solidFill>
                                <a:latin typeface="Cambria Math" panose="02040503050406030204" pitchFamily="18" charset="0"/>
                                <a:ea typeface="Cambria Math" panose="02040503050406030204" pitchFamily="18" charset="0"/>
                              </a:rPr>
                            </m:ctrlPr>
                          </m:sSubPr>
                          <m:e>
                            <m:r>
                              <m:rPr>
                                <m:sty m:val="p"/>
                              </m:rPr>
                              <a:rPr lang="el-GR" altLang="zh-CN" sz="2800" i="1" dirty="0">
                                <a:solidFill>
                                  <a:schemeClr val="tx1"/>
                                </a:solidFill>
                                <a:latin typeface="Cambria Math" panose="02040503050406030204" pitchFamily="18" charset="0"/>
                                <a:ea typeface="Cambria Math" panose="02040503050406030204" pitchFamily="18" charset="0"/>
                              </a:rPr>
                              <m:t>τ</m:t>
                            </m:r>
                          </m:e>
                          <m:sub>
                            <m:r>
                              <a:rPr lang="en-US" altLang="zh-CN" sz="2800" i="1" dirty="0">
                                <a:solidFill>
                                  <a:schemeClr val="tx1"/>
                                </a:solidFill>
                                <a:latin typeface="Cambria Math" panose="02040503050406030204" pitchFamily="18" charset="0"/>
                                <a:ea typeface="Cambria Math" panose="02040503050406030204" pitchFamily="18" charset="0"/>
                              </a:rPr>
                              <m:t>𝑐</m:t>
                            </m:r>
                          </m:sub>
                        </m:sSub>
                        <m:r>
                          <m:rPr>
                            <m:sty m:val="p"/>
                          </m:rPr>
                          <a:rPr lang="en-US" altLang="zh-CN" sz="2800">
                            <a:solidFill>
                              <a:schemeClr val="tx1"/>
                            </a:solidFill>
                            <a:latin typeface="Cambria Math" panose="02040503050406030204" pitchFamily="18" charset="0"/>
                          </a:rPr>
                          <m:t>D</m:t>
                        </m:r>
                      </m:den>
                    </m:f>
                  </m:oMath>
                </a14:m>
                <a:r>
                  <a:rPr lang="zh-CN" altLang="en-US" sz="2800" dirty="0"/>
                  <a:t>，反映债务水平的不变性。</a:t>
                </a:r>
              </a:p>
            </p:txBody>
          </p:sp>
        </mc:Choice>
        <mc:Fallback xmlns="">
          <p:sp>
            <p:nvSpPr>
              <p:cNvPr id="2" name="文本框 1">
                <a:extLst>
                  <a:ext uri="{FF2B5EF4-FFF2-40B4-BE49-F238E27FC236}">
                    <a16:creationId xmlns:a16="http://schemas.microsoft.com/office/drawing/2014/main" id="{42257C6E-6C27-CE41-3B3C-C38D868F1042}"/>
                  </a:ext>
                </a:extLst>
              </p:cNvPr>
              <p:cNvSpPr txBox="1">
                <a:spLocks noRot="1" noChangeAspect="1" noMove="1" noResize="1" noEditPoints="1" noAdjustHandles="1" noChangeArrowheads="1" noChangeShapeType="1" noTextEdit="1"/>
              </p:cNvSpPr>
              <p:nvPr/>
            </p:nvSpPr>
            <p:spPr>
              <a:xfrm>
                <a:off x="219636" y="1553134"/>
                <a:ext cx="11752729" cy="3751733"/>
              </a:xfrm>
              <a:prstGeom prst="rect">
                <a:avLst/>
              </a:prstGeom>
              <a:blipFill>
                <a:blip r:embed="rId4"/>
                <a:stretch>
                  <a:fillRect l="-1037" t="-1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2163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总结</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graphicFrame>
            <p:nvGraphicFramePr>
              <p:cNvPr id="3" name="表格 3">
                <a:extLst>
                  <a:ext uri="{FF2B5EF4-FFF2-40B4-BE49-F238E27FC236}">
                    <a16:creationId xmlns:a16="http://schemas.microsoft.com/office/drawing/2014/main" id="{0CB450BC-C404-E61B-7220-BC044FB401E3}"/>
                  </a:ext>
                </a:extLst>
              </p:cNvPr>
              <p:cNvGraphicFramePr>
                <a:graphicFrameLocks noGrp="1"/>
              </p:cNvGraphicFramePr>
              <p:nvPr>
                <p:extLst>
                  <p:ext uri="{D42A27DB-BD31-4B8C-83A1-F6EECF244321}">
                    <p14:modId xmlns:p14="http://schemas.microsoft.com/office/powerpoint/2010/main" val="4111584205"/>
                  </p:ext>
                </p:extLst>
              </p:nvPr>
            </p:nvGraphicFramePr>
            <p:xfrm>
              <a:off x="60577" y="932330"/>
              <a:ext cx="12070847" cy="5360894"/>
            </p:xfrm>
            <a:graphic>
              <a:graphicData uri="http://schemas.openxmlformats.org/drawingml/2006/table">
                <a:tbl>
                  <a:tblPr firstRow="1" bandRow="1">
                    <a:tableStyleId>{5C22544A-7EE6-4342-B048-85BDC9FD1C3A}</a:tableStyleId>
                  </a:tblPr>
                  <a:tblGrid>
                    <a:gridCol w="2644587">
                      <a:extLst>
                        <a:ext uri="{9D8B030D-6E8A-4147-A177-3AD203B41FA5}">
                          <a16:colId xmlns:a16="http://schemas.microsoft.com/office/drawing/2014/main" val="2392974743"/>
                        </a:ext>
                      </a:extLst>
                    </a:gridCol>
                    <a:gridCol w="2079812">
                      <a:extLst>
                        <a:ext uri="{9D8B030D-6E8A-4147-A177-3AD203B41FA5}">
                          <a16:colId xmlns:a16="http://schemas.microsoft.com/office/drawing/2014/main" val="3722849878"/>
                        </a:ext>
                      </a:extLst>
                    </a:gridCol>
                    <a:gridCol w="1272988">
                      <a:extLst>
                        <a:ext uri="{9D8B030D-6E8A-4147-A177-3AD203B41FA5}">
                          <a16:colId xmlns:a16="http://schemas.microsoft.com/office/drawing/2014/main" val="3795990600"/>
                        </a:ext>
                      </a:extLst>
                    </a:gridCol>
                    <a:gridCol w="6073460">
                      <a:extLst>
                        <a:ext uri="{9D8B030D-6E8A-4147-A177-3AD203B41FA5}">
                          <a16:colId xmlns:a16="http://schemas.microsoft.com/office/drawing/2014/main" val="804458950"/>
                        </a:ext>
                      </a:extLst>
                    </a:gridCol>
                  </a:tblGrid>
                  <a:tr h="1005109">
                    <a:tc>
                      <a:txBody>
                        <a:bodyPr/>
                        <a:lstStyle/>
                        <a:p>
                          <a:pPr algn="ctr"/>
                          <a:r>
                            <a:rPr lang="zh-CN" altLang="en-US" sz="2400" dirty="0">
                              <a:solidFill>
                                <a:schemeClr val="tx1"/>
                              </a:solidFill>
                            </a:rPr>
                            <a:t>情形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
                              </m:oMathParaPr>
                              <m:oMath xmlns:m="http://schemas.openxmlformats.org/officeDocument/2006/math">
                                <m:sSup>
                                  <m:sSupPr>
                                    <m:ctrlPr>
                                      <a:rPr lang="en-US" altLang="zh-CN" sz="2400" i="1" smtClean="0">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𝐷</m:t>
                                    </m:r>
                                  </m:e>
                                  <m:sup>
                                    <m:r>
                                      <a:rPr lang="en-US" altLang="zh-CN" sz="2400" i="1">
                                        <a:solidFill>
                                          <a:schemeClr val="tx1"/>
                                        </a:solidFill>
                                        <a:latin typeface="Cambria Math" panose="02040503050406030204" pitchFamily="18" charset="0"/>
                                      </a:rPr>
                                      <m:t>𝑆</m:t>
                                    </m:r>
                                  </m:sup>
                                </m:sSup>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sty m:val="p"/>
                                  </m:rPr>
                                  <a:rPr lang="el-GR" altLang="zh-CN" sz="2400" b="0" i="1" smtClean="0">
                                    <a:solidFill>
                                      <a:schemeClr val="tx1"/>
                                    </a:solidFill>
                                    <a:latin typeface="Cambria Math" panose="02040503050406030204" pitchFamily="18" charset="0"/>
                                    <a:ea typeface="Cambria Math" panose="02040503050406030204" pitchFamily="18" charset="0"/>
                                  </a:rPr>
                                  <m:t>φ</m:t>
                                </m:r>
                              </m:oMath>
                            </m:oMathPara>
                          </a14:m>
                          <a:endParaRPr lang="el-GR" altLang="zh-CN" sz="2400" b="0" dirty="0">
                            <a:solidFill>
                              <a:schemeClr val="tx1"/>
                            </a:solidFill>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无杠杆资本成本、</a:t>
                          </a:r>
                          <a:endParaRPr lang="en-US" altLang="zh-CN" sz="240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加权平均资本成本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657008"/>
                      </a:ext>
                    </a:extLst>
                  </a:tr>
                  <a:tr h="1402189">
                    <a:tc>
                      <a:txBody>
                        <a:bodyPr/>
                        <a:lstStyle/>
                        <a:p>
                          <a:pPr algn="ctr"/>
                          <a:r>
                            <a:rPr lang="zh-CN" altLang="en-US" sz="2400" dirty="0">
                              <a:solidFill>
                                <a:schemeClr val="tx1"/>
                              </a:solidFill>
                            </a:rPr>
                            <a:t>持续调整债务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400" i="1" dirty="0" smtClean="0">
                                    <a:solidFill>
                                      <a:schemeClr val="tx1"/>
                                    </a:solidFill>
                                    <a:latin typeface="Cambria Math" panose="02040503050406030204" pitchFamily="18" charset="0"/>
                                  </a:rPr>
                                  <m:t>𝐷</m:t>
                                </m:r>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400" i="1" dirty="0" smtClean="0">
                                    <a:solidFill>
                                      <a:schemeClr val="tx1"/>
                                    </a:solidFill>
                                    <a:latin typeface="Cambria Math" panose="02040503050406030204" pitchFamily="18" charset="0"/>
                                  </a:rPr>
                                  <m:t>0</m:t>
                                </m:r>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𝑈</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𝐸</m:t>
                                    </m:r>
                                  </m:num>
                                  <m:den>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𝐸</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𝐷</m:t>
                                    </m:r>
                                  </m:num>
                                  <m:den>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𝐷</m:t>
                                    </m:r>
                                  </m:sub>
                                </m:sSub>
                              </m:oMath>
                            </m:oMathPara>
                          </a14:m>
                          <a:endParaRPr lang="en-US" altLang="zh-CN" sz="2400" dirty="0">
                            <a:solidFill>
                              <a:schemeClr val="tx1"/>
                            </a:solidFill>
                          </a:endParaRPr>
                        </a:p>
                        <a:p>
                          <a:pPr algn="ctr"/>
                          <a:endParaRPr lang="en-US" altLang="zh-CN" sz="14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𝑊𝐴𝐶𝐶</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𝑈</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𝑑</m:t>
                                </m:r>
                                <m:sSub>
                                  <m:sSubPr>
                                    <m:ctrlPr>
                                      <a:rPr lang="en-US" altLang="zh-CN" sz="2400" i="1" dirty="0">
                                        <a:solidFill>
                                          <a:schemeClr val="tx1"/>
                                        </a:solidFill>
                                        <a:latin typeface="Cambria Math" panose="02040503050406030204" pitchFamily="18" charset="0"/>
                                        <a:ea typeface="Cambria Math" panose="02040503050406030204" pitchFamily="18" charset="0"/>
                                      </a:rPr>
                                    </m:ctrlPr>
                                  </m:sSubPr>
                                  <m:e>
                                    <m:r>
                                      <a:rPr lang="el-GR" altLang="zh-CN" sz="2400" i="1" dirty="0">
                                        <a:solidFill>
                                          <a:schemeClr val="tx1"/>
                                        </a:solidFill>
                                        <a:latin typeface="Cambria Math" panose="02040503050406030204" pitchFamily="18" charset="0"/>
                                        <a:ea typeface="Cambria Math" panose="02040503050406030204" pitchFamily="18" charset="0"/>
                                      </a:rPr>
                                      <m:t>𝜏</m:t>
                                    </m:r>
                                  </m:e>
                                  <m:sub>
                                    <m:r>
                                      <a:rPr lang="en-US" altLang="zh-CN" sz="2400" i="1" dirty="0">
                                        <a:solidFill>
                                          <a:schemeClr val="tx1"/>
                                        </a:solidFill>
                                        <a:latin typeface="Cambria Math" panose="02040503050406030204" pitchFamily="18" charset="0"/>
                                        <a:ea typeface="Cambria Math" panose="02040503050406030204" pitchFamily="18" charset="0"/>
                                      </a:rPr>
                                      <m:t>𝑐</m:t>
                                    </m:r>
                                  </m:sub>
                                </m:sSub>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𝐷</m:t>
                                    </m:r>
                                  </m:sub>
                                </m:sSub>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0955795"/>
                      </a:ext>
                    </a:extLst>
                  </a:tr>
                  <a:tr h="1465088">
                    <a:tc>
                      <a:txBody>
                        <a:bodyPr/>
                        <a:lstStyle/>
                        <a:p>
                          <a:pPr algn="ctr"/>
                          <a:r>
                            <a:rPr lang="zh-CN" altLang="en-US" sz="2400" dirty="0">
                              <a:solidFill>
                                <a:schemeClr val="tx1"/>
                              </a:solidFill>
                            </a:rPr>
                            <a:t>每年调整债务</a:t>
                          </a:r>
                          <a:endParaRPr lang="en-US" altLang="zh-CN" sz="2400" dirty="0">
                            <a:solidFill>
                              <a:schemeClr val="tx1"/>
                            </a:solidFill>
                          </a:endParaRPr>
                        </a:p>
                        <a:p>
                          <a:pPr algn="ctr"/>
                          <a:r>
                            <a:rPr lang="zh-CN" altLang="en-US" sz="2400" dirty="0">
                              <a:solidFill>
                                <a:schemeClr val="tx1"/>
                              </a:solidFill>
                            </a:rPr>
                            <a:t>（</a:t>
                          </a:r>
                          <a:r>
                            <a:rPr lang="zh-CN" altLang="en-US" sz="2400" dirty="0">
                              <a:solidFill>
                                <a:srgbClr val="00B0F0"/>
                              </a:solidFill>
                            </a:rPr>
                            <a:t>不要求掌握</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𝐷</m:t>
                                </m:r>
                                <m:r>
                                  <a:rPr lang="en-US" altLang="zh-CN" sz="2400" b="0" i="1" smtClean="0">
                                    <a:solidFill>
                                      <a:schemeClr val="tx1"/>
                                    </a:solidFill>
                                    <a:latin typeface="Cambria Math" panose="02040503050406030204" pitchFamily="18" charset="0"/>
                                  </a:rPr>
                                  <m:t>(1−</m:t>
                                </m:r>
                                <m:f>
                                  <m:fPr>
                                    <m:ctrlPr>
                                      <a:rPr lang="en-US" altLang="zh-CN" sz="2400" b="0" i="1" smtClean="0">
                                        <a:solidFill>
                                          <a:schemeClr val="tx1"/>
                                        </a:solidFill>
                                        <a:latin typeface="Cambria Math" panose="02040503050406030204" pitchFamily="18" charset="0"/>
                                      </a:rPr>
                                    </m:ctrlPr>
                                  </m:fPr>
                                  <m:num>
                                    <m:sSub>
                                      <m:sSubPr>
                                        <m:ctrlPr>
                                          <a:rPr lang="en-US" altLang="zh-CN" sz="2400" i="1" dirty="0"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2400" i="1" dirty="0">
                                            <a:solidFill>
                                              <a:schemeClr val="tx1"/>
                                            </a:solidFill>
                                            <a:latin typeface="Cambria Math" panose="02040503050406030204" pitchFamily="18" charset="0"/>
                                            <a:ea typeface="Cambria Math" panose="02040503050406030204" pitchFamily="18" charset="0"/>
                                          </a:rPr>
                                          <m:t>τ</m:t>
                                        </m:r>
                                      </m:e>
                                      <m:sub>
                                        <m:r>
                                          <a:rPr lang="en-US" altLang="zh-CN" sz="2400" i="1" dirty="0">
                                            <a:solidFill>
                                              <a:schemeClr val="tx1"/>
                                            </a:solidFill>
                                            <a:latin typeface="Cambria Math" panose="02040503050406030204" pitchFamily="18" charset="0"/>
                                            <a:ea typeface="Cambria Math" panose="02040503050406030204" pitchFamily="18" charset="0"/>
                                          </a:rPr>
                                          <m:t>𝑐</m:t>
                                        </m:r>
                                      </m:sub>
                                    </m:sSub>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num>
                                  <m:den>
                                    <m:r>
                                      <a:rPr lang="en-US" altLang="zh-CN" sz="2400" b="0" i="1" smtClean="0">
                                        <a:solidFill>
                                          <a:schemeClr val="tx1"/>
                                        </a:solidFill>
                                        <a:latin typeface="Cambria Math" panose="02040503050406030204" pitchFamily="18" charset="0"/>
                                      </a:rPr>
                                      <m:t>1+</m:t>
                                    </m:r>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den>
                                </m:f>
                                <m:r>
                                  <a:rPr lang="en-US" altLang="zh-CN" sz="2400" b="0" i="1" smtClean="0">
                                    <a:solidFill>
                                      <a:schemeClr val="tx1"/>
                                    </a:solidFill>
                                    <a:latin typeface="Cambria Math" panose="02040503050406030204" pitchFamily="18" charset="0"/>
                                  </a:rPr>
                                  <m:t>)</m:t>
                                </m:r>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altLang="zh-CN" sz="2400" b="0" i="1" smtClean="0">
                                        <a:solidFill>
                                          <a:schemeClr val="tx1"/>
                                        </a:solidFill>
                                        <a:latin typeface="Cambria Math" panose="02040503050406030204" pitchFamily="18" charset="0"/>
                                      </a:rPr>
                                    </m:ctrlPr>
                                  </m:fPr>
                                  <m:num>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num>
                                  <m:den>
                                    <m:r>
                                      <a:rPr lang="en-US" altLang="zh-CN" sz="2400" b="0" i="1" smtClean="0">
                                        <a:solidFill>
                                          <a:schemeClr val="tx1"/>
                                        </a:solidFill>
                                        <a:latin typeface="Cambria Math" panose="02040503050406030204" pitchFamily="18" charset="0"/>
                                      </a:rPr>
                                      <m:t>1+</m:t>
                                    </m:r>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den>
                                </m:f>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𝑈</m:t>
                                    </m:r>
                                  </m:sub>
                                </m:sSub>
                                <m:r>
                                  <a:rPr lang="en-US" altLang="zh-CN" sz="2400" i="1">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𝐸</m:t>
                                        </m:r>
                                      </m:num>
                                      <m:den>
                                        <m:r>
                                          <a:rPr lang="en-US" altLang="zh-CN" sz="2400" i="1">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m:t>
                                        </m:r>
                                        <m:sSup>
                                          <m:sSupPr>
                                            <m:ctrlPr>
                                              <a:rPr lang="en-US" altLang="zh-CN" sz="240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𝐷</m:t>
                                            </m:r>
                                          </m:e>
                                          <m:sup>
                                            <m:r>
                                              <a:rPr lang="en-US" altLang="zh-CN" sz="2400" b="0" i="1" smtClean="0">
                                                <a:solidFill>
                                                  <a:schemeClr val="tx1"/>
                                                </a:solidFill>
                                                <a:latin typeface="Cambria Math" panose="02040503050406030204" pitchFamily="18" charset="0"/>
                                              </a:rPr>
                                              <m:t>𝑆</m:t>
                                            </m:r>
                                          </m:sup>
                                        </m:sSup>
                                      </m:den>
                                    </m:f>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𝐸</m:t>
                                    </m:r>
                                  </m:sub>
                                </m:sSub>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𝐷</m:t>
                                        </m:r>
                                      </m:e>
                                      <m:sup>
                                        <m:r>
                                          <a:rPr lang="en-US" altLang="zh-CN" sz="2400" i="1">
                                            <a:solidFill>
                                              <a:schemeClr val="tx1"/>
                                            </a:solidFill>
                                            <a:latin typeface="Cambria Math" panose="02040503050406030204" pitchFamily="18" charset="0"/>
                                          </a:rPr>
                                          <m:t>𝑆</m:t>
                                        </m:r>
                                      </m:sup>
                                    </m:sSup>
                                  </m:num>
                                  <m:den>
                                    <m:r>
                                      <a:rPr lang="en-US" altLang="zh-CN" sz="2400" i="1">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m:t>
                                    </m:r>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𝐷</m:t>
                                        </m:r>
                                      </m:e>
                                      <m:sup>
                                        <m:r>
                                          <a:rPr lang="en-US" altLang="zh-CN" sz="2400" i="1">
                                            <a:solidFill>
                                              <a:schemeClr val="tx1"/>
                                            </a:solidFill>
                                            <a:latin typeface="Cambria Math" panose="02040503050406030204" pitchFamily="18" charset="0"/>
                                          </a:rPr>
                                          <m:t>𝑆</m:t>
                                        </m:r>
                                      </m:sup>
                                    </m:sSup>
                                  </m:den>
                                </m:f>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oMath>
                            </m:oMathPara>
                          </a14:m>
                          <a:endParaRPr lang="en-US" altLang="zh-CN" sz="2400" dirty="0">
                            <a:solidFill>
                              <a:schemeClr val="tx1"/>
                            </a:solidFill>
                          </a:endParaRPr>
                        </a:p>
                        <a:p>
                          <a:endParaRPr lang="en-US" altLang="zh-CN" sz="1400" dirty="0">
                            <a:solidFill>
                              <a:schemeClr val="tx1"/>
                            </a:solidFill>
                          </a:endParaRPr>
                        </a:p>
                        <a:p>
                          <a:pPr algn="ct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𝑊𝐴𝐶𝐶</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𝑈</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𝑑</m:t>
                              </m:r>
                            </m:oMath>
                          </a14:m>
                          <a:r>
                            <a:rPr lang="en-US" altLang="zh-CN" sz="2400" dirty="0">
                              <a:solidFill>
                                <a:schemeClr val="tx1"/>
                              </a:solidFill>
                              <a:ea typeface="Cambria Math" panose="02040503050406030204" pitchFamily="18" charset="0"/>
                            </a:rPr>
                            <a:t> </a:t>
                          </a:r>
                          <a14:m>
                            <m:oMath xmlns:m="http://schemas.openxmlformats.org/officeDocument/2006/math">
                              <m:sSub>
                                <m:sSubPr>
                                  <m:ctrlPr>
                                    <a:rPr lang="en-US" altLang="zh-CN" sz="2400" i="1" dirty="0">
                                      <a:solidFill>
                                        <a:schemeClr val="tx1"/>
                                      </a:solidFill>
                                      <a:latin typeface="Cambria Math" panose="02040503050406030204" pitchFamily="18" charset="0"/>
                                      <a:ea typeface="Cambria Math" panose="02040503050406030204" pitchFamily="18" charset="0"/>
                                    </a:rPr>
                                  </m:ctrlPr>
                                </m:sSubPr>
                                <m:e>
                                  <m:r>
                                    <a:rPr lang="en-US" altLang="zh-CN" sz="2400" i="1" dirty="0">
                                      <a:solidFill>
                                        <a:schemeClr val="tx1"/>
                                      </a:solidFill>
                                      <a:latin typeface="Cambria Math" panose="02040503050406030204" pitchFamily="18" charset="0"/>
                                      <a:ea typeface="Cambria Math" panose="02040503050406030204" pitchFamily="18" charset="0"/>
                                    </a:rPr>
                                    <m:t>·</m:t>
                                  </m:r>
                                  <m:r>
                                    <m:rPr>
                                      <m:sty m:val="p"/>
                                    </m:rPr>
                                    <a:rPr lang="el-GR" altLang="zh-CN" sz="2400" i="1" dirty="0">
                                      <a:solidFill>
                                        <a:schemeClr val="tx1"/>
                                      </a:solidFill>
                                      <a:latin typeface="Cambria Math" panose="02040503050406030204" pitchFamily="18" charset="0"/>
                                      <a:ea typeface="Cambria Math" panose="02040503050406030204" pitchFamily="18" charset="0"/>
                                    </a:rPr>
                                    <m:t>τ</m:t>
                                  </m:r>
                                </m:e>
                                <m:sub>
                                  <m:r>
                                    <a:rPr lang="en-US" altLang="zh-CN" sz="2400" i="1" dirty="0">
                                      <a:solidFill>
                                        <a:schemeClr val="tx1"/>
                                      </a:solidFill>
                                      <a:latin typeface="Cambria Math" panose="02040503050406030204" pitchFamily="18" charset="0"/>
                                      <a:ea typeface="Cambria Math" panose="02040503050406030204" pitchFamily="18" charset="0"/>
                                    </a:rPr>
                                    <m:t>𝑐</m:t>
                                  </m:r>
                                </m:sub>
                              </m:sSub>
                              <m:d>
                                <m:dPr>
                                  <m:begChr m:val="["/>
                                  <m:endChr m:val="]"/>
                                  <m:ctrlPr>
                                    <a:rPr lang="en-US" altLang="zh-CN" sz="2400" b="0" i="1" dirty="0" smtClean="0">
                                      <a:solidFill>
                                        <a:schemeClr val="tx1"/>
                                      </a:solidFill>
                                      <a:latin typeface="Cambria Math" panose="02040503050406030204" pitchFamily="18" charset="0"/>
                                      <a:ea typeface="Cambria Math" panose="02040503050406030204" pitchFamily="18" charset="0"/>
                                    </a:rPr>
                                  </m:ctrlPr>
                                </m:d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r>
                                    <a:rPr lang="en-US" altLang="zh-CN" sz="2400" b="0" i="0" smtClean="0">
                                      <a:solidFill>
                                        <a:schemeClr val="tx1"/>
                                      </a:solidFill>
                                      <a:latin typeface="Cambria Math" panose="02040503050406030204" pitchFamily="18" charset="0"/>
                                    </a:rPr>
                                    <m:t>+</m:t>
                                  </m:r>
                                  <m:r>
                                    <m:rPr>
                                      <m:sty m:val="p"/>
                                    </m:rPr>
                                    <a:rPr lang="el-GR" altLang="zh-CN" sz="2400" b="0" i="1" smtClean="0">
                                      <a:solidFill>
                                        <a:schemeClr val="tx1"/>
                                      </a:solidFill>
                                      <a:latin typeface="Cambria Math" panose="02040503050406030204" pitchFamily="18" charset="0"/>
                                      <a:ea typeface="Cambria Math" panose="02040503050406030204" pitchFamily="18" charset="0"/>
                                    </a:rPr>
                                    <m:t>φ</m:t>
                                  </m:r>
                                  <m:d>
                                    <m:dPr>
                                      <m:ctrlPr>
                                        <a:rPr lang="en-US" altLang="zh-CN" sz="2400" b="0" i="1" smtClean="0">
                                          <a:solidFill>
                                            <a:schemeClr val="tx1"/>
                                          </a:solidFill>
                                          <a:latin typeface="Cambria Math" panose="02040503050406030204" pitchFamily="18" charset="0"/>
                                          <a:ea typeface="Cambria Math" panose="02040503050406030204" pitchFamily="18" charset="0"/>
                                        </a:rPr>
                                      </m:ctrlPr>
                                    </m:d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𝑈</m:t>
                                          </m:r>
                                        </m:sub>
                                      </m:sSub>
                                      <m:r>
                                        <a:rPr lang="en-US" altLang="zh-CN" sz="2400" i="1">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e>
                                  </m:d>
                                </m:e>
                              </m:d>
                            </m:oMath>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21366"/>
                      </a:ext>
                    </a:extLst>
                  </a:tr>
                  <a:tr h="1488508">
                    <a:tc>
                      <a:txBody>
                        <a:bodyPr/>
                        <a:lstStyle/>
                        <a:p>
                          <a:pPr algn="ctr"/>
                          <a:r>
                            <a:rPr lang="zh-CN" altLang="en-US" sz="2400" dirty="0">
                              <a:solidFill>
                                <a:schemeClr val="tx1"/>
                              </a:solidFill>
                            </a:rPr>
                            <a:t>固定的永久性债务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𝐷</m:t>
                                </m:r>
                                <m:r>
                                  <a:rPr lang="en-US" altLang="zh-CN" sz="2400" b="0" i="1" smtClean="0">
                                    <a:solidFill>
                                      <a:schemeClr val="tx1"/>
                                    </a:solidFill>
                                    <a:latin typeface="Cambria Math" panose="02040503050406030204" pitchFamily="18" charset="0"/>
                                  </a:rPr>
                                  <m:t>(1−</m:t>
                                </m:r>
                                <m:sSub>
                                  <m:sSubPr>
                                    <m:ctrlPr>
                                      <a:rPr lang="en-US" altLang="zh-CN" sz="2400" i="1" dirty="0"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2400" i="1" dirty="0">
                                        <a:solidFill>
                                          <a:schemeClr val="tx1"/>
                                        </a:solidFill>
                                        <a:latin typeface="Cambria Math" panose="02040503050406030204" pitchFamily="18" charset="0"/>
                                        <a:ea typeface="Cambria Math" panose="02040503050406030204" pitchFamily="18" charset="0"/>
                                      </a:rPr>
                                      <m:t>τ</m:t>
                                    </m:r>
                                  </m:e>
                                  <m:sub>
                                    <m:r>
                                      <a:rPr lang="en-US" altLang="zh-CN" sz="2400" i="1" dirty="0">
                                        <a:solidFill>
                                          <a:schemeClr val="tx1"/>
                                        </a:solidFill>
                                        <a:latin typeface="Cambria Math" panose="02040503050406030204" pitchFamily="18" charset="0"/>
                                        <a:ea typeface="Cambria Math" panose="02040503050406030204" pitchFamily="18" charset="0"/>
                                      </a:rPr>
                                      <m:t>𝑐</m:t>
                                    </m:r>
                                  </m:sub>
                                </m:sSub>
                                <m:r>
                                  <a:rPr lang="en-US" altLang="zh-CN" sz="2400" b="0" i="1" smtClean="0">
                                    <a:solidFill>
                                      <a:schemeClr val="tx1"/>
                                    </a:solidFill>
                                    <a:latin typeface="Cambria Math" panose="02040503050406030204" pitchFamily="18" charset="0"/>
                                  </a:rPr>
                                  <m:t>)</m:t>
                                </m:r>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400" i="1" dirty="0" smtClean="0">
                                    <a:solidFill>
                                      <a:schemeClr val="tx1"/>
                                    </a:solidFill>
                                    <a:latin typeface="Cambria Math" panose="02040503050406030204" pitchFamily="18" charset="0"/>
                                  </a:rPr>
                                  <m:t>1</m:t>
                                </m:r>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𝑈</m:t>
                                    </m:r>
                                  </m:sub>
                                </m:sSub>
                                <m:r>
                                  <a:rPr lang="en-US" altLang="zh-CN" sz="2400" i="1">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𝐸</m:t>
                                        </m:r>
                                      </m:num>
                                      <m:den>
                                        <m:r>
                                          <a:rPr lang="en-US" altLang="zh-CN" sz="2400" i="1">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𝐷</m:t>
                                        </m:r>
                                        <m:r>
                                          <a:rPr lang="en-US" altLang="zh-CN" sz="2400" b="0" i="1" smtClean="0">
                                            <a:solidFill>
                                              <a:schemeClr val="tx1"/>
                                            </a:solidFill>
                                            <a:latin typeface="Cambria Math" panose="02040503050406030204" pitchFamily="18" charset="0"/>
                                          </a:rPr>
                                          <m:t>(1−</m:t>
                                        </m:r>
                                        <m:sSub>
                                          <m:sSubPr>
                                            <m:ctrlPr>
                                              <a:rPr lang="en-US" altLang="zh-CN" sz="2400" i="1" dirty="0"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2400" i="1" dirty="0">
                                                <a:solidFill>
                                                  <a:schemeClr val="tx1"/>
                                                </a:solidFill>
                                                <a:latin typeface="Cambria Math" panose="02040503050406030204" pitchFamily="18" charset="0"/>
                                                <a:ea typeface="Cambria Math" panose="02040503050406030204" pitchFamily="18" charset="0"/>
                                              </a:rPr>
                                              <m:t>τ</m:t>
                                            </m:r>
                                          </m:e>
                                          <m:sub>
                                            <m:r>
                                              <a:rPr lang="en-US" altLang="zh-CN" sz="2400" i="1" dirty="0">
                                                <a:solidFill>
                                                  <a:schemeClr val="tx1"/>
                                                </a:solidFill>
                                                <a:latin typeface="Cambria Math" panose="02040503050406030204" pitchFamily="18" charset="0"/>
                                                <a:ea typeface="Cambria Math" panose="02040503050406030204" pitchFamily="18" charset="0"/>
                                              </a:rPr>
                                              <m:t>𝑐</m:t>
                                            </m:r>
                                          </m:sub>
                                        </m:sSub>
                                        <m:r>
                                          <a:rPr lang="en-US" altLang="zh-CN" sz="2400" b="0" i="1" smtClean="0">
                                            <a:solidFill>
                                              <a:schemeClr val="tx1"/>
                                            </a:solidFill>
                                            <a:latin typeface="Cambria Math" panose="02040503050406030204" pitchFamily="18" charset="0"/>
                                          </a:rPr>
                                          <m:t>)</m:t>
                                        </m:r>
                                        <m:r>
                                          <m:rPr>
                                            <m:nor/>
                                          </m:rPr>
                                          <a:rPr lang="zh-CN" altLang="en-US" sz="2400" dirty="0">
                                            <a:solidFill>
                                              <a:schemeClr val="tx1"/>
                                            </a:solidFill>
                                          </a:rPr>
                                          <m:t> </m:t>
                                        </m:r>
                                      </m:den>
                                    </m:f>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𝐸</m:t>
                                    </m:r>
                                  </m:sub>
                                </m:sSub>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𝐷</m:t>
                                    </m:r>
                                    <m:r>
                                      <a:rPr lang="en-US" altLang="zh-CN" sz="2400" b="0" i="1" smtClean="0">
                                        <a:solidFill>
                                          <a:schemeClr val="tx1"/>
                                        </a:solidFill>
                                        <a:latin typeface="Cambria Math" panose="02040503050406030204" pitchFamily="18" charset="0"/>
                                      </a:rPr>
                                      <m:t>(1−</m:t>
                                    </m:r>
                                    <m:sSub>
                                      <m:sSubPr>
                                        <m:ctrlPr>
                                          <a:rPr lang="en-US" altLang="zh-CN" sz="2400" i="1" dirty="0"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2400" i="1" dirty="0">
                                            <a:solidFill>
                                              <a:schemeClr val="tx1"/>
                                            </a:solidFill>
                                            <a:latin typeface="Cambria Math" panose="02040503050406030204" pitchFamily="18" charset="0"/>
                                            <a:ea typeface="Cambria Math" panose="02040503050406030204" pitchFamily="18" charset="0"/>
                                          </a:rPr>
                                          <m:t>τ</m:t>
                                        </m:r>
                                      </m:e>
                                      <m:sub>
                                        <m:r>
                                          <a:rPr lang="en-US" altLang="zh-CN" sz="2400" i="1" dirty="0">
                                            <a:solidFill>
                                              <a:schemeClr val="tx1"/>
                                            </a:solidFill>
                                            <a:latin typeface="Cambria Math" panose="02040503050406030204" pitchFamily="18" charset="0"/>
                                            <a:ea typeface="Cambria Math" panose="02040503050406030204" pitchFamily="18" charset="0"/>
                                          </a:rPr>
                                          <m:t>𝑐</m:t>
                                        </m:r>
                                      </m:sub>
                                    </m:sSub>
                                    <m:r>
                                      <a:rPr lang="en-US" altLang="zh-CN" sz="2400" b="0" i="1" smtClean="0">
                                        <a:solidFill>
                                          <a:schemeClr val="tx1"/>
                                        </a:solidFill>
                                        <a:latin typeface="Cambria Math" panose="02040503050406030204" pitchFamily="18" charset="0"/>
                                      </a:rPr>
                                      <m:t>)</m:t>
                                    </m:r>
                                    <m:r>
                                      <m:rPr>
                                        <m:nor/>
                                      </m:rPr>
                                      <a:rPr lang="zh-CN" altLang="en-US" sz="2400" dirty="0">
                                        <a:solidFill>
                                          <a:schemeClr val="tx1"/>
                                        </a:solidFill>
                                      </a:rPr>
                                      <m:t> </m:t>
                                    </m:r>
                                  </m:num>
                                  <m:den>
                                    <m:r>
                                      <a:rPr lang="en-US" altLang="zh-CN" sz="2400" i="1">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𝐷</m:t>
                                    </m:r>
                                    <m:r>
                                      <a:rPr lang="en-US" altLang="zh-CN" sz="2400" b="0" i="1" smtClean="0">
                                        <a:solidFill>
                                          <a:schemeClr val="tx1"/>
                                        </a:solidFill>
                                        <a:latin typeface="Cambria Math" panose="02040503050406030204" pitchFamily="18" charset="0"/>
                                      </a:rPr>
                                      <m:t>(1−</m:t>
                                    </m:r>
                                    <m:sSub>
                                      <m:sSubPr>
                                        <m:ctrlPr>
                                          <a:rPr lang="en-US" altLang="zh-CN" sz="2400" i="1" dirty="0"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2400" i="1" dirty="0">
                                            <a:solidFill>
                                              <a:schemeClr val="tx1"/>
                                            </a:solidFill>
                                            <a:latin typeface="Cambria Math" panose="02040503050406030204" pitchFamily="18" charset="0"/>
                                            <a:ea typeface="Cambria Math" panose="02040503050406030204" pitchFamily="18" charset="0"/>
                                          </a:rPr>
                                          <m:t>τ</m:t>
                                        </m:r>
                                      </m:e>
                                      <m:sub>
                                        <m:r>
                                          <a:rPr lang="en-US" altLang="zh-CN" sz="2400" i="1" dirty="0">
                                            <a:solidFill>
                                              <a:schemeClr val="tx1"/>
                                            </a:solidFill>
                                            <a:latin typeface="Cambria Math" panose="02040503050406030204" pitchFamily="18" charset="0"/>
                                            <a:ea typeface="Cambria Math" panose="02040503050406030204" pitchFamily="18" charset="0"/>
                                          </a:rPr>
                                          <m:t>𝑐</m:t>
                                        </m:r>
                                      </m:sub>
                                    </m:sSub>
                                    <m:r>
                                      <a:rPr lang="en-US" altLang="zh-CN" sz="2400" b="0" i="1" smtClean="0">
                                        <a:solidFill>
                                          <a:schemeClr val="tx1"/>
                                        </a:solidFill>
                                        <a:latin typeface="Cambria Math" panose="02040503050406030204" pitchFamily="18" charset="0"/>
                                      </a:rPr>
                                      <m:t>)</m:t>
                                    </m:r>
                                    <m:r>
                                      <m:rPr>
                                        <m:nor/>
                                      </m:rPr>
                                      <a:rPr lang="zh-CN" altLang="en-US" sz="2400" dirty="0">
                                        <a:solidFill>
                                          <a:schemeClr val="tx1"/>
                                        </a:solidFill>
                                      </a:rPr>
                                      <m:t> </m:t>
                                    </m:r>
                                  </m:den>
                                </m:f>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r>
                                  <a:rPr lang="en-US" altLang="zh-CN" sz="2400" b="0" i="1" smtClean="0">
                                    <a:solidFill>
                                      <a:schemeClr val="tx1"/>
                                    </a:solidFill>
                                    <a:latin typeface="Cambria Math" panose="02040503050406030204" pitchFamily="18" charset="0"/>
                                  </a:rPr>
                                  <m:t> </m:t>
                                </m:r>
                              </m:oMath>
                            </m:oMathPara>
                          </a14:m>
                          <a:endParaRPr lang="en-US" altLang="zh-CN" sz="2400" b="0" dirty="0">
                            <a:solidFill>
                              <a:schemeClr val="tx1"/>
                            </a:solidFill>
                          </a:endParaRPr>
                        </a:p>
                        <a:p>
                          <a:endParaRPr lang="en-US" altLang="zh-CN" sz="1400" b="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𝑊𝐴𝐶𝐶</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𝑈</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𝑑</m:t>
                                </m:r>
                                <m:sSub>
                                  <m:sSubPr>
                                    <m:ctrlPr>
                                      <a:rPr lang="en-US" altLang="zh-CN" sz="2400" i="1" dirty="0">
                                        <a:solidFill>
                                          <a:schemeClr val="tx1"/>
                                        </a:solidFill>
                                        <a:latin typeface="Cambria Math" panose="02040503050406030204" pitchFamily="18" charset="0"/>
                                        <a:ea typeface="Cambria Math" panose="02040503050406030204" pitchFamily="18" charset="0"/>
                                      </a:rPr>
                                    </m:ctrlPr>
                                  </m:sSubPr>
                                  <m:e>
                                    <m:r>
                                      <m:rPr>
                                        <m:sty m:val="p"/>
                                      </m:rPr>
                                      <a:rPr lang="el-GR" altLang="zh-CN" sz="2400" i="1" dirty="0">
                                        <a:solidFill>
                                          <a:schemeClr val="tx1"/>
                                        </a:solidFill>
                                        <a:latin typeface="Cambria Math" panose="02040503050406030204" pitchFamily="18" charset="0"/>
                                        <a:ea typeface="Cambria Math" panose="02040503050406030204" pitchFamily="18" charset="0"/>
                                      </a:rPr>
                                      <m:t>τ</m:t>
                                    </m:r>
                                  </m:e>
                                  <m:sub>
                                    <m:r>
                                      <a:rPr lang="en-US" altLang="zh-CN" sz="2400" i="1" dirty="0">
                                        <a:solidFill>
                                          <a:schemeClr val="tx1"/>
                                        </a:solidFill>
                                        <a:latin typeface="Cambria Math" panose="02040503050406030204" pitchFamily="18" charset="0"/>
                                        <a:ea typeface="Cambria Math" panose="02040503050406030204" pitchFamily="18" charset="0"/>
                                      </a:rPr>
                                      <m:t>𝑐</m:t>
                                    </m:r>
                                  </m:sub>
                                </m:sSub>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𝑈</m:t>
                                    </m:r>
                                  </m:sub>
                                </m:sSub>
                              </m:oMath>
                            </m:oMathPara>
                          </a14:m>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8400814"/>
                      </a:ext>
                    </a:extLst>
                  </a:tr>
                </a:tbl>
              </a:graphicData>
            </a:graphic>
          </p:graphicFrame>
        </mc:Choice>
        <mc:Fallback xmlns="">
          <p:graphicFrame>
            <p:nvGraphicFramePr>
              <p:cNvPr id="3" name="表格 3">
                <a:extLst>
                  <a:ext uri="{FF2B5EF4-FFF2-40B4-BE49-F238E27FC236}">
                    <a16:creationId xmlns:a16="http://schemas.microsoft.com/office/drawing/2014/main" id="{0CB450BC-C404-E61B-7220-BC044FB401E3}"/>
                  </a:ext>
                </a:extLst>
              </p:cNvPr>
              <p:cNvGraphicFramePr>
                <a:graphicFrameLocks noGrp="1"/>
              </p:cNvGraphicFramePr>
              <p:nvPr>
                <p:extLst>
                  <p:ext uri="{D42A27DB-BD31-4B8C-83A1-F6EECF244321}">
                    <p14:modId xmlns:p14="http://schemas.microsoft.com/office/powerpoint/2010/main" val="4111584205"/>
                  </p:ext>
                </p:extLst>
              </p:nvPr>
            </p:nvGraphicFramePr>
            <p:xfrm>
              <a:off x="60577" y="932330"/>
              <a:ext cx="12070847" cy="5360894"/>
            </p:xfrm>
            <a:graphic>
              <a:graphicData uri="http://schemas.openxmlformats.org/drawingml/2006/table">
                <a:tbl>
                  <a:tblPr firstRow="1" bandRow="1">
                    <a:tableStyleId>{5C22544A-7EE6-4342-B048-85BDC9FD1C3A}</a:tableStyleId>
                  </a:tblPr>
                  <a:tblGrid>
                    <a:gridCol w="2644587">
                      <a:extLst>
                        <a:ext uri="{9D8B030D-6E8A-4147-A177-3AD203B41FA5}">
                          <a16:colId xmlns:a16="http://schemas.microsoft.com/office/drawing/2014/main" val="2392974743"/>
                        </a:ext>
                      </a:extLst>
                    </a:gridCol>
                    <a:gridCol w="2079812">
                      <a:extLst>
                        <a:ext uri="{9D8B030D-6E8A-4147-A177-3AD203B41FA5}">
                          <a16:colId xmlns:a16="http://schemas.microsoft.com/office/drawing/2014/main" val="3722849878"/>
                        </a:ext>
                      </a:extLst>
                    </a:gridCol>
                    <a:gridCol w="1272988">
                      <a:extLst>
                        <a:ext uri="{9D8B030D-6E8A-4147-A177-3AD203B41FA5}">
                          <a16:colId xmlns:a16="http://schemas.microsoft.com/office/drawing/2014/main" val="3795990600"/>
                        </a:ext>
                      </a:extLst>
                    </a:gridCol>
                    <a:gridCol w="6073460">
                      <a:extLst>
                        <a:ext uri="{9D8B030D-6E8A-4147-A177-3AD203B41FA5}">
                          <a16:colId xmlns:a16="http://schemas.microsoft.com/office/drawing/2014/main" val="804458950"/>
                        </a:ext>
                      </a:extLst>
                    </a:gridCol>
                  </a:tblGrid>
                  <a:tr h="1005109">
                    <a:tc>
                      <a:txBody>
                        <a:bodyPr/>
                        <a:lstStyle/>
                        <a:p>
                          <a:pPr algn="ctr"/>
                          <a:r>
                            <a:rPr lang="zh-CN" altLang="en-US" sz="2400" dirty="0">
                              <a:solidFill>
                                <a:schemeClr val="tx1"/>
                              </a:solidFill>
                            </a:rPr>
                            <a:t>情形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7193" t="-606" r="-353216" b="-435152"/>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71770" t="-606" r="-477990" b="-43515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无杠杆资本成本、</a:t>
                          </a:r>
                          <a:endParaRPr lang="en-US" altLang="zh-CN" sz="240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rPr>
                            <a:t>加权平均资本成本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657008"/>
                      </a:ext>
                    </a:extLst>
                  </a:tr>
                  <a:tr h="1402189">
                    <a:tc>
                      <a:txBody>
                        <a:bodyPr/>
                        <a:lstStyle/>
                        <a:p>
                          <a:pPr algn="ctr"/>
                          <a:r>
                            <a:rPr lang="zh-CN" altLang="en-US" sz="2400" dirty="0">
                              <a:solidFill>
                                <a:schemeClr val="tx1"/>
                              </a:solidFill>
                            </a:rPr>
                            <a:t>持续调整债务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7193" t="-71861" r="-353216" b="-210823"/>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71770" t="-71861" r="-477990" b="-210823"/>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8897" t="-71861" r="-201" b="-210823"/>
                          </a:stretch>
                        </a:blipFill>
                      </a:tcPr>
                    </a:tc>
                    <a:extLst>
                      <a:ext uri="{0D108BD9-81ED-4DB2-BD59-A6C34878D82A}">
                        <a16:rowId xmlns:a16="http://schemas.microsoft.com/office/drawing/2014/main" val="1740955795"/>
                      </a:ext>
                    </a:extLst>
                  </a:tr>
                  <a:tr h="1465088">
                    <a:tc>
                      <a:txBody>
                        <a:bodyPr/>
                        <a:lstStyle/>
                        <a:p>
                          <a:pPr algn="ctr"/>
                          <a:r>
                            <a:rPr lang="zh-CN" altLang="en-US" sz="2400" dirty="0">
                              <a:solidFill>
                                <a:schemeClr val="tx1"/>
                              </a:solidFill>
                            </a:rPr>
                            <a:t>每年调整债务</a:t>
                          </a:r>
                          <a:endParaRPr lang="en-US" altLang="zh-CN" sz="2400" dirty="0">
                            <a:solidFill>
                              <a:schemeClr val="tx1"/>
                            </a:solidFill>
                          </a:endParaRPr>
                        </a:p>
                        <a:p>
                          <a:pPr algn="ctr"/>
                          <a:r>
                            <a:rPr lang="zh-CN" altLang="en-US" sz="2400" dirty="0">
                              <a:solidFill>
                                <a:schemeClr val="tx1"/>
                              </a:solidFill>
                            </a:rPr>
                            <a:t>（</a:t>
                          </a:r>
                          <a:r>
                            <a:rPr lang="zh-CN" altLang="en-US" sz="2400" dirty="0">
                              <a:solidFill>
                                <a:srgbClr val="00B0F0"/>
                              </a:solidFill>
                            </a:rPr>
                            <a:t>不要求掌握</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7193" t="-165417" r="-353216" b="-102917"/>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71770" t="-165417" r="-477990" b="-102917"/>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8897" t="-165417" r="-201" b="-102917"/>
                          </a:stretch>
                        </a:blipFill>
                      </a:tcPr>
                    </a:tc>
                    <a:extLst>
                      <a:ext uri="{0D108BD9-81ED-4DB2-BD59-A6C34878D82A}">
                        <a16:rowId xmlns:a16="http://schemas.microsoft.com/office/drawing/2014/main" val="4181221366"/>
                      </a:ext>
                    </a:extLst>
                  </a:tr>
                  <a:tr h="1488508">
                    <a:tc>
                      <a:txBody>
                        <a:bodyPr/>
                        <a:lstStyle/>
                        <a:p>
                          <a:pPr algn="ctr"/>
                          <a:r>
                            <a:rPr lang="zh-CN" altLang="en-US" sz="2400" dirty="0">
                              <a:solidFill>
                                <a:schemeClr val="tx1"/>
                              </a:solidFill>
                            </a:rPr>
                            <a:t>固定的永久性债务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7193" t="-260000" r="-353216" b="-816"/>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71770" t="-260000" r="-477990" b="-816"/>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8897" t="-260000" r="-201" b="-816"/>
                          </a:stretch>
                        </a:blipFill>
                      </a:tcPr>
                    </a:tc>
                    <a:extLst>
                      <a:ext uri="{0D108BD9-81ED-4DB2-BD59-A6C34878D82A}">
                        <a16:rowId xmlns:a16="http://schemas.microsoft.com/office/drawing/2014/main" val="2968400814"/>
                      </a:ext>
                    </a:extLst>
                  </a:tr>
                </a:tbl>
              </a:graphicData>
            </a:graphic>
          </p:graphicFrame>
        </mc:Fallback>
      </mc:AlternateContent>
    </p:spTree>
    <p:extLst>
      <p:ext uri="{BB962C8B-B14F-4D97-AF65-F5344CB8AC3E}">
        <p14:creationId xmlns:p14="http://schemas.microsoft.com/office/powerpoint/2010/main" val="88742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公式推导</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496B57-5EB1-7517-3F57-46875649A593}"/>
                  </a:ext>
                </a:extLst>
              </p:cNvPr>
              <p:cNvSpPr txBox="1"/>
              <p:nvPr/>
            </p:nvSpPr>
            <p:spPr>
              <a:xfrm>
                <a:off x="144128" y="897950"/>
                <a:ext cx="11903744" cy="5790111"/>
              </a:xfrm>
              <a:prstGeom prst="rect">
                <a:avLst/>
              </a:prstGeom>
              <a:noFill/>
            </p:spPr>
            <p:txBody>
              <a:bodyPr wrap="square" rtlCol="0">
                <a:spAutoFit/>
              </a:bodyPr>
              <a:lstStyle/>
              <a:p>
                <a:pPr algn="l"/>
                <a14:m>
                  <m:oMath xmlns:m="http://schemas.openxmlformats.org/officeDocument/2006/math">
                    <m:r>
                      <a:rPr lang="en-US" altLang="zh-CN" sz="2800" i="1" dirty="0" smtClean="0">
                        <a:latin typeface="Cambria Math" panose="02040503050406030204" pitchFamily="18" charset="0"/>
                      </a:rPr>
                      <m:t>𝑊𝐴𝐶𝐶</m:t>
                    </m:r>
                    <m:r>
                      <a:rPr lang="zh-CN" altLang="en-US" sz="2800" i="1" dirty="0" smtClean="0">
                        <a:latin typeface="Cambria Math" panose="02040503050406030204" pitchFamily="18" charset="0"/>
                      </a:rPr>
                      <m:t>法</m:t>
                    </m:r>
                  </m:oMath>
                </a14:m>
                <a:r>
                  <a:rPr lang="zh-CN" altLang="en-US" sz="2800" dirty="0"/>
                  <a:t>推导：</a:t>
                </a:r>
                <a:endParaRPr lang="en-US" altLang="zh-CN" sz="2800" dirty="0"/>
              </a:p>
              <a:p>
                <a:r>
                  <a:rPr lang="zh-CN" altLang="en-US" sz="2800" dirty="0"/>
                  <a:t>①考虑一项通过债务和股权融资的项目，下一年公司向投资者的总支付为：</a:t>
                </a:r>
                <a14:m>
                  <m:oMath xmlns:m="http://schemas.openxmlformats.org/officeDocument/2006/math">
                    <m:r>
                      <a:rPr lang="en-US" altLang="zh-CN" sz="2800" b="0" i="1" smtClean="0">
                        <a:latin typeface="Cambria Math" panose="02040503050406030204" pitchFamily="18" charset="0"/>
                      </a:rPr>
                      <m:t>𝐸</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1+</m:t>
                            </m:r>
                            <m:r>
                              <a:rPr lang="en-US" altLang="zh-CN" sz="2800" i="1">
                                <a:latin typeface="Cambria Math" panose="02040503050406030204" pitchFamily="18" charset="0"/>
                              </a:rPr>
                              <m:t>𝑟</m:t>
                            </m:r>
                          </m:e>
                          <m:sub>
                            <m:r>
                              <a:rPr lang="en-US" altLang="zh-CN" sz="2800" b="0" i="1" smtClean="0">
                                <a:latin typeface="Cambria Math" panose="02040503050406030204" pitchFamily="18" charset="0"/>
                              </a:rPr>
                              <m:t>𝐷</m:t>
                            </m:r>
                          </m:sub>
                        </m:sSub>
                      </m:e>
                    </m:d>
                  </m:oMath>
                </a14:m>
                <a:r>
                  <a:rPr lang="zh-CN" altLang="en-US" sz="2800" dirty="0"/>
                  <a:t>，而下一年投资的总价值为：</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r>
                      <a:rPr lang="en-US" altLang="zh-CN" sz="2800" b="0" i="0" smtClean="0">
                        <a:latin typeface="Cambria Math" panose="02040503050406030204" pitchFamily="18" charset="0"/>
                      </a:rPr>
                      <m:t>+</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𝐿</m:t>
                        </m:r>
                      </m:sup>
                    </m:sSubSup>
                  </m:oMath>
                </a14:m>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1+</m:t>
                              </m:r>
                              <m:r>
                                <a:rPr lang="en-US" altLang="zh-CN" sz="2800" i="1">
                                  <a:latin typeface="Cambria Math" panose="02040503050406030204" pitchFamily="18" charset="0"/>
                                </a:rPr>
                                <m:t>𝑟</m:t>
                              </m:r>
                            </m:e>
                            <m:sub>
                              <m:r>
                                <a:rPr lang="en-US" altLang="zh-CN" sz="2800" b="0" i="1" smtClean="0">
                                  <a:latin typeface="Cambria Math" panose="02040503050406030204" pitchFamily="18" charset="0"/>
                                </a:rPr>
                                <m:t>𝐷</m:t>
                              </m:r>
                            </m:sub>
                          </m:sSub>
                        </m:e>
                      </m:d>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r>
                        <a:rPr lang="en-US" altLang="zh-CN" sz="2800" i="1">
                          <a:latin typeface="Cambria Math" panose="02040503050406030204" pitchFamily="18" charset="0"/>
                        </a:rPr>
                        <m:t>𝐷</m:t>
                      </m:r>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1</m:t>
                          </m:r>
                        </m:sub>
                        <m:sup>
                          <m:r>
                            <a:rPr lang="en-US" altLang="zh-CN" sz="2800" i="1">
                              <a:latin typeface="Cambria Math" panose="02040503050406030204" pitchFamily="18" charset="0"/>
                            </a:rPr>
                            <m:t>𝐿</m:t>
                          </m:r>
                        </m:sup>
                      </m:sSubSup>
                    </m:oMath>
                  </m:oMathPara>
                </a14:m>
                <a:endParaRPr lang="en-US" altLang="zh-CN" sz="2800" dirty="0"/>
              </a:p>
              <a:p>
                <a:endParaRPr lang="en-US" altLang="zh-CN" sz="1400" dirty="0"/>
              </a:p>
              <a:p>
                <a:r>
                  <a:rPr lang="zh-CN" altLang="en-US" sz="2800" dirty="0"/>
                  <a:t>②</a:t>
                </a:r>
                <a:r>
                  <a:rPr lang="en-US" altLang="zh-CN" sz="2800" b="0" dirty="0"/>
                  <a:t> </a:t>
                </a:r>
                <a14:m>
                  <m:oMath xmlns:m="http://schemas.openxmlformats.org/officeDocument/2006/math">
                    <m:r>
                      <a:rPr lang="zh-CN" altLang="en-US" sz="2800" i="1" dirty="0">
                        <a:latin typeface="Cambria Math" panose="02040503050406030204" pitchFamily="18" charset="0"/>
                      </a:rPr>
                      <m:t>整理得</m:t>
                    </m:r>
                    <m:r>
                      <a:rPr lang="zh-CN" altLang="en-US" sz="2800" i="1" dirty="0" smtClean="0">
                        <a:latin typeface="Cambria Math" panose="02040503050406030204" pitchFamily="18" charset="0"/>
                      </a:rPr>
                      <m:t>：</m:t>
                    </m:r>
                    <m:r>
                      <a:rPr lang="en-US" altLang="zh-CN" sz="2800" b="0" i="1" smtClean="0">
                        <a:latin typeface="Cambria Math" panose="02040503050406030204" pitchFamily="18" charset="0"/>
                      </a:rPr>
                      <m:t>𝐸</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e>
                        </m:d>
                      </m:e>
                    </m:d>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1</m:t>
                        </m:r>
                      </m:sub>
                      <m:sup>
                        <m:r>
                          <a:rPr lang="en-US" altLang="zh-CN" sz="2800" i="1">
                            <a:latin typeface="Cambria Math" panose="02040503050406030204" pitchFamily="18" charset="0"/>
                          </a:rPr>
                          <m:t>𝐿</m:t>
                        </m:r>
                      </m:sup>
                    </m:sSubSup>
                  </m:oMath>
                </a14:m>
                <a:endParaRPr lang="en-US" altLang="zh-CN" sz="2800" dirty="0"/>
              </a:p>
              <a:p>
                <a14:m>
                  <m:oMath xmlns:m="http://schemas.openxmlformats.org/officeDocument/2006/math">
                    <m:r>
                      <a:rPr lang="zh-CN" altLang="en-US" sz="2800" i="1" dirty="0">
                        <a:latin typeface="Cambria Math" panose="02040503050406030204" pitchFamily="18" charset="0"/>
                      </a:rPr>
                      <m:t>左</m:t>
                    </m:r>
                    <m:r>
                      <a:rPr lang="zh-CN" altLang="en-US" sz="2800" i="1" dirty="0" smtClean="0">
                        <a:latin typeface="Cambria Math" panose="02040503050406030204" pitchFamily="18" charset="0"/>
                      </a:rPr>
                      <m:t>式</m:t>
                    </m:r>
                    <m:r>
                      <a:rPr lang="zh-CN" altLang="en-US" sz="2800" i="1" dirty="0">
                        <a:latin typeface="Cambria Math" panose="02040503050406030204" pitchFamily="18" charset="0"/>
                      </a:rPr>
                      <m:t>提出</m:t>
                    </m:r>
                    <m:r>
                      <a:rPr lang="zh-CN" altLang="en-US" sz="2800" i="1" dirty="0" smtClean="0">
                        <a:latin typeface="Cambria Math" panose="02040503050406030204" pitchFamily="18" charset="0"/>
                      </a:rPr>
                      <m:t>一个</m:t>
                    </m:r>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oMath>
                </a14:m>
                <a:r>
                  <a:rPr lang="zh-CN" altLang="en-US" sz="2800" dirty="0"/>
                  <a:t>得：</a:t>
                </a:r>
                <a:r>
                  <a:rPr lang="en-US" altLang="zh-CN" sz="2800" dirty="0"/>
                  <a:t> </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b="0" i="1" smtClean="0">
                            <a:latin typeface="Cambria Math" panose="02040503050406030204" pitchFamily="18" charset="0"/>
                          </a:rPr>
                          <m:t>0</m:t>
                        </m:r>
                      </m:sub>
                      <m:sup>
                        <m:r>
                          <a:rPr lang="en-US" altLang="zh-CN" sz="2800" i="1">
                            <a:latin typeface="Cambria Math" panose="02040503050406030204" pitchFamily="18" charset="0"/>
                          </a:rPr>
                          <m:t>𝐿</m:t>
                        </m:r>
                      </m:sup>
                    </m:sSubSup>
                    <m:d>
                      <m:dPr>
                        <m:ctrlPr>
                          <a:rPr lang="en-US" altLang="zh-CN" sz="2800" b="0" i="1" smtClean="0">
                            <a:latin typeface="Cambria Math" panose="02040503050406030204" pitchFamily="18" charset="0"/>
                          </a:rPr>
                        </m:ctrlPr>
                      </m:dPr>
                      <m:e>
                        <m:r>
                          <a:rPr lang="en-US" altLang="zh-CN" sz="2800" b="0" i="0" smtClean="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e>
                    </m:d>
                    <m:r>
                      <a:rPr lang="en-US" altLang="zh-CN" sz="2800" b="0" i="0"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1</m:t>
                        </m:r>
                      </m:sub>
                      <m:sup>
                        <m:r>
                          <a:rPr lang="en-US" altLang="zh-CN" sz="2800" i="1">
                            <a:latin typeface="Cambria Math" panose="02040503050406030204" pitchFamily="18" charset="0"/>
                          </a:rPr>
                          <m:t>𝐿</m:t>
                        </m:r>
                      </m:sup>
                    </m:sSubSup>
                    <m:r>
                      <a:rPr lang="zh-CN" altLang="en-US"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b="0" i="1" smtClean="0">
                            <a:latin typeface="Cambria Math" panose="02040503050406030204" pitchFamily="18" charset="0"/>
                          </a:rPr>
                          <m:t>0</m:t>
                        </m:r>
                      </m:sub>
                      <m:sup>
                        <m:r>
                          <a:rPr lang="en-US" altLang="zh-CN" sz="2800" i="1">
                            <a:latin typeface="Cambria Math" panose="02040503050406030204" pitchFamily="18" charset="0"/>
                          </a:rPr>
                          <m:t>𝐿</m:t>
                        </m:r>
                      </m:sup>
                    </m:sSubSup>
                    <m:r>
                      <a:rPr lang="en-US" altLang="zh-CN" sz="2800" b="0" i="0"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1</m:t>
                            </m:r>
                          </m:sub>
                          <m:sup>
                            <m:r>
                              <a:rPr lang="en-US" altLang="zh-CN" sz="2800" i="1">
                                <a:latin typeface="Cambria Math" panose="02040503050406030204" pitchFamily="18" charset="0"/>
                              </a:rPr>
                              <m:t>𝐿</m:t>
                            </m:r>
                          </m:sup>
                        </m:sSubSup>
                      </m:num>
                      <m:den>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den>
                    </m:f>
                  </m:oMath>
                </a14:m>
                <a:endParaRPr lang="en-US" altLang="zh-CN" sz="2800" dirty="0"/>
              </a:p>
              <a:p>
                <a:endParaRPr lang="en-US" altLang="zh-CN" sz="1400" dirty="0"/>
              </a:p>
              <a:p>
                <a:r>
                  <a:rPr lang="zh-CN" altLang="en-US" sz="2800" dirty="0"/>
                  <a:t>③反复替换</a:t>
                </a:r>
                <a:r>
                  <a:rPr lang="en-US" altLang="zh-CN" sz="2800" dirty="0"/>
                  <a:t>(</a:t>
                </a:r>
                <a:r>
                  <a:rPr lang="zh-CN" altLang="en-US" sz="2800" dirty="0"/>
                  <a:t>此处需</a:t>
                </a:r>
                <a:r>
                  <a:rPr lang="zh-CN" altLang="en-US" sz="2800" dirty="0">
                    <a:solidFill>
                      <a:srgbClr val="FF0000"/>
                    </a:solidFill>
                  </a:rPr>
                  <a:t>假设</a:t>
                </a: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𝑊𝐴𝐶𝐶</m:t>
                        </m:r>
                      </m:sub>
                    </m:sSub>
                    <m:r>
                      <a:rPr lang="en-US" altLang="zh-CN" sz="2800" i="1">
                        <a:solidFill>
                          <a:srgbClr val="FF0000"/>
                        </a:solidFill>
                        <a:latin typeface="Cambria Math" panose="02040503050406030204" pitchFamily="18" charset="0"/>
                      </a:rPr>
                      <m:t> </m:t>
                    </m:r>
                  </m:oMath>
                </a14:m>
                <a:r>
                  <a:rPr lang="zh-CN" altLang="en-US" sz="2800" dirty="0">
                    <a:solidFill>
                      <a:srgbClr val="FF0000"/>
                    </a:solidFill>
                  </a:rPr>
                  <a:t>一直保持不变，即维持固定的债务股权比率</a:t>
                </a:r>
                <a:r>
                  <a:rPr lang="en-US" altLang="zh-CN" sz="2800" dirty="0"/>
                  <a:t>)</a:t>
                </a:r>
                <a:r>
                  <a:rPr lang="zh-CN" altLang="en-US" sz="2800" dirty="0"/>
                  <a:t>：</a:t>
                </a:r>
                <a:r>
                  <a:rPr lang="en-US" altLang="zh-CN" sz="2800" dirty="0"/>
                  <a:t> </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0</m:t>
                        </m:r>
                      </m:sub>
                      <m:sup>
                        <m:r>
                          <a:rPr lang="en-US" altLang="zh-CN" sz="2800" i="1">
                            <a:latin typeface="Cambria Math" panose="02040503050406030204" pitchFamily="18" charset="0"/>
                          </a:rPr>
                          <m:t>𝐿</m:t>
                        </m:r>
                      </m:sup>
                    </m:sSubSup>
                    <m:r>
                      <a:rPr lang="en-US" altLang="zh-CN" sz="280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1</m:t>
                            </m:r>
                          </m:sub>
                          <m:sup>
                            <m:r>
                              <a:rPr lang="en-US" altLang="zh-CN" sz="2800" i="1">
                                <a:latin typeface="Cambria Math" panose="02040503050406030204" pitchFamily="18" charset="0"/>
                              </a:rPr>
                              <m:t>𝐿</m:t>
                            </m:r>
                          </m:sup>
                        </m:sSubSup>
                      </m:num>
                      <m:den>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b="0" i="1" smtClean="0">
                                    <a:latin typeface="Cambria Math" panose="02040503050406030204" pitchFamily="18" charset="0"/>
                                  </a:rPr>
                                  <m:t>2</m:t>
                                </m:r>
                              </m:sub>
                              <m:sup>
                                <m:r>
                                  <a:rPr lang="en-US" altLang="zh-CN" sz="2800" i="1">
                                    <a:latin typeface="Cambria Math" panose="02040503050406030204" pitchFamily="18" charset="0"/>
                                  </a:rPr>
                                  <m:t>𝐿</m:t>
                                </m:r>
                              </m:sup>
                            </m:sSubSup>
                          </m:num>
                          <m:den>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den>
                        </m:f>
                      </m:num>
                      <m:den>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num>
                      <m:den>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b="0" i="1" smtClean="0">
                                <a:latin typeface="Cambria Math" panose="02040503050406030204" pitchFamily="18" charset="0"/>
                              </a:rPr>
                              <m:t>2</m:t>
                            </m:r>
                          </m:sub>
                          <m:sup>
                            <m:r>
                              <a:rPr lang="en-US" altLang="zh-CN" sz="2800" i="1">
                                <a:latin typeface="Cambria Math" panose="02040503050406030204" pitchFamily="18" charset="0"/>
                              </a:rPr>
                              <m:t>𝐿</m:t>
                            </m:r>
                          </m:sup>
                        </m:sSubSup>
                      </m:num>
                      <m:den>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m:t>
                            </m:r>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2</m:t>
                            </m:r>
                          </m:sup>
                        </m:sSup>
                      </m:den>
                    </m:f>
                    <m:r>
                      <a:rPr lang="en-US" altLang="zh-CN" sz="2800" b="0" i="1" smtClean="0">
                        <a:latin typeface="Cambria Math" panose="02040503050406030204" pitchFamily="18" charset="0"/>
                      </a:rPr>
                      <m:t>=…=</m:t>
                    </m:r>
                  </m:oMath>
                </a14:m>
                <a:endParaRPr lang="en-US" altLang="zh-CN" sz="2800" b="0" i="1" dirty="0">
                  <a:latin typeface="Cambria Math" panose="02040503050406030204" pitchFamily="18" charset="0"/>
                </a:endParaRPr>
              </a:p>
              <a:p>
                <a:r>
                  <a:rPr lang="en-US" altLang="zh-CN" sz="2800" b="0" dirty="0"/>
                  <a:t>     </a:t>
                </a:r>
                <a14:m>
                  <m:oMath xmlns:m="http://schemas.openxmlformats.org/officeDocument/2006/math">
                    <m:r>
                      <a:rPr lang="en-US" altLang="zh-CN" sz="2800" b="0" i="1" smtClean="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num>
                      <m:den>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2</m:t>
                            </m:r>
                          </m:sub>
                        </m:sSub>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e>
                            </m:d>
                          </m:e>
                          <m:sup>
                            <m:r>
                              <a:rPr lang="en-US" altLang="zh-CN" sz="2800" i="1">
                                <a:latin typeface="Cambria Math" panose="02040503050406030204" pitchFamily="18" charset="0"/>
                              </a:rPr>
                              <m:t>2</m:t>
                            </m:r>
                          </m:sup>
                        </m:sSup>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b="0" i="1" smtClean="0">
                                <a:latin typeface="Cambria Math" panose="02040503050406030204" pitchFamily="18" charset="0"/>
                              </a:rPr>
                              <m:t>3</m:t>
                            </m:r>
                          </m:sub>
                        </m:sSub>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a:latin typeface="Cambria Math" panose="02040503050406030204" pitchFamily="18" charset="0"/>
                                  </a:rPr>
                                  <m:t>1</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𝑊𝐴𝐶𝐶</m:t>
                                    </m:r>
                                  </m:sub>
                                </m:sSub>
                              </m:e>
                            </m:d>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endParaRPr lang="en-US" altLang="zh-CN" sz="2800" dirty="0"/>
              </a:p>
            </p:txBody>
          </p:sp>
        </mc:Choice>
        <mc:Fallback xmlns="">
          <p:sp>
            <p:nvSpPr>
              <p:cNvPr id="2" name="文本框 1">
                <a:extLst>
                  <a:ext uri="{FF2B5EF4-FFF2-40B4-BE49-F238E27FC236}">
                    <a16:creationId xmlns:a16="http://schemas.microsoft.com/office/drawing/2014/main" id="{E7496B57-5EB1-7517-3F57-46875649A593}"/>
                  </a:ext>
                </a:extLst>
              </p:cNvPr>
              <p:cNvSpPr txBox="1">
                <a:spLocks noRot="1" noChangeAspect="1" noMove="1" noResize="1" noEditPoints="1" noAdjustHandles="1" noChangeArrowheads="1" noChangeShapeType="1" noTextEdit="1"/>
              </p:cNvSpPr>
              <p:nvPr/>
            </p:nvSpPr>
            <p:spPr>
              <a:xfrm>
                <a:off x="144128" y="897950"/>
                <a:ext cx="11903744" cy="5790111"/>
              </a:xfrm>
              <a:prstGeom prst="rect">
                <a:avLst/>
              </a:prstGeom>
              <a:blipFill>
                <a:blip r:embed="rId4"/>
                <a:stretch>
                  <a:fillRect l="-1076" t="-1053" r="-40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5649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公式推导</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A6ED5D2-A565-2B70-CFFF-6A5A561989B2}"/>
                  </a:ext>
                </a:extLst>
              </p:cNvPr>
              <p:cNvSpPr txBox="1"/>
              <p:nvPr/>
            </p:nvSpPr>
            <p:spPr>
              <a:xfrm>
                <a:off x="174812" y="1443841"/>
                <a:ext cx="11842377" cy="3970318"/>
              </a:xfrm>
              <a:prstGeom prst="rect">
                <a:avLst/>
              </a:prstGeom>
              <a:noFill/>
            </p:spPr>
            <p:txBody>
              <a:bodyPr wrap="square" rtlCol="0">
                <a:spAutoFit/>
              </a:bodyPr>
              <a:lstStyle/>
              <a:p>
                <a:pPr algn="l"/>
                <a:r>
                  <a:rPr lang="zh-CN" altLang="en-US" sz="2800" dirty="0"/>
                  <a:t>考虑两种方案：</a:t>
                </a:r>
                <a:endParaRPr lang="en-US" altLang="zh-CN" sz="2800" dirty="0"/>
              </a:p>
              <a:p>
                <a:pPr algn="l"/>
                <a:r>
                  <a:rPr lang="zh-CN" altLang="en-US" sz="2800" dirty="0"/>
                  <a:t>若投资者</a:t>
                </a:r>
                <a14:m>
                  <m:oMath xmlns:m="http://schemas.openxmlformats.org/officeDocument/2006/math">
                    <m:r>
                      <a:rPr lang="en-US" altLang="zh-CN" sz="2800" i="1" dirty="0" smtClean="0">
                        <a:latin typeface="Cambria Math" panose="02040503050406030204" pitchFamily="18" charset="0"/>
                      </a:rPr>
                      <m:t>𝑋</m:t>
                    </m:r>
                  </m:oMath>
                </a14:m>
                <a:r>
                  <a:rPr lang="zh-CN" altLang="en-US" sz="2800" dirty="0"/>
                  <a:t>先生持有一个公司所有股权与债务构成的组合，那么投资者将收到公司的自由现金流以及利息税盾；</a:t>
                </a:r>
                <a:endParaRPr lang="en-US" altLang="zh-CN" sz="2800" dirty="0"/>
              </a:p>
              <a:p>
                <a:pPr algn="l"/>
                <a:r>
                  <a:rPr lang="zh-CN" altLang="en-US" sz="2800" dirty="0"/>
                  <a:t>而投资者</a:t>
                </a:r>
                <a14:m>
                  <m:oMath xmlns:m="http://schemas.openxmlformats.org/officeDocument/2006/math">
                    <m:r>
                      <a:rPr lang="en-US" altLang="zh-CN" sz="2800" i="1" dirty="0" smtClean="0">
                        <a:latin typeface="Cambria Math" panose="02040503050406030204" pitchFamily="18" charset="0"/>
                      </a:rPr>
                      <m:t>𝑌</m:t>
                    </m:r>
                  </m:oMath>
                </a14:m>
                <a:r>
                  <a:rPr lang="zh-CN" altLang="en-US" sz="2800" dirty="0"/>
                  <a:t>先生持有无杠杆公司（产生自由现金流）以及每期向投资者支付等于税盾数额现金的“税盾”证券；</a:t>
                </a:r>
                <a:endParaRPr lang="en-US" altLang="zh-CN" sz="2800" dirty="0"/>
              </a:p>
              <a:p>
                <a:pPr algn="l"/>
                <a:endParaRPr lang="en-US" altLang="zh-CN" sz="1400" dirty="0"/>
              </a:p>
              <a:p>
                <a:r>
                  <a:rPr lang="zh-CN" altLang="en-US" sz="2800" dirty="0"/>
                  <a:t>由于这两个投资组合产生相同的现金流，根据一价定律可得：</a:t>
                </a: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𝑉</m:t>
                        </m:r>
                      </m:e>
                      <m:sub>
                        <m:r>
                          <a:rPr lang="en-US" altLang="zh-CN" sz="2800" b="0" i="1" smtClean="0">
                            <a:solidFill>
                              <a:srgbClr val="FF0000"/>
                            </a:solidFill>
                            <a:latin typeface="Cambria Math" panose="02040503050406030204" pitchFamily="18" charset="0"/>
                          </a:rPr>
                          <m:t>𝐿</m:t>
                        </m:r>
                      </m:sub>
                    </m:sSub>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𝐸</m:t>
                    </m:r>
                    <m:r>
                      <a:rPr lang="en-US" altLang="zh-CN" sz="2800" b="0" i="0" smtClean="0">
                        <a:solidFill>
                          <a:srgbClr val="FF0000"/>
                        </a:solidFill>
                        <a:latin typeface="Cambria Math" panose="02040503050406030204" pitchFamily="18" charset="0"/>
                      </a:rPr>
                      <m:t>+</m:t>
                    </m:r>
                    <m:r>
                      <m:rPr>
                        <m:sty m:val="p"/>
                      </m:rPr>
                      <a:rPr lang="en-US" altLang="zh-CN" sz="2800" b="0" i="0" smtClean="0">
                        <a:solidFill>
                          <a:srgbClr val="FF0000"/>
                        </a:solidFill>
                        <a:latin typeface="Cambria Math" panose="02040503050406030204" pitchFamily="18" charset="0"/>
                      </a:rPr>
                      <m:t>D</m:t>
                    </m:r>
                    <m:r>
                      <a:rPr lang="en-US" altLang="zh-CN" sz="2800" b="0" i="0" smtClean="0">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𝑉</m:t>
                        </m:r>
                      </m:e>
                      <m:sub>
                        <m:r>
                          <a:rPr lang="en-US" altLang="zh-CN" sz="2800" b="0" i="1" smtClean="0">
                            <a:solidFill>
                              <a:srgbClr val="FF0000"/>
                            </a:solidFill>
                            <a:latin typeface="Cambria Math" panose="02040503050406030204" pitchFamily="18" charset="0"/>
                          </a:rPr>
                          <m:t>𝑈</m:t>
                        </m:r>
                      </m:sub>
                    </m:sSub>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𝑇</m:t>
                    </m:r>
                  </m:oMath>
                </a14:m>
                <a:r>
                  <a:rPr lang="zh-CN" altLang="en-US" sz="2800" dirty="0"/>
                  <a:t>，其中</a:t>
                </a:r>
                <a14:m>
                  <m:oMath xmlns:m="http://schemas.openxmlformats.org/officeDocument/2006/math">
                    <m:r>
                      <a:rPr lang="en-US" altLang="zh-CN" sz="2800" i="1">
                        <a:latin typeface="Cambria Math" panose="02040503050406030204" pitchFamily="18" charset="0"/>
                      </a:rPr>
                      <m:t>𝑇</m:t>
                    </m:r>
                  </m:oMath>
                </a14:m>
                <a:r>
                  <a:rPr lang="zh-CN" altLang="en-US" sz="2800" dirty="0"/>
                  <a:t>代表利息税盾的现值。</a:t>
                </a:r>
                <a:endParaRPr lang="en-US" altLang="zh-CN" sz="2800" dirty="0"/>
              </a:p>
              <a:p>
                <a:endParaRPr lang="en-US" altLang="zh-CN" sz="1400" dirty="0"/>
              </a:p>
              <a:p>
                <a:r>
                  <a:rPr lang="zh-CN" altLang="en-US" sz="2800" dirty="0"/>
                  <a:t>由于这些组合产生的相同的现金流，故</a:t>
                </a:r>
                <a14:m>
                  <m:oMath xmlns:m="http://schemas.openxmlformats.org/officeDocument/2006/math">
                    <m:r>
                      <a:rPr lang="en-US" altLang="zh-CN" sz="2800" b="0" i="1" smtClean="0">
                        <a:solidFill>
                          <a:srgbClr val="FF0000"/>
                        </a:solidFill>
                        <a:latin typeface="Cambria Math" panose="02040503050406030204" pitchFamily="18" charset="0"/>
                      </a:rPr>
                      <m:t>𝐸</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b="0" i="0" smtClean="0">
                        <a:solidFill>
                          <a:srgbClr val="FF0000"/>
                        </a:solidFill>
                        <a:latin typeface="Cambria Math" panose="02040503050406030204" pitchFamily="18" charset="0"/>
                      </a:rPr>
                      <m:t>+</m:t>
                    </m:r>
                    <m:r>
                      <m:rPr>
                        <m:sty m:val="p"/>
                      </m:rPr>
                      <a:rPr lang="en-US" altLang="zh-CN" sz="2800" b="0" i="0" smtClean="0">
                        <a:solidFill>
                          <a:srgbClr val="FF0000"/>
                        </a:solidFill>
                        <a:latin typeface="Cambria Math" panose="02040503050406030204" pitchFamily="18" charset="0"/>
                      </a:rPr>
                      <m:t>D</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𝐷</m:t>
                        </m:r>
                      </m:sub>
                    </m:sSub>
                    <m:r>
                      <a:rPr lang="en-US" altLang="zh-CN" sz="2800" b="0" i="0" smtClean="0">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𝑉</m:t>
                        </m:r>
                      </m:e>
                      <m:sub>
                        <m:r>
                          <a:rPr lang="en-US" altLang="zh-CN" sz="2800" b="0" i="1" smtClean="0">
                            <a:solidFill>
                              <a:srgbClr val="FF0000"/>
                            </a:solidFill>
                            <a:latin typeface="Cambria Math" panose="02040503050406030204" pitchFamily="18" charset="0"/>
                          </a:rPr>
                          <m:t>𝑈</m:t>
                        </m:r>
                      </m:sub>
                    </m:sSub>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𝑈</m:t>
                        </m:r>
                      </m:sub>
                    </m:sSub>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𝑇</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𝑇</m:t>
                        </m:r>
                      </m:sub>
                    </m:sSub>
                  </m:oMath>
                </a14:m>
                <a:endParaRPr lang="zh-CN" altLang="en-US" sz="2800" dirty="0"/>
              </a:p>
            </p:txBody>
          </p:sp>
        </mc:Choice>
        <mc:Fallback xmlns="">
          <p:sp>
            <p:nvSpPr>
              <p:cNvPr id="3" name="文本框 2">
                <a:extLst>
                  <a:ext uri="{FF2B5EF4-FFF2-40B4-BE49-F238E27FC236}">
                    <a16:creationId xmlns:a16="http://schemas.microsoft.com/office/drawing/2014/main" id="{DA6ED5D2-A565-2B70-CFFF-6A5A561989B2}"/>
                  </a:ext>
                </a:extLst>
              </p:cNvPr>
              <p:cNvSpPr txBox="1">
                <a:spLocks noRot="1" noChangeAspect="1" noMove="1" noResize="1" noEditPoints="1" noAdjustHandles="1" noChangeArrowheads="1" noChangeShapeType="1" noTextEdit="1"/>
              </p:cNvSpPr>
              <p:nvPr/>
            </p:nvSpPr>
            <p:spPr>
              <a:xfrm>
                <a:off x="174812" y="1443841"/>
                <a:ext cx="11842377" cy="3970318"/>
              </a:xfrm>
              <a:prstGeom prst="rect">
                <a:avLst/>
              </a:prstGeom>
              <a:blipFill>
                <a:blip r:embed="rId4"/>
                <a:stretch>
                  <a:fillRect l="-1081" t="-1843" r="-463" b="-33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3380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7"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公式推导</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5688D25-1C03-C09D-D079-1AD05F3E024A}"/>
                  </a:ext>
                </a:extLst>
              </p:cNvPr>
              <p:cNvSpPr txBox="1"/>
              <p:nvPr/>
            </p:nvSpPr>
            <p:spPr>
              <a:xfrm>
                <a:off x="479774" y="928773"/>
                <a:ext cx="11232451" cy="5678606"/>
              </a:xfrm>
              <a:prstGeom prst="rect">
                <a:avLst/>
              </a:prstGeom>
              <a:noFill/>
            </p:spPr>
            <p:txBody>
              <a:bodyPr wrap="square" rtlCol="0">
                <a:spAutoFit/>
              </a:bodyPr>
              <a:lstStyle/>
              <a:p>
                <a:pPr algn="l"/>
                <a:r>
                  <a:rPr lang="zh-CN" altLang="en-US" sz="2800" b="1" dirty="0"/>
                  <a:t>目标杠杆比率</a:t>
                </a:r>
                <a:r>
                  <a:rPr lang="zh-CN" altLang="en-US" sz="2800" dirty="0"/>
                  <a:t>：前述情况</a:t>
                </a:r>
                <a:r>
                  <a:rPr lang="en-US" altLang="zh-CN" sz="2800" dirty="0"/>
                  <a:t>Ⅱ</a:t>
                </a:r>
              </a:p>
              <a:p>
                <a:pPr algn="l"/>
                <a:endParaRPr lang="en-US" altLang="zh-CN" sz="1400" dirty="0"/>
              </a:p>
              <a:p>
                <a:pPr/>
                <a14:m>
                  <m:oMathPara xmlns:m="http://schemas.openxmlformats.org/officeDocument/2006/math">
                    <m:oMathParaPr>
                      <m:jc m:val="left"/>
                    </m:oMathParaPr>
                    <m:oMath xmlns:m="http://schemas.openxmlformats.org/officeDocument/2006/math">
                      <m:r>
                        <a:rPr lang="en-US" altLang="zh-CN" sz="2800" b="0" i="1" smtClean="0">
                          <a:solidFill>
                            <a:schemeClr val="tx1"/>
                          </a:solidFill>
                          <a:latin typeface="Cambria Math" panose="02040503050406030204" pitchFamily="18" charset="0"/>
                        </a:rPr>
                        <m:t>𝐸</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r>
                        <a:rPr lang="en-US" altLang="zh-CN" sz="2800" b="0" i="0" smtClean="0">
                          <a:solidFill>
                            <a:schemeClr val="tx1"/>
                          </a:solidFill>
                          <a:latin typeface="Cambria Math" panose="02040503050406030204" pitchFamily="18" charset="0"/>
                        </a:rPr>
                        <m:t>+</m:t>
                      </m:r>
                      <m:r>
                        <m:rPr>
                          <m:sty m:val="p"/>
                        </m:rPr>
                        <a:rPr lang="en-US" altLang="zh-CN" sz="2800" b="0" i="0" smtClean="0">
                          <a:solidFill>
                            <a:schemeClr val="tx1"/>
                          </a:solidFill>
                          <a:latin typeface="Cambria Math" panose="02040503050406030204" pitchFamily="18" charset="0"/>
                        </a:rPr>
                        <m:t>D</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𝐷</m:t>
                          </m:r>
                        </m:sub>
                      </m:sSub>
                      <m:r>
                        <a:rPr lang="en-US" altLang="zh-CN" sz="2800" b="0" i="0" smtClean="0">
                          <a:solidFill>
                            <a:schemeClr val="tx1"/>
                          </a:solidFill>
                          <a:latin typeface="Cambria Math" panose="02040503050406030204" pitchFamily="18" charset="0"/>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𝑉</m:t>
                          </m:r>
                        </m:e>
                        <m:sub>
                          <m:r>
                            <a:rPr lang="en-US" altLang="zh-CN" sz="2800" b="0" i="1" smtClean="0">
                              <a:solidFill>
                                <a:schemeClr val="tx1"/>
                              </a:solidFill>
                              <a:latin typeface="Cambria Math" panose="02040503050406030204" pitchFamily="18" charset="0"/>
                            </a:rPr>
                            <m:t>𝑈</m:t>
                          </m:r>
                        </m:sub>
                      </m:sSub>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𝑈</m:t>
                          </m:r>
                        </m:sub>
                      </m:sSub>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𝑇</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𝑇</m:t>
                          </m:r>
                        </m:sub>
                      </m:sSub>
                      <m:r>
                        <a:rPr lang="en-US" altLang="zh-CN" sz="2800" b="0" i="1" smtClean="0">
                          <a:solidFill>
                            <a:schemeClr val="tx1"/>
                          </a:solidFill>
                          <a:latin typeface="Cambria Math" panose="02040503050406030204" pitchFamily="18" charset="0"/>
                        </a:rPr>
                        <m:t>=</m:t>
                      </m:r>
                      <m:d>
                        <m:dPr>
                          <m:ctrlPr>
                            <a:rPr lang="en-US" altLang="zh-CN" sz="2800" b="0" i="1" smtClean="0">
                              <a:solidFill>
                                <a:schemeClr val="tx1"/>
                              </a:solidFill>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𝑉</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r>
                            <a:rPr lang="en-US" altLang="zh-CN" sz="2800" i="1">
                              <a:latin typeface="Cambria Math" panose="02040503050406030204" pitchFamily="18" charset="0"/>
                            </a:rPr>
                            <m:t>𝑇</m:t>
                          </m:r>
                        </m:e>
                      </m:d>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b="0" i="0" smtClean="0">
                          <a:latin typeface="Cambria Math" panose="02040503050406030204" pitchFamily="18" charset="0"/>
                        </a:rPr>
                        <m:t>=(</m:t>
                      </m:r>
                      <m:r>
                        <a:rPr lang="en-US" altLang="zh-CN" sz="2800" i="1">
                          <a:latin typeface="Cambria Math" panose="02040503050406030204" pitchFamily="18" charset="0"/>
                        </a:rPr>
                        <m:t>𝐸</m:t>
                      </m:r>
                      <m:r>
                        <a:rPr lang="en-US" altLang="zh-CN" sz="2800">
                          <a:latin typeface="Cambria Math" panose="02040503050406030204" pitchFamily="18" charset="0"/>
                        </a:rPr>
                        <m:t>+</m:t>
                      </m:r>
                      <m:r>
                        <m:rPr>
                          <m:sty m:val="p"/>
                        </m:rPr>
                        <a:rPr lang="en-US" altLang="zh-CN" sz="2800">
                          <a:latin typeface="Cambria Math" panose="02040503050406030204" pitchFamily="18" charset="0"/>
                        </a:rPr>
                        <m:t>D</m:t>
                      </m:r>
                      <m:r>
                        <a:rPr lang="en-US" altLang="zh-CN" sz="2800" b="0" i="0" smtClean="0">
                          <a:latin typeface="Cambria Math" panose="02040503050406030204" pitchFamily="18" charset="0"/>
                        </a:rPr>
                        <m:t>)</m:t>
                      </m:r>
                      <m:sSub>
                        <m:sSubPr>
                          <m:ctrlPr>
                            <a:rPr lang="en-US" altLang="zh-CN" sz="2800" i="1" smtClean="0">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𝑈</m:t>
                          </m:r>
                        </m:sub>
                      </m:sSub>
                    </m:oMath>
                  </m:oMathPara>
                </a14:m>
                <a:endParaRPr lang="en-US" altLang="zh-CN" sz="2800" dirty="0">
                  <a:solidFill>
                    <a:schemeClr val="tx1"/>
                  </a:solidFill>
                </a:endParaRPr>
              </a:p>
              <a:p>
                <a:r>
                  <a:rPr lang="zh-CN" altLang="en-US" sz="2800" dirty="0">
                    <a:solidFill>
                      <a:schemeClr val="tx1"/>
                    </a:solidFill>
                  </a:rPr>
                  <a:t>故有：</a:t>
                </a:r>
                <a:r>
                  <a:rPr lang="en-US" altLang="zh-CN" sz="2800" dirty="0">
                    <a:solidFill>
                      <a:schemeClr val="tx1"/>
                    </a:solidFill>
                  </a:rPr>
                  <a:t> </a:t>
                </a: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𝑈</m:t>
                        </m:r>
                      </m:sub>
                    </m:sSub>
                    <m:r>
                      <a:rPr lang="en-US" altLang="zh-CN" sz="2800" b="0" i="1" smtClean="0">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𝐸</m:t>
                        </m:r>
                      </m:num>
                      <m:den>
                        <m:r>
                          <a:rPr lang="en-US" altLang="zh-CN" sz="2800" i="1">
                            <a:solidFill>
                              <a:srgbClr val="FF0000"/>
                            </a:solidFill>
                            <a:latin typeface="Cambria Math" panose="02040503050406030204" pitchFamily="18" charset="0"/>
                          </a:rPr>
                          <m:t>𝐸</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𝐷</m:t>
                        </m:r>
                      </m:den>
                    </m:f>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𝐷</m:t>
                        </m:r>
                      </m:num>
                      <m:den>
                        <m:r>
                          <a:rPr lang="en-US" altLang="zh-CN" sz="2800" i="1">
                            <a:solidFill>
                              <a:srgbClr val="FF0000"/>
                            </a:solidFill>
                            <a:latin typeface="Cambria Math" panose="02040503050406030204" pitchFamily="18" charset="0"/>
                          </a:rPr>
                          <m:t>𝐸</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𝐷</m:t>
                        </m:r>
                      </m:den>
                    </m:f>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𝐷</m:t>
                        </m:r>
                      </m:sub>
                    </m:sSub>
                  </m:oMath>
                </a14:m>
                <a:endParaRPr lang="en-US" altLang="zh-CN" sz="2800" dirty="0">
                  <a:solidFill>
                    <a:schemeClr val="tx1"/>
                  </a:solidFill>
                </a:endParaRPr>
              </a:p>
              <a:p>
                <a:endParaRPr lang="en-US" altLang="zh-CN" sz="1400" dirty="0"/>
              </a:p>
              <a:p>
                <a:r>
                  <a:rPr lang="zh-CN" altLang="en-US" sz="2800" b="1" dirty="0"/>
                  <a:t>预先设定的债务计划</a:t>
                </a:r>
                <a:r>
                  <a:rPr lang="zh-CN" altLang="en-US" sz="2800" dirty="0"/>
                  <a:t>：例如前述情况</a:t>
                </a:r>
                <a:r>
                  <a:rPr lang="en-US" altLang="zh-CN" sz="2800" dirty="0"/>
                  <a:t>Ⅰ</a:t>
                </a:r>
                <a:endParaRPr lang="en-US" altLang="zh-CN" sz="1400" dirty="0"/>
              </a:p>
              <a:p>
                <a:pPr algn="l"/>
                <a:r>
                  <a:rPr lang="zh-CN" altLang="en-US" sz="2800" dirty="0"/>
                  <a:t>公司的一部分债务独立于公司的增长，是按照预先计划提前设定好的，假设源于预定债务的税盾价值为</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𝑇</m:t>
                        </m:r>
                      </m:e>
                      <m:sub>
                        <m:r>
                          <a:rPr lang="en-US" altLang="zh-CN" sz="2800" b="0" i="1" smtClean="0">
                            <a:latin typeface="Cambria Math" panose="02040503050406030204" pitchFamily="18" charset="0"/>
                          </a:rPr>
                          <m:t>𝑆</m:t>
                        </m:r>
                      </m:sub>
                    </m:sSub>
                  </m:oMath>
                </a14:m>
                <a:r>
                  <a:rPr lang="zh-CN" altLang="en-US" sz="2800" dirty="0"/>
                  <a:t>，其余来自于根据目标杠杆比率调整的债务的税盾价值为</a:t>
                </a:r>
                <a14:m>
                  <m:oMath xmlns:m="http://schemas.openxmlformats.org/officeDocument/2006/math">
                    <m:r>
                      <a:rPr lang="en-US" altLang="zh-CN" sz="2800" i="1">
                        <a:latin typeface="Cambria Math" panose="02040503050406030204" pitchFamily="18" charset="0"/>
                      </a:rPr>
                      <m:t>𝑇</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oMath>
                </a14:m>
                <a:endParaRPr lang="en-US" altLang="zh-CN" sz="2800" dirty="0"/>
              </a:p>
              <a:p>
                <a:pPr/>
                <a14:m>
                  <m:oMathPara xmlns:m="http://schemas.openxmlformats.org/officeDocument/2006/math">
                    <m:oMathParaPr>
                      <m:jc m:val="left"/>
                    </m:oMathParaPr>
                    <m:oMath xmlns:m="http://schemas.openxmlformats.org/officeDocument/2006/math">
                      <m:r>
                        <a:rPr lang="en-US" altLang="zh-CN" sz="2800" b="0" i="1" smtClean="0">
                          <a:solidFill>
                            <a:schemeClr val="tx1"/>
                          </a:solidFill>
                          <a:latin typeface="Cambria Math" panose="02040503050406030204" pitchFamily="18" charset="0"/>
                        </a:rPr>
                        <m:t>𝐸</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r>
                        <a:rPr lang="en-US" altLang="zh-CN" sz="2800" b="0" i="0" smtClean="0">
                          <a:solidFill>
                            <a:schemeClr val="tx1"/>
                          </a:solidFill>
                          <a:latin typeface="Cambria Math" panose="02040503050406030204" pitchFamily="18" charset="0"/>
                        </a:rPr>
                        <m:t>+</m:t>
                      </m:r>
                      <m:r>
                        <m:rPr>
                          <m:sty m:val="p"/>
                        </m:rPr>
                        <a:rPr lang="en-US" altLang="zh-CN" sz="2800" b="0" i="0" smtClean="0">
                          <a:solidFill>
                            <a:schemeClr val="tx1"/>
                          </a:solidFill>
                          <a:latin typeface="Cambria Math" panose="02040503050406030204" pitchFamily="18" charset="0"/>
                        </a:rPr>
                        <m:t>D</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𝐷</m:t>
                          </m:r>
                        </m:sub>
                      </m:sSub>
                      <m:r>
                        <a:rPr lang="en-US" altLang="zh-CN" sz="2800" b="0" i="0" smtClean="0">
                          <a:solidFill>
                            <a:schemeClr val="tx1"/>
                          </a:solidFill>
                          <a:latin typeface="Cambria Math" panose="02040503050406030204" pitchFamily="18" charset="0"/>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𝑉</m:t>
                          </m:r>
                        </m:e>
                        <m:sub>
                          <m:r>
                            <a:rPr lang="en-US" altLang="zh-CN" sz="2800" b="0" i="1" smtClean="0">
                              <a:solidFill>
                                <a:schemeClr val="tx1"/>
                              </a:solidFill>
                              <a:latin typeface="Cambria Math" panose="02040503050406030204" pitchFamily="18" charset="0"/>
                            </a:rPr>
                            <m:t>𝑈</m:t>
                          </m:r>
                        </m:sub>
                      </m:sSub>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𝑈</m:t>
                          </m:r>
                        </m:sub>
                      </m:sSub>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𝑇</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𝑇</m:t>
                          </m:r>
                        </m:sub>
                      </m:sSub>
                      <m:r>
                        <a:rPr lang="en-US" altLang="zh-CN" sz="2800" b="0" i="1" smtClean="0">
                          <a:solidFill>
                            <a:schemeClr val="tx1"/>
                          </a:solidFill>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𝑉</m:t>
                          </m:r>
                        </m:e>
                        <m:sub>
                          <m:r>
                            <a:rPr lang="en-US" altLang="zh-CN" sz="2800" i="1">
                              <a:latin typeface="Cambria Math" panose="02040503050406030204" pitchFamily="18" charset="0"/>
                            </a:rPr>
                            <m:t>𝑈</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sSub>
                        <m:sSubPr>
                          <m:ctrlPr>
                            <a:rPr lang="en-US" altLang="zh-CN" sz="2800" i="1" smtClean="0">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𝐷</m:t>
                          </m:r>
                        </m:sub>
                      </m:sSub>
                      <m:r>
                        <a:rPr lang="en-US" altLang="zh-CN" sz="2800" b="0" i="1" smtClean="0">
                          <a:latin typeface="Cambria Math" panose="02040503050406030204" pitchFamily="18" charset="0"/>
                        </a:rPr>
                        <m:t>+(</m:t>
                      </m:r>
                      <m:r>
                        <a:rPr lang="en-US" altLang="zh-CN" sz="2800" i="1">
                          <a:latin typeface="Cambria Math" panose="02040503050406030204" pitchFamily="18" charset="0"/>
                        </a:rPr>
                        <m:t>𝑇</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r>
                        <a:rPr lang="en-US" altLang="zh-CN" sz="2800" b="0" i="1" smtClean="0">
                          <a:latin typeface="Cambria Math" panose="02040503050406030204" pitchFamily="18" charset="0"/>
                        </a:rPr>
                        <m:t>)</m:t>
                      </m:r>
                      <m:sSub>
                        <m:sSubPr>
                          <m:ctrlPr>
                            <a:rPr lang="en-US" altLang="zh-CN" sz="2800" i="1" smtClean="0">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b="0" i="1" smtClean="0">
                              <a:solidFill>
                                <a:schemeClr val="accent1"/>
                              </a:solidFill>
                              <a:latin typeface="Cambria Math" panose="02040503050406030204" pitchFamily="18" charset="0"/>
                            </a:rPr>
                            <m:t>𝑈</m:t>
                          </m:r>
                        </m:sub>
                      </m:sSub>
                    </m:oMath>
                  </m:oMathPara>
                </a14:m>
                <a:endParaRPr lang="en-US" altLang="zh-CN" sz="2800" dirty="0"/>
              </a:p>
              <a:p>
                <a:r>
                  <a:rPr lang="zh-CN" altLang="en-US" sz="2800" dirty="0">
                    <a:solidFill>
                      <a:schemeClr val="tx1"/>
                    </a:solidFill>
                  </a:rPr>
                  <a:t>有：</a:t>
                </a:r>
                <a:r>
                  <a:rPr lang="en-US" altLang="zh-CN" sz="2800" b="0" dirty="0">
                    <a:solidFill>
                      <a:schemeClr val="tx1"/>
                    </a:solidFill>
                  </a:rPr>
                  <a:t> </a:t>
                </a:r>
                <a14:m>
                  <m:oMath xmlns:m="http://schemas.openxmlformats.org/officeDocument/2006/math">
                    <m:r>
                      <a:rPr lang="en-US" altLang="zh-CN" sz="2800" b="0" i="1" smtClean="0">
                        <a:solidFill>
                          <a:schemeClr val="tx1"/>
                        </a:solidFill>
                        <a:latin typeface="Cambria Math" panose="02040503050406030204" pitchFamily="18" charset="0"/>
                      </a:rPr>
                      <m:t>𝐸</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r>
                      <a:rPr lang="en-US" altLang="zh-CN" sz="2800" b="0" i="0" smtClean="0">
                        <a:solidFill>
                          <a:schemeClr val="tx1"/>
                        </a:solidFill>
                        <a:latin typeface="Cambria Math" panose="02040503050406030204" pitchFamily="18" charset="0"/>
                      </a:rPr>
                      <m:t>+</m:t>
                    </m:r>
                    <m:d>
                      <m:dPr>
                        <m:ctrlPr>
                          <a:rPr lang="en-US" altLang="zh-CN" sz="2800" b="0" i="1" smtClean="0">
                            <a:solidFill>
                              <a:schemeClr val="tx1"/>
                            </a:solidFill>
                            <a:latin typeface="Cambria Math" panose="02040503050406030204" pitchFamily="18" charset="0"/>
                          </a:rPr>
                        </m:ctrlPr>
                      </m:dPr>
                      <m:e>
                        <m:r>
                          <m:rPr>
                            <m:sty m:val="p"/>
                          </m:rPr>
                          <a:rPr lang="en-US" altLang="zh-CN" sz="2800" b="0" i="0" smtClean="0">
                            <a:solidFill>
                              <a:schemeClr val="tx1"/>
                            </a:solidFill>
                            <a:latin typeface="Cambria Math" panose="02040503050406030204" pitchFamily="18" charset="0"/>
                          </a:rPr>
                          <m:t>D</m:t>
                        </m:r>
                        <m:r>
                          <a:rPr lang="en-US" altLang="zh-CN" sz="2800" b="0" i="0" smtClean="0">
                            <a:solidFill>
                              <a:schemeClr val="tx1"/>
                            </a:solidFill>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e>
                    </m:d>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𝐷</m:t>
                        </m:r>
                      </m:sub>
                    </m:sSub>
                    <m:r>
                      <a:rPr lang="en-US" altLang="zh-CN" sz="2800" b="0" i="1" smtClean="0">
                        <a:solidFill>
                          <a:schemeClr val="tx1"/>
                        </a:solidFill>
                        <a:latin typeface="Cambria Math" panose="02040503050406030204" pitchFamily="18" charset="0"/>
                      </a:rPr>
                      <m:t>=</m:t>
                    </m:r>
                    <m:d>
                      <m:dPr>
                        <m:ctrlPr>
                          <a:rPr lang="en-US" altLang="zh-CN" sz="2800" b="0" i="1" smtClean="0">
                            <a:solidFill>
                              <a:schemeClr val="tx1"/>
                            </a:solidFill>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𝑉</m:t>
                            </m:r>
                          </m:e>
                          <m:sub>
                            <m:r>
                              <a:rPr lang="en-US" altLang="zh-CN" sz="2800" i="1">
                                <a:latin typeface="Cambria Math" panose="02040503050406030204" pitchFamily="18" charset="0"/>
                              </a:rPr>
                              <m:t>𝑈</m:t>
                            </m:r>
                          </m:sub>
                        </m:sSub>
                        <m:r>
                          <a:rPr lang="en-US" altLang="zh-CN" sz="2800" b="0" i="1" smtClean="0">
                            <a:latin typeface="Cambria Math" panose="02040503050406030204" pitchFamily="18" charset="0"/>
                          </a:rPr>
                          <m:t>+</m:t>
                        </m:r>
                        <m:r>
                          <a:rPr lang="en-US" altLang="zh-CN" sz="2800" i="1">
                            <a:latin typeface="Cambria Math" panose="02040503050406030204" pitchFamily="18" charset="0"/>
                          </a:rPr>
                          <m:t>𝑇</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e>
                    </m:d>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oMath>
                </a14:m>
                <a:r>
                  <a:rPr lang="zh-CN" altLang="en-US" sz="2800" dirty="0">
                    <a:solidFill>
                      <a:schemeClr val="tx1"/>
                    </a:solidFill>
                  </a:rPr>
                  <a:t>，定义</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𝐷</m:t>
                        </m:r>
                      </m:e>
                      <m:sub>
                        <m:r>
                          <a:rPr lang="en-US" altLang="zh-CN" sz="2800" b="0" i="1" smtClean="0">
                            <a:solidFill>
                              <a:schemeClr val="tx1"/>
                            </a:solidFill>
                            <a:latin typeface="Cambria Math" panose="02040503050406030204" pitchFamily="18" charset="0"/>
                          </a:rPr>
                          <m:t>𝑆</m:t>
                        </m:r>
                      </m:sub>
                    </m:sSub>
                    <m:r>
                      <a:rPr lang="en-US" altLang="zh-CN" sz="2800" b="0" i="1" smtClean="0">
                        <a:solidFill>
                          <a:schemeClr val="tx1"/>
                        </a:solidFill>
                        <a:latin typeface="Cambria Math" panose="02040503050406030204" pitchFamily="18" charset="0"/>
                      </a:rPr>
                      <m:t>=</m:t>
                    </m:r>
                    <m:r>
                      <m:rPr>
                        <m:sty m:val="p"/>
                      </m:rPr>
                      <a:rPr lang="en-US" altLang="zh-CN" sz="2800">
                        <a:latin typeface="Cambria Math" panose="02040503050406030204" pitchFamily="18" charset="0"/>
                      </a:rPr>
                      <m:t>D</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oMath>
                </a14:m>
                <a:endParaRPr lang="en-US" altLang="zh-CN" sz="2800" dirty="0"/>
              </a:p>
              <a:p>
                <a:r>
                  <a:rPr lang="zh-CN" altLang="en-US" sz="2800" dirty="0">
                    <a:solidFill>
                      <a:schemeClr val="tx1"/>
                    </a:solidFill>
                  </a:rPr>
                  <a:t>即：</a:t>
                </a:r>
                <a:r>
                  <a:rPr lang="en-US" altLang="zh-CN" sz="2800" b="0" dirty="0">
                    <a:solidFill>
                      <a:schemeClr val="tx1"/>
                    </a:solidFill>
                  </a:rPr>
                  <a:t> </a:t>
                </a:r>
                <a14:m>
                  <m:oMath xmlns:m="http://schemas.openxmlformats.org/officeDocument/2006/math">
                    <m:r>
                      <a:rPr lang="en-US" altLang="zh-CN" sz="2800" b="0" i="1" smtClean="0">
                        <a:solidFill>
                          <a:schemeClr val="tx1"/>
                        </a:solidFill>
                        <a:latin typeface="Cambria Math" panose="02040503050406030204" pitchFamily="18" charset="0"/>
                      </a:rPr>
                      <m:t>𝐸</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r>
                      <a:rPr lang="en-US" altLang="zh-CN" sz="2800" b="0" i="0" smtClean="0">
                        <a:solidFill>
                          <a:schemeClr val="tx1"/>
                        </a:solidFill>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𝑆</m:t>
                        </m:r>
                      </m:sub>
                    </m:sSub>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𝐷</m:t>
                        </m:r>
                      </m:sub>
                    </m:sSub>
                    <m:r>
                      <a:rPr lang="en-US" altLang="zh-CN" sz="2800" b="0" i="0" smtClean="0">
                        <a:solidFill>
                          <a:schemeClr val="tx1"/>
                        </a:solidFill>
                        <a:latin typeface="Cambria Math" panose="02040503050406030204" pitchFamily="18" charset="0"/>
                      </a:rPr>
                      <m:t>=</m:t>
                    </m:r>
                    <m:d>
                      <m:dPr>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panose="02040503050406030204" pitchFamily="18" charset="0"/>
                          </a:rPr>
                          <m:t>𝐸</m:t>
                        </m:r>
                        <m:r>
                          <a:rPr lang="en-US" altLang="zh-CN" sz="2800" b="0" i="0" smtClean="0">
                            <a:solidFill>
                              <a:schemeClr val="tx1"/>
                            </a:solidFill>
                            <a:latin typeface="Cambria Math" panose="02040503050406030204" pitchFamily="18" charset="0"/>
                          </a:rPr>
                          <m:t>+</m:t>
                        </m:r>
                        <m:r>
                          <m:rPr>
                            <m:sty m:val="p"/>
                          </m:rPr>
                          <a:rPr lang="en-US" altLang="zh-CN" sz="2800" b="0" i="0" smtClean="0">
                            <a:solidFill>
                              <a:schemeClr val="tx1"/>
                            </a:solidFill>
                            <a:latin typeface="Cambria Math" panose="02040503050406030204" pitchFamily="18" charset="0"/>
                          </a:rPr>
                          <m:t>D</m:t>
                        </m:r>
                        <m:r>
                          <a:rPr lang="en-US" altLang="zh-CN" sz="2800" b="0" i="0" smtClean="0">
                            <a:solidFill>
                              <a:schemeClr val="tx1"/>
                            </a:solidFill>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e>
                    </m:d>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b="0" i="1" smtClean="0">
                        <a:latin typeface="Cambria Math" panose="02040503050406030204" pitchFamily="18" charset="0"/>
                      </a:rPr>
                      <m:t>=</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𝐸</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𝑆</m:t>
                            </m:r>
                          </m:sub>
                        </m:sSub>
                      </m:e>
                    </m:d>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oMath>
                </a14:m>
                <a:endParaRPr lang="en-US" altLang="zh-CN" sz="2800" dirty="0">
                  <a:solidFill>
                    <a:schemeClr val="tx1"/>
                  </a:solidFill>
                </a:endParaRPr>
              </a:p>
              <a:p>
                <a:r>
                  <a:rPr lang="zh-CN" altLang="en-US" sz="2800" dirty="0">
                    <a:solidFill>
                      <a:schemeClr val="tx1"/>
                    </a:solidFill>
                  </a:rPr>
                  <a:t>故有：</a:t>
                </a:r>
                <a:r>
                  <a:rPr lang="en-US" altLang="zh-CN" sz="2800" dirty="0">
                    <a:solidFill>
                      <a:srgbClr val="FF0000"/>
                    </a:solidFill>
                  </a:rPr>
                  <a:t> </a:t>
                </a:r>
                <a14:m>
                  <m:oMath xmlns:m="http://schemas.openxmlformats.org/officeDocument/2006/math">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𝑈</m:t>
                        </m:r>
                      </m:sub>
                    </m:sSub>
                    <m:r>
                      <a:rPr lang="en-US" altLang="zh-CN" sz="2800" i="1">
                        <a:solidFill>
                          <a:srgbClr val="FF0000"/>
                        </a:solidFill>
                        <a:latin typeface="Cambria Math" panose="02040503050406030204" pitchFamily="18" charset="0"/>
                      </a:rPr>
                      <m:t>=</m:t>
                    </m:r>
                    <m:sSub>
                      <m:sSubPr>
                        <m:ctrlPr>
                          <a:rPr lang="en-US" altLang="zh-CN" sz="2800" i="1" smtClean="0">
                            <a:solidFill>
                              <a:srgbClr val="FF0000"/>
                            </a:solidFill>
                            <a:latin typeface="Cambria Math" panose="02040503050406030204" pitchFamily="18" charset="0"/>
                          </a:rPr>
                        </m:ctrlPr>
                      </m:sSubPr>
                      <m:e>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𝐸</m:t>
                            </m:r>
                          </m:num>
                          <m:den>
                            <m:r>
                              <a:rPr lang="en-US" altLang="zh-CN" sz="2800" i="1">
                                <a:solidFill>
                                  <a:srgbClr val="FF0000"/>
                                </a:solidFill>
                                <a:latin typeface="Cambria Math" panose="02040503050406030204" pitchFamily="18" charset="0"/>
                              </a:rPr>
                              <m:t>𝐸</m:t>
                            </m:r>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e>
                              <m:sub>
                                <m:r>
                                  <a:rPr lang="en-US" altLang="zh-CN" sz="2800" i="1">
                                    <a:solidFill>
                                      <a:srgbClr val="FF0000"/>
                                    </a:solidFill>
                                    <a:latin typeface="Cambria Math" panose="02040503050406030204" pitchFamily="18" charset="0"/>
                                  </a:rPr>
                                  <m:t>𝑆</m:t>
                                </m:r>
                              </m:sub>
                            </m:sSub>
                          </m:den>
                        </m:f>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e>
                          <m:sub>
                            <m:r>
                              <a:rPr lang="en-US" altLang="zh-CN" sz="2800" i="1">
                                <a:solidFill>
                                  <a:srgbClr val="FF0000"/>
                                </a:solidFill>
                                <a:latin typeface="Cambria Math" panose="02040503050406030204" pitchFamily="18" charset="0"/>
                              </a:rPr>
                              <m:t>𝑆</m:t>
                            </m:r>
                          </m:sub>
                        </m:sSub>
                      </m:num>
                      <m:den>
                        <m:r>
                          <a:rPr lang="en-US" altLang="zh-CN" sz="2800" i="1">
                            <a:solidFill>
                              <a:srgbClr val="FF0000"/>
                            </a:solidFill>
                            <a:latin typeface="Cambria Math" panose="02040503050406030204" pitchFamily="18" charset="0"/>
                          </a:rPr>
                          <m:t>𝐸</m:t>
                        </m:r>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e>
                          <m:sub>
                            <m:r>
                              <a:rPr lang="en-US" altLang="zh-CN" sz="2800" i="1">
                                <a:solidFill>
                                  <a:srgbClr val="FF0000"/>
                                </a:solidFill>
                                <a:latin typeface="Cambria Math" panose="02040503050406030204" pitchFamily="18" charset="0"/>
                              </a:rPr>
                              <m:t>𝑆</m:t>
                            </m:r>
                          </m:sub>
                        </m:sSub>
                      </m:den>
                    </m:f>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𝐷</m:t>
                        </m:r>
                      </m:sub>
                    </m:sSub>
                  </m:oMath>
                </a14:m>
                <a:endParaRPr lang="en-US" altLang="zh-CN" sz="2800" dirty="0">
                  <a:solidFill>
                    <a:schemeClr val="tx1"/>
                  </a:solidFill>
                </a:endParaRPr>
              </a:p>
            </p:txBody>
          </p:sp>
        </mc:Choice>
        <mc:Fallback xmlns="">
          <p:sp>
            <p:nvSpPr>
              <p:cNvPr id="2" name="文本框 1">
                <a:extLst>
                  <a:ext uri="{FF2B5EF4-FFF2-40B4-BE49-F238E27FC236}">
                    <a16:creationId xmlns:a16="http://schemas.microsoft.com/office/drawing/2014/main" id="{45688D25-1C03-C09D-D079-1AD05F3E024A}"/>
                  </a:ext>
                </a:extLst>
              </p:cNvPr>
              <p:cNvSpPr txBox="1">
                <a:spLocks noRot="1" noChangeAspect="1" noMove="1" noResize="1" noEditPoints="1" noAdjustHandles="1" noChangeArrowheads="1" noChangeShapeType="1" noTextEdit="1"/>
              </p:cNvSpPr>
              <p:nvPr/>
            </p:nvSpPr>
            <p:spPr>
              <a:xfrm>
                <a:off x="479774" y="928773"/>
                <a:ext cx="11232451" cy="5678606"/>
              </a:xfrm>
              <a:prstGeom prst="rect">
                <a:avLst/>
              </a:prstGeom>
              <a:blipFill>
                <a:blip r:embed="rId4"/>
                <a:stretch>
                  <a:fillRect l="-1140" t="-1180" r="-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741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1E0DE39C-80CF-DD5C-A622-20F606CA8644}"/>
              </a:ext>
            </a:extLst>
          </p:cNvPr>
          <p:cNvSpPr txBox="1"/>
          <p:nvPr/>
        </p:nvSpPr>
        <p:spPr>
          <a:xfrm>
            <a:off x="367554" y="2197894"/>
            <a:ext cx="11456893" cy="2462213"/>
          </a:xfrm>
          <a:prstGeom prst="rect">
            <a:avLst/>
          </a:prstGeom>
          <a:noFill/>
        </p:spPr>
        <p:txBody>
          <a:bodyPr wrap="square">
            <a:spAutoFit/>
          </a:bodyPr>
          <a:lstStyle/>
          <a:p>
            <a:r>
              <a:rPr lang="zh-CN" altLang="en-US" sz="2800" dirty="0"/>
              <a:t>例题：上财</a:t>
            </a:r>
            <a:r>
              <a:rPr lang="en-US" altLang="zh-CN" sz="2800" dirty="0"/>
              <a:t>2016</a:t>
            </a:r>
            <a:r>
              <a:rPr lang="zh-CN" altLang="en-US" sz="2800" dirty="0"/>
              <a:t>年选择题改计算题</a:t>
            </a:r>
            <a:endParaRPr lang="en-US" altLang="zh-CN" sz="2800" dirty="0"/>
          </a:p>
          <a:p>
            <a:endParaRPr lang="en-US" altLang="zh-CN" sz="1400" dirty="0"/>
          </a:p>
          <a:p>
            <a:r>
              <a:rPr lang="zh-CN" altLang="en-US" sz="2800" dirty="0"/>
              <a:t>无杠杆公司明年的自由现金流量为</a:t>
            </a:r>
            <a:r>
              <a:rPr lang="en-US" altLang="zh-CN" sz="2800" dirty="0"/>
              <a:t>800</a:t>
            </a:r>
            <a:r>
              <a:rPr lang="zh-CN" altLang="en-US" sz="2800" dirty="0"/>
              <a:t>万元，其增长率为</a:t>
            </a:r>
            <a:r>
              <a:rPr lang="en-US" altLang="zh-CN" sz="2800" dirty="0"/>
              <a:t>5%</a:t>
            </a:r>
            <a:r>
              <a:rPr lang="zh-CN" altLang="en-US" sz="2800" dirty="0"/>
              <a:t>且永续，假设公司经营业务不变，当其借入负债进行杠杆经营时，其权益资本成本变为</a:t>
            </a:r>
            <a:r>
              <a:rPr lang="en-US" altLang="zh-CN" sz="2800" dirty="0"/>
              <a:t>18%</a:t>
            </a:r>
            <a:r>
              <a:rPr lang="zh-CN" altLang="en-US" sz="2800" dirty="0"/>
              <a:t>，借款利率为</a:t>
            </a:r>
            <a:r>
              <a:rPr lang="en-US" altLang="zh-CN" sz="2800" dirty="0"/>
              <a:t>8%</a:t>
            </a:r>
            <a:r>
              <a:rPr lang="zh-CN" altLang="en-US" sz="2800" dirty="0"/>
              <a:t>，负债权益比为</a:t>
            </a:r>
            <a:r>
              <a:rPr lang="en-US" altLang="zh-CN" sz="2800" dirty="0"/>
              <a:t>1/2</a:t>
            </a:r>
            <a:r>
              <a:rPr lang="zh-CN" altLang="en-US" sz="2800" dirty="0"/>
              <a:t>，税率为</a:t>
            </a:r>
            <a:r>
              <a:rPr lang="en-US" altLang="zh-CN" sz="2800" dirty="0"/>
              <a:t>35%</a:t>
            </a:r>
            <a:r>
              <a:rPr lang="zh-CN" altLang="en-US" sz="2800" dirty="0"/>
              <a:t>，请问税盾的价值是多少？</a:t>
            </a:r>
          </a:p>
        </p:txBody>
      </p:sp>
    </p:spTree>
    <p:extLst>
      <p:ext uri="{BB962C8B-B14F-4D97-AF65-F5344CB8AC3E}">
        <p14:creationId xmlns:p14="http://schemas.microsoft.com/office/powerpoint/2010/main" val="904970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6" name="文本框 5">
            <a:extLst>
              <a:ext uri="{FF2B5EF4-FFF2-40B4-BE49-F238E27FC236}">
                <a16:creationId xmlns:a16="http://schemas.microsoft.com/office/drawing/2014/main" id="{BA0C5CA9-F205-0E11-5779-01765A6A5D63}"/>
              </a:ext>
            </a:extLst>
          </p:cNvPr>
          <p:cNvSpPr txBox="1"/>
          <p:nvPr/>
        </p:nvSpPr>
        <p:spPr>
          <a:xfrm>
            <a:off x="360829" y="993769"/>
            <a:ext cx="11470341" cy="2677656"/>
          </a:xfrm>
          <a:prstGeom prst="rect">
            <a:avLst/>
          </a:prstGeom>
          <a:noFill/>
        </p:spPr>
        <p:txBody>
          <a:bodyPr wrap="square">
            <a:spAutoFit/>
          </a:bodyPr>
          <a:lstStyle/>
          <a:p>
            <a:r>
              <a:rPr lang="zh-CN" altLang="en-US" sz="2800" dirty="0"/>
              <a:t>原题：</a:t>
            </a:r>
            <a:endParaRPr lang="en-US" altLang="zh-CN" sz="1400" dirty="0"/>
          </a:p>
          <a:p>
            <a:r>
              <a:rPr lang="zh-CN" altLang="en-US" sz="2800" dirty="0"/>
              <a:t>无杠杆公司明年的自由现金流量为</a:t>
            </a:r>
            <a:r>
              <a:rPr lang="en-US" altLang="zh-CN" sz="2800" dirty="0"/>
              <a:t>800</a:t>
            </a:r>
            <a:r>
              <a:rPr lang="zh-CN" altLang="en-US" sz="2800" dirty="0"/>
              <a:t>万元，其增长率为</a:t>
            </a:r>
            <a:r>
              <a:rPr lang="en-US" altLang="zh-CN" sz="2800" dirty="0"/>
              <a:t>5%</a:t>
            </a:r>
            <a:r>
              <a:rPr lang="zh-CN" altLang="en-US" sz="2800" dirty="0"/>
              <a:t>且永续，假设公司经营业务不变，当其借入负债进行杠杆经营时，其权益资本成本变为</a:t>
            </a:r>
            <a:r>
              <a:rPr lang="en-US" altLang="zh-CN" sz="2800" dirty="0"/>
              <a:t>18%</a:t>
            </a:r>
            <a:r>
              <a:rPr lang="zh-CN" altLang="en-US" sz="2800" dirty="0"/>
              <a:t>，借款利率为</a:t>
            </a:r>
            <a:r>
              <a:rPr lang="en-US" altLang="zh-CN" sz="2800" dirty="0"/>
              <a:t>8%</a:t>
            </a:r>
            <a:r>
              <a:rPr lang="zh-CN" altLang="en-US" sz="2800" dirty="0"/>
              <a:t>，负债权益比为</a:t>
            </a:r>
            <a:r>
              <a:rPr lang="en-US" altLang="zh-CN" sz="2800" dirty="0"/>
              <a:t>1/2</a:t>
            </a:r>
            <a:r>
              <a:rPr lang="zh-CN" altLang="en-US" sz="2800" dirty="0"/>
              <a:t>，税率为</a:t>
            </a:r>
            <a:r>
              <a:rPr lang="en-US" altLang="zh-CN" sz="2800" dirty="0"/>
              <a:t>35%</a:t>
            </a:r>
            <a:r>
              <a:rPr lang="zh-CN" altLang="en-US" sz="2800" dirty="0"/>
              <a:t>，请问税盾的价值接近以下哪个选项？</a:t>
            </a:r>
            <a:endParaRPr lang="en-US" altLang="zh-CN" sz="2800" dirty="0"/>
          </a:p>
          <a:p>
            <a:r>
              <a:rPr lang="en-US" altLang="zh-CN" sz="2800" dirty="0"/>
              <a:t>A</a:t>
            </a:r>
            <a:r>
              <a:rPr lang="zh-CN" altLang="en-US" sz="2800" dirty="0"/>
              <a:t>、</a:t>
            </a:r>
            <a:r>
              <a:rPr lang="en-US" altLang="zh-CN" sz="2800" dirty="0"/>
              <a:t>1000 </a:t>
            </a:r>
            <a:r>
              <a:rPr lang="zh-CN" altLang="en-US" sz="2800" dirty="0"/>
              <a:t>万元</a:t>
            </a:r>
            <a:r>
              <a:rPr lang="en-US" altLang="zh-CN" sz="2800" dirty="0"/>
              <a:t>	B</a:t>
            </a:r>
            <a:r>
              <a:rPr lang="zh-CN" altLang="en-US" sz="2800" dirty="0"/>
              <a:t>、</a:t>
            </a:r>
            <a:r>
              <a:rPr lang="en-US" altLang="zh-CN" sz="2800" dirty="0"/>
              <a:t>990 </a:t>
            </a:r>
            <a:r>
              <a:rPr lang="zh-CN" altLang="en-US" sz="2800" dirty="0"/>
              <a:t>万元</a:t>
            </a:r>
            <a:r>
              <a:rPr lang="en-US" altLang="zh-CN" sz="2800" dirty="0"/>
              <a:t>	C</a:t>
            </a:r>
            <a:r>
              <a:rPr lang="zh-CN" altLang="en-US" sz="2800" dirty="0"/>
              <a:t>、</a:t>
            </a:r>
            <a:r>
              <a:rPr lang="en-US" altLang="zh-CN" sz="2800" dirty="0"/>
              <a:t>1800 </a:t>
            </a:r>
            <a:r>
              <a:rPr lang="zh-CN" altLang="en-US" sz="2800" dirty="0"/>
              <a:t>万元</a:t>
            </a:r>
            <a:r>
              <a:rPr lang="en-US" altLang="zh-CN" sz="2800" dirty="0"/>
              <a:t>	D</a:t>
            </a:r>
            <a:r>
              <a:rPr lang="zh-CN" altLang="en-US" sz="2800" dirty="0"/>
              <a:t>、</a:t>
            </a:r>
            <a:r>
              <a:rPr lang="en-US" altLang="zh-CN" sz="2800" dirty="0"/>
              <a:t>1100 </a:t>
            </a:r>
            <a:r>
              <a:rPr lang="zh-CN" altLang="en-US" sz="2800" dirty="0"/>
              <a:t>万元</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1AA96E5-A970-0016-DFEF-559A536117C4}"/>
                  </a:ext>
                </a:extLst>
              </p:cNvPr>
              <p:cNvSpPr txBox="1"/>
              <p:nvPr/>
            </p:nvSpPr>
            <p:spPr>
              <a:xfrm>
                <a:off x="360829" y="3835839"/>
                <a:ext cx="11562230" cy="2425408"/>
              </a:xfrm>
              <a:prstGeom prst="rect">
                <a:avLst/>
              </a:prstGeom>
              <a:noFill/>
            </p:spPr>
            <p:txBody>
              <a:bodyPr wrap="square" rtlCol="0">
                <a:spAutoFit/>
              </a:bodyPr>
              <a:lstStyle/>
              <a:p>
                <a:pPr algn="l"/>
                <a:r>
                  <a:rPr lang="zh-CN" altLang="en-US" sz="2800" dirty="0"/>
                  <a:t>题目分析：</a:t>
                </a:r>
                <a:endParaRPr lang="en-US" altLang="zh-CN" sz="2800" dirty="0"/>
              </a:p>
              <a:p>
                <a:pPr algn="l"/>
                <a:r>
                  <a:rPr lang="zh-CN" altLang="en-US" sz="2800" dirty="0"/>
                  <a:t>发现不满足情形</a:t>
                </a:r>
                <a:r>
                  <a:rPr lang="en-US" altLang="zh-CN" sz="2800" dirty="0"/>
                  <a:t>Ⅰ</a:t>
                </a:r>
                <a:r>
                  <a:rPr lang="zh-CN" altLang="en-US" sz="2800" dirty="0"/>
                  <a:t>现金流永续零增长、债务固定（现金流增长率为</a:t>
                </a:r>
                <a:r>
                  <a:rPr lang="en-US" altLang="zh-CN" sz="2800" dirty="0"/>
                  <a:t>5%</a:t>
                </a:r>
                <a:r>
                  <a:rPr lang="zh-CN" altLang="en-US" sz="2800" dirty="0"/>
                  <a:t>），也不满足情形</a:t>
                </a:r>
                <a:r>
                  <a:rPr lang="en-US" altLang="zh-CN" sz="2800" dirty="0"/>
                  <a:t>Ⅱ</a:t>
                </a:r>
                <a:r>
                  <a:rPr lang="zh-CN" altLang="en-US" sz="2800" dirty="0"/>
                  <a:t>维持固定资本结构，但债务额不固定（此题并没有强调维持</a:t>
                </a:r>
                <a14:m>
                  <m:oMath xmlns:m="http://schemas.openxmlformats.org/officeDocument/2006/math">
                    <m:f>
                      <m:fPr>
                        <m:ctrlPr>
                          <a:rPr lang="en-US" altLang="zh-CN" sz="2800" i="1" smtClean="0">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𝐷</m:t>
                        </m:r>
                      </m:num>
                      <m:den>
                        <m:r>
                          <a:rPr lang="en-US" altLang="zh-CN" sz="2800" i="1">
                            <a:solidFill>
                              <a:srgbClr val="FF0000"/>
                            </a:solidFill>
                            <a:latin typeface="Cambria Math" panose="02040503050406030204" pitchFamily="18" charset="0"/>
                          </a:rPr>
                          <m:t>𝐸</m:t>
                        </m:r>
                      </m:den>
                    </m:f>
                    <m:r>
                      <a:rPr lang="en-US" altLang="zh-CN" sz="2800" i="1">
                        <a:solidFill>
                          <a:srgbClr val="FF0000"/>
                        </a:solidFill>
                        <a:latin typeface="Cambria Math" panose="02040503050406030204" pitchFamily="18" charset="0"/>
                      </a:rPr>
                      <m:t> </m:t>
                    </m:r>
                  </m:oMath>
                </a14:m>
                <a:r>
                  <a:rPr lang="zh-CN" altLang="en-US" sz="2800" dirty="0"/>
                  <a:t>不变），因此前面所说的两种方法都失效了，此题中的公司的资本结构发生了变化，因此不可以使用</a:t>
                </a:r>
                <a14:m>
                  <m:oMath xmlns:m="http://schemas.openxmlformats.org/officeDocument/2006/math">
                    <m:r>
                      <a:rPr lang="en-US" altLang="zh-CN" sz="2800" i="1" dirty="0" smtClean="0">
                        <a:latin typeface="Cambria Math" panose="02040503050406030204" pitchFamily="18" charset="0"/>
                      </a:rPr>
                      <m:t>𝑊𝐴𝐶𝐶</m:t>
                    </m:r>
                  </m:oMath>
                </a14:m>
                <a:r>
                  <a:rPr lang="zh-CN" altLang="en-US" sz="2800" dirty="0"/>
                  <a:t>法（除非定期调整）。</a:t>
                </a:r>
                <a:endParaRPr lang="en-US" altLang="zh-CN" sz="2800" dirty="0"/>
              </a:p>
            </p:txBody>
          </p:sp>
        </mc:Choice>
        <mc:Fallback xmlns="">
          <p:sp>
            <p:nvSpPr>
              <p:cNvPr id="7" name="文本框 6">
                <a:extLst>
                  <a:ext uri="{FF2B5EF4-FFF2-40B4-BE49-F238E27FC236}">
                    <a16:creationId xmlns:a16="http://schemas.microsoft.com/office/drawing/2014/main" id="{31AA96E5-A970-0016-DFEF-559A536117C4}"/>
                  </a:ext>
                </a:extLst>
              </p:cNvPr>
              <p:cNvSpPr txBox="1">
                <a:spLocks noRot="1" noChangeAspect="1" noMove="1" noResize="1" noEditPoints="1" noAdjustHandles="1" noChangeArrowheads="1" noChangeShapeType="1" noTextEdit="1"/>
              </p:cNvSpPr>
              <p:nvPr/>
            </p:nvSpPr>
            <p:spPr>
              <a:xfrm>
                <a:off x="360829" y="3835839"/>
                <a:ext cx="11562230" cy="2425408"/>
              </a:xfrm>
              <a:prstGeom prst="rect">
                <a:avLst/>
              </a:prstGeom>
              <a:blipFill>
                <a:blip r:embed="rId4"/>
                <a:stretch>
                  <a:fillRect l="-1054" t="-2764" r="-1212" b="-6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062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E0DE39C-80CF-DD5C-A622-20F606CA8644}"/>
                  </a:ext>
                </a:extLst>
              </p:cNvPr>
              <p:cNvSpPr txBox="1"/>
              <p:nvPr/>
            </p:nvSpPr>
            <p:spPr>
              <a:xfrm>
                <a:off x="58271" y="1220124"/>
                <a:ext cx="12075459" cy="4833246"/>
              </a:xfrm>
              <a:prstGeom prst="rect">
                <a:avLst/>
              </a:prstGeom>
              <a:noFill/>
            </p:spPr>
            <p:txBody>
              <a:bodyPr wrap="square">
                <a:spAutoFit/>
              </a:bodyPr>
              <a:lstStyle/>
              <a:p>
                <a:r>
                  <a:rPr lang="zh-CN" altLang="en-US" sz="2800" dirty="0"/>
                  <a:t>答案：</a:t>
                </a:r>
                <a:endParaRPr lang="en-US" altLang="zh-CN" sz="2800" dirty="0"/>
              </a:p>
              <a:p>
                <a:r>
                  <a:rPr lang="zh-CN" altLang="en-US" sz="2800" b="0" i="0" dirty="0">
                    <a:solidFill>
                      <a:schemeClr val="tx1"/>
                    </a:solidFill>
                    <a:latin typeface="+mj-lt"/>
                  </a:rPr>
                  <a:t>根据</a:t>
                </a:r>
                <a:r>
                  <a:rPr lang="zh-CN" altLang="en-US" sz="2800" i="0" dirty="0">
                    <a:solidFill>
                      <a:schemeClr val="tx1"/>
                    </a:solidFill>
                    <a:latin typeface="+mj-lt"/>
                  </a:rPr>
                  <a:t>：</a:t>
                </a:r>
                <a14:m>
                  <m:oMath xmlns:m="http://schemas.openxmlformats.org/officeDocument/2006/math">
                    <m:r>
                      <a:rPr lang="en-US" altLang="zh-CN" sz="2800" b="0" i="1" smtClean="0">
                        <a:solidFill>
                          <a:schemeClr val="tx1"/>
                        </a:solidFill>
                        <a:latin typeface="Cambria Math" panose="02040503050406030204" pitchFamily="18" charset="0"/>
                      </a:rPr>
                      <m:t>𝐸</m:t>
                    </m:r>
                    <m:r>
                      <a:rPr lang="en-US" altLang="zh-CN" sz="2800" b="0" i="0" smtClean="0">
                        <a:solidFill>
                          <a:schemeClr val="tx1"/>
                        </a:solidFill>
                        <a:latin typeface="Cambria Math" panose="02040503050406030204" pitchFamily="18" charset="0"/>
                      </a:rPr>
                      <m:t>+</m:t>
                    </m:r>
                    <m:r>
                      <m:rPr>
                        <m:sty m:val="p"/>
                      </m:rPr>
                      <a:rPr lang="en-US" altLang="zh-CN" sz="2800" b="0" i="0" smtClean="0">
                        <a:solidFill>
                          <a:schemeClr val="tx1"/>
                        </a:solidFill>
                        <a:latin typeface="Cambria Math" panose="02040503050406030204" pitchFamily="18" charset="0"/>
                      </a:rPr>
                      <m:t>D</m:t>
                    </m:r>
                    <m:r>
                      <a:rPr lang="en-US" altLang="zh-CN" sz="2800" b="0" i="0" smtClean="0">
                        <a:solidFill>
                          <a:schemeClr val="tx1"/>
                        </a:solidFill>
                        <a:latin typeface="Cambria Math" panose="02040503050406030204" pitchFamily="18" charset="0"/>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𝑉</m:t>
                        </m:r>
                      </m:e>
                      <m:sub>
                        <m:r>
                          <a:rPr lang="en-US" altLang="zh-CN" sz="2800" b="0" i="1" smtClean="0">
                            <a:solidFill>
                              <a:schemeClr val="tx1"/>
                            </a:solidFill>
                            <a:latin typeface="Cambria Math" panose="02040503050406030204" pitchFamily="18" charset="0"/>
                          </a:rPr>
                          <m:t>𝑈</m:t>
                        </m:r>
                      </m:sub>
                    </m:sSub>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𝑇</m:t>
                    </m:r>
                  </m:oMath>
                </a14:m>
                <a:r>
                  <a:rPr lang="zh-CN" altLang="en-US" sz="2800" dirty="0"/>
                  <a:t>，其中</a:t>
                </a:r>
                <a14:m>
                  <m:oMath xmlns:m="http://schemas.openxmlformats.org/officeDocument/2006/math">
                    <m:r>
                      <a:rPr lang="en-US" altLang="zh-CN" sz="2800" i="1">
                        <a:latin typeface="Cambria Math" panose="02040503050406030204" pitchFamily="18" charset="0"/>
                      </a:rPr>
                      <m:t>𝑇</m:t>
                    </m:r>
                  </m:oMath>
                </a14:m>
                <a:r>
                  <a:rPr lang="zh-CN" altLang="en-US" sz="2800" dirty="0"/>
                  <a:t>代表利息税盾的现值。</a:t>
                </a:r>
                <a:endParaRPr lang="en-US" altLang="zh-CN" sz="2800" dirty="0"/>
              </a:p>
              <a:p>
                <a:r>
                  <a:rPr lang="zh-CN" altLang="en-US" sz="2800" dirty="0">
                    <a:solidFill>
                      <a:schemeClr val="tx1"/>
                    </a:solidFill>
                  </a:rPr>
                  <a:t>由题可知</a:t>
                </a:r>
                <a14:m>
                  <m:oMath xmlns:m="http://schemas.openxmlformats.org/officeDocument/2006/math">
                    <m:r>
                      <a:rPr lang="zh-CN" altLang="en-US" sz="2800" i="1" dirty="0">
                        <a:latin typeface="Cambria Math" panose="02040503050406030204" pitchFamily="18" charset="0"/>
                      </a:rPr>
                      <m:t>：</m:t>
                    </m:r>
                    <m:f>
                      <m:fPr>
                        <m:ctrlPr>
                          <a:rPr lang="en-US" altLang="zh-CN" sz="280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𝐷</m:t>
                        </m:r>
                      </m:num>
                      <m:den>
                        <m:r>
                          <a:rPr lang="en-US" altLang="zh-CN" sz="2800" i="1">
                            <a:solidFill>
                              <a:schemeClr val="tx1"/>
                            </a:solidFill>
                            <a:latin typeface="Cambria Math" panose="02040503050406030204" pitchFamily="18" charset="0"/>
                          </a:rPr>
                          <m:t>𝐸</m:t>
                        </m:r>
                      </m:den>
                    </m:f>
                    <m:r>
                      <a:rPr lang="en-US" altLang="zh-CN" sz="2800" b="0" i="0" smtClean="0">
                        <a:solidFill>
                          <a:schemeClr val="tx1"/>
                        </a:solidFill>
                        <a:latin typeface="Cambria Math" panose="02040503050406030204" pitchFamily="18" charset="0"/>
                      </a:rPr>
                      <m:t>=0.5</m:t>
                    </m:r>
                  </m:oMath>
                </a14:m>
                <a:r>
                  <a:rPr lang="zh-CN" altLang="en-US" sz="2800" dirty="0">
                    <a:solidFill>
                      <a:schemeClr val="tx1"/>
                    </a:solidFill>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18</m:t>
                    </m:r>
                    <m:r>
                      <a:rPr lang="en-US" altLang="zh-CN" sz="2800" b="0" i="0" smtClean="0">
                        <a:latin typeface="Cambria Math" panose="02040503050406030204" pitchFamily="18" charset="0"/>
                      </a:rPr>
                      <m:t>%</m:t>
                    </m:r>
                  </m:oMath>
                </a14:m>
                <a:r>
                  <a:rPr lang="zh-CN" altLang="en-US" sz="2800" dirty="0"/>
                  <a:t>，</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b="0" i="1" smtClean="0">
                            <a:latin typeface="Cambria Math" panose="02040503050406030204" pitchFamily="18" charset="0"/>
                          </a:rPr>
                          <m:t>𝐷</m:t>
                        </m:r>
                      </m:sub>
                    </m:sSub>
                    <m:r>
                      <a:rPr lang="en-US" altLang="zh-CN" sz="2800" i="1">
                        <a:latin typeface="Cambria Math" panose="02040503050406030204" pitchFamily="18" charset="0"/>
                      </a:rPr>
                      <m:t>=8</m:t>
                    </m:r>
                    <m:r>
                      <a:rPr lang="en-US" altLang="zh-CN" sz="2800">
                        <a:latin typeface="Cambria Math" panose="02040503050406030204" pitchFamily="18" charset="0"/>
                      </a:rPr>
                      <m:t>%</m:t>
                    </m:r>
                  </m:oMath>
                </a14:m>
                <a:r>
                  <a:rPr lang="zh-CN" altLang="en-US" sz="2800" dirty="0">
                    <a:solidFill>
                      <a:schemeClr val="tx1"/>
                    </a:solidFill>
                  </a:rPr>
                  <a:t>，</a:t>
                </a:r>
                <a:r>
                  <a:rPr lang="en-US" altLang="zh-CN" sz="2800" dirty="0">
                    <a:ea typeface="Cambria Math" panose="02040503050406030204" pitchFamily="18" charset="0"/>
                  </a:rPr>
                  <a:t> </a:t>
                </a:r>
                <a14:m>
                  <m:oMath xmlns:m="http://schemas.openxmlformats.org/officeDocument/2006/math">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a:rPr lang="en-US" altLang="zh-CN" sz="2800" b="0" i="0" smtClean="0">
                        <a:latin typeface="Cambria Math" panose="02040503050406030204" pitchFamily="18" charset="0"/>
                      </a:rPr>
                      <m:t>35</m:t>
                    </m:r>
                    <m:r>
                      <a:rPr lang="en-US" altLang="zh-CN" sz="2800">
                        <a:latin typeface="Cambria Math" panose="02040503050406030204" pitchFamily="18" charset="0"/>
                      </a:rPr>
                      <m:t>%</m:t>
                    </m:r>
                  </m:oMath>
                </a14:m>
                <a:r>
                  <a:rPr lang="zh-CN" altLang="en-US" sz="2800" dirty="0">
                    <a:solidFill>
                      <a:schemeClr val="tx1"/>
                    </a:solidFill>
                  </a:rPr>
                  <a:t>，</a:t>
                </a:r>
                <a:r>
                  <a:rPr lang="zh-CN" altLang="en-US" sz="2800" dirty="0"/>
                  <a:t>题目属于预先设定的债务计划（永久性债务</a:t>
                </a:r>
                <a14:m>
                  <m:oMath xmlns:m="http://schemas.openxmlformats.org/officeDocument/2006/math">
                    <m:r>
                      <a:rPr lang="zh-CN" altLang="en-US" sz="2800" i="1" dirty="0">
                        <a:latin typeface="Cambria Math" panose="02040503050406030204" pitchFamily="18" charset="0"/>
                      </a:rPr>
                      <m:t>，</m:t>
                    </m:r>
                    <m:r>
                      <a:rPr lang="zh-CN" altLang="en-US" sz="2800" i="1" dirty="0" smtClean="0">
                        <a:latin typeface="Cambria Math" panose="02040503050406030204" pitchFamily="18" charset="0"/>
                      </a:rPr>
                      <m:t>即</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𝐷</m:t>
                        </m:r>
                      </m:e>
                      <m:sup>
                        <m:r>
                          <a:rPr lang="en-US" altLang="zh-CN" sz="2800" i="1">
                            <a:latin typeface="Cambria Math" panose="02040503050406030204" pitchFamily="18" charset="0"/>
                          </a:rPr>
                          <m:t>𝑆</m:t>
                        </m:r>
                      </m:sup>
                    </m:sSup>
                    <m:r>
                      <a:rPr lang="en-US" altLang="zh-CN" sz="2800" b="0" i="1" smtClean="0">
                        <a:latin typeface="Cambria Math" panose="02040503050406030204" pitchFamily="18" charset="0"/>
                      </a:rPr>
                      <m:t>=</m:t>
                    </m:r>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oMath>
                </a14:m>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𝑆</m:t>
                        </m:r>
                      </m:sub>
                    </m:sSub>
                    <m:r>
                      <a:rPr lang="en-US" altLang="zh-CN" sz="2800" i="1">
                        <a:latin typeface="Cambria Math" panose="02040503050406030204" pitchFamily="18" charset="0"/>
                      </a:rPr>
                      <m:t>=</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𝐷</m:t>
                    </m:r>
                  </m:oMath>
                </a14:m>
                <a:r>
                  <a:rPr lang="zh-CN" altLang="en-US" sz="2800" dirty="0"/>
                  <a:t>）</a:t>
                </a:r>
                <a:endParaRPr lang="en-US" altLang="zh-CN" sz="2800" i="0" dirty="0">
                  <a:solidFill>
                    <a:schemeClr val="tx1"/>
                  </a:solidFill>
                  <a:latin typeface="+mj-lt"/>
                </a:endParaRPr>
              </a:p>
              <a:p>
                <a:r>
                  <a:rPr lang="zh-CN" altLang="en-US" sz="2800" dirty="0"/>
                  <a:t>满足：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𝐸</m:t>
                            </m:r>
                          </m:num>
                          <m:den>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den>
                        </m:f>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num>
                      <m:den>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den>
                    </m:f>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r>
                      <a:rPr lang="en-US" altLang="zh-CN" sz="2800" b="0" i="1" dirty="0" smtClean="0">
                        <a:latin typeface="Cambria Math" panose="02040503050406030204" pitchFamily="18" charset="0"/>
                      </a:rPr>
                      <m:t> </m:t>
                    </m:r>
                    <m:r>
                      <a:rPr lang="en-US" altLang="zh-CN" sz="2800" b="0" i="1" dirty="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num>
                      <m:den>
                        <m:r>
                          <a:rPr lang="en-US" altLang="zh-CN" sz="2800" b="0" i="1" smtClean="0">
                            <a:latin typeface="Cambria Math" panose="02040503050406030204" pitchFamily="18" charset="0"/>
                          </a:rPr>
                          <m:t>2+1</m:t>
                        </m:r>
                        <m:r>
                          <a:rPr lang="en-US" altLang="zh-CN" sz="2800" b="0" i="1" smtClean="0">
                            <a:latin typeface="Cambria Math" panose="02040503050406030204" pitchFamily="18" charset="0"/>
                            <a:ea typeface="Cambria Math" panose="02040503050406030204" pitchFamily="18" charset="0"/>
                          </a:rPr>
                          <m:t>×0</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65</m:t>
                        </m:r>
                      </m:den>
                    </m:f>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18</m:t>
                    </m:r>
                    <m:r>
                      <a:rPr lang="en-US" altLang="zh-CN" sz="280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0</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65</m:t>
                        </m:r>
                      </m:num>
                      <m:den>
                        <m:r>
                          <a:rPr lang="en-US" altLang="zh-CN" sz="2800" i="1">
                            <a:latin typeface="Cambria Math" panose="02040503050406030204" pitchFamily="18" charset="0"/>
                          </a:rPr>
                          <m:t>2+1</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0</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65</m:t>
                        </m:r>
                      </m:den>
                    </m:f>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8</m:t>
                    </m:r>
                    <m:r>
                      <a:rPr lang="en-US" altLang="zh-CN" sz="2800">
                        <a:latin typeface="Cambria Math" panose="02040503050406030204" pitchFamily="18" charset="0"/>
                      </a:rPr>
                      <m:t>%</m:t>
                    </m:r>
                    <m:r>
                      <a:rPr lang="en-US" altLang="zh-CN" sz="2800" b="0" i="0" smtClean="0">
                        <a:latin typeface="Cambria Math" panose="02040503050406030204" pitchFamily="18" charset="0"/>
                      </a:rPr>
                      <m:t>=15.547%</m:t>
                    </m:r>
                  </m:oMath>
                </a14:m>
                <a:r>
                  <a:rPr lang="zh-CN" altLang="en-US" sz="2800" dirty="0"/>
                  <a:t>，或根据</a:t>
                </a:r>
                <a14:m>
                  <m:oMath xmlns:m="http://schemas.openxmlformats.org/officeDocument/2006/math">
                    <m:sSub>
                      <m:sSubPr>
                        <m:ctrlPr>
                          <a:rPr lang="en-US" altLang="zh-CN" sz="2800" i="1" smtClean="0">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𝐸</m:t>
                        </m:r>
                      </m:sub>
                    </m:sSub>
                    <m:r>
                      <a:rPr lang="en-US" altLang="zh-CN" sz="2800" i="1">
                        <a:solidFill>
                          <a:schemeClr val="accent1"/>
                        </a:solidFill>
                        <a:latin typeface="Cambria Math" panose="02040503050406030204" pitchFamily="18" charset="0"/>
                      </a:rPr>
                      <m:t>=</m:t>
                    </m:r>
                    <m:sSub>
                      <m:sSubPr>
                        <m:ctrlPr>
                          <a:rPr lang="en-US" altLang="zh-CN" sz="2800" i="1">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𝑈</m:t>
                        </m:r>
                      </m:sub>
                    </m:sSub>
                    <m:r>
                      <a:rPr lang="en-US" altLang="zh-CN" sz="2800" i="1">
                        <a:solidFill>
                          <a:schemeClr val="accent1"/>
                        </a:solidFill>
                        <a:latin typeface="Cambria Math" panose="02040503050406030204" pitchFamily="18" charset="0"/>
                      </a:rPr>
                      <m:t>+</m:t>
                    </m:r>
                    <m:f>
                      <m:fPr>
                        <m:ctrlPr>
                          <a:rPr lang="en-US" altLang="zh-CN" sz="2800" i="1">
                            <a:solidFill>
                              <a:schemeClr val="accent1"/>
                            </a:solidFill>
                            <a:latin typeface="Cambria Math" panose="02040503050406030204" pitchFamily="18" charset="0"/>
                          </a:rPr>
                        </m:ctrlPr>
                      </m:fPr>
                      <m:num>
                        <m:r>
                          <a:rPr lang="en-US" altLang="zh-CN" sz="2800" i="1">
                            <a:solidFill>
                              <a:schemeClr val="accent1"/>
                            </a:solidFill>
                            <a:latin typeface="Cambria Math" panose="02040503050406030204" pitchFamily="18" charset="0"/>
                          </a:rPr>
                          <m:t>𝐷</m:t>
                        </m:r>
                      </m:num>
                      <m:den>
                        <m:r>
                          <a:rPr lang="en-US" altLang="zh-CN" sz="2800" i="1">
                            <a:solidFill>
                              <a:schemeClr val="accent1"/>
                            </a:solidFill>
                            <a:latin typeface="Cambria Math" panose="02040503050406030204" pitchFamily="18" charset="0"/>
                          </a:rPr>
                          <m:t>𝐸</m:t>
                        </m:r>
                      </m:den>
                    </m:f>
                    <m:r>
                      <a:rPr lang="en-US" altLang="zh-CN" sz="2800" i="1">
                        <a:solidFill>
                          <a:schemeClr val="accent1"/>
                        </a:solidFill>
                        <a:latin typeface="Cambria Math" panose="02040503050406030204" pitchFamily="18" charset="0"/>
                      </a:rPr>
                      <m:t>(</m:t>
                    </m:r>
                    <m:sSub>
                      <m:sSubPr>
                        <m:ctrlPr>
                          <a:rPr lang="en-US" altLang="zh-CN" sz="2800" i="1">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𝑈</m:t>
                        </m:r>
                      </m:sub>
                    </m:sSub>
                    <m:r>
                      <a:rPr lang="en-US" altLang="zh-CN" sz="2800" i="1">
                        <a:solidFill>
                          <a:schemeClr val="accent1"/>
                        </a:solidFill>
                        <a:latin typeface="Cambria Math" panose="02040503050406030204" pitchFamily="18" charset="0"/>
                      </a:rPr>
                      <m:t>−</m:t>
                    </m:r>
                    <m:sSub>
                      <m:sSubPr>
                        <m:ctrlPr>
                          <a:rPr lang="en-US" altLang="zh-CN" sz="2800" i="1">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𝐷</m:t>
                        </m:r>
                      </m:sub>
                    </m:sSub>
                    <m:r>
                      <a:rPr lang="en-US" altLang="zh-CN" sz="2800" i="1">
                        <a:solidFill>
                          <a:schemeClr val="accent1"/>
                        </a:solidFill>
                        <a:latin typeface="Cambria Math" panose="02040503050406030204" pitchFamily="18" charset="0"/>
                      </a:rPr>
                      <m:t>)(1−</m:t>
                    </m:r>
                    <m:sSub>
                      <m:sSubPr>
                        <m:ctrlPr>
                          <a:rPr lang="en-US" altLang="zh-CN" sz="2800" i="1">
                            <a:solidFill>
                              <a:schemeClr val="accent1"/>
                            </a:solidFill>
                            <a:latin typeface="Cambria Math" panose="02040503050406030204" pitchFamily="18" charset="0"/>
                          </a:rPr>
                        </m:ctrlPr>
                      </m:sSubPr>
                      <m:e>
                        <m:r>
                          <a:rPr lang="zh-CN" altLang="en-US" sz="2800" i="1">
                            <a:solidFill>
                              <a:schemeClr val="accent1"/>
                            </a:solidFill>
                            <a:latin typeface="Cambria Math" panose="02040503050406030204" pitchFamily="18" charset="0"/>
                          </a:rPr>
                          <m:t>𝜏</m:t>
                        </m:r>
                      </m:e>
                      <m:sub>
                        <m:r>
                          <a:rPr lang="en-US" altLang="zh-CN" sz="2800" i="1">
                            <a:solidFill>
                              <a:schemeClr val="accent1"/>
                            </a:solidFill>
                            <a:latin typeface="Cambria Math" panose="02040503050406030204" pitchFamily="18" charset="0"/>
                          </a:rPr>
                          <m:t>𝑐</m:t>
                        </m:r>
                      </m:sub>
                    </m:sSub>
                    <m:r>
                      <a:rPr lang="en-US" altLang="zh-CN" sz="2800" i="1">
                        <a:solidFill>
                          <a:schemeClr val="accent1"/>
                        </a:solidFill>
                        <a:latin typeface="Cambria Math" panose="02040503050406030204" pitchFamily="18" charset="0"/>
                      </a:rPr>
                      <m:t>)</m:t>
                    </m:r>
                  </m:oMath>
                </a14:m>
                <a:r>
                  <a:rPr lang="zh-CN" altLang="en-US" sz="2800" dirty="0"/>
                  <a:t>将其反解出来，结果相同。</a:t>
                </a:r>
                <a:endParaRPr lang="en-US" altLang="zh-CN" sz="2800" dirty="0"/>
              </a:p>
              <a:p>
                <a:pPr algn="ctr"/>
                <a14:m>
                  <m:oMath xmlns:m="http://schemas.openxmlformats.org/officeDocument/2006/math">
                    <m:sSubSup>
                      <m:sSubSupPr>
                        <m:ctrlPr>
                          <a:rPr lang="en-US" altLang="zh-CN" sz="280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𝑉</m:t>
                        </m:r>
                      </m:e>
                      <m:sub>
                        <m:r>
                          <a:rPr lang="en-US" altLang="zh-CN" sz="2800" b="0" i="1" smtClean="0">
                            <a:solidFill>
                              <a:schemeClr val="tx1"/>
                            </a:solidFill>
                            <a:latin typeface="Cambria Math" panose="02040503050406030204" pitchFamily="18" charset="0"/>
                          </a:rPr>
                          <m:t>0</m:t>
                        </m:r>
                      </m:sub>
                      <m:sup>
                        <m:r>
                          <a:rPr lang="en-US" altLang="zh-CN" sz="2800" b="0" i="1" smtClean="0">
                            <a:solidFill>
                              <a:schemeClr val="tx1"/>
                            </a:solidFill>
                            <a:latin typeface="Cambria Math" panose="02040503050406030204" pitchFamily="18" charset="0"/>
                          </a:rPr>
                          <m:t>𝑈</m:t>
                        </m:r>
                      </m:sup>
                    </m:sSubSup>
                    <m:r>
                      <a:rPr lang="en-US" altLang="zh-CN" sz="2800" b="0" i="1" smtClean="0">
                        <a:solidFill>
                          <a:schemeClr val="tx1"/>
                        </a:solidFill>
                        <a:latin typeface="Cambria Math" panose="02040503050406030204" pitchFamily="18" charset="0"/>
                      </a:rPr>
                      <m:t>=</m:t>
                    </m:r>
                    <m:f>
                      <m:fPr>
                        <m:ctrlPr>
                          <a:rPr lang="en-US" altLang="zh-CN" sz="2800" b="0" i="1" smtClean="0">
                            <a:solidFill>
                              <a:schemeClr val="tx1"/>
                            </a:solidFill>
                            <a:latin typeface="Cambria Math" panose="02040503050406030204" pitchFamily="18" charset="0"/>
                          </a:rPr>
                        </m:ctrlPr>
                      </m:fPr>
                      <m:num>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𝐹𝐶𝐹</m:t>
                            </m:r>
                          </m:e>
                          <m:sub>
                            <m:r>
                              <a:rPr lang="en-US" altLang="zh-CN" sz="2800" b="0" i="1" smtClean="0">
                                <a:solidFill>
                                  <a:schemeClr val="tx1"/>
                                </a:solidFill>
                                <a:latin typeface="Cambria Math" panose="02040503050406030204" pitchFamily="18" charset="0"/>
                              </a:rPr>
                              <m:t>1</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den>
                    </m:f>
                    <m:r>
                      <a:rPr lang="en-US" altLang="zh-CN" sz="2800" b="0" i="1" smtClean="0">
                        <a:solidFill>
                          <a:schemeClr val="tx1"/>
                        </a:solidFill>
                        <a:latin typeface="Cambria Math" panose="02040503050406030204" pitchFamily="18" charset="0"/>
                      </a:rPr>
                      <m:t>=</m:t>
                    </m:r>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800</m:t>
                        </m:r>
                      </m:num>
                      <m:den>
                        <m:r>
                          <a:rPr lang="en-US" altLang="zh-CN" sz="2800" b="0" i="1" smtClean="0">
                            <a:solidFill>
                              <a:schemeClr val="tx1"/>
                            </a:solidFill>
                            <a:latin typeface="Cambria Math" panose="02040503050406030204" pitchFamily="18" charset="0"/>
                          </a:rPr>
                          <m:t>15.547%−5%</m:t>
                        </m:r>
                      </m:den>
                    </m:f>
                    <m:r>
                      <a:rPr lang="en-US" altLang="zh-CN" sz="2800" b="0" i="1" smtClean="0">
                        <a:solidFill>
                          <a:schemeClr val="tx1"/>
                        </a:solidFill>
                        <a:latin typeface="Cambria Math" panose="02040503050406030204" pitchFamily="18" charset="0"/>
                      </a:rPr>
                      <m:t>=7585.1</m:t>
                    </m:r>
                  </m:oMath>
                </a14:m>
                <a:r>
                  <a:rPr lang="zh-CN" altLang="en-US" sz="2800" dirty="0">
                    <a:solidFill>
                      <a:schemeClr val="tx1"/>
                    </a:solidFill>
                  </a:rPr>
                  <a:t>万元</a:t>
                </a:r>
                <a:endParaRPr lang="en-US" altLang="zh-CN" sz="2800" dirty="0">
                  <a:solidFill>
                    <a:schemeClr val="tx1"/>
                  </a:solidFill>
                </a:endParaRPr>
              </a:p>
              <a:p>
                <a:r>
                  <a:rPr lang="zh-CN" altLang="en-US" sz="2800" dirty="0">
                    <a:solidFill>
                      <a:schemeClr val="tx1"/>
                    </a:solidFill>
                  </a:rPr>
                  <a:t>对于此题代入得到：</a:t>
                </a:r>
                <a:r>
                  <a:rPr lang="en-US" altLang="zh-CN" sz="2800" dirty="0"/>
                  <a:t> </a:t>
                </a:r>
                <a14:m>
                  <m:oMath xmlns:m="http://schemas.openxmlformats.org/officeDocument/2006/math">
                    <m:r>
                      <a:rPr lang="en-US" altLang="zh-CN" sz="2800" i="1">
                        <a:latin typeface="Cambria Math" panose="02040503050406030204" pitchFamily="18" charset="0"/>
                      </a:rPr>
                      <m:t>𝐸</m:t>
                    </m:r>
                    <m:r>
                      <a:rPr lang="en-US" altLang="zh-CN" sz="2800">
                        <a:latin typeface="Cambria Math" panose="02040503050406030204" pitchFamily="18" charset="0"/>
                      </a:rPr>
                      <m:t>+</m:t>
                    </m:r>
                    <m:r>
                      <m:rPr>
                        <m:sty m:val="p"/>
                      </m:rPr>
                      <a:rPr lang="en-US" altLang="zh-CN" sz="2800">
                        <a:latin typeface="Cambria Math" panose="02040503050406030204" pitchFamily="18" charset="0"/>
                      </a:rPr>
                      <m:t>D</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𝑉</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𝐷</m:t>
                    </m:r>
                  </m:oMath>
                </a14:m>
                <a:r>
                  <a:rPr lang="zh-CN" altLang="en-US" sz="2800" dirty="0">
                    <a:solidFill>
                      <a:schemeClr val="tx1"/>
                    </a:solidFill>
                  </a:rPr>
                  <a:t>→</a:t>
                </a:r>
                <a14:m>
                  <m:oMath xmlns:m="http://schemas.openxmlformats.org/officeDocument/2006/math">
                    <m:r>
                      <a:rPr lang="en-US" altLang="zh-CN" sz="2800" i="1" dirty="0" smtClean="0">
                        <a:solidFill>
                          <a:schemeClr val="tx1"/>
                        </a:solidFill>
                        <a:latin typeface="Cambria Math" panose="02040503050406030204" pitchFamily="18" charset="0"/>
                      </a:rPr>
                      <m:t>2</m:t>
                    </m:r>
                    <m:r>
                      <a:rPr lang="en-US" altLang="zh-CN" sz="2800" i="1" dirty="0" smtClean="0">
                        <a:solidFill>
                          <a:schemeClr val="tx1"/>
                        </a:solidFill>
                        <a:latin typeface="Cambria Math" panose="02040503050406030204" pitchFamily="18" charset="0"/>
                      </a:rPr>
                      <m:t>𝐷</m:t>
                    </m:r>
                    <m:r>
                      <a:rPr lang="en-US" altLang="zh-CN" sz="2800" i="1" dirty="0" smtClean="0">
                        <a:solidFill>
                          <a:schemeClr val="tx1"/>
                        </a:solidFill>
                        <a:latin typeface="Cambria Math" panose="02040503050406030204" pitchFamily="18" charset="0"/>
                      </a:rPr>
                      <m:t>+</m:t>
                    </m:r>
                    <m:r>
                      <a:rPr lang="en-US" altLang="zh-CN" sz="2800" i="1" dirty="0" smtClean="0">
                        <a:solidFill>
                          <a:schemeClr val="tx1"/>
                        </a:solidFill>
                        <a:latin typeface="Cambria Math" panose="02040503050406030204" pitchFamily="18" charset="0"/>
                      </a:rPr>
                      <m:t>𝐷</m:t>
                    </m:r>
                    <m:r>
                      <a:rPr lang="en-US" altLang="zh-CN" sz="2800" i="1" dirty="0" smtClean="0">
                        <a:solidFill>
                          <a:schemeClr val="tx1"/>
                        </a:solidFill>
                        <a:latin typeface="Cambria Math" panose="02040503050406030204" pitchFamily="18" charset="0"/>
                      </a:rPr>
                      <m:t>= </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0</m:t>
                        </m:r>
                      </m:sub>
                      <m:sup>
                        <m:r>
                          <a:rPr lang="en-US" altLang="zh-CN" sz="2800" i="1">
                            <a:latin typeface="Cambria Math" panose="02040503050406030204" pitchFamily="18" charset="0"/>
                          </a:rPr>
                          <m:t>𝑈</m:t>
                        </m:r>
                      </m:sup>
                    </m:sSubSup>
                    <m:r>
                      <a:rPr lang="en-US" altLang="zh-CN" sz="2800" i="1" dirty="0" smtClean="0">
                        <a:solidFill>
                          <a:schemeClr val="tx1"/>
                        </a:solidFill>
                        <a:latin typeface="Cambria Math" panose="02040503050406030204" pitchFamily="18" charset="0"/>
                      </a:rPr>
                      <m:t>+0.35</m:t>
                    </m:r>
                    <m:r>
                      <a:rPr lang="en-US" altLang="zh-CN" sz="2800" i="1" dirty="0" smtClean="0">
                        <a:solidFill>
                          <a:schemeClr val="tx1"/>
                        </a:solidFill>
                        <a:latin typeface="Cambria Math" panose="02040503050406030204" pitchFamily="18" charset="0"/>
                      </a:rPr>
                      <m:t>𝐷</m:t>
                    </m:r>
                  </m:oMath>
                </a14:m>
                <a:r>
                  <a:rPr lang="zh-CN" altLang="en-US" sz="2800" dirty="0">
                    <a:solidFill>
                      <a:schemeClr val="tx1"/>
                    </a:solidFill>
                  </a:rPr>
                  <a:t>，解得</a:t>
                </a:r>
                <a14:m>
                  <m:oMath xmlns:m="http://schemas.openxmlformats.org/officeDocument/2006/math">
                    <m:r>
                      <a:rPr lang="en-US" altLang="zh-CN" sz="2800" i="1" dirty="0">
                        <a:latin typeface="Cambria Math" panose="02040503050406030204" pitchFamily="18" charset="0"/>
                      </a:rPr>
                      <m:t>𝐷</m:t>
                    </m:r>
                    <m:r>
                      <a:rPr lang="en-US" altLang="zh-CN" sz="2800" b="0" i="1" dirty="0" smtClean="0">
                        <a:latin typeface="Cambria Math" panose="02040503050406030204" pitchFamily="18" charset="0"/>
                      </a:rPr>
                      <m:t>=2862</m:t>
                    </m:r>
                    <m:r>
                      <a:rPr lang="en-US" altLang="zh-CN" sz="2800" i="1" dirty="0" smtClean="0">
                        <a:solidFill>
                          <a:schemeClr val="tx1"/>
                        </a:solidFill>
                        <a:latin typeface="Cambria Math" panose="02040503050406030204" pitchFamily="18" charset="0"/>
                      </a:rPr>
                      <m:t>.3</m:t>
                    </m:r>
                  </m:oMath>
                </a14:m>
                <a:r>
                  <a:rPr lang="zh-CN" altLang="en-US" sz="2800" dirty="0">
                    <a:solidFill>
                      <a:schemeClr val="tx1"/>
                    </a:solidFill>
                  </a:rPr>
                  <a:t>万元，</a:t>
                </a:r>
                <a:r>
                  <a:rPr lang="en-US" altLang="zh-CN" sz="2800" dirty="0"/>
                  <a:t> </a:t>
                </a:r>
                <a14:m>
                  <m:oMath xmlns:m="http://schemas.openxmlformats.org/officeDocument/2006/math">
                    <m:r>
                      <a:rPr lang="en-US" altLang="zh-CN" sz="2800" i="1">
                        <a:latin typeface="Cambria Math" panose="02040503050406030204" pitchFamily="18" charset="0"/>
                      </a:rPr>
                      <m:t>𝑇</m:t>
                    </m:r>
                    <m:r>
                      <a:rPr lang="en-US" altLang="zh-CN" sz="2800" b="0" i="1" smtClean="0">
                        <a:latin typeface="Cambria Math" panose="02040503050406030204" pitchFamily="18" charset="0"/>
                      </a:rPr>
                      <m:t>=</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𝐷</m:t>
                    </m:r>
                    <m:r>
                      <a:rPr lang="en-US" altLang="zh-CN" sz="2800" b="0" i="1" smtClean="0">
                        <a:latin typeface="Cambria Math" panose="02040503050406030204" pitchFamily="18" charset="0"/>
                      </a:rPr>
                      <m:t>=1001.8</m:t>
                    </m:r>
                  </m:oMath>
                </a14:m>
                <a:r>
                  <a:rPr lang="zh-CN" altLang="en-US" sz="2800" dirty="0">
                    <a:solidFill>
                      <a:schemeClr val="tx1"/>
                    </a:solidFill>
                  </a:rPr>
                  <a:t>万元。</a:t>
                </a:r>
              </a:p>
            </p:txBody>
          </p:sp>
        </mc:Choice>
        <mc:Fallback xmlns="">
          <p:sp>
            <p:nvSpPr>
              <p:cNvPr id="5" name="文本框 4">
                <a:extLst>
                  <a:ext uri="{FF2B5EF4-FFF2-40B4-BE49-F238E27FC236}">
                    <a16:creationId xmlns:a16="http://schemas.microsoft.com/office/drawing/2014/main" id="{1E0DE39C-80CF-DD5C-A622-20F606CA8644}"/>
                  </a:ext>
                </a:extLst>
              </p:cNvPr>
              <p:cNvSpPr txBox="1">
                <a:spLocks noRot="1" noChangeAspect="1" noMove="1" noResize="1" noEditPoints="1" noAdjustHandles="1" noChangeArrowheads="1" noChangeShapeType="1" noTextEdit="1"/>
              </p:cNvSpPr>
              <p:nvPr/>
            </p:nvSpPr>
            <p:spPr>
              <a:xfrm>
                <a:off x="58271" y="1220124"/>
                <a:ext cx="12075459" cy="4833246"/>
              </a:xfrm>
              <a:prstGeom prst="rect">
                <a:avLst/>
              </a:prstGeom>
              <a:blipFill>
                <a:blip r:embed="rId4"/>
                <a:stretch>
                  <a:fillRect l="-1061" t="-1387" b="-2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123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89646" y="1869363"/>
              <a:ext cx="267335"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1</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1573" y="3930223"/>
            <a:ext cx="3868855"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预习内容检测</a:t>
            </a:r>
          </a:p>
        </p:txBody>
      </p:sp>
    </p:spTree>
    <p:extLst>
      <p:ext uri="{BB962C8B-B14F-4D97-AF65-F5344CB8AC3E}">
        <p14:creationId xmlns:p14="http://schemas.microsoft.com/office/powerpoint/2010/main" val="69749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E0DE39C-80CF-DD5C-A622-20F606CA8644}"/>
                  </a:ext>
                </a:extLst>
              </p:cNvPr>
              <p:cNvSpPr txBox="1"/>
              <p:nvPr/>
            </p:nvSpPr>
            <p:spPr>
              <a:xfrm>
                <a:off x="-32432" y="1190076"/>
                <a:ext cx="12256863" cy="4728859"/>
              </a:xfrm>
              <a:prstGeom prst="rect">
                <a:avLst/>
              </a:prstGeom>
              <a:noFill/>
            </p:spPr>
            <p:txBody>
              <a:bodyPr wrap="square">
                <a:spAutoFit/>
              </a:bodyPr>
              <a:lstStyle/>
              <a:p>
                <a:r>
                  <a:rPr lang="zh-CN" altLang="en-US" sz="2800" dirty="0"/>
                  <a:t>错解</a:t>
                </a:r>
                <a:r>
                  <a:rPr lang="en-US" altLang="zh-CN" sz="2800" dirty="0"/>
                  <a:t>1</a:t>
                </a:r>
                <a:r>
                  <a:rPr lang="zh-CN" altLang="en-US" sz="2800" dirty="0"/>
                  <a:t>：用情形</a:t>
                </a:r>
                <a:r>
                  <a:rPr lang="en-US" altLang="zh-CN" sz="2800" dirty="0"/>
                  <a:t>Ⅰ</a:t>
                </a:r>
                <a:r>
                  <a:rPr lang="zh-CN" altLang="en-US" sz="2800" dirty="0"/>
                  <a:t>（现金流永续零增长、债务固定）的方法解题</a:t>
                </a:r>
                <a:endParaRPr lang="en-US" altLang="zh-CN" sz="2800" dirty="0"/>
              </a:p>
              <a:p>
                <a:r>
                  <a:rPr lang="zh-CN" altLang="en-US" sz="2800" dirty="0"/>
                  <a:t>满足：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𝐸</m:t>
                            </m:r>
                          </m:num>
                          <m:den>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den>
                        </m:f>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num>
                      <m:den>
                        <m:r>
                          <a:rPr lang="en-US" altLang="zh-CN" sz="2800" i="1">
                            <a:latin typeface="Cambria Math" panose="02040503050406030204" pitchFamily="18" charset="0"/>
                          </a:rPr>
                          <m:t>𝐸</m:t>
                        </m:r>
                        <m:r>
                          <a:rPr lang="en-US" altLang="zh-CN" sz="2800" i="1">
                            <a:latin typeface="Cambria Math" panose="02040503050406030204" pitchFamily="18" charset="0"/>
                          </a:rPr>
                          <m:t>+</m:t>
                        </m:r>
                        <m:r>
                          <a:rPr lang="en-US" altLang="zh-CN" sz="2800" i="1">
                            <a:latin typeface="Cambria Math" panose="02040503050406030204" pitchFamily="18" charset="0"/>
                          </a:rPr>
                          <m:t>𝐷</m:t>
                        </m:r>
                        <m:r>
                          <a:rPr lang="en-US" altLang="zh-CN" sz="2800" i="1">
                            <a:latin typeface="Cambria Math" panose="02040503050406030204" pitchFamily="18" charset="0"/>
                          </a:rPr>
                          <m:t>(1−</m:t>
                        </m:r>
                        <m:sSub>
                          <m:sSubPr>
                            <m:ctrlPr>
                              <a:rPr lang="en-US" altLang="zh-CN" sz="2800" i="1" dirty="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i="1" dirty="0">
                                <a:latin typeface="Cambria Math" panose="02040503050406030204" pitchFamily="18" charset="0"/>
                                <a:ea typeface="Cambria Math" panose="02040503050406030204" pitchFamily="18" charset="0"/>
                              </a:rPr>
                              <m:t>𝑐</m:t>
                            </m:r>
                          </m:sub>
                        </m:sSub>
                        <m:r>
                          <a:rPr lang="en-US" altLang="zh-CN" sz="2800" i="1">
                            <a:latin typeface="Cambria Math" panose="02040503050406030204" pitchFamily="18" charset="0"/>
                          </a:rPr>
                          <m:t>)</m:t>
                        </m:r>
                        <m:r>
                          <m:rPr>
                            <m:nor/>
                          </m:rPr>
                          <a:rPr lang="zh-CN" altLang="en-US" sz="2800" dirty="0"/>
                          <m:t> </m:t>
                        </m:r>
                      </m:den>
                    </m:f>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𝐷</m:t>
                        </m:r>
                      </m:sub>
                    </m:sSub>
                    <m:r>
                      <a:rPr lang="en-US" altLang="zh-CN" sz="2800" b="0" i="1" dirty="0" smtClean="0">
                        <a:latin typeface="Cambria Math" panose="02040503050406030204" pitchFamily="18" charset="0"/>
                      </a:rPr>
                      <m:t> </m:t>
                    </m:r>
                    <m:r>
                      <a:rPr lang="en-US" altLang="zh-CN" sz="2800" b="0" i="1" dirty="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num>
                      <m:den>
                        <m:r>
                          <a:rPr lang="en-US" altLang="zh-CN" sz="2800" b="0" i="1" smtClean="0">
                            <a:latin typeface="Cambria Math" panose="02040503050406030204" pitchFamily="18" charset="0"/>
                          </a:rPr>
                          <m:t>2+1</m:t>
                        </m:r>
                        <m:r>
                          <a:rPr lang="en-US" altLang="zh-CN" sz="2800" b="0" i="1" smtClean="0">
                            <a:latin typeface="Cambria Math" panose="02040503050406030204" pitchFamily="18" charset="0"/>
                            <a:ea typeface="Cambria Math" panose="02040503050406030204" pitchFamily="18" charset="0"/>
                          </a:rPr>
                          <m:t>×0</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65</m:t>
                        </m:r>
                      </m:den>
                    </m:f>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18</m:t>
                    </m:r>
                    <m:r>
                      <a:rPr lang="en-US" altLang="zh-CN" sz="280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0</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65</m:t>
                        </m:r>
                      </m:num>
                      <m:den>
                        <m:r>
                          <a:rPr lang="en-US" altLang="zh-CN" sz="2800" i="1">
                            <a:latin typeface="Cambria Math" panose="02040503050406030204" pitchFamily="18" charset="0"/>
                          </a:rPr>
                          <m:t>2+1</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0</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65</m:t>
                        </m:r>
                      </m:den>
                    </m:f>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8</m:t>
                    </m:r>
                    <m:r>
                      <a:rPr lang="en-US" altLang="zh-CN" sz="2800">
                        <a:latin typeface="Cambria Math" panose="02040503050406030204" pitchFamily="18" charset="0"/>
                      </a:rPr>
                      <m:t>%</m:t>
                    </m:r>
                    <m:r>
                      <a:rPr lang="en-US" altLang="zh-CN" sz="2800" b="0" i="0" smtClean="0">
                        <a:latin typeface="Cambria Math" panose="02040503050406030204" pitchFamily="18" charset="0"/>
                      </a:rPr>
                      <m:t>=15.547%</m:t>
                    </m:r>
                  </m:oMath>
                </a14:m>
                <a:r>
                  <a:rPr lang="zh-CN" altLang="en-US" sz="2800" dirty="0"/>
                  <a:t>，或根据</a:t>
                </a:r>
                <a14:m>
                  <m:oMath xmlns:m="http://schemas.openxmlformats.org/officeDocument/2006/math">
                    <m:sSub>
                      <m:sSubPr>
                        <m:ctrlPr>
                          <a:rPr lang="en-US" altLang="zh-CN" sz="2800" i="1" smtClean="0">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𝐸</m:t>
                        </m:r>
                      </m:sub>
                    </m:sSub>
                    <m:r>
                      <a:rPr lang="en-US" altLang="zh-CN" sz="2800" i="1">
                        <a:solidFill>
                          <a:schemeClr val="accent1"/>
                        </a:solidFill>
                        <a:latin typeface="Cambria Math" panose="02040503050406030204" pitchFamily="18" charset="0"/>
                      </a:rPr>
                      <m:t>=</m:t>
                    </m:r>
                    <m:sSub>
                      <m:sSubPr>
                        <m:ctrlPr>
                          <a:rPr lang="en-US" altLang="zh-CN" sz="2800" i="1">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𝑈</m:t>
                        </m:r>
                      </m:sub>
                    </m:sSub>
                    <m:r>
                      <a:rPr lang="en-US" altLang="zh-CN" sz="2800" i="1">
                        <a:solidFill>
                          <a:schemeClr val="accent1"/>
                        </a:solidFill>
                        <a:latin typeface="Cambria Math" panose="02040503050406030204" pitchFamily="18" charset="0"/>
                      </a:rPr>
                      <m:t>+</m:t>
                    </m:r>
                    <m:f>
                      <m:fPr>
                        <m:ctrlPr>
                          <a:rPr lang="en-US" altLang="zh-CN" sz="2800" i="1">
                            <a:solidFill>
                              <a:schemeClr val="accent1"/>
                            </a:solidFill>
                            <a:latin typeface="Cambria Math" panose="02040503050406030204" pitchFamily="18" charset="0"/>
                          </a:rPr>
                        </m:ctrlPr>
                      </m:fPr>
                      <m:num>
                        <m:r>
                          <a:rPr lang="en-US" altLang="zh-CN" sz="2800" i="1">
                            <a:solidFill>
                              <a:schemeClr val="accent1"/>
                            </a:solidFill>
                            <a:latin typeface="Cambria Math" panose="02040503050406030204" pitchFamily="18" charset="0"/>
                          </a:rPr>
                          <m:t>𝐷</m:t>
                        </m:r>
                      </m:num>
                      <m:den>
                        <m:r>
                          <a:rPr lang="en-US" altLang="zh-CN" sz="2800" i="1">
                            <a:solidFill>
                              <a:schemeClr val="accent1"/>
                            </a:solidFill>
                            <a:latin typeface="Cambria Math" panose="02040503050406030204" pitchFamily="18" charset="0"/>
                          </a:rPr>
                          <m:t>𝐸</m:t>
                        </m:r>
                      </m:den>
                    </m:f>
                    <m:r>
                      <a:rPr lang="en-US" altLang="zh-CN" sz="2800" i="1">
                        <a:solidFill>
                          <a:schemeClr val="accent1"/>
                        </a:solidFill>
                        <a:latin typeface="Cambria Math" panose="02040503050406030204" pitchFamily="18" charset="0"/>
                      </a:rPr>
                      <m:t>(</m:t>
                    </m:r>
                    <m:sSub>
                      <m:sSubPr>
                        <m:ctrlPr>
                          <a:rPr lang="en-US" altLang="zh-CN" sz="2800" i="1">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𝑈</m:t>
                        </m:r>
                      </m:sub>
                    </m:sSub>
                    <m:r>
                      <a:rPr lang="en-US" altLang="zh-CN" sz="2800" i="1">
                        <a:solidFill>
                          <a:schemeClr val="accent1"/>
                        </a:solidFill>
                        <a:latin typeface="Cambria Math" panose="02040503050406030204" pitchFamily="18" charset="0"/>
                      </a:rPr>
                      <m:t>−</m:t>
                    </m:r>
                    <m:sSub>
                      <m:sSubPr>
                        <m:ctrlPr>
                          <a:rPr lang="en-US" altLang="zh-CN" sz="2800" i="1">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𝑟</m:t>
                        </m:r>
                      </m:e>
                      <m:sub>
                        <m:r>
                          <a:rPr lang="en-US" altLang="zh-CN" sz="2800" i="1">
                            <a:solidFill>
                              <a:schemeClr val="accent1"/>
                            </a:solidFill>
                            <a:latin typeface="Cambria Math" panose="02040503050406030204" pitchFamily="18" charset="0"/>
                          </a:rPr>
                          <m:t>𝐷</m:t>
                        </m:r>
                      </m:sub>
                    </m:sSub>
                    <m:r>
                      <a:rPr lang="en-US" altLang="zh-CN" sz="2800" i="1">
                        <a:solidFill>
                          <a:schemeClr val="accent1"/>
                        </a:solidFill>
                        <a:latin typeface="Cambria Math" panose="02040503050406030204" pitchFamily="18" charset="0"/>
                      </a:rPr>
                      <m:t>)(1−</m:t>
                    </m:r>
                    <m:sSub>
                      <m:sSubPr>
                        <m:ctrlPr>
                          <a:rPr lang="en-US" altLang="zh-CN" sz="2800" i="1">
                            <a:solidFill>
                              <a:schemeClr val="accent1"/>
                            </a:solidFill>
                            <a:latin typeface="Cambria Math" panose="02040503050406030204" pitchFamily="18" charset="0"/>
                          </a:rPr>
                        </m:ctrlPr>
                      </m:sSubPr>
                      <m:e>
                        <m:r>
                          <a:rPr lang="zh-CN" altLang="en-US" sz="2800" i="1">
                            <a:solidFill>
                              <a:schemeClr val="accent1"/>
                            </a:solidFill>
                            <a:latin typeface="Cambria Math" panose="02040503050406030204" pitchFamily="18" charset="0"/>
                          </a:rPr>
                          <m:t>𝜏</m:t>
                        </m:r>
                      </m:e>
                      <m:sub>
                        <m:r>
                          <a:rPr lang="en-US" altLang="zh-CN" sz="2800" i="1">
                            <a:solidFill>
                              <a:schemeClr val="accent1"/>
                            </a:solidFill>
                            <a:latin typeface="Cambria Math" panose="02040503050406030204" pitchFamily="18" charset="0"/>
                          </a:rPr>
                          <m:t>𝑐</m:t>
                        </m:r>
                      </m:sub>
                    </m:sSub>
                    <m:r>
                      <a:rPr lang="en-US" altLang="zh-CN" sz="2800" i="1">
                        <a:solidFill>
                          <a:schemeClr val="accent1"/>
                        </a:solidFill>
                        <a:latin typeface="Cambria Math" panose="02040503050406030204" pitchFamily="18" charset="0"/>
                      </a:rPr>
                      <m:t>)</m:t>
                    </m:r>
                  </m:oMath>
                </a14:m>
                <a:r>
                  <a:rPr lang="zh-CN" altLang="en-US" sz="2800" dirty="0"/>
                  <a:t>将其反解出来，结果相同。</a:t>
                </a:r>
                <a:endParaRPr lang="en-US" altLang="zh-CN"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𝑊𝐴𝐶𝐶</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𝐸</m:t>
                          </m:r>
                        </m:num>
                        <m:den>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𝐸</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𝐷</m:t>
                          </m:r>
                        </m:num>
                        <m:den>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𝐷</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𝜏</m:t>
                              </m:r>
                            </m:e>
                            <m:sub>
                              <m:r>
                                <a:rPr lang="en-US" altLang="zh-CN" sz="2400" b="0" i="1" smtClean="0">
                                  <a:latin typeface="Cambria Math" panose="02040503050406030204" pitchFamily="18" charset="0"/>
                                </a:rPr>
                                <m:t>𝑐</m:t>
                              </m:r>
                            </m:sub>
                          </m:sSub>
                        </m:e>
                      </m:d>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num>
                        <m:den>
                          <m:r>
                            <a:rPr lang="en-US" altLang="zh-CN" sz="2400" i="1">
                              <a:latin typeface="Cambria Math" panose="02040503050406030204" pitchFamily="18" charset="0"/>
                            </a:rPr>
                            <m:t>2+1</m:t>
                          </m:r>
                        </m:den>
                      </m:f>
                      <m:r>
                        <a:rPr lang="en-US" altLang="zh-CN" sz="2400" i="1">
                          <a:latin typeface="Cambria Math" panose="02040503050406030204" pitchFamily="18" charset="0"/>
                          <a:ea typeface="Cambria Math" panose="02040503050406030204" pitchFamily="18" charset="0"/>
                        </a:rPr>
                        <m:t>×18%+</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2+1</m:t>
                          </m:r>
                        </m:den>
                      </m:f>
                      <m:r>
                        <a:rPr lang="en-US" altLang="zh-CN" sz="2400" i="1">
                          <a:latin typeface="Cambria Math" panose="02040503050406030204" pitchFamily="18" charset="0"/>
                          <a:ea typeface="Cambria Math" panose="02040503050406030204" pitchFamily="18" charset="0"/>
                        </a:rPr>
                        <m:t>×8%×</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1−35%</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13.733%</m:t>
                      </m:r>
                    </m:oMath>
                  </m:oMathPara>
                </a14:m>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800" i="1" smtClean="0">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𝑉</m:t>
                          </m:r>
                        </m:e>
                        <m:sub>
                          <m:r>
                            <a:rPr lang="en-US" altLang="zh-CN" sz="2800" i="1">
                              <a:solidFill>
                                <a:schemeClr val="accent1"/>
                              </a:solidFill>
                              <a:latin typeface="Cambria Math" panose="02040503050406030204" pitchFamily="18" charset="0"/>
                            </a:rPr>
                            <m:t>𝐿</m:t>
                          </m:r>
                        </m:sub>
                      </m:sSub>
                      <m:r>
                        <a:rPr lang="en-US" altLang="zh-CN" sz="2800" i="1">
                          <a:solidFill>
                            <a:schemeClr val="accent1"/>
                          </a:solidFill>
                          <a:latin typeface="Cambria Math" panose="02040503050406030204" pitchFamily="18" charset="0"/>
                        </a:rPr>
                        <m:t>=</m:t>
                      </m:r>
                      <m:sSub>
                        <m:sSubPr>
                          <m:ctrlPr>
                            <a:rPr lang="en-US" altLang="zh-CN" sz="2800" i="1">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𝑉</m:t>
                          </m:r>
                        </m:e>
                        <m:sub>
                          <m:r>
                            <a:rPr lang="en-US" altLang="zh-CN" sz="2800" i="1">
                              <a:solidFill>
                                <a:schemeClr val="accent1"/>
                              </a:solidFill>
                              <a:latin typeface="Cambria Math" panose="02040503050406030204" pitchFamily="18" charset="0"/>
                            </a:rPr>
                            <m:t>𝑈</m:t>
                          </m:r>
                        </m:sub>
                      </m:sSub>
                      <m:r>
                        <a:rPr lang="en-US" altLang="zh-CN" sz="2800" i="1">
                          <a:solidFill>
                            <a:schemeClr val="accent1"/>
                          </a:solidFill>
                          <a:latin typeface="Cambria Math" panose="02040503050406030204" pitchFamily="18" charset="0"/>
                        </a:rPr>
                        <m:t>+</m:t>
                      </m:r>
                      <m:r>
                        <a:rPr lang="en-US" altLang="zh-CN" sz="2800" i="1">
                          <a:solidFill>
                            <a:schemeClr val="accent1"/>
                          </a:solidFill>
                          <a:latin typeface="Cambria Math" panose="02040503050406030204" pitchFamily="18" charset="0"/>
                        </a:rPr>
                        <m:t>𝑇</m:t>
                      </m:r>
                      <m:r>
                        <m:rPr>
                          <m:nor/>
                        </m:rPr>
                        <a:rPr lang="zh-CN" altLang="en-US" sz="2800" dirty="0"/>
                        <m:t>，其中</m:t>
                      </m:r>
                      <m:r>
                        <a:rPr lang="en-US" altLang="zh-CN" sz="2800" i="1">
                          <a:latin typeface="Cambria Math" panose="02040503050406030204" pitchFamily="18" charset="0"/>
                        </a:rPr>
                        <m:t>𝑇</m:t>
                      </m:r>
                      <m:r>
                        <m:rPr>
                          <m:nor/>
                        </m:rPr>
                        <a:rPr lang="zh-CN" altLang="en-US" sz="2800" dirty="0"/>
                        <m:t>代表利息税盾的现值</m:t>
                      </m:r>
                    </m:oMath>
                  </m:oMathPara>
                </a14:m>
                <a:endParaRPr lang="en-US" altLang="zh-CN" sz="2800" dirty="0"/>
              </a:p>
              <a:p>
                <a:pPr algn="ct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0</m:t>
                        </m:r>
                      </m:sub>
                      <m:sup>
                        <m:r>
                          <a:rPr lang="en-US" altLang="zh-CN" sz="2800" i="1">
                            <a:latin typeface="Cambria Math" panose="02040503050406030204" pitchFamily="18" charset="0"/>
                          </a:rPr>
                          <m:t>𝑈</m:t>
                        </m:r>
                      </m:sup>
                    </m:sSub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800</m:t>
                        </m:r>
                      </m:num>
                      <m:den>
                        <m:r>
                          <a:rPr lang="en-US" altLang="zh-CN" sz="2800" i="1">
                            <a:latin typeface="Cambria Math" panose="02040503050406030204" pitchFamily="18" charset="0"/>
                          </a:rPr>
                          <m:t>15.547%−5%</m:t>
                        </m:r>
                      </m:den>
                    </m:f>
                    <m:r>
                      <a:rPr lang="en-US" altLang="zh-CN" sz="2800" i="1">
                        <a:latin typeface="Cambria Math" panose="02040503050406030204" pitchFamily="18" charset="0"/>
                      </a:rPr>
                      <m:t>=7585.1</m:t>
                    </m:r>
                  </m:oMath>
                </a14:m>
                <a:r>
                  <a:rPr lang="zh-CN" altLang="en-US" sz="2800" dirty="0"/>
                  <a:t>万元</a:t>
                </a:r>
                <a:endParaRPr lang="en-US" altLang="zh-CN" sz="2800" dirty="0"/>
              </a:p>
              <a:p>
                <a:pPr algn="ct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b="0" i="1" smtClean="0">
                            <a:latin typeface="Cambria Math" panose="02040503050406030204" pitchFamily="18" charset="0"/>
                          </a:rPr>
                          <m:t>𝐿</m:t>
                        </m:r>
                      </m:sub>
                      <m:sup>
                        <m:r>
                          <a:rPr lang="en-US" altLang="zh-CN" sz="2800" i="1">
                            <a:latin typeface="Cambria Math" panose="02040503050406030204" pitchFamily="18" charset="0"/>
                          </a:rPr>
                          <m:t>𝑈</m:t>
                        </m:r>
                      </m:sup>
                    </m:sSub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b="0" i="1" smtClean="0">
                                <a:latin typeface="Cambria Math" panose="02040503050406030204" pitchFamily="18" charset="0"/>
                              </a:rPr>
                              <m:t>𝑊𝐴𝐶𝐶</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800</m:t>
                        </m:r>
                      </m:num>
                      <m:den>
                        <m:r>
                          <a:rPr lang="en-US" altLang="zh-CN" sz="2800" i="1">
                            <a:latin typeface="Cambria Math" panose="02040503050406030204" pitchFamily="18" charset="0"/>
                          </a:rPr>
                          <m:t>1</m:t>
                        </m:r>
                        <m:r>
                          <a:rPr lang="en-US" altLang="zh-CN" sz="2800" b="0" i="1" smtClean="0">
                            <a:latin typeface="Cambria Math" panose="02040503050406030204" pitchFamily="18" charset="0"/>
                          </a:rPr>
                          <m:t>3</m:t>
                        </m:r>
                        <m:r>
                          <a:rPr lang="en-US" altLang="zh-CN" sz="2800" i="1">
                            <a:latin typeface="Cambria Math" panose="02040503050406030204" pitchFamily="18" charset="0"/>
                          </a:rPr>
                          <m:t>.</m:t>
                        </m:r>
                        <m:r>
                          <a:rPr lang="en-US" altLang="zh-CN" sz="2800" b="0" i="1" smtClean="0">
                            <a:latin typeface="Cambria Math" panose="02040503050406030204" pitchFamily="18" charset="0"/>
                          </a:rPr>
                          <m:t>733</m:t>
                        </m:r>
                        <m:r>
                          <a:rPr lang="en-US" altLang="zh-CN" sz="2800" i="1">
                            <a:latin typeface="Cambria Math" panose="02040503050406030204" pitchFamily="18" charset="0"/>
                          </a:rPr>
                          <m:t>%−5%</m:t>
                        </m:r>
                      </m:den>
                    </m:f>
                    <m:r>
                      <a:rPr lang="en-US" altLang="zh-CN" sz="2800" i="1">
                        <a:latin typeface="Cambria Math" panose="02040503050406030204" pitchFamily="18" charset="0"/>
                      </a:rPr>
                      <m:t>=</m:t>
                    </m:r>
                    <m:r>
                      <a:rPr lang="en-US" altLang="zh-CN" sz="2800" b="0" i="1" smtClean="0">
                        <a:latin typeface="Cambria Math" panose="02040503050406030204" pitchFamily="18" charset="0"/>
                      </a:rPr>
                      <m:t>9160.65</m:t>
                    </m:r>
                  </m:oMath>
                </a14:m>
                <a:r>
                  <a:rPr lang="zh-CN" altLang="en-US" sz="2800" dirty="0"/>
                  <a:t>万元</a:t>
                </a:r>
                <a:endParaRPr lang="en-US" altLang="zh-CN" sz="2800" dirty="0"/>
              </a:p>
              <a:p>
                <a:pPr algn="ctr"/>
                <a:r>
                  <a:rPr lang="zh-CN" altLang="en-US" sz="2800" dirty="0"/>
                  <a:t>故</a:t>
                </a:r>
                <a14:m>
                  <m:oMath xmlns:m="http://schemas.openxmlformats.org/officeDocument/2006/math">
                    <m:r>
                      <a:rPr lang="zh-CN" altLang="en-US" sz="2800" i="1" dirty="0">
                        <a:latin typeface="Cambria Math" panose="02040503050406030204" pitchFamily="18" charset="0"/>
                      </a:rPr>
                      <m:t>利息税盾的</m:t>
                    </m:r>
                    <m:r>
                      <a:rPr lang="zh-CN" altLang="en-US" sz="2800" i="1" dirty="0" smtClean="0">
                        <a:latin typeface="Cambria Math" panose="02040503050406030204" pitchFamily="18" charset="0"/>
                      </a:rPr>
                      <m:t>现值</m:t>
                    </m:r>
                    <m:r>
                      <a:rPr lang="en-US" altLang="zh-CN" sz="2800" i="1" dirty="0" smtClean="0">
                        <a:latin typeface="Cambria Math" panose="02040503050406030204" pitchFamily="18" charset="0"/>
                      </a:rPr>
                      <m:t>𝑇</m:t>
                    </m:r>
                    <m:r>
                      <a:rPr lang="en-US" altLang="zh-CN" sz="2800" i="1" dirty="0" smtClean="0">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𝐿</m:t>
                        </m:r>
                      </m:sub>
                      <m:sup>
                        <m:r>
                          <a:rPr lang="en-US" altLang="zh-CN" sz="2800" i="1">
                            <a:latin typeface="Cambria Math" panose="02040503050406030204" pitchFamily="18" charset="0"/>
                          </a:rPr>
                          <m:t>𝑈</m:t>
                        </m:r>
                      </m:sup>
                    </m:sSubSup>
                    <m:r>
                      <a:rPr lang="en-US" altLang="zh-CN" sz="2800" b="0" i="0" smtClean="0">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0</m:t>
                        </m:r>
                      </m:sub>
                      <m:sup>
                        <m:r>
                          <a:rPr lang="en-US" altLang="zh-CN" sz="2800" i="1">
                            <a:latin typeface="Cambria Math" panose="02040503050406030204" pitchFamily="18" charset="0"/>
                          </a:rPr>
                          <m:t>𝑈</m:t>
                        </m:r>
                      </m:sup>
                    </m:sSubSup>
                    <m:r>
                      <a:rPr lang="en-US" altLang="zh-CN" sz="2800" b="0" i="1" dirty="0" smtClean="0">
                        <a:latin typeface="Cambria Math" panose="02040503050406030204" pitchFamily="18" charset="0"/>
                      </a:rPr>
                      <m:t>=</m:t>
                    </m:r>
                    <m:r>
                      <a:rPr lang="en-US" altLang="zh-CN" sz="2800" i="1" dirty="0" smtClean="0">
                        <a:latin typeface="Cambria Math" panose="02040503050406030204" pitchFamily="18" charset="0"/>
                      </a:rPr>
                      <m:t>1575.55</m:t>
                    </m:r>
                  </m:oMath>
                </a14:m>
                <a:r>
                  <a:rPr lang="zh-CN" altLang="en-US" sz="2800" dirty="0"/>
                  <a:t>万元，</a:t>
                </a:r>
                <a:r>
                  <a:rPr lang="zh-CN" altLang="en-US" sz="2800" dirty="0">
                    <a:solidFill>
                      <a:srgbClr val="FF0000"/>
                    </a:solidFill>
                  </a:rPr>
                  <a:t>✖</a:t>
                </a:r>
                <a:endParaRPr lang="en-US" altLang="zh-CN" sz="2800" dirty="0">
                  <a:solidFill>
                    <a:srgbClr val="FF0000"/>
                  </a:solidFill>
                </a:endParaRPr>
              </a:p>
            </p:txBody>
          </p:sp>
        </mc:Choice>
        <mc:Fallback xmlns="">
          <p:sp>
            <p:nvSpPr>
              <p:cNvPr id="5" name="文本框 4">
                <a:extLst>
                  <a:ext uri="{FF2B5EF4-FFF2-40B4-BE49-F238E27FC236}">
                    <a16:creationId xmlns:a16="http://schemas.microsoft.com/office/drawing/2014/main" id="{1E0DE39C-80CF-DD5C-A622-20F606CA8644}"/>
                  </a:ext>
                </a:extLst>
              </p:cNvPr>
              <p:cNvSpPr txBox="1">
                <a:spLocks noRot="1" noChangeAspect="1" noMove="1" noResize="1" noEditPoints="1" noAdjustHandles="1" noChangeArrowheads="1" noChangeShapeType="1" noTextEdit="1"/>
              </p:cNvSpPr>
              <p:nvPr/>
            </p:nvSpPr>
            <p:spPr>
              <a:xfrm>
                <a:off x="-32432" y="1190076"/>
                <a:ext cx="12256863" cy="4728859"/>
              </a:xfrm>
              <a:prstGeom prst="rect">
                <a:avLst/>
              </a:prstGeom>
              <a:blipFill>
                <a:blip r:embed="rId4"/>
                <a:stretch>
                  <a:fillRect l="-1045" t="-1418" b="-25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115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2"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E0DE39C-80CF-DD5C-A622-20F606CA8644}"/>
                  </a:ext>
                </a:extLst>
              </p:cNvPr>
              <p:cNvSpPr txBox="1"/>
              <p:nvPr/>
            </p:nvSpPr>
            <p:spPr>
              <a:xfrm>
                <a:off x="-32431" y="1220124"/>
                <a:ext cx="12256863" cy="4121385"/>
              </a:xfrm>
              <a:prstGeom prst="rect">
                <a:avLst/>
              </a:prstGeom>
              <a:noFill/>
            </p:spPr>
            <p:txBody>
              <a:bodyPr wrap="square">
                <a:spAutoFit/>
              </a:bodyPr>
              <a:lstStyle/>
              <a:p>
                <a:r>
                  <a:rPr lang="zh-CN" altLang="en-US" sz="2800" dirty="0"/>
                  <a:t>错解</a:t>
                </a:r>
                <a:r>
                  <a:rPr lang="en-US" altLang="zh-CN" sz="2800" dirty="0"/>
                  <a:t>2</a:t>
                </a:r>
                <a:r>
                  <a:rPr lang="zh-CN" altLang="en-US" sz="2800" dirty="0"/>
                  <a:t>：用情形</a:t>
                </a:r>
                <a:r>
                  <a:rPr lang="en-US" altLang="zh-CN" sz="2800" dirty="0"/>
                  <a:t>Ⅱ</a:t>
                </a:r>
                <a:r>
                  <a:rPr lang="zh-CN" altLang="en-US" sz="2800" dirty="0"/>
                  <a:t>（维持固定资本结构，但债务额不固定）的方法解题</a:t>
                </a:r>
                <a:endParaRPr lang="en-US" altLang="zh-CN" sz="2800" dirty="0"/>
              </a:p>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m:t>
                          </m:r>
                        </m:e>
                        <m:sub>
                          <m:r>
                            <a:rPr lang="en-US" altLang="zh-CN" sz="2400" b="0" i="1" smtClean="0">
                              <a:solidFill>
                                <a:schemeClr val="tx1"/>
                              </a:solidFill>
                              <a:latin typeface="Cambria Math" panose="02040503050406030204" pitchFamily="18" charset="0"/>
                            </a:rPr>
                            <m:t>𝑈</m:t>
                          </m:r>
                        </m:sub>
                      </m:sSub>
                      <m:r>
                        <a:rPr lang="en-US" altLang="zh-CN" sz="2400" b="0" i="1" smtClean="0">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𝐸</m:t>
                          </m:r>
                        </m:num>
                        <m:den>
                          <m:r>
                            <a:rPr lang="en-US" altLang="zh-CN" sz="2400" i="1">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𝐷</m:t>
                          </m:r>
                        </m:den>
                      </m:f>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𝐸</m:t>
                          </m:r>
                        </m:sub>
                      </m:sSub>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𝐷</m:t>
                          </m:r>
                        </m:num>
                        <m:den>
                          <m:r>
                            <a:rPr lang="en-US" altLang="zh-CN" sz="2400" i="1">
                              <a:solidFill>
                                <a:schemeClr val="tx1"/>
                              </a:solidFill>
                              <a:latin typeface="Cambria Math" panose="02040503050406030204" pitchFamily="18" charset="0"/>
                            </a:rPr>
                            <m:t>𝐸</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𝐷</m:t>
                          </m:r>
                        </m:den>
                      </m:f>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𝑟</m:t>
                          </m:r>
                        </m:e>
                        <m:sub>
                          <m:r>
                            <a:rPr lang="en-US" altLang="zh-CN" sz="2400" i="1">
                              <a:solidFill>
                                <a:schemeClr val="tx1"/>
                              </a:solidFill>
                              <a:latin typeface="Cambria Math" panose="02040503050406030204" pitchFamily="18" charset="0"/>
                            </a:rPr>
                            <m:t>𝐷</m:t>
                          </m:r>
                        </m:sub>
                      </m:sSub>
                      <m:r>
                        <a:rPr lang="en-US" altLang="zh-CN" sz="2400" b="0" i="1" smtClean="0">
                          <a:solidFill>
                            <a:schemeClr val="tx1"/>
                          </a:solidFill>
                          <a:latin typeface="Cambria Math" panose="02040503050406030204" pitchFamily="18" charset="0"/>
                        </a:rPr>
                        <m:t>=</m:t>
                      </m:r>
                      <m:f>
                        <m:fPr>
                          <m:ctrlPr>
                            <a:rPr lang="en-US" altLang="zh-CN" sz="240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2</m:t>
                          </m:r>
                        </m:num>
                        <m:den>
                          <m:r>
                            <a:rPr lang="en-US" altLang="zh-CN" sz="2400" b="0" i="1" smtClean="0">
                              <a:solidFill>
                                <a:schemeClr val="tx1"/>
                              </a:solidFill>
                              <a:latin typeface="Cambria Math" panose="02040503050406030204" pitchFamily="18" charset="0"/>
                            </a:rPr>
                            <m:t>2+1</m:t>
                          </m:r>
                        </m:den>
                      </m:f>
                      <m:r>
                        <a:rPr lang="en-US" altLang="zh-CN" sz="2400" i="1" smtClean="0">
                          <a:solidFill>
                            <a:schemeClr val="tx1"/>
                          </a:solidFill>
                          <a:latin typeface="Cambria Math" panose="02040503050406030204" pitchFamily="18" charset="0"/>
                          <a:ea typeface="Cambria Math" panose="02040503050406030204" pitchFamily="18" charset="0"/>
                        </a:rPr>
                        <m:t>×</m:t>
                      </m:r>
                      <m:r>
                        <a:rPr lang="en-US" altLang="zh-CN" sz="2400" b="0" i="1" smtClean="0">
                          <a:solidFill>
                            <a:schemeClr val="tx1"/>
                          </a:solidFill>
                          <a:latin typeface="Cambria Math" panose="02040503050406030204" pitchFamily="18" charset="0"/>
                          <a:ea typeface="Cambria Math" panose="02040503050406030204" pitchFamily="18" charset="0"/>
                        </a:rPr>
                        <m:t>18%+</m:t>
                      </m:r>
                      <m:f>
                        <m:fPr>
                          <m:ctrlPr>
                            <a:rPr lang="en-US" altLang="zh-CN" sz="240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1</m:t>
                          </m:r>
                        </m:num>
                        <m:den>
                          <m:r>
                            <a:rPr lang="en-US" altLang="zh-CN" sz="2400" b="0" i="1" smtClean="0">
                              <a:solidFill>
                                <a:schemeClr val="tx1"/>
                              </a:solidFill>
                              <a:latin typeface="Cambria Math" panose="02040503050406030204" pitchFamily="18" charset="0"/>
                            </a:rPr>
                            <m:t>2+1</m:t>
                          </m:r>
                        </m:den>
                      </m:f>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b="0" i="1" smtClean="0">
                          <a:solidFill>
                            <a:schemeClr val="tx1"/>
                          </a:solidFill>
                          <a:latin typeface="Cambria Math" panose="02040503050406030204" pitchFamily="18" charset="0"/>
                          <a:ea typeface="Cambria Math" panose="02040503050406030204" pitchFamily="18" charset="0"/>
                        </a:rPr>
                        <m:t>8%=14.667%</m:t>
                      </m:r>
                    </m:oMath>
                  </m:oMathPara>
                </a14:m>
                <a:endParaRPr lang="en-US" altLang="zh-CN" sz="240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𝑊𝐴𝐶𝐶</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𝐸</m:t>
                          </m:r>
                        </m:num>
                        <m:den>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𝐸</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𝐷</m:t>
                          </m:r>
                        </m:num>
                        <m:den>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𝐷</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𝜏</m:t>
                              </m:r>
                            </m:e>
                            <m:sub>
                              <m:r>
                                <a:rPr lang="en-US" altLang="zh-CN" sz="2400" b="0" i="1" smtClean="0">
                                  <a:latin typeface="Cambria Math" panose="02040503050406030204" pitchFamily="18" charset="0"/>
                                </a:rPr>
                                <m:t>𝑐</m:t>
                              </m:r>
                            </m:sub>
                          </m:sSub>
                        </m:e>
                      </m:d>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num>
                        <m:den>
                          <m:r>
                            <a:rPr lang="en-US" altLang="zh-CN" sz="2400" i="1">
                              <a:latin typeface="Cambria Math" panose="02040503050406030204" pitchFamily="18" charset="0"/>
                            </a:rPr>
                            <m:t>2+1</m:t>
                          </m:r>
                        </m:den>
                      </m:f>
                      <m:r>
                        <a:rPr lang="en-US" altLang="zh-CN" sz="2400" i="1">
                          <a:latin typeface="Cambria Math" panose="02040503050406030204" pitchFamily="18" charset="0"/>
                          <a:ea typeface="Cambria Math" panose="02040503050406030204" pitchFamily="18" charset="0"/>
                        </a:rPr>
                        <m:t>×18%+</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2+1</m:t>
                          </m:r>
                        </m:den>
                      </m:f>
                      <m:r>
                        <a:rPr lang="en-US" altLang="zh-CN" sz="2400" i="1">
                          <a:latin typeface="Cambria Math" panose="02040503050406030204" pitchFamily="18" charset="0"/>
                          <a:ea typeface="Cambria Math" panose="02040503050406030204" pitchFamily="18" charset="0"/>
                        </a:rPr>
                        <m:t>×8%×</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1−35%</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13.733%</m:t>
                      </m:r>
                    </m:oMath>
                  </m:oMathPara>
                </a14:m>
                <a:endParaRPr lang="en-US" altLang="zh-CN" sz="2400" dirty="0"/>
              </a:p>
              <a:p>
                <a:pPr/>
                <a14:m>
                  <m:oMathPara xmlns:m="http://schemas.openxmlformats.org/officeDocument/2006/math">
                    <m:oMathParaPr>
                      <m:jc m:val="centerGroup"/>
                    </m:oMathParaPr>
                    <m:oMath xmlns:m="http://schemas.openxmlformats.org/officeDocument/2006/math">
                      <m:sSub>
                        <m:sSubPr>
                          <m:ctrlPr>
                            <a:rPr lang="en-US" altLang="zh-CN" sz="2800" i="1" smtClean="0">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𝑉</m:t>
                          </m:r>
                        </m:e>
                        <m:sub>
                          <m:r>
                            <a:rPr lang="en-US" altLang="zh-CN" sz="2800" i="1">
                              <a:solidFill>
                                <a:schemeClr val="accent1"/>
                              </a:solidFill>
                              <a:latin typeface="Cambria Math" panose="02040503050406030204" pitchFamily="18" charset="0"/>
                            </a:rPr>
                            <m:t>𝐿</m:t>
                          </m:r>
                        </m:sub>
                      </m:sSub>
                      <m:r>
                        <a:rPr lang="en-US" altLang="zh-CN" sz="2800" i="1">
                          <a:solidFill>
                            <a:schemeClr val="accent1"/>
                          </a:solidFill>
                          <a:latin typeface="Cambria Math" panose="02040503050406030204" pitchFamily="18" charset="0"/>
                        </a:rPr>
                        <m:t>=</m:t>
                      </m:r>
                      <m:sSub>
                        <m:sSubPr>
                          <m:ctrlPr>
                            <a:rPr lang="en-US" altLang="zh-CN" sz="2800" i="1">
                              <a:solidFill>
                                <a:schemeClr val="accent1"/>
                              </a:solidFill>
                              <a:latin typeface="Cambria Math" panose="02040503050406030204" pitchFamily="18" charset="0"/>
                            </a:rPr>
                          </m:ctrlPr>
                        </m:sSubPr>
                        <m:e>
                          <m:r>
                            <a:rPr lang="en-US" altLang="zh-CN" sz="2800" i="1">
                              <a:solidFill>
                                <a:schemeClr val="accent1"/>
                              </a:solidFill>
                              <a:latin typeface="Cambria Math" panose="02040503050406030204" pitchFamily="18" charset="0"/>
                            </a:rPr>
                            <m:t>𝑉</m:t>
                          </m:r>
                        </m:e>
                        <m:sub>
                          <m:r>
                            <a:rPr lang="en-US" altLang="zh-CN" sz="2800" i="1">
                              <a:solidFill>
                                <a:schemeClr val="accent1"/>
                              </a:solidFill>
                              <a:latin typeface="Cambria Math" panose="02040503050406030204" pitchFamily="18" charset="0"/>
                            </a:rPr>
                            <m:t>𝑈</m:t>
                          </m:r>
                        </m:sub>
                      </m:sSub>
                      <m:r>
                        <a:rPr lang="en-US" altLang="zh-CN" sz="2800" i="1">
                          <a:solidFill>
                            <a:schemeClr val="accent1"/>
                          </a:solidFill>
                          <a:latin typeface="Cambria Math" panose="02040503050406030204" pitchFamily="18" charset="0"/>
                        </a:rPr>
                        <m:t>+</m:t>
                      </m:r>
                      <m:r>
                        <a:rPr lang="en-US" altLang="zh-CN" sz="2800" i="1">
                          <a:solidFill>
                            <a:schemeClr val="accent1"/>
                          </a:solidFill>
                          <a:latin typeface="Cambria Math" panose="02040503050406030204" pitchFamily="18" charset="0"/>
                        </a:rPr>
                        <m:t>𝑇</m:t>
                      </m:r>
                      <m:r>
                        <m:rPr>
                          <m:nor/>
                        </m:rPr>
                        <a:rPr lang="zh-CN" altLang="en-US" sz="2800" dirty="0"/>
                        <m:t>，其中</m:t>
                      </m:r>
                      <m:r>
                        <a:rPr lang="en-US" altLang="zh-CN" sz="2800" i="1">
                          <a:latin typeface="Cambria Math" panose="02040503050406030204" pitchFamily="18" charset="0"/>
                        </a:rPr>
                        <m:t>𝑇</m:t>
                      </m:r>
                      <m:r>
                        <m:rPr>
                          <m:nor/>
                        </m:rPr>
                        <a:rPr lang="zh-CN" altLang="en-US" sz="2800" dirty="0"/>
                        <m:t>代表利息税盾的现值</m:t>
                      </m:r>
                    </m:oMath>
                  </m:oMathPara>
                </a14:m>
                <a:endParaRPr lang="en-US" altLang="zh-CN" sz="2800" dirty="0"/>
              </a:p>
              <a:p>
                <a:pPr algn="ctr"/>
                <a14:m>
                  <m:oMath xmlns:m="http://schemas.openxmlformats.org/officeDocument/2006/math">
                    <m:sSubSup>
                      <m:sSubSupPr>
                        <m:ctrlPr>
                          <a:rPr lang="en-US" altLang="zh-CN" sz="280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𝑉</m:t>
                        </m:r>
                      </m:e>
                      <m:sub>
                        <m:r>
                          <a:rPr lang="en-US" altLang="zh-CN" sz="2800" b="0" i="1" smtClean="0">
                            <a:solidFill>
                              <a:schemeClr val="tx1"/>
                            </a:solidFill>
                            <a:latin typeface="Cambria Math" panose="02040503050406030204" pitchFamily="18" charset="0"/>
                          </a:rPr>
                          <m:t>0</m:t>
                        </m:r>
                      </m:sub>
                      <m:sup>
                        <m:r>
                          <a:rPr lang="en-US" altLang="zh-CN" sz="2800" b="0" i="1" smtClean="0">
                            <a:solidFill>
                              <a:schemeClr val="tx1"/>
                            </a:solidFill>
                            <a:latin typeface="Cambria Math" panose="02040503050406030204" pitchFamily="18" charset="0"/>
                          </a:rPr>
                          <m:t>𝑈</m:t>
                        </m:r>
                      </m:sup>
                    </m:sSubSup>
                    <m:r>
                      <a:rPr lang="en-US" altLang="zh-CN" sz="2800" b="0" i="1" smtClean="0">
                        <a:solidFill>
                          <a:schemeClr val="tx1"/>
                        </a:solidFill>
                        <a:latin typeface="Cambria Math" panose="02040503050406030204" pitchFamily="18" charset="0"/>
                      </a:rPr>
                      <m:t>=</m:t>
                    </m:r>
                    <m:f>
                      <m:fPr>
                        <m:ctrlPr>
                          <a:rPr lang="en-US" altLang="zh-CN" sz="2800" b="0" i="1" smtClean="0">
                            <a:solidFill>
                              <a:schemeClr val="tx1"/>
                            </a:solidFill>
                            <a:latin typeface="Cambria Math" panose="02040503050406030204" pitchFamily="18" charset="0"/>
                          </a:rPr>
                        </m:ctrlPr>
                      </m:fPr>
                      <m:num>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𝐹𝐶𝐹</m:t>
                            </m:r>
                          </m:e>
                          <m:sub>
                            <m:r>
                              <a:rPr lang="en-US" altLang="zh-CN" sz="2800" b="0" i="1" smtClean="0">
                                <a:solidFill>
                                  <a:schemeClr val="tx1"/>
                                </a:solidFill>
                                <a:latin typeface="Cambria Math" panose="02040503050406030204" pitchFamily="18" charset="0"/>
                              </a:rPr>
                              <m:t>1</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𝑈</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den>
                    </m:f>
                    <m:r>
                      <a:rPr lang="en-US" altLang="zh-CN" sz="2800" b="0" i="1" smtClean="0">
                        <a:solidFill>
                          <a:schemeClr val="tx1"/>
                        </a:solidFill>
                        <a:latin typeface="Cambria Math" panose="02040503050406030204" pitchFamily="18" charset="0"/>
                      </a:rPr>
                      <m:t>=</m:t>
                    </m:r>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800</m:t>
                        </m:r>
                      </m:num>
                      <m:den>
                        <m:r>
                          <a:rPr lang="en-US" altLang="zh-CN" sz="2800" b="0" i="1" smtClean="0">
                            <a:solidFill>
                              <a:schemeClr val="tx1"/>
                            </a:solidFill>
                            <a:latin typeface="Cambria Math" panose="02040503050406030204" pitchFamily="18" charset="0"/>
                          </a:rPr>
                          <m:t>14.667%−5%</m:t>
                        </m:r>
                      </m:den>
                    </m:f>
                    <m:r>
                      <a:rPr lang="en-US" altLang="zh-CN" sz="2800" b="0" i="1" smtClean="0">
                        <a:solidFill>
                          <a:schemeClr val="tx1"/>
                        </a:solidFill>
                        <a:latin typeface="Cambria Math" panose="02040503050406030204" pitchFamily="18" charset="0"/>
                      </a:rPr>
                      <m:t>=8275.58</m:t>
                    </m:r>
                  </m:oMath>
                </a14:m>
                <a:r>
                  <a:rPr lang="zh-CN" altLang="en-US" sz="2800" dirty="0"/>
                  <a:t>万元</a:t>
                </a:r>
                <a:endParaRPr lang="en-US" altLang="zh-CN" sz="2800" dirty="0"/>
              </a:p>
              <a:p>
                <a:pPr algn="ct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b="0" i="1" smtClean="0">
                            <a:latin typeface="Cambria Math" panose="02040503050406030204" pitchFamily="18" charset="0"/>
                          </a:rPr>
                          <m:t>𝐿</m:t>
                        </m:r>
                      </m:sub>
                      <m:sup>
                        <m:r>
                          <a:rPr lang="en-US" altLang="zh-CN" sz="2800" i="1">
                            <a:latin typeface="Cambria Math" panose="02040503050406030204" pitchFamily="18" charset="0"/>
                          </a:rPr>
                          <m:t>𝑈</m:t>
                        </m:r>
                      </m:sup>
                    </m:sSub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𝐹𝐶𝐹</m:t>
                            </m:r>
                          </m:e>
                          <m:sub>
                            <m:r>
                              <a:rPr lang="en-US" altLang="zh-CN" sz="2800" i="1">
                                <a:latin typeface="Cambria Math" panose="02040503050406030204" pitchFamily="18" charset="0"/>
                              </a:rPr>
                              <m:t>1</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b="0" i="1" smtClean="0">
                                <a:latin typeface="Cambria Math" panose="02040503050406030204" pitchFamily="18" charset="0"/>
                              </a:rPr>
                              <m:t>𝑊𝐴𝐶𝐶</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800</m:t>
                        </m:r>
                      </m:num>
                      <m:den>
                        <m:r>
                          <a:rPr lang="en-US" altLang="zh-CN" sz="2800" i="1">
                            <a:latin typeface="Cambria Math" panose="02040503050406030204" pitchFamily="18" charset="0"/>
                          </a:rPr>
                          <m:t>1</m:t>
                        </m:r>
                        <m:r>
                          <a:rPr lang="en-US" altLang="zh-CN" sz="2800" b="0" i="1" smtClean="0">
                            <a:latin typeface="Cambria Math" panose="02040503050406030204" pitchFamily="18" charset="0"/>
                          </a:rPr>
                          <m:t>3</m:t>
                        </m:r>
                        <m:r>
                          <a:rPr lang="en-US" altLang="zh-CN" sz="2800" i="1">
                            <a:latin typeface="Cambria Math" panose="02040503050406030204" pitchFamily="18" charset="0"/>
                          </a:rPr>
                          <m:t>.</m:t>
                        </m:r>
                        <m:r>
                          <a:rPr lang="en-US" altLang="zh-CN" sz="2800" b="0" i="1" smtClean="0">
                            <a:latin typeface="Cambria Math" panose="02040503050406030204" pitchFamily="18" charset="0"/>
                          </a:rPr>
                          <m:t>733</m:t>
                        </m:r>
                        <m:r>
                          <a:rPr lang="en-US" altLang="zh-CN" sz="2800" i="1">
                            <a:latin typeface="Cambria Math" panose="02040503050406030204" pitchFamily="18" charset="0"/>
                          </a:rPr>
                          <m:t>%−5%</m:t>
                        </m:r>
                      </m:den>
                    </m:f>
                    <m:r>
                      <a:rPr lang="en-US" altLang="zh-CN" sz="2800" i="1">
                        <a:latin typeface="Cambria Math" panose="02040503050406030204" pitchFamily="18" charset="0"/>
                      </a:rPr>
                      <m:t>=</m:t>
                    </m:r>
                    <m:r>
                      <a:rPr lang="en-US" altLang="zh-CN" sz="2800" b="0" i="1" smtClean="0">
                        <a:latin typeface="Cambria Math" panose="02040503050406030204" pitchFamily="18" charset="0"/>
                      </a:rPr>
                      <m:t>9160.65</m:t>
                    </m:r>
                  </m:oMath>
                </a14:m>
                <a:r>
                  <a:rPr lang="zh-CN" altLang="en-US" sz="2800" dirty="0"/>
                  <a:t>万元</a:t>
                </a:r>
                <a:endParaRPr lang="en-US" altLang="zh-CN" sz="2800" dirty="0"/>
              </a:p>
              <a:p>
                <a:pPr algn="ctr"/>
                <a:r>
                  <a:rPr lang="zh-CN" altLang="en-US" sz="2800" dirty="0"/>
                  <a:t>故</a:t>
                </a:r>
                <a14:m>
                  <m:oMath xmlns:m="http://schemas.openxmlformats.org/officeDocument/2006/math">
                    <m:r>
                      <a:rPr lang="zh-CN" altLang="en-US" sz="2800" i="1" dirty="0">
                        <a:latin typeface="Cambria Math" panose="02040503050406030204" pitchFamily="18" charset="0"/>
                      </a:rPr>
                      <m:t>利息税盾的</m:t>
                    </m:r>
                    <m:r>
                      <a:rPr lang="zh-CN" altLang="en-US" sz="2800" i="1" dirty="0" smtClean="0">
                        <a:latin typeface="Cambria Math" panose="02040503050406030204" pitchFamily="18" charset="0"/>
                      </a:rPr>
                      <m:t>现值</m:t>
                    </m:r>
                    <m:r>
                      <a:rPr lang="en-US" altLang="zh-CN" sz="2800" i="1" dirty="0" smtClean="0">
                        <a:latin typeface="Cambria Math" panose="02040503050406030204" pitchFamily="18" charset="0"/>
                      </a:rPr>
                      <m:t>𝑇</m:t>
                    </m:r>
                    <m:r>
                      <a:rPr lang="en-US" altLang="zh-CN" sz="2800" i="1" dirty="0" smtClean="0">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𝐿</m:t>
                        </m:r>
                      </m:sub>
                      <m:sup>
                        <m:r>
                          <a:rPr lang="en-US" altLang="zh-CN" sz="2800" i="1">
                            <a:latin typeface="Cambria Math" panose="02040503050406030204" pitchFamily="18" charset="0"/>
                          </a:rPr>
                          <m:t>𝑈</m:t>
                        </m:r>
                      </m:sup>
                    </m:sSubSup>
                    <m:r>
                      <a:rPr lang="en-US" altLang="zh-CN" sz="2800" b="0" i="0" smtClean="0">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𝑉</m:t>
                        </m:r>
                      </m:e>
                      <m:sub>
                        <m:r>
                          <a:rPr lang="en-US" altLang="zh-CN" sz="2800" i="1">
                            <a:latin typeface="Cambria Math" panose="02040503050406030204" pitchFamily="18" charset="0"/>
                          </a:rPr>
                          <m:t>0</m:t>
                        </m:r>
                      </m:sub>
                      <m:sup>
                        <m:r>
                          <a:rPr lang="en-US" altLang="zh-CN" sz="2800" i="1">
                            <a:latin typeface="Cambria Math" panose="02040503050406030204" pitchFamily="18" charset="0"/>
                          </a:rPr>
                          <m:t>𝑈</m:t>
                        </m:r>
                      </m:sup>
                    </m:sSubSup>
                    <m:r>
                      <a:rPr lang="en-US" altLang="zh-CN" sz="2800" b="0" i="1" smtClean="0">
                        <a:latin typeface="Cambria Math" panose="02040503050406030204" pitchFamily="18" charset="0"/>
                      </a:rPr>
                      <m:t>=885.07</m:t>
                    </m:r>
                  </m:oMath>
                </a14:m>
                <a:r>
                  <a:rPr lang="zh-CN" altLang="en-US" sz="2800" dirty="0"/>
                  <a:t>万元，</a:t>
                </a:r>
                <a:r>
                  <a:rPr lang="zh-CN" altLang="en-US" sz="2800" dirty="0">
                    <a:solidFill>
                      <a:srgbClr val="FF0000"/>
                    </a:solidFill>
                  </a:rPr>
                  <a:t>✖</a:t>
                </a:r>
                <a:endParaRPr lang="en-US" altLang="zh-CN" sz="2800" dirty="0"/>
              </a:p>
            </p:txBody>
          </p:sp>
        </mc:Choice>
        <mc:Fallback xmlns="">
          <p:sp>
            <p:nvSpPr>
              <p:cNvPr id="5" name="文本框 4">
                <a:extLst>
                  <a:ext uri="{FF2B5EF4-FFF2-40B4-BE49-F238E27FC236}">
                    <a16:creationId xmlns:a16="http://schemas.microsoft.com/office/drawing/2014/main" id="{1E0DE39C-80CF-DD5C-A622-20F606CA8644}"/>
                  </a:ext>
                </a:extLst>
              </p:cNvPr>
              <p:cNvSpPr txBox="1">
                <a:spLocks noRot="1" noChangeAspect="1" noMove="1" noResize="1" noEditPoints="1" noAdjustHandles="1" noChangeArrowheads="1" noChangeShapeType="1" noTextEdit="1"/>
              </p:cNvSpPr>
              <p:nvPr/>
            </p:nvSpPr>
            <p:spPr>
              <a:xfrm>
                <a:off x="-32431" y="1220124"/>
                <a:ext cx="12256863" cy="4121385"/>
              </a:xfrm>
              <a:prstGeom prst="rect">
                <a:avLst/>
              </a:prstGeom>
              <a:blipFill>
                <a:blip r:embed="rId4"/>
                <a:stretch>
                  <a:fillRect l="-1045" t="-1627" b="-34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5896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5319868" y="2492701"/>
            <a:ext cx="2380129" cy="1200329"/>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7200" dirty="0"/>
              <a:t>End</a:t>
            </a:r>
            <a:r>
              <a:rPr lang="zh-CN" altLang="en-US" sz="7200" dirty="0"/>
              <a:t>！</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657689" y="4365299"/>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3"/>
            </p:custDataLst>
          </p:nvPr>
        </p:nvSpPr>
        <p:spPr>
          <a:xfrm>
            <a:off x="3437866"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4"/>
            </p:custDataLst>
          </p:nvPr>
        </p:nvSpPr>
        <p:spPr>
          <a:xfrm>
            <a:off x="7745694"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Tree>
    <p:extLst>
      <p:ext uri="{BB962C8B-B14F-4D97-AF65-F5344CB8AC3E}">
        <p14:creationId xmlns:p14="http://schemas.microsoft.com/office/powerpoint/2010/main" val="195356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205F13E7-E291-0C0B-500A-86B489B760B5}"/>
              </a:ext>
            </a:extLst>
          </p:cNvPr>
          <p:cNvSpPr txBox="1"/>
          <p:nvPr/>
        </p:nvSpPr>
        <p:spPr>
          <a:xfrm>
            <a:off x="439270" y="1298687"/>
            <a:ext cx="11546541" cy="2893100"/>
          </a:xfrm>
          <a:prstGeom prst="rect">
            <a:avLst/>
          </a:prstGeom>
          <a:noFill/>
        </p:spPr>
        <p:txBody>
          <a:bodyPr wrap="square">
            <a:spAutoFit/>
          </a:bodyPr>
          <a:lstStyle/>
          <a:p>
            <a:r>
              <a:rPr lang="zh-CN" altLang="en-US" sz="2800" dirty="0"/>
              <a:t>例题：上财</a:t>
            </a:r>
            <a:r>
              <a:rPr lang="en-US" altLang="zh-CN" sz="2800" dirty="0"/>
              <a:t>2014</a:t>
            </a:r>
            <a:r>
              <a:rPr lang="zh-CN" altLang="en-US" sz="2800" dirty="0"/>
              <a:t>年真题</a:t>
            </a:r>
            <a:endParaRPr lang="en-US" altLang="zh-CN" sz="2800" dirty="0"/>
          </a:p>
          <a:p>
            <a:endParaRPr lang="en-US" altLang="zh-CN" sz="1400" dirty="0"/>
          </a:p>
          <a:p>
            <a:r>
              <a:rPr lang="zh-CN" altLang="en-US" sz="2800" dirty="0"/>
              <a:t>甲公司流通在外的股数为 </a:t>
            </a:r>
            <a:r>
              <a:rPr lang="en-US" altLang="zh-CN" sz="2800" dirty="0"/>
              <a:t>10000 </a:t>
            </a:r>
            <a:r>
              <a:rPr lang="zh-CN" altLang="en-US" sz="2800" dirty="0"/>
              <a:t>股，每股市场价值 </a:t>
            </a:r>
            <a:r>
              <a:rPr lang="en-US" altLang="zh-CN" sz="2800" dirty="0"/>
              <a:t>5 </a:t>
            </a:r>
            <a:r>
              <a:rPr lang="zh-CN" altLang="en-US" sz="2800" dirty="0"/>
              <a:t>元，现以</a:t>
            </a:r>
            <a:r>
              <a:rPr lang="en-US" altLang="zh-CN" sz="2800" dirty="0"/>
              <a:t>5%</a:t>
            </a:r>
            <a:r>
              <a:rPr lang="zh-CN" altLang="en-US" sz="2800" dirty="0"/>
              <a:t>的股利支付率发行</a:t>
            </a:r>
            <a:r>
              <a:rPr lang="zh-CN" altLang="en-US" sz="2800" dirty="0">
                <a:solidFill>
                  <a:schemeClr val="accent1"/>
                </a:solidFill>
              </a:rPr>
              <a:t>股票</a:t>
            </a:r>
            <a:r>
              <a:rPr lang="zh-CN" altLang="en-US" sz="2800" dirty="0"/>
              <a:t>股利（原题这里没有“股票”二字，可能是考生回忆错误，如果这里理解为发行现金股利的话此题无解）， 在股利分配之后甲公司的总价为？</a:t>
            </a:r>
            <a:endParaRPr lang="en-US" altLang="zh-CN" sz="2800" dirty="0"/>
          </a:p>
          <a:p>
            <a:r>
              <a:rPr lang="en-US" altLang="zh-CN" sz="2800" dirty="0"/>
              <a:t>A.52500        B.50000        C.47619.05        D.55000</a:t>
            </a:r>
            <a:endParaRPr lang="zh-CN" altLang="en-US" sz="2800" dirty="0"/>
          </a:p>
        </p:txBody>
      </p:sp>
      <p:sp>
        <p:nvSpPr>
          <p:cNvPr id="6" name="文本框 5">
            <a:extLst>
              <a:ext uri="{FF2B5EF4-FFF2-40B4-BE49-F238E27FC236}">
                <a16:creationId xmlns:a16="http://schemas.microsoft.com/office/drawing/2014/main" id="{1410D106-C3FD-5B76-3775-2B92DA149F80}"/>
              </a:ext>
            </a:extLst>
          </p:cNvPr>
          <p:cNvSpPr txBox="1"/>
          <p:nvPr/>
        </p:nvSpPr>
        <p:spPr>
          <a:xfrm>
            <a:off x="439270" y="4778188"/>
            <a:ext cx="7593745" cy="954107"/>
          </a:xfrm>
          <a:prstGeom prst="rect">
            <a:avLst/>
          </a:prstGeom>
          <a:noFill/>
        </p:spPr>
        <p:txBody>
          <a:bodyPr wrap="none" rtlCol="0">
            <a:spAutoFit/>
          </a:bodyPr>
          <a:lstStyle/>
          <a:p>
            <a:pPr algn="l"/>
            <a:r>
              <a:rPr lang="zh-CN" altLang="en-US" sz="2800" dirty="0"/>
              <a:t>答案：</a:t>
            </a:r>
            <a:r>
              <a:rPr lang="en-US" altLang="zh-CN" sz="2800" dirty="0">
                <a:solidFill>
                  <a:srgbClr val="FF0000"/>
                </a:solidFill>
              </a:rPr>
              <a:t>B</a:t>
            </a:r>
          </a:p>
          <a:p>
            <a:pPr algn="l"/>
            <a:r>
              <a:rPr lang="zh-CN" altLang="en-US" sz="2800" dirty="0"/>
              <a:t>发行股票股利，股票总价值不变，仍为</a:t>
            </a:r>
            <a:r>
              <a:rPr lang="en-US" altLang="zh-CN" sz="2800" dirty="0"/>
              <a:t>50000</a:t>
            </a:r>
            <a:r>
              <a:rPr lang="zh-CN" altLang="en-US" sz="2800" dirty="0"/>
              <a:t>元</a:t>
            </a:r>
          </a:p>
        </p:txBody>
      </p:sp>
    </p:spTree>
    <p:extLst>
      <p:ext uri="{BB962C8B-B14F-4D97-AF65-F5344CB8AC3E}">
        <p14:creationId xmlns:p14="http://schemas.microsoft.com/office/powerpoint/2010/main" val="350184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E0F7A24E-7D04-8A40-56FB-229FDB06C148}"/>
              </a:ext>
            </a:extLst>
          </p:cNvPr>
          <p:cNvSpPr txBox="1"/>
          <p:nvPr/>
        </p:nvSpPr>
        <p:spPr>
          <a:xfrm>
            <a:off x="331694" y="1047861"/>
            <a:ext cx="11528611" cy="2893100"/>
          </a:xfrm>
          <a:prstGeom prst="rect">
            <a:avLst/>
          </a:prstGeom>
          <a:noFill/>
        </p:spPr>
        <p:txBody>
          <a:bodyPr wrap="square">
            <a:spAutoFit/>
          </a:bodyPr>
          <a:lstStyle/>
          <a:p>
            <a:r>
              <a:rPr lang="zh-CN" altLang="en-US" sz="2800" dirty="0"/>
              <a:t>例题：上财</a:t>
            </a:r>
            <a:r>
              <a:rPr lang="en-US" altLang="zh-CN" sz="2800" dirty="0"/>
              <a:t>2015</a:t>
            </a:r>
            <a:r>
              <a:rPr lang="zh-CN" altLang="en-US" sz="2800" dirty="0"/>
              <a:t>年真题</a:t>
            </a:r>
            <a:endParaRPr lang="en-US" altLang="zh-CN" sz="2800" dirty="0"/>
          </a:p>
          <a:p>
            <a:endParaRPr lang="en-US" altLang="zh-CN" sz="1400" dirty="0"/>
          </a:p>
          <a:p>
            <a:r>
              <a:rPr lang="zh-CN" altLang="en-US" sz="2800" dirty="0"/>
              <a:t>国际游艇股份有限公司目前所有资产的市场价值为</a:t>
            </a:r>
            <a:r>
              <a:rPr lang="en-US" altLang="zh-CN" sz="2800" dirty="0"/>
              <a:t>6</a:t>
            </a:r>
            <a:r>
              <a:rPr lang="zh-CN" altLang="en-US" sz="2800" dirty="0"/>
              <a:t>亿，其中</a:t>
            </a:r>
            <a:r>
              <a:rPr lang="en-US" altLang="zh-CN" sz="2800" dirty="0"/>
              <a:t>7</a:t>
            </a:r>
            <a:r>
              <a:rPr lang="zh-CN" altLang="en-US" sz="2800" dirty="0"/>
              <a:t>千万为现金，公司负债</a:t>
            </a:r>
            <a:r>
              <a:rPr lang="en-US" altLang="zh-CN" sz="2800" dirty="0"/>
              <a:t>2.5</a:t>
            </a:r>
            <a:r>
              <a:rPr lang="zh-CN" altLang="en-US" sz="2800" dirty="0"/>
              <a:t>亿，发行在外的总股份数为</a:t>
            </a:r>
            <a:r>
              <a:rPr lang="en-US" altLang="zh-CN" sz="2800" dirty="0"/>
              <a:t>2</a:t>
            </a:r>
            <a:r>
              <a:rPr lang="zh-CN" altLang="en-US" sz="2800" dirty="0"/>
              <a:t>千万股。假设资本市场是完美的，如果公司把</a:t>
            </a:r>
            <a:r>
              <a:rPr lang="en-US" altLang="zh-CN" sz="2800" dirty="0"/>
              <a:t>7</a:t>
            </a:r>
            <a:r>
              <a:rPr lang="zh-CN" altLang="en-US" sz="2800" dirty="0"/>
              <a:t>千万的现金作为股利发给股东，那么发完股利之后公司的股价与以下哪个数字最为接近？</a:t>
            </a:r>
            <a:endParaRPr lang="en-US" altLang="zh-CN" sz="2800" dirty="0"/>
          </a:p>
          <a:p>
            <a:r>
              <a:rPr lang="en-US" altLang="zh-CN" sz="2800" dirty="0"/>
              <a:t>A.26.50		B.12.50		C.14.00		D.17.50</a:t>
            </a:r>
            <a:endParaRPr lang="zh-CN" altLang="en-US" sz="28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809547D-A01D-EDF4-514E-BB8089095854}"/>
                  </a:ext>
                </a:extLst>
              </p:cNvPr>
              <p:cNvSpPr txBox="1"/>
              <p:nvPr/>
            </p:nvSpPr>
            <p:spPr>
              <a:xfrm>
                <a:off x="331694" y="4168946"/>
                <a:ext cx="11636188" cy="2246769"/>
              </a:xfrm>
              <a:prstGeom prst="rect">
                <a:avLst/>
              </a:prstGeom>
              <a:noFill/>
            </p:spPr>
            <p:txBody>
              <a:bodyPr wrap="square" rtlCol="0">
                <a:spAutoFit/>
              </a:bodyPr>
              <a:lstStyle/>
              <a:p>
                <a:pPr algn="l"/>
                <a:r>
                  <a:rPr lang="zh-CN" altLang="en-US" sz="2800" dirty="0"/>
                  <a:t>答案：</a:t>
                </a:r>
                <a:r>
                  <a:rPr lang="en-US" altLang="zh-CN" sz="2800" dirty="0">
                    <a:solidFill>
                      <a:srgbClr val="FF0000"/>
                    </a:solidFill>
                  </a:rPr>
                  <a:t>C</a:t>
                </a:r>
                <a:r>
                  <a:rPr lang="zh-CN" altLang="en-US" sz="2800" dirty="0"/>
                  <a:t>，发放现金股利</a:t>
                </a:r>
                <a:endParaRPr lang="en-US" altLang="zh-CN" sz="2800" dirty="0"/>
              </a:p>
              <a:p>
                <a:r>
                  <a:rPr lang="zh-CN" altLang="en-US" sz="2800" dirty="0"/>
                  <a:t>在完美资本市场</a:t>
                </a:r>
                <a14:m>
                  <m:oMath xmlns:m="http://schemas.openxmlformats.org/officeDocument/2006/math">
                    <m:sSub>
                      <m:sSubPr>
                        <m:ctrlPr>
                          <a:rPr lang="en-US" altLang="zh-CN" sz="2800" i="1" smtClean="0">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𝑉</m:t>
                            </m:r>
                          </m:e>
                          <m:sub>
                            <m:r>
                              <a:rPr lang="en-US" altLang="zh-CN" sz="2800" b="0" i="1" smtClean="0">
                                <a:latin typeface="Cambria Math" panose="02040503050406030204" pitchFamily="18" charset="0"/>
                              </a:rPr>
                              <m:t>𝑈</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0" i="1" dirty="0" smtClean="0">
                        <a:latin typeface="Cambria Math" panose="02040503050406030204" pitchFamily="18" charset="0"/>
                      </a:rPr>
                      <m:t>6</m:t>
                    </m:r>
                    <m:r>
                      <a:rPr lang="en-US" altLang="zh-CN" sz="2800" i="1" dirty="0" smtClean="0">
                        <a:latin typeface="Cambria Math" panose="02040503050406030204" pitchFamily="18" charset="0"/>
                      </a:rPr>
                      <m:t>−0.7</m:t>
                    </m:r>
                  </m:oMath>
                </a14:m>
                <a:r>
                  <a:rPr lang="zh-CN" altLang="en-US" sz="2800" dirty="0"/>
                  <a:t>亿元，</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b="0" i="0" smtClean="0">
                        <a:latin typeface="Cambria Math" panose="02040503050406030204" pitchFamily="18" charset="0"/>
                      </a:rPr>
                      <m:t>2.5−0.7=1.8</m:t>
                    </m:r>
                  </m:oMath>
                </a14:m>
                <a:r>
                  <a:rPr lang="zh-CN" altLang="en-US" sz="2800" dirty="0"/>
                  <a:t>亿元，故</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3</m:t>
                    </m:r>
                    <m:r>
                      <a:rPr lang="en-US" altLang="zh-CN" sz="2800" b="0" i="0" smtClean="0">
                        <a:latin typeface="Cambria Math" panose="02040503050406030204" pitchFamily="18" charset="0"/>
                      </a:rPr>
                      <m:t>.5</m:t>
                    </m:r>
                  </m:oMath>
                </a14:m>
                <a:r>
                  <a:rPr lang="zh-CN" altLang="en-US" sz="2800" dirty="0"/>
                  <a:t>亿元，将</a:t>
                </a:r>
                <a:r>
                  <a:rPr lang="en-US" altLang="zh-CN" sz="2800" dirty="0"/>
                  <a:t>7</a:t>
                </a:r>
                <a:r>
                  <a:rPr lang="zh-CN" altLang="en-US" sz="2800" dirty="0"/>
                  <a:t>千万现金股利发放完毕后</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b="0" i="1" smtClean="0">
                            <a:latin typeface="Cambria Math" panose="02040503050406030204" pitchFamily="18" charset="0"/>
                          </a:rPr>
                          <m:t>2</m:t>
                        </m:r>
                      </m:sub>
                    </m:sSub>
                    <m:r>
                      <a:rPr lang="en-US" altLang="zh-CN" sz="2800" b="0" i="0" smtClean="0">
                        <a:latin typeface="Cambria Math" panose="02040503050406030204" pitchFamily="18" charset="0"/>
                      </a:rPr>
                      <m:t>=2.5</m:t>
                    </m:r>
                  </m:oMath>
                </a14:m>
                <a:r>
                  <a:rPr lang="zh-CN" altLang="en-US" sz="2800" dirty="0"/>
                  <a:t>亿元，故</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2</m:t>
                    </m:r>
                    <m:r>
                      <a:rPr lang="en-US" altLang="zh-CN" sz="2800">
                        <a:latin typeface="Cambria Math" panose="02040503050406030204" pitchFamily="18" charset="0"/>
                      </a:rPr>
                      <m:t>.</m:t>
                    </m:r>
                    <m:r>
                      <a:rPr lang="en-US" altLang="zh-CN" sz="2800" b="0" i="0" smtClean="0">
                        <a:latin typeface="Cambria Math" panose="02040503050406030204" pitchFamily="18" charset="0"/>
                      </a:rPr>
                      <m:t>8</m:t>
                    </m:r>
                  </m:oMath>
                </a14:m>
                <a:r>
                  <a:rPr lang="zh-CN" altLang="en-US" sz="2800" dirty="0"/>
                  <a:t>亿元，因此股价从发放股利前的</a:t>
                </a:r>
                <a14:m>
                  <m:oMath xmlns:m="http://schemas.openxmlformats.org/officeDocument/2006/math">
                    <m:r>
                      <a:rPr lang="en-US" altLang="zh-CN" sz="2800" i="1" dirty="0">
                        <a:latin typeface="Cambria Math" panose="02040503050406030204" pitchFamily="18" charset="0"/>
                      </a:rPr>
                      <m:t>3</m:t>
                    </m:r>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5</m:t>
                    </m:r>
                    <m:r>
                      <a:rPr lang="en-US" altLang="zh-CN" sz="2800" i="1" dirty="0" smtClean="0">
                        <a:latin typeface="Cambria Math" panose="02040503050406030204" pitchFamily="18" charset="0"/>
                      </a:rPr>
                      <m:t>/0.2=</m:t>
                    </m:r>
                    <m:r>
                      <a:rPr lang="en-US" altLang="zh-CN" sz="2800" b="0" i="1" dirty="0" smtClean="0">
                        <a:latin typeface="Cambria Math" panose="02040503050406030204" pitchFamily="18" charset="0"/>
                      </a:rPr>
                      <m:t>17</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5</m:t>
                    </m:r>
                    <m:r>
                      <a:rPr lang="zh-CN" altLang="en-US" sz="2800" i="1" dirty="0" smtClean="0">
                        <a:latin typeface="Cambria Math" panose="02040503050406030204" pitchFamily="18" charset="0"/>
                      </a:rPr>
                      <m:t>元</m:t>
                    </m:r>
                  </m:oMath>
                </a14:m>
                <a:r>
                  <a:rPr lang="zh-CN" altLang="en-US" sz="2800" dirty="0"/>
                  <a:t>下降到发放股利后的</a:t>
                </a:r>
                <a14:m>
                  <m:oMath xmlns:m="http://schemas.openxmlformats.org/officeDocument/2006/math">
                    <m:r>
                      <a:rPr lang="en-US" altLang="zh-CN" sz="2800" b="0" i="1" dirty="0" smtClean="0">
                        <a:latin typeface="Cambria Math" panose="02040503050406030204" pitchFamily="18" charset="0"/>
                      </a:rPr>
                      <m:t>2</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8</m:t>
                    </m:r>
                    <m:r>
                      <a:rPr lang="en-US" altLang="zh-CN" sz="2800" i="1" dirty="0">
                        <a:latin typeface="Cambria Math" panose="02040503050406030204" pitchFamily="18" charset="0"/>
                      </a:rPr>
                      <m:t>/0.2=</m:t>
                    </m:r>
                    <m:r>
                      <a:rPr lang="en-US" altLang="zh-CN" sz="2800" b="0" i="1" dirty="0" smtClean="0">
                        <a:latin typeface="Cambria Math" panose="02040503050406030204" pitchFamily="18" charset="0"/>
                      </a:rPr>
                      <m:t>14</m:t>
                    </m:r>
                    <m:r>
                      <a:rPr lang="zh-CN" altLang="en-US" sz="2800" i="1" dirty="0">
                        <a:latin typeface="Cambria Math" panose="02040503050406030204" pitchFamily="18" charset="0"/>
                      </a:rPr>
                      <m:t>元</m:t>
                    </m:r>
                  </m:oMath>
                </a14:m>
                <a:endParaRPr lang="zh-CN" altLang="en-US" sz="2800" dirty="0"/>
              </a:p>
            </p:txBody>
          </p:sp>
        </mc:Choice>
        <mc:Fallback xmlns="">
          <p:sp>
            <p:nvSpPr>
              <p:cNvPr id="4" name="文本框 3">
                <a:extLst>
                  <a:ext uri="{FF2B5EF4-FFF2-40B4-BE49-F238E27FC236}">
                    <a16:creationId xmlns:a16="http://schemas.microsoft.com/office/drawing/2014/main" id="{4809547D-A01D-EDF4-514E-BB8089095854}"/>
                  </a:ext>
                </a:extLst>
              </p:cNvPr>
              <p:cNvSpPr txBox="1">
                <a:spLocks noRot="1" noChangeAspect="1" noMove="1" noResize="1" noEditPoints="1" noAdjustHandles="1" noChangeArrowheads="1" noChangeShapeType="1" noTextEdit="1"/>
              </p:cNvSpPr>
              <p:nvPr/>
            </p:nvSpPr>
            <p:spPr>
              <a:xfrm>
                <a:off x="331694" y="4168946"/>
                <a:ext cx="11636188" cy="2246769"/>
              </a:xfrm>
              <a:prstGeom prst="rect">
                <a:avLst/>
              </a:prstGeom>
              <a:blipFill>
                <a:blip r:embed="rId4"/>
                <a:stretch>
                  <a:fillRect l="-1048" t="-3261" r="-105" b="-6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650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2</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745260" y="3930223"/>
            <a:ext cx="2701480"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股利政策</a:t>
            </a:r>
          </a:p>
        </p:txBody>
      </p:sp>
    </p:spTree>
    <p:extLst>
      <p:ext uri="{BB962C8B-B14F-4D97-AF65-F5344CB8AC3E}">
        <p14:creationId xmlns:p14="http://schemas.microsoft.com/office/powerpoint/2010/main" val="60422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102153"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股利分派</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4" name="图片 3">
            <a:extLst>
              <a:ext uri="{FF2B5EF4-FFF2-40B4-BE49-F238E27FC236}">
                <a16:creationId xmlns:a16="http://schemas.microsoft.com/office/drawing/2014/main" id="{1235B6F6-843D-0BA3-504A-C743C4B2AE6F}"/>
              </a:ext>
            </a:extLst>
          </p:cNvPr>
          <p:cNvPicPr>
            <a:picLocks noChangeAspect="1"/>
          </p:cNvPicPr>
          <p:nvPr/>
        </p:nvPicPr>
        <p:blipFill>
          <a:blip r:embed="rId3"/>
          <a:stretch>
            <a:fillRect/>
          </a:stretch>
        </p:blipFill>
        <p:spPr>
          <a:xfrm>
            <a:off x="167023" y="1425388"/>
            <a:ext cx="11857954" cy="4007224"/>
          </a:xfrm>
          <a:prstGeom prst="rect">
            <a:avLst/>
          </a:prstGeom>
        </p:spPr>
      </p:pic>
    </p:spTree>
    <p:extLst>
      <p:ext uri="{BB962C8B-B14F-4D97-AF65-F5344CB8AC3E}">
        <p14:creationId xmlns:p14="http://schemas.microsoft.com/office/powerpoint/2010/main" val="31442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80"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支付现金股利</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74AB399E-ACFD-304B-E131-01D371929BF6}"/>
              </a:ext>
            </a:extLst>
          </p:cNvPr>
          <p:cNvSpPr txBox="1"/>
          <p:nvPr/>
        </p:nvSpPr>
        <p:spPr>
          <a:xfrm>
            <a:off x="546848" y="2951947"/>
            <a:ext cx="11098305" cy="954107"/>
          </a:xfrm>
          <a:prstGeom prst="rect">
            <a:avLst/>
          </a:prstGeom>
          <a:noFill/>
        </p:spPr>
        <p:txBody>
          <a:bodyPr wrap="square" rtlCol="0">
            <a:spAutoFit/>
          </a:bodyPr>
          <a:lstStyle/>
          <a:p>
            <a:r>
              <a:rPr lang="zh-CN" altLang="en-US" sz="2800" dirty="0"/>
              <a:t>在</a:t>
            </a:r>
            <a:r>
              <a:rPr lang="zh-CN" altLang="en-US" sz="2800" dirty="0">
                <a:solidFill>
                  <a:srgbClr val="FF0000"/>
                </a:solidFill>
              </a:rPr>
              <a:t>完美资本市场</a:t>
            </a:r>
            <a:r>
              <a:rPr lang="zh-CN" altLang="en-US" sz="2800" dirty="0"/>
              <a:t>中，公司支付现金股利时，</a:t>
            </a:r>
            <a:r>
              <a:rPr lang="zh-CN" altLang="en-US" sz="2800" dirty="0">
                <a:solidFill>
                  <a:srgbClr val="FF0000"/>
                </a:solidFill>
              </a:rPr>
              <a:t>除息日</a:t>
            </a:r>
            <a:r>
              <a:rPr lang="zh-CN" altLang="en-US" sz="2800" dirty="0"/>
              <a:t>的股价会立刻下跌，下跌幅度等于发放现金股利的数额。</a:t>
            </a:r>
          </a:p>
        </p:txBody>
      </p:sp>
    </p:spTree>
    <p:extLst>
      <p:ext uri="{BB962C8B-B14F-4D97-AF65-F5344CB8AC3E}">
        <p14:creationId xmlns:p14="http://schemas.microsoft.com/office/powerpoint/2010/main" val="262147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102158"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股票回购</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305A5C1C-2AE2-0686-3E25-A3D4C29CCDE9}"/>
              </a:ext>
            </a:extLst>
          </p:cNvPr>
          <p:cNvSpPr txBox="1"/>
          <p:nvPr/>
        </p:nvSpPr>
        <p:spPr>
          <a:xfrm>
            <a:off x="743821" y="2951947"/>
            <a:ext cx="10704359" cy="954107"/>
          </a:xfrm>
          <a:prstGeom prst="rect">
            <a:avLst/>
          </a:prstGeom>
          <a:noFill/>
        </p:spPr>
        <p:txBody>
          <a:bodyPr wrap="square" rtlCol="0">
            <a:spAutoFit/>
          </a:bodyPr>
          <a:lstStyle/>
          <a:p>
            <a:pPr algn="l"/>
            <a:r>
              <a:rPr lang="zh-CN" altLang="en-US" sz="2800" dirty="0"/>
              <a:t>在</a:t>
            </a:r>
            <a:r>
              <a:rPr lang="zh-CN" altLang="en-US" sz="2800" dirty="0">
                <a:solidFill>
                  <a:srgbClr val="FF0000"/>
                </a:solidFill>
              </a:rPr>
              <a:t>完美资本市场</a:t>
            </a:r>
            <a:r>
              <a:rPr lang="zh-CN" altLang="en-US" sz="2800" dirty="0"/>
              <a:t>中，公开市场回购股票对公司股价没有影响（即回购前后股价不变），股价与现金股利政策下的附息股价相同。</a:t>
            </a:r>
          </a:p>
        </p:txBody>
      </p:sp>
    </p:spTree>
    <p:extLst>
      <p:ext uri="{BB962C8B-B14F-4D97-AF65-F5344CB8AC3E}">
        <p14:creationId xmlns:p14="http://schemas.microsoft.com/office/powerpoint/2010/main" val="2998250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61c9884-2755-4b87-b35a-b60123a8fdf4&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8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1971</TotalTime>
  <Words>3233</Words>
  <Application>Microsoft Office PowerPoint</Application>
  <PresentationFormat>宽屏</PresentationFormat>
  <Paragraphs>276</Paragraphs>
  <Slides>32</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等线</vt:lpstr>
      <vt:lpstr>等线 Light</vt:lpstr>
      <vt:lpstr>微软雅黑</vt:lpstr>
      <vt:lpstr>字魂35号-经典雅黑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Z CG</cp:lastModifiedBy>
  <cp:revision>34</cp:revision>
  <dcterms:created xsi:type="dcterms:W3CDTF">2019-02-22T08:29:03Z</dcterms:created>
  <dcterms:modified xsi:type="dcterms:W3CDTF">2022-08-14T08:26:39Z</dcterms:modified>
</cp:coreProperties>
</file>