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007577251" r:id="rId2"/>
    <p:sldId id="886" r:id="rId3"/>
    <p:sldId id="2007577296" r:id="rId4"/>
    <p:sldId id="2007577299" r:id="rId5"/>
    <p:sldId id="2007577311" r:id="rId6"/>
    <p:sldId id="2007577297" r:id="rId7"/>
    <p:sldId id="2007577301" r:id="rId8"/>
    <p:sldId id="2007577318" r:id="rId9"/>
    <p:sldId id="2007577322" r:id="rId10"/>
    <p:sldId id="2007577337" r:id="rId11"/>
    <p:sldId id="2007577340" r:id="rId12"/>
    <p:sldId id="2007577339" r:id="rId13"/>
    <p:sldId id="2007577338" r:id="rId14"/>
    <p:sldId id="2007577341" r:id="rId15"/>
    <p:sldId id="2007577326" r:id="rId16"/>
    <p:sldId id="2007577342" r:id="rId17"/>
    <p:sldId id="2007577350" r:id="rId18"/>
    <p:sldId id="2007577346" r:id="rId19"/>
    <p:sldId id="2007577347" r:id="rId20"/>
    <p:sldId id="2007577348" r:id="rId21"/>
    <p:sldId id="2007577349" r:id="rId22"/>
    <p:sldId id="2007577352" r:id="rId23"/>
    <p:sldId id="2007577351" r:id="rId24"/>
    <p:sldId id="2007577343" r:id="rId25"/>
    <p:sldId id="2007577353" r:id="rId26"/>
    <p:sldId id="2007577354" r:id="rId27"/>
    <p:sldId id="2007577344" r:id="rId28"/>
    <p:sldId id="2007577355" r:id="rId29"/>
    <p:sldId id="2007577356" r:id="rId30"/>
    <p:sldId id="2007577357" r:id="rId31"/>
    <p:sldId id="2007577358" r:id="rId32"/>
    <p:sldId id="2007577359" r:id="rId33"/>
    <p:sldId id="2007577345" r:id="rId34"/>
    <p:sldId id="2007577274" r:id="rId35"/>
    <p:sldId id="2007577360" r:id="rId36"/>
    <p:sldId id="2007577361" r:id="rId37"/>
    <p:sldId id="2007577362" r:id="rId38"/>
    <p:sldId id="2007577363" r:id="rId39"/>
    <p:sldId id="2007577364" r:id="rId40"/>
    <p:sldId id="2007577365" r:id="rId41"/>
    <p:sldId id="2007577368" r:id="rId42"/>
    <p:sldId id="2007577369" r:id="rId43"/>
    <p:sldId id="2007577372" r:id="rId44"/>
    <p:sldId id="2007577374" r:id="rId45"/>
    <p:sldId id="2007577375" r:id="rId46"/>
    <p:sldId id="2007577376" r:id="rId47"/>
    <p:sldId id="2007577377" r:id="rId48"/>
    <p:sldId id="2007577378" r:id="rId49"/>
    <p:sldId id="2007577379" r:id="rId50"/>
    <p:sldId id="2007577380" r:id="rId51"/>
    <p:sldId id="2007577298" r:id="rId52"/>
    <p:sldId id="2007577273" r:id="rId53"/>
    <p:sldId id="2007577381" r:id="rId54"/>
    <p:sldId id="2007577382" r:id="rId55"/>
    <p:sldId id="2007577336" r:id="rId56"/>
    <p:sldId id="2007577335" r:id="rId57"/>
    <p:sldId id="2007577383" r:id="rId58"/>
    <p:sldId id="2007577384" r:id="rId59"/>
    <p:sldId id="2007577385" r:id="rId60"/>
    <p:sldId id="2007577386" r:id="rId61"/>
    <p:sldId id="2007577387" r:id="rId62"/>
    <p:sldId id="2007577388" r:id="rId63"/>
    <p:sldId id="2007577389" r:id="rId64"/>
    <p:sldId id="2007577310" r:id="rId65"/>
  </p:sldIdLst>
  <p:sldSz cx="12192000" cy="6858000"/>
  <p:notesSz cx="6858000" cy="9144000"/>
  <p:custDataLst>
    <p:tags r:id="rId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FBD15BC-C2FA-436E-9365-7447CF100CFF}">
          <p14:sldIdLst>
            <p14:sldId id="2007577251"/>
            <p14:sldId id="886"/>
            <p14:sldId id="2007577296"/>
            <p14:sldId id="2007577299"/>
            <p14:sldId id="2007577311"/>
            <p14:sldId id="2007577297"/>
            <p14:sldId id="2007577301"/>
            <p14:sldId id="2007577318"/>
            <p14:sldId id="2007577322"/>
            <p14:sldId id="2007577337"/>
            <p14:sldId id="2007577340"/>
            <p14:sldId id="2007577339"/>
            <p14:sldId id="2007577338"/>
            <p14:sldId id="2007577341"/>
            <p14:sldId id="2007577326"/>
            <p14:sldId id="2007577342"/>
            <p14:sldId id="2007577350"/>
            <p14:sldId id="2007577346"/>
            <p14:sldId id="2007577347"/>
            <p14:sldId id="2007577348"/>
            <p14:sldId id="2007577349"/>
            <p14:sldId id="2007577352"/>
            <p14:sldId id="2007577351"/>
            <p14:sldId id="2007577343"/>
            <p14:sldId id="2007577353"/>
            <p14:sldId id="2007577354"/>
            <p14:sldId id="2007577344"/>
            <p14:sldId id="2007577355"/>
            <p14:sldId id="2007577356"/>
            <p14:sldId id="2007577357"/>
            <p14:sldId id="2007577358"/>
            <p14:sldId id="2007577359"/>
            <p14:sldId id="2007577345"/>
            <p14:sldId id="2007577274"/>
            <p14:sldId id="2007577360"/>
            <p14:sldId id="2007577361"/>
            <p14:sldId id="2007577362"/>
            <p14:sldId id="2007577363"/>
            <p14:sldId id="2007577364"/>
            <p14:sldId id="2007577365"/>
            <p14:sldId id="2007577368"/>
            <p14:sldId id="2007577369"/>
            <p14:sldId id="2007577372"/>
            <p14:sldId id="2007577374"/>
            <p14:sldId id="2007577375"/>
            <p14:sldId id="2007577376"/>
            <p14:sldId id="2007577377"/>
            <p14:sldId id="2007577378"/>
            <p14:sldId id="2007577379"/>
            <p14:sldId id="2007577380"/>
            <p14:sldId id="2007577298"/>
            <p14:sldId id="2007577273"/>
            <p14:sldId id="2007577381"/>
            <p14:sldId id="2007577382"/>
            <p14:sldId id="2007577336"/>
            <p14:sldId id="2007577335"/>
            <p14:sldId id="2007577383"/>
            <p14:sldId id="2007577384"/>
            <p14:sldId id="2007577385"/>
            <p14:sldId id="2007577386"/>
            <p14:sldId id="2007577387"/>
            <p14:sldId id="2007577388"/>
            <p14:sldId id="2007577389"/>
            <p14:sldId id="200757731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67"/>
    <a:srgbClr val="C81623"/>
    <a:srgbClr val="6E6E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7330" autoAdjust="0"/>
  </p:normalViewPr>
  <p:slideViewPr>
    <p:cSldViewPr snapToGrid="0" showGuides="1">
      <p:cViewPr varScale="1">
        <p:scale>
          <a:sx n="69" d="100"/>
          <a:sy n="69" d="100"/>
        </p:scale>
        <p:origin x="76" y="4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68"/>
    </p:cViewPr>
  </p:sorterViewPr>
  <p:notesViewPr>
    <p:cSldViewPr snapToGrid="0" showGuides="1">
      <p:cViewPr varScale="1">
        <p:scale>
          <a:sx n="98" d="100"/>
          <a:sy n="98" d="100"/>
        </p:scale>
        <p:origin x="3524"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580F8-1E1D-4BB3-B344-59280A90D589}" type="datetimeFigureOut">
              <a:rPr lang="zh-CN" altLang="en-US" smtClean="0"/>
              <a:t>2022/10/3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5E331-3811-4993-BAA3-C4421D73AF36}" type="slidenum">
              <a:rPr lang="zh-CN" altLang="en-US" smtClean="0"/>
              <a:t>‹#›</a:t>
            </a:fld>
            <a:endParaRPr lang="zh-CN" altLang="en-US"/>
          </a:p>
        </p:txBody>
      </p:sp>
    </p:spTree>
    <p:extLst>
      <p:ext uri="{BB962C8B-B14F-4D97-AF65-F5344CB8AC3E}">
        <p14:creationId xmlns:p14="http://schemas.microsoft.com/office/powerpoint/2010/main" val="14549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本节主要介绍</a:t>
            </a:r>
            <a:r>
              <a:rPr lang="en-US" altLang="zh-CN" dirty="0"/>
              <a:t>《</a:t>
            </a:r>
            <a:r>
              <a:rPr lang="zh-CN" altLang="en-US" dirty="0"/>
              <a:t>投资学教程</a:t>
            </a:r>
            <a:r>
              <a:rPr lang="en-US" altLang="zh-CN" dirty="0"/>
              <a:t>》</a:t>
            </a:r>
            <a:r>
              <a:rPr lang="zh-CN" altLang="en-US" dirty="0"/>
              <a:t>第</a:t>
            </a:r>
            <a:r>
              <a:rPr lang="en-US" altLang="zh-CN"/>
              <a:t>8-11</a:t>
            </a:r>
            <a:r>
              <a:rPr lang="zh-CN" altLang="en-US"/>
              <a:t>章</a:t>
            </a:r>
            <a:endParaRPr lang="en-US" altLang="zh-CN" dirty="0"/>
          </a:p>
          <a:p>
            <a:r>
              <a:rPr lang="zh-CN" altLang="en-US" sz="1200" dirty="0">
                <a:solidFill>
                  <a:srgbClr val="FF0000"/>
                </a:solidFill>
              </a:rPr>
              <a:t>以后的页码不特别强调均指上财</a:t>
            </a:r>
            <a:r>
              <a:rPr lang="en-US" altLang="zh-CN" sz="1200" dirty="0">
                <a:solidFill>
                  <a:srgbClr val="FF0000"/>
                </a:solidFill>
              </a:rPr>
              <a:t>《</a:t>
            </a:r>
            <a:r>
              <a:rPr lang="zh-CN" altLang="en-US" sz="1200" dirty="0">
                <a:solidFill>
                  <a:srgbClr val="FF0000"/>
                </a:solidFill>
              </a:rPr>
              <a:t>投资学教程</a:t>
            </a:r>
            <a:r>
              <a:rPr lang="en-US" altLang="zh-CN" sz="1200" dirty="0">
                <a:solidFill>
                  <a:srgbClr val="FF0000"/>
                </a:solidFill>
              </a:rPr>
              <a:t>》</a:t>
            </a:r>
            <a:r>
              <a:rPr lang="zh-CN" altLang="en-US" sz="1200" dirty="0">
                <a:solidFill>
                  <a:srgbClr val="FF0000"/>
                </a:solidFill>
              </a:rPr>
              <a:t>第</a:t>
            </a:r>
            <a:r>
              <a:rPr lang="en-US" altLang="zh-CN" sz="1200" dirty="0">
                <a:solidFill>
                  <a:srgbClr val="FF0000"/>
                </a:solidFill>
              </a:rPr>
              <a:t>2</a:t>
            </a:r>
            <a:r>
              <a:rPr lang="zh-CN" altLang="en-US" sz="1200" dirty="0">
                <a:solidFill>
                  <a:srgbClr val="FF0000"/>
                </a:solidFill>
              </a:rPr>
              <a:t>版，习题不特别强调均指本书的课后习题</a:t>
            </a:r>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1</a:t>
            </a:fld>
            <a:endParaRPr lang="zh-CN" altLang="en-US"/>
          </a:p>
        </p:txBody>
      </p:sp>
    </p:spTree>
    <p:extLst>
      <p:ext uri="{BB962C8B-B14F-4D97-AF65-F5344CB8AC3E}">
        <p14:creationId xmlns:p14="http://schemas.microsoft.com/office/powerpoint/2010/main" val="220254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12</a:t>
            </a:fld>
            <a:endParaRPr lang="zh-CN" altLang="en-US"/>
          </a:p>
        </p:txBody>
      </p:sp>
    </p:spTree>
    <p:extLst>
      <p:ext uri="{BB962C8B-B14F-4D97-AF65-F5344CB8AC3E}">
        <p14:creationId xmlns:p14="http://schemas.microsoft.com/office/powerpoint/2010/main" val="533927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13</a:t>
            </a:fld>
            <a:endParaRPr lang="zh-CN" altLang="en-US"/>
          </a:p>
        </p:txBody>
      </p:sp>
    </p:spTree>
    <p:extLst>
      <p:ext uri="{BB962C8B-B14F-4D97-AF65-F5344CB8AC3E}">
        <p14:creationId xmlns:p14="http://schemas.microsoft.com/office/powerpoint/2010/main" val="4173049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14</a:t>
            </a:fld>
            <a:endParaRPr lang="zh-CN" altLang="en-US"/>
          </a:p>
        </p:txBody>
      </p:sp>
    </p:spTree>
    <p:extLst>
      <p:ext uri="{BB962C8B-B14F-4D97-AF65-F5344CB8AC3E}">
        <p14:creationId xmlns:p14="http://schemas.microsoft.com/office/powerpoint/2010/main" val="1000230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15</a:t>
            </a:fld>
            <a:endParaRPr lang="zh-CN" altLang="en-US"/>
          </a:p>
        </p:txBody>
      </p:sp>
    </p:spTree>
    <p:extLst>
      <p:ext uri="{BB962C8B-B14F-4D97-AF65-F5344CB8AC3E}">
        <p14:creationId xmlns:p14="http://schemas.microsoft.com/office/powerpoint/2010/main" val="1164382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16</a:t>
            </a:fld>
            <a:endParaRPr lang="zh-CN" altLang="en-US" dirty="0"/>
          </a:p>
        </p:txBody>
      </p:sp>
    </p:spTree>
    <p:extLst>
      <p:ext uri="{BB962C8B-B14F-4D97-AF65-F5344CB8AC3E}">
        <p14:creationId xmlns:p14="http://schemas.microsoft.com/office/powerpoint/2010/main" val="405848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17</a:t>
            </a:fld>
            <a:endParaRPr lang="zh-CN" altLang="en-US" dirty="0"/>
          </a:p>
        </p:txBody>
      </p:sp>
    </p:spTree>
    <p:extLst>
      <p:ext uri="{BB962C8B-B14F-4D97-AF65-F5344CB8AC3E}">
        <p14:creationId xmlns:p14="http://schemas.microsoft.com/office/powerpoint/2010/main" val="981011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18</a:t>
            </a:fld>
            <a:endParaRPr lang="zh-CN" altLang="en-US" dirty="0"/>
          </a:p>
        </p:txBody>
      </p:sp>
    </p:spTree>
    <p:extLst>
      <p:ext uri="{BB962C8B-B14F-4D97-AF65-F5344CB8AC3E}">
        <p14:creationId xmlns:p14="http://schemas.microsoft.com/office/powerpoint/2010/main" val="2139952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19</a:t>
            </a:fld>
            <a:endParaRPr lang="zh-CN" altLang="en-US" dirty="0"/>
          </a:p>
        </p:txBody>
      </p:sp>
    </p:spTree>
    <p:extLst>
      <p:ext uri="{BB962C8B-B14F-4D97-AF65-F5344CB8AC3E}">
        <p14:creationId xmlns:p14="http://schemas.microsoft.com/office/powerpoint/2010/main" val="294166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20</a:t>
            </a:fld>
            <a:endParaRPr lang="zh-CN" altLang="en-US" dirty="0"/>
          </a:p>
        </p:txBody>
      </p:sp>
    </p:spTree>
    <p:extLst>
      <p:ext uri="{BB962C8B-B14F-4D97-AF65-F5344CB8AC3E}">
        <p14:creationId xmlns:p14="http://schemas.microsoft.com/office/powerpoint/2010/main" val="3205233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21</a:t>
            </a:fld>
            <a:endParaRPr lang="zh-CN" altLang="en-US" dirty="0"/>
          </a:p>
        </p:txBody>
      </p:sp>
    </p:spTree>
    <p:extLst>
      <p:ext uri="{BB962C8B-B14F-4D97-AF65-F5344CB8AC3E}">
        <p14:creationId xmlns:p14="http://schemas.microsoft.com/office/powerpoint/2010/main" val="109021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22</a:t>
            </a:fld>
            <a:endParaRPr lang="zh-CN" altLang="en-US" dirty="0"/>
          </a:p>
        </p:txBody>
      </p:sp>
    </p:spTree>
    <p:extLst>
      <p:ext uri="{BB962C8B-B14F-4D97-AF65-F5344CB8AC3E}">
        <p14:creationId xmlns:p14="http://schemas.microsoft.com/office/powerpoint/2010/main" val="1156511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23</a:t>
            </a:fld>
            <a:endParaRPr lang="zh-CN" altLang="en-US" dirty="0"/>
          </a:p>
        </p:txBody>
      </p:sp>
    </p:spTree>
    <p:extLst>
      <p:ext uri="{BB962C8B-B14F-4D97-AF65-F5344CB8AC3E}">
        <p14:creationId xmlns:p14="http://schemas.microsoft.com/office/powerpoint/2010/main" val="710068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24</a:t>
            </a:fld>
            <a:endParaRPr lang="zh-CN" altLang="en-US" dirty="0"/>
          </a:p>
        </p:txBody>
      </p:sp>
    </p:spTree>
    <p:extLst>
      <p:ext uri="{BB962C8B-B14F-4D97-AF65-F5344CB8AC3E}">
        <p14:creationId xmlns:p14="http://schemas.microsoft.com/office/powerpoint/2010/main" val="3302003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25</a:t>
            </a:fld>
            <a:endParaRPr lang="zh-CN" altLang="en-US" dirty="0"/>
          </a:p>
        </p:txBody>
      </p:sp>
    </p:spTree>
    <p:extLst>
      <p:ext uri="{BB962C8B-B14F-4D97-AF65-F5344CB8AC3E}">
        <p14:creationId xmlns:p14="http://schemas.microsoft.com/office/powerpoint/2010/main" val="1474453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26</a:t>
            </a:fld>
            <a:endParaRPr lang="zh-CN" altLang="en-US" dirty="0"/>
          </a:p>
        </p:txBody>
      </p:sp>
    </p:spTree>
    <p:extLst>
      <p:ext uri="{BB962C8B-B14F-4D97-AF65-F5344CB8AC3E}">
        <p14:creationId xmlns:p14="http://schemas.microsoft.com/office/powerpoint/2010/main" val="503365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27</a:t>
            </a:fld>
            <a:endParaRPr lang="zh-CN" altLang="en-US" dirty="0"/>
          </a:p>
        </p:txBody>
      </p:sp>
    </p:spTree>
    <p:extLst>
      <p:ext uri="{BB962C8B-B14F-4D97-AF65-F5344CB8AC3E}">
        <p14:creationId xmlns:p14="http://schemas.microsoft.com/office/powerpoint/2010/main" val="2026805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28</a:t>
            </a:fld>
            <a:endParaRPr lang="zh-CN" altLang="en-US" dirty="0"/>
          </a:p>
        </p:txBody>
      </p:sp>
    </p:spTree>
    <p:extLst>
      <p:ext uri="{BB962C8B-B14F-4D97-AF65-F5344CB8AC3E}">
        <p14:creationId xmlns:p14="http://schemas.microsoft.com/office/powerpoint/2010/main" val="2177055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29</a:t>
            </a:fld>
            <a:endParaRPr lang="zh-CN" altLang="en-US" dirty="0"/>
          </a:p>
        </p:txBody>
      </p:sp>
    </p:spTree>
    <p:extLst>
      <p:ext uri="{BB962C8B-B14F-4D97-AF65-F5344CB8AC3E}">
        <p14:creationId xmlns:p14="http://schemas.microsoft.com/office/powerpoint/2010/main" val="4266933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30</a:t>
            </a:fld>
            <a:endParaRPr lang="zh-CN" altLang="en-US" dirty="0"/>
          </a:p>
        </p:txBody>
      </p:sp>
    </p:spTree>
    <p:extLst>
      <p:ext uri="{BB962C8B-B14F-4D97-AF65-F5344CB8AC3E}">
        <p14:creationId xmlns:p14="http://schemas.microsoft.com/office/powerpoint/2010/main" val="3576187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31</a:t>
            </a:fld>
            <a:endParaRPr lang="zh-CN" altLang="en-US" dirty="0"/>
          </a:p>
        </p:txBody>
      </p:sp>
    </p:spTree>
    <p:extLst>
      <p:ext uri="{BB962C8B-B14F-4D97-AF65-F5344CB8AC3E}">
        <p14:creationId xmlns:p14="http://schemas.microsoft.com/office/powerpoint/2010/main" val="3034955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214652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32</a:t>
            </a:fld>
            <a:endParaRPr lang="zh-CN" altLang="en-US" dirty="0"/>
          </a:p>
        </p:txBody>
      </p:sp>
    </p:spTree>
    <p:extLst>
      <p:ext uri="{BB962C8B-B14F-4D97-AF65-F5344CB8AC3E}">
        <p14:creationId xmlns:p14="http://schemas.microsoft.com/office/powerpoint/2010/main" val="319211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33</a:t>
            </a:fld>
            <a:endParaRPr lang="zh-CN" altLang="en-US" dirty="0"/>
          </a:p>
        </p:txBody>
      </p:sp>
    </p:spTree>
    <p:extLst>
      <p:ext uri="{BB962C8B-B14F-4D97-AF65-F5344CB8AC3E}">
        <p14:creationId xmlns:p14="http://schemas.microsoft.com/office/powerpoint/2010/main" val="269258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758595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这一章我们在</a:t>
            </a:r>
            <a:r>
              <a:rPr lang="en-US" altLang="zh-CN" dirty="0"/>
              <a:t>《</a:t>
            </a:r>
            <a:r>
              <a:rPr lang="zh-CN" altLang="en-US" dirty="0"/>
              <a:t>公司理财</a:t>
            </a:r>
            <a:r>
              <a:rPr lang="en-US" altLang="zh-CN" dirty="0"/>
              <a:t>》</a:t>
            </a:r>
            <a:r>
              <a:rPr lang="zh-CN" altLang="en-US" dirty="0"/>
              <a:t>中已经全部讲过，这里的</a:t>
            </a:r>
            <a:r>
              <a:rPr lang="en-US" altLang="zh-CN" dirty="0"/>
              <a:t>PPT</a:t>
            </a:r>
            <a:r>
              <a:rPr lang="zh-CN" altLang="en-US" dirty="0"/>
              <a:t>和那里的是一模一样的，不在赘述。</a:t>
            </a:r>
          </a:p>
        </p:txBody>
      </p:sp>
      <p:sp>
        <p:nvSpPr>
          <p:cNvPr id="4" name="灯片编号占位符 3"/>
          <p:cNvSpPr>
            <a:spLocks noGrp="1"/>
          </p:cNvSpPr>
          <p:nvPr>
            <p:ph type="sldNum" sz="quarter" idx="5"/>
          </p:nvPr>
        </p:nvSpPr>
        <p:spPr/>
        <p:txBody>
          <a:bodyPr/>
          <a:lstStyle/>
          <a:p>
            <a:fld id="{46D5E331-3811-4993-BAA3-C4421D73AF36}" type="slidenum">
              <a:rPr lang="zh-CN" altLang="en-US" smtClean="0"/>
              <a:t>35</a:t>
            </a:fld>
            <a:endParaRPr lang="zh-CN" altLang="en-US"/>
          </a:p>
        </p:txBody>
      </p:sp>
    </p:spTree>
    <p:extLst>
      <p:ext uri="{BB962C8B-B14F-4D97-AF65-F5344CB8AC3E}">
        <p14:creationId xmlns:p14="http://schemas.microsoft.com/office/powerpoint/2010/main" val="3335959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36</a:t>
            </a:fld>
            <a:endParaRPr lang="zh-CN" altLang="en-US"/>
          </a:p>
        </p:txBody>
      </p:sp>
    </p:spTree>
    <p:extLst>
      <p:ext uri="{BB962C8B-B14F-4D97-AF65-F5344CB8AC3E}">
        <p14:creationId xmlns:p14="http://schemas.microsoft.com/office/powerpoint/2010/main" val="31098390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43</a:t>
            </a:fld>
            <a:endParaRPr lang="zh-CN" altLang="en-US"/>
          </a:p>
        </p:txBody>
      </p:sp>
    </p:spTree>
    <p:extLst>
      <p:ext uri="{BB962C8B-B14F-4D97-AF65-F5344CB8AC3E}">
        <p14:creationId xmlns:p14="http://schemas.microsoft.com/office/powerpoint/2010/main" val="397824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44</a:t>
            </a:fld>
            <a:endParaRPr lang="zh-CN" altLang="en-US"/>
          </a:p>
        </p:txBody>
      </p:sp>
    </p:spTree>
    <p:extLst>
      <p:ext uri="{BB962C8B-B14F-4D97-AF65-F5344CB8AC3E}">
        <p14:creationId xmlns:p14="http://schemas.microsoft.com/office/powerpoint/2010/main" val="2031168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45</a:t>
            </a:fld>
            <a:endParaRPr lang="zh-CN" altLang="en-US"/>
          </a:p>
        </p:txBody>
      </p:sp>
    </p:spTree>
    <p:extLst>
      <p:ext uri="{BB962C8B-B14F-4D97-AF65-F5344CB8AC3E}">
        <p14:creationId xmlns:p14="http://schemas.microsoft.com/office/powerpoint/2010/main" val="264814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46</a:t>
            </a:fld>
            <a:endParaRPr lang="zh-CN" altLang="en-US"/>
          </a:p>
        </p:txBody>
      </p:sp>
    </p:spTree>
    <p:extLst>
      <p:ext uri="{BB962C8B-B14F-4D97-AF65-F5344CB8AC3E}">
        <p14:creationId xmlns:p14="http://schemas.microsoft.com/office/powerpoint/2010/main" val="489251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47</a:t>
            </a:fld>
            <a:endParaRPr lang="zh-CN" altLang="en-US"/>
          </a:p>
        </p:txBody>
      </p:sp>
    </p:spTree>
    <p:extLst>
      <p:ext uri="{BB962C8B-B14F-4D97-AF65-F5344CB8AC3E}">
        <p14:creationId xmlns:p14="http://schemas.microsoft.com/office/powerpoint/2010/main" val="383196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a:t>
            </a:fld>
            <a:endParaRPr lang="zh-CN" altLang="en-US" dirty="0"/>
          </a:p>
        </p:txBody>
      </p:sp>
    </p:spTree>
    <p:extLst>
      <p:ext uri="{BB962C8B-B14F-4D97-AF65-F5344CB8AC3E}">
        <p14:creationId xmlns:p14="http://schemas.microsoft.com/office/powerpoint/2010/main" val="2914964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48</a:t>
            </a:fld>
            <a:endParaRPr lang="zh-CN" altLang="en-US"/>
          </a:p>
        </p:txBody>
      </p:sp>
    </p:spTree>
    <p:extLst>
      <p:ext uri="{BB962C8B-B14F-4D97-AF65-F5344CB8AC3E}">
        <p14:creationId xmlns:p14="http://schemas.microsoft.com/office/powerpoint/2010/main" val="2918553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49</a:t>
            </a:fld>
            <a:endParaRPr lang="zh-CN" altLang="en-US"/>
          </a:p>
        </p:txBody>
      </p:sp>
    </p:spTree>
    <p:extLst>
      <p:ext uri="{BB962C8B-B14F-4D97-AF65-F5344CB8AC3E}">
        <p14:creationId xmlns:p14="http://schemas.microsoft.com/office/powerpoint/2010/main" val="2063496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50</a:t>
            </a:fld>
            <a:endParaRPr lang="zh-CN" altLang="en-US" dirty="0"/>
          </a:p>
        </p:txBody>
      </p:sp>
    </p:spTree>
    <p:extLst>
      <p:ext uri="{BB962C8B-B14F-4D97-AF65-F5344CB8AC3E}">
        <p14:creationId xmlns:p14="http://schemas.microsoft.com/office/powerpoint/2010/main" val="32594480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6219727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52</a:t>
            </a:fld>
            <a:endParaRPr lang="zh-CN" altLang="en-US" dirty="0"/>
          </a:p>
        </p:txBody>
      </p:sp>
    </p:spTree>
    <p:extLst>
      <p:ext uri="{BB962C8B-B14F-4D97-AF65-F5344CB8AC3E}">
        <p14:creationId xmlns:p14="http://schemas.microsoft.com/office/powerpoint/2010/main" val="735145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53</a:t>
            </a:fld>
            <a:endParaRPr lang="zh-CN" altLang="en-US" dirty="0"/>
          </a:p>
        </p:txBody>
      </p:sp>
    </p:spTree>
    <p:extLst>
      <p:ext uri="{BB962C8B-B14F-4D97-AF65-F5344CB8AC3E}">
        <p14:creationId xmlns:p14="http://schemas.microsoft.com/office/powerpoint/2010/main" val="7901645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54</a:t>
            </a:fld>
            <a:endParaRPr lang="zh-CN" altLang="en-US" dirty="0"/>
          </a:p>
        </p:txBody>
      </p:sp>
    </p:spTree>
    <p:extLst>
      <p:ext uri="{BB962C8B-B14F-4D97-AF65-F5344CB8AC3E}">
        <p14:creationId xmlns:p14="http://schemas.microsoft.com/office/powerpoint/2010/main" val="19264336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6273192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56</a:t>
            </a:fld>
            <a:endParaRPr lang="zh-CN" altLang="en-US" dirty="0"/>
          </a:p>
        </p:txBody>
      </p:sp>
    </p:spTree>
    <p:extLst>
      <p:ext uri="{BB962C8B-B14F-4D97-AF65-F5344CB8AC3E}">
        <p14:creationId xmlns:p14="http://schemas.microsoft.com/office/powerpoint/2010/main" val="120740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57</a:t>
            </a:fld>
            <a:endParaRPr lang="zh-CN" altLang="en-US" dirty="0"/>
          </a:p>
        </p:txBody>
      </p:sp>
    </p:spTree>
    <p:extLst>
      <p:ext uri="{BB962C8B-B14F-4D97-AF65-F5344CB8AC3E}">
        <p14:creationId xmlns:p14="http://schemas.microsoft.com/office/powerpoint/2010/main" val="112157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a:t>
            </a:fld>
            <a:endParaRPr lang="zh-CN" altLang="en-US" dirty="0"/>
          </a:p>
        </p:txBody>
      </p:sp>
    </p:spTree>
    <p:extLst>
      <p:ext uri="{BB962C8B-B14F-4D97-AF65-F5344CB8AC3E}">
        <p14:creationId xmlns:p14="http://schemas.microsoft.com/office/powerpoint/2010/main" val="15554070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58</a:t>
            </a:fld>
            <a:endParaRPr lang="zh-CN" altLang="en-US" dirty="0"/>
          </a:p>
        </p:txBody>
      </p:sp>
    </p:spTree>
    <p:extLst>
      <p:ext uri="{BB962C8B-B14F-4D97-AF65-F5344CB8AC3E}">
        <p14:creationId xmlns:p14="http://schemas.microsoft.com/office/powerpoint/2010/main" val="12625195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59</a:t>
            </a:fld>
            <a:endParaRPr lang="zh-CN" altLang="en-US" dirty="0"/>
          </a:p>
        </p:txBody>
      </p:sp>
    </p:spTree>
    <p:extLst>
      <p:ext uri="{BB962C8B-B14F-4D97-AF65-F5344CB8AC3E}">
        <p14:creationId xmlns:p14="http://schemas.microsoft.com/office/powerpoint/2010/main" val="1835419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60</a:t>
            </a:fld>
            <a:endParaRPr lang="zh-CN" altLang="en-US" dirty="0"/>
          </a:p>
        </p:txBody>
      </p:sp>
    </p:spTree>
    <p:extLst>
      <p:ext uri="{BB962C8B-B14F-4D97-AF65-F5344CB8AC3E}">
        <p14:creationId xmlns:p14="http://schemas.microsoft.com/office/powerpoint/2010/main" val="10151912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61</a:t>
            </a:fld>
            <a:endParaRPr lang="zh-CN" altLang="en-US" dirty="0"/>
          </a:p>
        </p:txBody>
      </p:sp>
    </p:spTree>
    <p:extLst>
      <p:ext uri="{BB962C8B-B14F-4D97-AF65-F5344CB8AC3E}">
        <p14:creationId xmlns:p14="http://schemas.microsoft.com/office/powerpoint/2010/main" val="21975081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62</a:t>
            </a:fld>
            <a:endParaRPr lang="zh-CN" altLang="en-US" dirty="0"/>
          </a:p>
        </p:txBody>
      </p:sp>
    </p:spTree>
    <p:extLst>
      <p:ext uri="{BB962C8B-B14F-4D97-AF65-F5344CB8AC3E}">
        <p14:creationId xmlns:p14="http://schemas.microsoft.com/office/powerpoint/2010/main" val="7878997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63</a:t>
            </a:fld>
            <a:endParaRPr lang="zh-CN" altLang="en-US" dirty="0"/>
          </a:p>
        </p:txBody>
      </p:sp>
    </p:spTree>
    <p:extLst>
      <p:ext uri="{BB962C8B-B14F-4D97-AF65-F5344CB8AC3E}">
        <p14:creationId xmlns:p14="http://schemas.microsoft.com/office/powerpoint/2010/main" val="2053603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196960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9</a:t>
            </a:fld>
            <a:endParaRPr lang="zh-CN" altLang="en-US"/>
          </a:p>
        </p:txBody>
      </p:sp>
    </p:spTree>
    <p:extLst>
      <p:ext uri="{BB962C8B-B14F-4D97-AF65-F5344CB8AC3E}">
        <p14:creationId xmlns:p14="http://schemas.microsoft.com/office/powerpoint/2010/main" val="975596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10</a:t>
            </a:fld>
            <a:endParaRPr lang="zh-CN" altLang="en-US"/>
          </a:p>
        </p:txBody>
      </p:sp>
    </p:spTree>
    <p:extLst>
      <p:ext uri="{BB962C8B-B14F-4D97-AF65-F5344CB8AC3E}">
        <p14:creationId xmlns:p14="http://schemas.microsoft.com/office/powerpoint/2010/main" val="243500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11</a:t>
            </a:fld>
            <a:endParaRPr lang="zh-CN" altLang="en-US"/>
          </a:p>
        </p:txBody>
      </p:sp>
    </p:spTree>
    <p:extLst>
      <p:ext uri="{BB962C8B-B14F-4D97-AF65-F5344CB8AC3E}">
        <p14:creationId xmlns:p14="http://schemas.microsoft.com/office/powerpoint/2010/main" val="3342457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userDrawn="1"/>
        </p:nvSpPr>
        <p:spPr>
          <a:xfrm>
            <a:off x="348792" y="509047"/>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341909" y="2184359"/>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rot="17959446">
            <a:off x="23567" y="5770775"/>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rot="17959446">
            <a:off x="372359" y="6091286"/>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077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竖排标题与文本">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EEFBF5D-C2EF-4284-82E2-641BE2BA6122}"/>
              </a:ext>
            </a:extLst>
          </p:cNvPr>
          <p:cNvSpPr/>
          <p:nvPr userDrawn="1"/>
        </p:nvSpPr>
        <p:spPr>
          <a:xfrm>
            <a:off x="3231930" y="201693"/>
            <a:ext cx="8958735"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a:extLst>
              <a:ext uri="{FF2B5EF4-FFF2-40B4-BE49-F238E27FC236}">
                <a16:creationId xmlns:a16="http://schemas.microsoft.com/office/drawing/2014/main" id="{A35FAB91-3534-4106-8453-292A6B675D3F}"/>
              </a:ext>
            </a:extLst>
          </p:cNvPr>
          <p:cNvSpPr/>
          <p:nvPr userDrawn="1"/>
        </p:nvSpPr>
        <p:spPr>
          <a:xfrm>
            <a:off x="1340" y="201693"/>
            <a:ext cx="240922"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9FB0B724-46A6-43A2-9FE6-FC41DA5DFC33}"/>
              </a:ext>
            </a:extLst>
          </p:cNvPr>
          <p:cNvSpPr/>
          <p:nvPr userDrawn="1"/>
        </p:nvSpPr>
        <p:spPr>
          <a:xfrm>
            <a:off x="273997" y="201693"/>
            <a:ext cx="64153"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lumMod val="6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0846775-042F-4895-BC6E-BCDA79B8BB52}"/>
              </a:ext>
            </a:extLst>
          </p:cNvPr>
          <p:cNvSpPr/>
          <p:nvPr userDrawn="1"/>
        </p:nvSpPr>
        <p:spPr>
          <a:xfrm>
            <a:off x="1341" y="6635309"/>
            <a:ext cx="12189324" cy="85611"/>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4DBE8C0F-AD2C-4DEA-A9ED-8C80BD4E4CF3}"/>
              </a:ext>
            </a:extLst>
          </p:cNvPr>
          <p:cNvSpPr txBox="1"/>
          <p:nvPr userDrawn="1"/>
        </p:nvSpPr>
        <p:spPr>
          <a:xfrm>
            <a:off x="0" y="6300000"/>
            <a:ext cx="805698" cy="369332"/>
          </a:xfrm>
          <a:prstGeom prst="rect">
            <a:avLst/>
          </a:prstGeom>
          <a:noFill/>
        </p:spPr>
        <p:txBody>
          <a:bodyPr wrap="square" rtlCol="0">
            <a:spAutoFit/>
          </a:bodyPr>
          <a:lstStyle/>
          <a:p>
            <a:fld id="{D93BD7A0-17CC-45A2-A757-4FA7EE8F8598}" type="slidenum">
              <a:rPr lang="zh-CN" altLang="en-US" smtClean="0"/>
              <a:t>‹#›</a:t>
            </a:fld>
            <a:r>
              <a:rPr lang="en-US" altLang="zh-CN" dirty="0"/>
              <a:t>/64</a:t>
            </a:r>
            <a:endParaRPr lang="zh-CN" altLang="en-US" dirty="0"/>
          </a:p>
        </p:txBody>
      </p:sp>
    </p:spTree>
    <p:extLst>
      <p:ext uri="{BB962C8B-B14F-4D97-AF65-F5344CB8AC3E}">
        <p14:creationId xmlns:p14="http://schemas.microsoft.com/office/powerpoint/2010/main" val="48950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5921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32875D-AA7C-4C9C-A7E7-084965237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780DBB-A27D-4A9B-845F-33054D25B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F90EAE-4AB9-45C2-9FB5-A64F15A76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23D75F09-D145-434E-B299-C4A92CBDE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6A965F6-280A-4657-8CD8-A235CD8C6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244177305"/>
      </p:ext>
    </p:extLst>
  </p:cSld>
  <p:clrMap bg1="lt1" tx1="dk1" bg2="lt2" tx2="dk2" accent1="accent1" accent2="accent2" accent3="accent3" accent4="accent4" accent5="accent5" accent6="accent6" hlink="hlink" folHlink="folHlink"/>
  <p:sldLayoutIdLst>
    <p:sldLayoutId id="2147483660" r:id="rId1"/>
    <p:sldLayoutId id="2147483678" r:id="rId2"/>
    <p:sldLayoutId id="214748367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NUL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NUL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NULL"/></Relationships>
</file>

<file path=ppt/slides/_rel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NUL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NUL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NUL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NUL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NUL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NUL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1.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1577402" y="2606313"/>
            <a:ext cx="9263269" cy="1569660"/>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4800" dirty="0"/>
              <a:t>Course20</a:t>
            </a:r>
            <a:r>
              <a:rPr lang="zh-CN" altLang="en-US" sz="4800" dirty="0"/>
              <a:t>：债券组合管理、股票与期货</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478580" y="4563261"/>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5"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A6C29D-06CC-4903-8ED1-E768C3E43D6C}"/>
              </a:ext>
            </a:extLst>
          </p:cNvPr>
          <p:cNvSpPr txBox="1"/>
          <p:nvPr>
            <p:custDataLst>
              <p:tags r:id="rId3"/>
            </p:custDataLst>
          </p:nvPr>
        </p:nvSpPr>
        <p:spPr>
          <a:xfrm>
            <a:off x="5282641" y="5538207"/>
            <a:ext cx="1626718" cy="369332"/>
          </a:xfrm>
          <a:prstGeom prst="rect">
            <a:avLst/>
          </a:prstGeom>
          <a:noFill/>
        </p:spPr>
        <p:txBody>
          <a:bodyPr vert="horz" wrap="square" rtlCol="0">
            <a:spAutoFit/>
          </a:bodyPr>
          <a:lstStyle/>
          <a:p>
            <a:r>
              <a:rPr lang="zh-CN" altLang="en-US" dirty="0">
                <a:solidFill>
                  <a:schemeClr val="bg1"/>
                </a:solidFill>
                <a:latin typeface="字魂35号-经典雅黑" panose="02000000000000000000" pitchFamily="2" charset="-122"/>
                <a:ea typeface="字魂35号-经典雅黑" panose="02000000000000000000" pitchFamily="2" charset="-122"/>
              </a:rPr>
              <a:t>授课人 ：</a:t>
            </a:r>
            <a:r>
              <a:rPr lang="en-US" altLang="zh-CN" dirty="0">
                <a:solidFill>
                  <a:schemeClr val="bg1"/>
                </a:solidFill>
                <a:latin typeface="字魂35号-经典雅黑" panose="02000000000000000000" pitchFamily="2" charset="-122"/>
                <a:ea typeface="字魂35号-经典雅黑" panose="02000000000000000000" pitchFamily="2" charset="-122"/>
              </a:rPr>
              <a:t>Z</a:t>
            </a:r>
            <a:r>
              <a:rPr lang="zh-CN" altLang="en-US" dirty="0">
                <a:solidFill>
                  <a:schemeClr val="bg1"/>
                </a:solidFill>
                <a:latin typeface="字魂35号-经典雅黑" panose="02000000000000000000" pitchFamily="2" charset="-122"/>
                <a:ea typeface="字魂35号-经典雅黑" panose="02000000000000000000" pitchFamily="2" charset="-122"/>
              </a:rPr>
              <a:t>哥</a:t>
            </a:r>
            <a:endParaRPr lang="en-US" altLang="zh-CN" dirty="0">
              <a:solidFill>
                <a:schemeClr val="bg1"/>
              </a:solidFill>
              <a:latin typeface="字魂35号-经典雅黑" panose="02000000000000000000" pitchFamily="2" charset="-122"/>
              <a:ea typeface="字魂35号-经典雅黑" panose="02000000000000000000" pitchFamily="2" charset="-122"/>
            </a:endParaRP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4"/>
            </p:custDataLst>
          </p:nvPr>
        </p:nvSpPr>
        <p:spPr>
          <a:xfrm>
            <a:off x="3258757"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5"/>
            </p:custDataLst>
          </p:nvPr>
        </p:nvSpPr>
        <p:spPr>
          <a:xfrm>
            <a:off x="7566585"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32571" y="665491"/>
            <a:ext cx="4752930" cy="2160423"/>
          </a:xfrm>
          <a:prstGeom prst="rect">
            <a:avLst/>
          </a:prstGeom>
        </p:spPr>
      </p:pic>
    </p:spTree>
    <p:extLst>
      <p:ext uri="{BB962C8B-B14F-4D97-AF65-F5344CB8AC3E}">
        <p14:creationId xmlns:p14="http://schemas.microsoft.com/office/powerpoint/2010/main" val="239094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332717"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不同债券品种的久期</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9A02016-51EA-5B2B-4874-F19E520B7D00}"/>
                  </a:ext>
                </a:extLst>
              </p:cNvPr>
              <p:cNvSpPr txBox="1"/>
              <p:nvPr/>
            </p:nvSpPr>
            <p:spPr>
              <a:xfrm>
                <a:off x="132230" y="1629052"/>
                <a:ext cx="11927541" cy="4030783"/>
              </a:xfrm>
              <a:prstGeom prst="rect">
                <a:avLst/>
              </a:prstGeom>
              <a:noFill/>
            </p:spPr>
            <p:txBody>
              <a:bodyPr wrap="square" rtlCol="0">
                <a:spAutoFit/>
              </a:bodyPr>
              <a:lstStyle/>
              <a:p>
                <a:pPr algn="l"/>
                <a:r>
                  <a:rPr lang="zh-CN" altLang="en-US" sz="2800" dirty="0"/>
                  <a:t>①附息债券的久期：建议直接按照前一页</a:t>
                </a:r>
                <a:r>
                  <a:rPr lang="en-US" altLang="zh-CN" sz="2800" dirty="0"/>
                  <a:t>PPT</a:t>
                </a:r>
                <a:r>
                  <a:rPr lang="zh-CN" altLang="en-US" sz="2800" dirty="0"/>
                  <a:t>中的公式计算</a:t>
                </a:r>
                <a:endParaRPr lang="en-US" altLang="zh-CN" sz="2800" dirty="0"/>
              </a:p>
              <a:p>
                <a:pPr algn="l"/>
                <a:r>
                  <a:rPr lang="en-US" altLang="zh-CN" sz="2800" dirty="0"/>
                  <a:t>    </a:t>
                </a:r>
                <a:r>
                  <a:rPr lang="zh-CN" altLang="en-US" sz="2800" dirty="0"/>
                  <a:t>考察面值为</a:t>
                </a:r>
                <a14:m>
                  <m:oMath xmlns:m="http://schemas.openxmlformats.org/officeDocument/2006/math">
                    <m:r>
                      <a:rPr lang="en-US" altLang="zh-CN" sz="2800" i="1" dirty="0" smtClean="0">
                        <a:latin typeface="Cambria Math" panose="02040503050406030204" pitchFamily="18" charset="0"/>
                      </a:rPr>
                      <m:t>𝑀</m:t>
                    </m:r>
                  </m:oMath>
                </a14:m>
                <a:r>
                  <a:rPr lang="zh-CN" altLang="en-US" sz="2800" dirty="0"/>
                  <a:t>，</a:t>
                </a:r>
                <a:r>
                  <a:rPr lang="en-US" altLang="zh-CN" sz="2800" dirty="0"/>
                  <a:t> </a:t>
                </a:r>
                <a:r>
                  <a:rPr lang="zh-CN" altLang="en-US" sz="2800" dirty="0"/>
                  <a:t>票面利率为</a:t>
                </a:r>
                <a14:m>
                  <m:oMath xmlns:m="http://schemas.openxmlformats.org/officeDocument/2006/math">
                    <m:r>
                      <a:rPr lang="en-US" altLang="zh-CN" sz="2800" i="1" dirty="0" smtClean="0">
                        <a:latin typeface="Cambria Math" panose="02040503050406030204" pitchFamily="18" charset="0"/>
                      </a:rPr>
                      <m:t>𝑖</m:t>
                    </m:r>
                    <m:r>
                      <a:rPr lang="zh-CN" altLang="en-US" sz="2800" b="0" i="1" dirty="0" smtClean="0">
                        <a:latin typeface="Cambria Math" panose="02040503050406030204" pitchFamily="18" charset="0"/>
                      </a:rPr>
                      <m:t>，</m:t>
                    </m:r>
                  </m:oMath>
                </a14:m>
                <a:r>
                  <a:rPr lang="zh-CN" altLang="en-US" sz="2800" dirty="0"/>
                  <a:t> 剩余期限为</a:t>
                </a:r>
                <a14:m>
                  <m:oMath xmlns:m="http://schemas.openxmlformats.org/officeDocument/2006/math">
                    <m:r>
                      <a:rPr lang="en-US" altLang="zh-CN" sz="2800" b="0" i="1" smtClean="0">
                        <a:latin typeface="Cambria Math" panose="02040503050406030204" pitchFamily="18" charset="0"/>
                      </a:rPr>
                      <m:t>𝑛</m:t>
                    </m:r>
                  </m:oMath>
                </a14:m>
                <a:r>
                  <a:rPr lang="zh-CN" altLang="en-US" sz="2800" dirty="0"/>
                  <a:t>年，</a:t>
                </a:r>
                <a:r>
                  <a:rPr lang="en-US" altLang="zh-CN" sz="2800" dirty="0"/>
                  <a:t> </a:t>
                </a:r>
                <a:r>
                  <a:rPr lang="zh-CN" altLang="en-US" sz="2800" dirty="0"/>
                  <a:t>到期收益率为</a:t>
                </a:r>
                <a14:m>
                  <m:oMath xmlns:m="http://schemas.openxmlformats.org/officeDocument/2006/math">
                    <m:r>
                      <a:rPr lang="en-US" altLang="zh-CN" sz="2800" i="1" dirty="0" smtClean="0">
                        <a:latin typeface="Cambria Math" panose="02040503050406030204" pitchFamily="18" charset="0"/>
                      </a:rPr>
                      <m:t>𝑦</m:t>
                    </m:r>
                  </m:oMath>
                </a14:m>
                <a:r>
                  <a:rPr lang="zh-CN" altLang="en-US" sz="2800" dirty="0"/>
                  <a:t>的债券久期：</a:t>
                </a:r>
                <a:endParaRPr lang="en-US" altLang="zh-CN" sz="2800" dirty="0"/>
              </a:p>
              <a:p>
                <a:pPr algn="l"/>
                <a:endParaRPr lang="en-US" altLang="zh-CN" sz="1400" dirty="0"/>
              </a:p>
              <a:p>
                <a:pPr algn="l"/>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𝑚𝑎𝑐</m:t>
                          </m:r>
                        </m:sub>
                      </m:sSub>
                      <m:r>
                        <a:rPr lang="en-US" altLang="zh-CN" sz="2800" b="0" i="0"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𝑦</m:t>
                          </m:r>
                        </m:num>
                        <m:den>
                          <m:r>
                            <a:rPr lang="en-US" altLang="zh-CN" sz="2800" b="0" i="1" smtClean="0">
                              <a:latin typeface="Cambria Math" panose="02040503050406030204" pitchFamily="18" charset="0"/>
                            </a:rPr>
                            <m:t>𝑦</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𝑦</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𝑖</m:t>
                              </m:r>
                            </m:e>
                          </m:d>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𝑦</m:t>
                          </m:r>
                          <m:r>
                            <a:rPr lang="en-US" altLang="zh-CN" sz="2800" b="0" i="1" smtClean="0">
                              <a:latin typeface="Cambria Math" panose="02040503050406030204" pitchFamily="18" charset="0"/>
                              <a:ea typeface="Cambria Math" panose="02040503050406030204" pitchFamily="18" charset="0"/>
                            </a:rPr>
                            <m:t>)</m:t>
                          </m:r>
                        </m:num>
                        <m:den>
                          <m:r>
                            <a:rPr lang="en-US" altLang="zh-CN" sz="2800" b="0" i="1" smtClean="0">
                              <a:latin typeface="Cambria Math" panose="02040503050406030204" pitchFamily="18" charset="0"/>
                            </a:rPr>
                            <m:t>𝑖</m:t>
                          </m:r>
                          <m:d>
                            <m:dPr>
                              <m:begChr m:val="["/>
                              <m:endChr m:val="]"/>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𝑦</m:t>
                                      </m:r>
                                    </m:e>
                                  </m:d>
                                </m:e>
                                <m:sup>
                                  <m:r>
                                    <a:rPr lang="en-US" altLang="zh-CN" sz="2800" b="0" i="1" smtClean="0">
                                      <a:latin typeface="Cambria Math" panose="02040503050406030204" pitchFamily="18" charset="0"/>
                                    </a:rPr>
                                    <m:t>𝑛</m:t>
                                  </m:r>
                                </m:sup>
                              </m:sSup>
                              <m:r>
                                <a:rPr lang="en-US" altLang="zh-CN" sz="2800" b="0" i="1" smtClean="0">
                                  <a:latin typeface="Cambria Math" panose="02040503050406030204" pitchFamily="18" charset="0"/>
                                </a:rPr>
                                <m:t>−1</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𝑦</m:t>
                          </m:r>
                        </m:den>
                      </m:f>
                      <m:r>
                        <a:rPr lang="en-US" altLang="zh-CN" sz="2800" b="0" i="0" smtClean="0">
                          <a:latin typeface="Cambria Math" panose="02040503050406030204" pitchFamily="18" charset="0"/>
                        </a:rPr>
                        <m:t>…</m:t>
                      </m:r>
                      <m:r>
                        <a:rPr lang="en-US" altLang="zh-CN" sz="2800" b="0" i="1" smtClean="0">
                          <a:latin typeface="Cambria Math" panose="02040503050406030204" pitchFamily="18" charset="0"/>
                        </a:rPr>
                        <m:t>…</m:t>
                      </m:r>
                      <m:r>
                        <a:rPr lang="zh-CN" altLang="en-US" sz="2800" i="1" smtClean="0">
                          <a:solidFill>
                            <a:srgbClr val="FF0000"/>
                          </a:solidFill>
                          <a:latin typeface="Cambria Math" panose="02040503050406030204" pitchFamily="18" charset="0"/>
                        </a:rPr>
                        <m:t>不建议记这个</m:t>
                      </m:r>
                      <m:r>
                        <a:rPr lang="zh-CN" altLang="en-US" sz="2800" i="1">
                          <a:solidFill>
                            <a:srgbClr val="FF0000"/>
                          </a:solidFill>
                          <a:latin typeface="Cambria Math" panose="02040503050406030204" pitchFamily="18" charset="0"/>
                        </a:rPr>
                        <m:t>公式</m:t>
                      </m:r>
                    </m:oMath>
                  </m:oMathPara>
                </a14:m>
                <a:endParaRPr lang="en-US" altLang="zh-CN" sz="2800" dirty="0"/>
              </a:p>
              <a:p>
                <a:pPr algn="l"/>
                <a:endParaRPr lang="en-US" altLang="zh-CN" sz="1400" dirty="0"/>
              </a:p>
              <a:p>
                <a:pPr algn="l"/>
                <a:r>
                  <a:rPr lang="zh-CN" altLang="en-US" sz="2800" dirty="0"/>
                  <a:t>②</a:t>
                </a:r>
                <a14:m>
                  <m:oMath xmlns:m="http://schemas.openxmlformats.org/officeDocument/2006/math">
                    <m:r>
                      <a:rPr lang="zh-CN" altLang="en-US" sz="2800" i="1" dirty="0" smtClean="0">
                        <a:latin typeface="Cambria Math" panose="02040503050406030204" pitchFamily="18" charset="0"/>
                      </a:rPr>
                      <m:t>零息债券的久期</m:t>
                    </m:r>
                    <m:r>
                      <a:rPr lang="en-US" altLang="zh-CN" sz="2800" i="1" dirty="0" smtClean="0">
                        <a:latin typeface="Cambria Math" panose="02040503050406030204" pitchFamily="18" charset="0"/>
                      </a:rPr>
                      <m:t>=</m:t>
                    </m:r>
                    <m:r>
                      <a:rPr lang="zh-CN" altLang="en-US" sz="2800" i="1" dirty="0" smtClean="0">
                        <a:latin typeface="Cambria Math" panose="02040503050406030204" pitchFamily="18" charset="0"/>
                      </a:rPr>
                      <m:t>其剩余期限</m:t>
                    </m:r>
                  </m:oMath>
                </a14:m>
                <a:endParaRPr lang="en-US" altLang="zh-CN" sz="2800" dirty="0"/>
              </a:p>
              <a:p>
                <a:pPr algn="l"/>
                <a:endParaRPr lang="en-US" altLang="zh-CN" sz="1400" dirty="0"/>
              </a:p>
              <a:p>
                <a:pPr algn="l"/>
                <a:r>
                  <a:rPr lang="zh-CN" altLang="en-US" sz="2800" dirty="0"/>
                  <a:t>③永久债券的久期：</a:t>
                </a:r>
                <a:r>
                  <a:rPr lang="en-US" altLang="zh-CN" sz="2800" b="0" dirty="0"/>
                  <a:t>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𝑚𝑎𝑐</m:t>
                        </m:r>
                      </m:sub>
                    </m:sSub>
                    <m:r>
                      <a:rPr lang="en-US" altLang="zh-CN" sz="2800" b="0" i="0" smtClean="0">
                        <a:latin typeface="Cambria Math" panose="02040503050406030204" pitchFamily="18" charset="0"/>
                      </a:rPr>
                      <m:t>=1+</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𝑦</m:t>
                        </m:r>
                      </m:den>
                    </m:f>
                  </m:oMath>
                </a14:m>
                <a:endParaRPr lang="en-US" altLang="zh-CN" sz="2800" dirty="0"/>
              </a:p>
            </p:txBody>
          </p:sp>
        </mc:Choice>
        <mc:Fallback xmlns="">
          <p:sp>
            <p:nvSpPr>
              <p:cNvPr id="2" name="文本框 1">
                <a:extLst>
                  <a:ext uri="{FF2B5EF4-FFF2-40B4-BE49-F238E27FC236}">
                    <a16:creationId xmlns:a16="http://schemas.microsoft.com/office/drawing/2014/main" id="{E9A02016-51EA-5B2B-4874-F19E520B7D00}"/>
                  </a:ext>
                </a:extLst>
              </p:cNvPr>
              <p:cNvSpPr txBox="1">
                <a:spLocks noRot="1" noChangeAspect="1" noMove="1" noResize="1" noEditPoints="1" noAdjustHandles="1" noChangeArrowheads="1" noChangeShapeType="1" noTextEdit="1"/>
              </p:cNvSpPr>
              <p:nvPr/>
            </p:nvSpPr>
            <p:spPr>
              <a:xfrm>
                <a:off x="132230" y="1629052"/>
                <a:ext cx="11927541" cy="4030783"/>
              </a:xfrm>
              <a:prstGeom prst="rect">
                <a:avLst/>
              </a:prstGeom>
              <a:blipFill>
                <a:blip r:embed="rId4"/>
                <a:stretch>
                  <a:fillRect l="-1074" t="-16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389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72"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久期的特性</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B036655B-C892-647D-A61D-8F63B8D40119}"/>
              </a:ext>
            </a:extLst>
          </p:cNvPr>
          <p:cNvSpPr txBox="1"/>
          <p:nvPr/>
        </p:nvSpPr>
        <p:spPr>
          <a:xfrm>
            <a:off x="448236" y="845420"/>
            <a:ext cx="11295529" cy="5693866"/>
          </a:xfrm>
          <a:prstGeom prst="rect">
            <a:avLst/>
          </a:prstGeom>
          <a:noFill/>
        </p:spPr>
        <p:txBody>
          <a:bodyPr wrap="square">
            <a:spAutoFit/>
          </a:bodyPr>
          <a:lstStyle/>
          <a:p>
            <a:r>
              <a:rPr lang="zh-CN" altLang="en-US" sz="2800" dirty="0"/>
              <a:t>第一，零息债券（或贴现债券）的久期等于其剩余期限；</a:t>
            </a:r>
            <a:endParaRPr lang="en-US" altLang="zh-CN" sz="2800" dirty="0"/>
          </a:p>
          <a:p>
            <a:endParaRPr lang="en-US" altLang="zh-CN" sz="1200" dirty="0"/>
          </a:p>
          <a:p>
            <a:r>
              <a:rPr lang="zh-CN" altLang="en-US" sz="2800" dirty="0"/>
              <a:t>第二，附息债券的久期小于其剩余期限，除非附息债券到期前只剩下最后一次现金流，这种情形等同于零息债券，即等于其剩余期限。</a:t>
            </a:r>
            <a:endParaRPr lang="en-US" altLang="zh-CN" sz="2800" dirty="0"/>
          </a:p>
          <a:p>
            <a:endParaRPr lang="en-US" altLang="zh-CN" sz="1200" dirty="0"/>
          </a:p>
          <a:p>
            <a:r>
              <a:rPr lang="zh-CN" altLang="en-US" sz="2800" dirty="0"/>
              <a:t>第三，其他条件不变时，债券的到期日越远，久期也随之增加，但增加的幅度会递减。</a:t>
            </a:r>
            <a:endParaRPr lang="en-US" altLang="zh-CN" sz="2800" dirty="0"/>
          </a:p>
          <a:p>
            <a:endParaRPr lang="en-US" altLang="zh-CN" sz="1200" dirty="0"/>
          </a:p>
          <a:p>
            <a:r>
              <a:rPr lang="zh-CN" altLang="en-US" sz="2800" dirty="0"/>
              <a:t>第四，其他条件不变时，票面利率越高，久期越短。当债券的票面利率越高，代表每期固定支付的利息越多，投资者收回投资成本的速度越快，即久期越短，反之则久期越长。</a:t>
            </a:r>
            <a:endParaRPr lang="en-US" altLang="zh-CN" sz="2800" dirty="0"/>
          </a:p>
          <a:p>
            <a:endParaRPr lang="en-US" altLang="zh-CN" sz="1200" dirty="0"/>
          </a:p>
          <a:p>
            <a:r>
              <a:rPr lang="zh-CN" altLang="en-US" sz="2800" dirty="0"/>
              <a:t>第五，其他条件不变时，到期收益率越高，久期越短。比如两只票面利率相同的附息债券，当到期收益率较高时</a:t>
            </a:r>
            <a:r>
              <a:rPr lang="en-US" altLang="zh-CN" sz="2800" dirty="0"/>
              <a:t>,</a:t>
            </a:r>
            <a:r>
              <a:rPr lang="zh-CN" altLang="en-US" sz="2800" dirty="0"/>
              <a:t>其未来现金流折算的现值</a:t>
            </a:r>
            <a:r>
              <a:rPr lang="en-US" altLang="zh-CN" sz="2800" dirty="0"/>
              <a:t>(</a:t>
            </a:r>
            <a:r>
              <a:rPr lang="zh-CN" altLang="en-US" sz="2800" dirty="0"/>
              <a:t>即投资成本</a:t>
            </a:r>
            <a:r>
              <a:rPr lang="en-US" altLang="zh-CN" sz="2800" dirty="0"/>
              <a:t>)</a:t>
            </a:r>
            <a:r>
              <a:rPr lang="zh-CN" altLang="en-US" sz="2800" dirty="0"/>
              <a:t>要小，于是收回投资成本的速度也更快，即久期越短。</a:t>
            </a:r>
          </a:p>
        </p:txBody>
      </p:sp>
    </p:spTree>
    <p:extLst>
      <p:ext uri="{BB962C8B-B14F-4D97-AF65-F5344CB8AC3E}">
        <p14:creationId xmlns:p14="http://schemas.microsoft.com/office/powerpoint/2010/main" val="153709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1409935"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CE58221-B357-641E-A876-81A369F38340}"/>
                  </a:ext>
                </a:extLst>
              </p:cNvPr>
              <p:cNvSpPr txBox="1"/>
              <p:nvPr/>
            </p:nvSpPr>
            <p:spPr>
              <a:xfrm>
                <a:off x="829235" y="1289007"/>
                <a:ext cx="7525871" cy="1746055"/>
              </a:xfrm>
              <a:prstGeom prst="rect">
                <a:avLst/>
              </a:prstGeom>
              <a:noFill/>
            </p:spPr>
            <p:txBody>
              <a:bodyPr wrap="square">
                <a:spAutoFit/>
              </a:bodyPr>
              <a:lstStyle/>
              <a:p>
                <a:r>
                  <a:rPr lang="zh-CN" altLang="en-US" sz="2800" dirty="0"/>
                  <a:t>例题：上财</a:t>
                </a:r>
                <a:r>
                  <a:rPr lang="en-US" altLang="zh-CN" sz="2800" dirty="0"/>
                  <a:t>2019</a:t>
                </a:r>
                <a:r>
                  <a:rPr lang="zh-CN" altLang="en-US" sz="2800" dirty="0"/>
                  <a:t>年真题（财大唯一一次证明题）</a:t>
                </a:r>
                <a:endParaRPr lang="en-US" altLang="zh-CN" sz="2800" dirty="0"/>
              </a:p>
              <a:p>
                <a:endParaRPr lang="en-US" altLang="zh-CN" sz="1400" dirty="0"/>
              </a:p>
              <a:p>
                <a:r>
                  <a:rPr lang="zh-CN" altLang="en-US" sz="2800" dirty="0"/>
                  <a:t>请证明永续年金久期公式。</a:t>
                </a:r>
                <a:endParaRPr lang="en-US" altLang="zh-CN" sz="2800" dirty="0"/>
              </a:p>
              <a:p>
                <a:r>
                  <a:rPr lang="zh-CN" altLang="en-US" sz="2800" dirty="0"/>
                  <a:t>提示：</a:t>
                </a:r>
                <a14:m>
                  <m:oMath xmlns:m="http://schemas.openxmlformats.org/officeDocument/2006/math">
                    <m:nary>
                      <m:naryPr>
                        <m:chr m:val="∑"/>
                        <m:ctrlPr>
                          <a:rPr lang="en-US" altLang="zh-CN" sz="280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𝑛</m:t>
                        </m:r>
                        <m:r>
                          <a:rPr lang="en-US" altLang="zh-CN" sz="2800" i="1" smtClean="0">
                            <a:latin typeface="Cambria Math" panose="02040503050406030204" pitchFamily="18" charset="0"/>
                          </a:rPr>
                          <m:t>=</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up>
                      <m:e>
                        <m:r>
                          <a:rPr lang="en-US" altLang="zh-CN" sz="2800" b="0" i="1" smtClean="0">
                            <a:latin typeface="Cambria Math" panose="02040503050406030204" pitchFamily="18" charset="0"/>
                          </a:rPr>
                          <m:t>𝑛</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𝑛</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e>
                    </m:nary>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𝑛</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𝑛</m:t>
                            </m:r>
                          </m:sup>
                        </m:sSup>
                      </m:e>
                    </m:nary>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𝑥</m:t>
                        </m:r>
                      </m:num>
                      <m:den>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𝑥</m:t>
                        </m:r>
                      </m:den>
                    </m:f>
                  </m:oMath>
                </a14:m>
                <a:endParaRPr lang="zh-CN" altLang="en-US" sz="2800" dirty="0"/>
              </a:p>
            </p:txBody>
          </p:sp>
        </mc:Choice>
        <mc:Fallback xmlns="">
          <p:sp>
            <p:nvSpPr>
              <p:cNvPr id="5" name="文本框 4">
                <a:extLst>
                  <a:ext uri="{FF2B5EF4-FFF2-40B4-BE49-F238E27FC236}">
                    <a16:creationId xmlns:a16="http://schemas.microsoft.com/office/drawing/2014/main" id="{6CE58221-B357-641E-A876-81A369F38340}"/>
                  </a:ext>
                </a:extLst>
              </p:cNvPr>
              <p:cNvSpPr txBox="1">
                <a:spLocks noRot="1" noChangeAspect="1" noMove="1" noResize="1" noEditPoints="1" noAdjustHandles="1" noChangeArrowheads="1" noChangeShapeType="1" noTextEdit="1"/>
              </p:cNvSpPr>
              <p:nvPr/>
            </p:nvSpPr>
            <p:spPr>
              <a:xfrm>
                <a:off x="829235" y="1289007"/>
                <a:ext cx="7525871" cy="1746055"/>
              </a:xfrm>
              <a:prstGeom prst="rect">
                <a:avLst/>
              </a:prstGeom>
              <a:blipFill>
                <a:blip r:embed="rId4"/>
                <a:stretch>
                  <a:fillRect l="-1619" t="-3833" r="-3806" b="-34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196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1409935"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CE58221-B357-641E-A876-81A369F38340}"/>
                  </a:ext>
                </a:extLst>
              </p:cNvPr>
              <p:cNvSpPr txBox="1"/>
              <p:nvPr/>
            </p:nvSpPr>
            <p:spPr>
              <a:xfrm>
                <a:off x="312708" y="908511"/>
                <a:ext cx="11566583" cy="5698868"/>
              </a:xfrm>
              <a:prstGeom prst="rect">
                <a:avLst/>
              </a:prstGeom>
              <a:noFill/>
            </p:spPr>
            <p:txBody>
              <a:bodyPr wrap="square">
                <a:spAutoFit/>
              </a:bodyPr>
              <a:lstStyle/>
              <a:p>
                <a:r>
                  <a:rPr lang="zh-CN" altLang="en-US" sz="2800" dirty="0"/>
                  <a:t>提示：</a:t>
                </a:r>
                <a14:m>
                  <m:oMath xmlns:m="http://schemas.openxmlformats.org/officeDocument/2006/math">
                    <m:nary>
                      <m:naryPr>
                        <m:chr m:val="∑"/>
                        <m:ctrlPr>
                          <a:rPr lang="en-US" altLang="zh-CN" sz="280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𝑛</m:t>
                        </m:r>
                        <m:r>
                          <a:rPr lang="en-US" altLang="zh-CN" sz="2800" i="1" smtClean="0">
                            <a:latin typeface="Cambria Math" panose="02040503050406030204" pitchFamily="18" charset="0"/>
                          </a:rPr>
                          <m:t>=</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up>
                      <m:e>
                        <m:r>
                          <a:rPr lang="en-US" altLang="zh-CN" sz="2800" b="0" i="1" smtClean="0">
                            <a:latin typeface="Cambria Math" panose="02040503050406030204" pitchFamily="18" charset="0"/>
                          </a:rPr>
                          <m:t>𝑛</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𝑛</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e>
                    </m:nary>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rPr>
                          <m:t>𝑛</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𝑛</m:t>
                            </m:r>
                          </m:sup>
                        </m:sSup>
                      </m:e>
                    </m:nary>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𝑥</m:t>
                        </m:r>
                      </m:num>
                      <m:den>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𝑥</m:t>
                        </m:r>
                      </m:den>
                    </m:f>
                  </m:oMath>
                </a14:m>
                <a:endParaRPr lang="en-US" altLang="zh-CN" sz="2800" dirty="0"/>
              </a:p>
              <a:p>
                <a:endParaRPr lang="en-US" altLang="zh-CN" sz="1400" dirty="0"/>
              </a:p>
              <a:p>
                <a:r>
                  <a:rPr lang="zh-CN" altLang="en-US" sz="2800" dirty="0"/>
                  <a:t>答案：</a:t>
                </a:r>
                <a14:m>
                  <m:oMath xmlns:m="http://schemas.openxmlformats.org/officeDocument/2006/math">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up>
                      <m:e>
                        <m:f>
                          <m:fPr>
                            <m:ctrlPr>
                              <a:rPr lang="en-US" altLang="zh-CN" sz="280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𝐶</m:t>
                            </m:r>
                          </m:num>
                          <m:den>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𝑦</m:t>
                                </m:r>
                                <m:r>
                                  <a:rPr lang="en-US" altLang="zh-CN" sz="2800" b="0" i="1" smtClean="0">
                                    <a:latin typeface="Cambria Math" panose="02040503050406030204" pitchFamily="18" charset="0"/>
                                    <a:ea typeface="Cambria Math" panose="02040503050406030204" pitchFamily="18" charset="0"/>
                                  </a:rPr>
                                  <m:t>)</m:t>
                                </m:r>
                              </m:e>
                              <m:sup>
                                <m:r>
                                  <a:rPr lang="en-US" altLang="zh-CN" sz="2800" b="0" i="1" smtClean="0">
                                    <a:latin typeface="Cambria Math" panose="02040503050406030204" pitchFamily="18" charset="0"/>
                                    <a:ea typeface="Cambria Math" panose="02040503050406030204" pitchFamily="18" charset="0"/>
                                  </a:rPr>
                                  <m:t>𝑛</m:t>
                                </m:r>
                              </m:sup>
                            </m:sSup>
                          </m:den>
                        </m:f>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𝐶</m:t>
                            </m:r>
                          </m:num>
                          <m:den>
                            <m:r>
                              <a:rPr lang="en-US" altLang="zh-CN" sz="2800" b="0" i="1" smtClean="0">
                                <a:latin typeface="Cambria Math" panose="02040503050406030204" pitchFamily="18" charset="0"/>
                                <a:ea typeface="Cambria Math" panose="02040503050406030204" pitchFamily="18" charset="0"/>
                              </a:rPr>
                              <m:t>𝑦</m:t>
                            </m:r>
                          </m:den>
                        </m:f>
                      </m:e>
                    </m:nary>
                  </m:oMath>
                </a14:m>
                <a:r>
                  <a:rPr lang="zh-CN" altLang="en-US" sz="2800" dirty="0"/>
                  <a:t>（在此题中这个结论最好不要直接用，毕竟这道题本来就是要你证明）</a:t>
                </a:r>
                <a:endParaRPr lang="en-US" altLang="zh-CN" sz="2800" dirty="0"/>
              </a:p>
              <a:p>
                <a:endParaRPr lang="en-US" altLang="zh-CN" sz="1400" dirty="0"/>
              </a:p>
              <a:p>
                <a:r>
                  <a:rPr lang="zh-CN" altLang="en-US" sz="2800" dirty="0"/>
                  <a:t>法一：</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𝑚𝑎𝑐</m:t>
                        </m:r>
                      </m:sub>
                    </m:sSub>
                    <m:r>
                      <a:rPr lang="en-US" altLang="zh-CN" sz="2800" b="0" i="1"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up>
                      <m:e>
                        <m:r>
                          <a:rPr lang="en-US" altLang="zh-CN" sz="2800" b="0" i="1" smtClean="0">
                            <a:latin typeface="Cambria Math" panose="02040503050406030204" pitchFamily="18" charset="0"/>
                            <a:ea typeface="Cambria Math" panose="02040503050406030204" pitchFamily="18" charset="0"/>
                          </a:rPr>
                          <m:t>𝑛</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𝐶</m:t>
                            </m:r>
                          </m:num>
                          <m:den>
                            <m:sSup>
                              <m:sSupPr>
                                <m:ctrlPr>
                                  <a:rPr lang="en-US" altLang="zh-CN" sz="2800" i="1">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𝑃</m:t>
                                </m:r>
                                <m:r>
                                  <a:rPr lang="en-US" altLang="zh-CN" sz="2800" b="0" i="1" smtClean="0">
                                    <a:latin typeface="Cambria Math" panose="02040503050406030204" pitchFamily="18" charset="0"/>
                                    <a:ea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e>
                              <m:sup>
                                <m:r>
                                  <a:rPr lang="en-US" altLang="zh-CN" sz="2800" i="1">
                                    <a:latin typeface="Cambria Math" panose="02040503050406030204" pitchFamily="18" charset="0"/>
                                    <a:ea typeface="Cambria Math" panose="02040503050406030204" pitchFamily="18" charset="0"/>
                                  </a:rPr>
                                  <m:t>𝑛</m:t>
                                </m:r>
                              </m:sup>
                            </m:sSup>
                          </m:den>
                        </m:f>
                        <m:r>
                          <a:rPr lang="en-US" altLang="zh-CN" sz="2800" b="0" i="1" smtClean="0">
                            <a:latin typeface="Cambria Math" panose="02040503050406030204" pitchFamily="18" charset="0"/>
                            <a:ea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ea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𝐶</m:t>
                                </m:r>
                              </m:num>
                              <m:den>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𝐶</m:t>
                                        </m:r>
                                      </m:num>
                                      <m:den>
                                        <m:r>
                                          <a:rPr lang="en-US" altLang="zh-CN" sz="2800" i="1">
                                            <a:latin typeface="Cambria Math" panose="02040503050406030204" pitchFamily="18" charset="0"/>
                                            <a:ea typeface="Cambria Math" panose="02040503050406030204" pitchFamily="18" charset="0"/>
                                          </a:rPr>
                                          <m:t>𝑦</m:t>
                                        </m:r>
                                      </m:den>
                                    </m:f>
                                    <m:r>
                                      <a:rPr lang="en-US" altLang="zh-CN" sz="2800" i="1">
                                        <a:latin typeface="Cambria Math" panose="02040503050406030204" pitchFamily="18" charset="0"/>
                                        <a:ea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e>
                                  <m:sup>
                                    <m:r>
                                      <a:rPr lang="en-US" altLang="zh-CN" sz="2800" i="1">
                                        <a:latin typeface="Cambria Math" panose="02040503050406030204" pitchFamily="18" charset="0"/>
                                        <a:ea typeface="Cambria Math" panose="02040503050406030204" pitchFamily="18" charset="0"/>
                                      </a:rPr>
                                      <m:t>𝑛</m:t>
                                    </m:r>
                                  </m:sup>
                                </m:sSup>
                              </m:den>
                            </m:f>
                            <m:r>
                              <a:rPr lang="en-US" altLang="zh-CN" sz="2800" i="1">
                                <a:latin typeface="Cambria Math" panose="02040503050406030204" pitchFamily="18" charset="0"/>
                                <a:ea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ea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𝑦</m:t>
                                    </m:r>
                                  </m:num>
                                  <m:den>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e>
                                      <m:sup>
                                        <m:r>
                                          <a:rPr lang="en-US" altLang="zh-CN" sz="2800" i="1">
                                            <a:latin typeface="Cambria Math" panose="02040503050406030204" pitchFamily="18" charset="0"/>
                                            <a:ea typeface="Cambria Math" panose="02040503050406030204" pitchFamily="18" charset="0"/>
                                          </a:rPr>
                                          <m:t>𝑛</m:t>
                                        </m:r>
                                      </m:sup>
                                    </m:sSup>
                                  </m:den>
                                </m:f>
                              </m:e>
                            </m:nary>
                          </m:e>
                        </m:nary>
                      </m:e>
                    </m:nary>
                  </m:oMath>
                </a14:m>
                <a:endParaRPr lang="en-US" altLang="zh-CN" sz="2800" i="1" dirty="0">
                  <a:latin typeface="Cambria Math" panose="02040503050406030204" pitchFamily="18" charset="0"/>
                  <a:ea typeface="Cambria Math" panose="02040503050406030204" pitchFamily="18" charset="0"/>
                </a:endParaRPr>
              </a:p>
              <a:p>
                <a:r>
                  <a:rPr lang="en-US" altLang="zh-CN" sz="2800" b="0" i="0" dirty="0">
                    <a:latin typeface="+mj-lt"/>
                    <a:ea typeface="Cambria Math" panose="02040503050406030204" pitchFamily="18" charset="0"/>
                  </a:rPr>
                  <a:t>	           =</a:t>
                </a:r>
                <a14:m>
                  <m:oMath xmlns:m="http://schemas.openxmlformats.org/officeDocument/2006/math">
                    <m:r>
                      <a:rPr lang="en-US" altLang="zh-CN" sz="2800" b="0" i="0" smtClean="0">
                        <a:latin typeface="Cambria Math" panose="02040503050406030204" pitchFamily="18" charset="0"/>
                      </a:rPr>
                      <m:t>  </m:t>
                    </m:r>
                    <m:r>
                      <m:rPr>
                        <m:sty m:val="p"/>
                      </m:rPr>
                      <a:rPr lang="en-US" altLang="zh-CN" sz="2800">
                        <a:latin typeface="Cambria Math" panose="02040503050406030204" pitchFamily="18" charset="0"/>
                      </a:rPr>
                      <m:t>y</m:t>
                    </m:r>
                    <m:r>
                      <a:rPr lang="en-US" altLang="zh-CN" sz="2800" i="1" smtClean="0">
                        <a:latin typeface="Cambria Math" panose="02040503050406030204" pitchFamily="18" charset="0"/>
                        <a:ea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sup>
                      <m:e>
                        <m:r>
                          <a:rPr lang="en-US" altLang="zh-CN" sz="2800" i="1">
                            <a:latin typeface="Cambria Math" panose="02040503050406030204" pitchFamily="18" charset="0"/>
                            <a:ea typeface="Cambria Math" panose="02040503050406030204" pitchFamily="18" charset="0"/>
                          </a:rPr>
                          <m:t>𝑛</m:t>
                        </m:r>
                        <m:r>
                          <a:rPr lang="en-US" altLang="zh-CN" sz="2800" i="1">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𝑦</m:t>
                                </m:r>
                              </m:den>
                            </m:f>
                            <m:r>
                              <a:rPr lang="en-US" altLang="zh-CN" sz="2800" b="0" i="1" smtClean="0">
                                <a:latin typeface="Cambria Math" panose="02040503050406030204" pitchFamily="18" charset="0"/>
                                <a:ea typeface="Cambria Math" panose="02040503050406030204" pitchFamily="18" charset="0"/>
                              </a:rPr>
                              <m:t>)</m:t>
                            </m:r>
                          </m:e>
                          <m:sup>
                            <m:r>
                              <a:rPr lang="en-US" altLang="zh-CN" sz="2800" b="0" i="1" smtClean="0">
                                <a:latin typeface="Cambria Math" panose="02040503050406030204" pitchFamily="18" charset="0"/>
                                <a:ea typeface="Cambria Math" panose="02040503050406030204" pitchFamily="18" charset="0"/>
                              </a:rPr>
                              <m:t>𝑛</m:t>
                            </m:r>
                          </m:sup>
                        </m:sSup>
                      </m:e>
                    </m:nary>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𝑦</m:t>
                        </m:r>
                      </m:num>
                      <m:den>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𝑦</m:t>
                            </m:r>
                          </m:e>
                          <m:sup>
                            <m:r>
                              <a:rPr lang="en-US" altLang="zh-CN" sz="2800" i="1">
                                <a:latin typeface="Cambria Math" panose="02040503050406030204" pitchFamily="18" charset="0"/>
                                <a:ea typeface="Cambria Math" panose="02040503050406030204" pitchFamily="18" charset="0"/>
                              </a:rPr>
                              <m:t>2</m:t>
                            </m:r>
                          </m:sup>
                        </m:sSup>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𝑦</m:t>
                        </m:r>
                        <m:r>
                          <a:rPr lang="en-US" altLang="zh-CN" sz="2800" i="1">
                            <a:latin typeface="Cambria Math" panose="02040503050406030204" pitchFamily="18" charset="0"/>
                          </a:rPr>
                          <m:t>+1</m:t>
                        </m:r>
                      </m:num>
                      <m:den>
                        <m:r>
                          <a:rPr lang="en-US" altLang="zh-CN" sz="2800" i="1">
                            <a:latin typeface="Cambria Math" panose="02040503050406030204" pitchFamily="18" charset="0"/>
                          </a:rPr>
                          <m:t>𝑦</m:t>
                        </m:r>
                      </m:den>
                    </m:f>
                  </m:oMath>
                </a14:m>
                <a:endParaRPr lang="en-US" altLang="zh-CN" sz="2800" i="1" dirty="0">
                  <a:latin typeface="Cambria Math" panose="02040503050406030204" pitchFamily="18" charset="0"/>
                  <a:ea typeface="Cambria Math" panose="02040503050406030204" pitchFamily="18" charset="0"/>
                </a:endParaRPr>
              </a:p>
              <a:p>
                <a:r>
                  <a:rPr lang="en-US" altLang="zh-CN" sz="2800" dirty="0"/>
                  <a:t>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𝑚𝑜𝑑</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𝑦</m:t>
                        </m:r>
                      </m:den>
                    </m:f>
                  </m:oMath>
                </a14:m>
                <a:r>
                  <a:rPr lang="zh-CN" altLang="en-US" sz="2800" dirty="0"/>
                  <a:t>（注：如果这题不给提示的话，可以考虑用</a:t>
                </a:r>
                <a:r>
                  <a:rPr lang="zh-CN" altLang="en-US" sz="2800" b="1" dirty="0"/>
                  <a:t>错位相减法</a:t>
                </a:r>
                <a:r>
                  <a:rPr lang="zh-CN" altLang="en-US" sz="2800" dirty="0"/>
                  <a:t>）</a:t>
                </a:r>
                <a:endParaRPr lang="en-US" altLang="zh-CN" sz="2800" dirty="0"/>
              </a:p>
              <a:p>
                <a:r>
                  <a:rPr lang="zh-CN" altLang="en-US" sz="2800" dirty="0"/>
                  <a:t>法二：直接对价格求偏导得</a:t>
                </a:r>
                <a14:m>
                  <m:oMath xmlns:m="http://schemas.openxmlformats.org/officeDocument/2006/math">
                    <m:f>
                      <m:fPr>
                        <m:ctrlPr>
                          <a:rPr lang="en-US" altLang="zh-CN" sz="2800" i="1" smtClean="0">
                            <a:latin typeface="Cambria Math" panose="02040503050406030204" pitchFamily="18" charset="0"/>
                          </a:rPr>
                        </m:ctrlPr>
                      </m:fPr>
                      <m:num>
                        <m:r>
                          <a:rPr lang="zh-CN" altLang="en-US" sz="2800" i="1" smtClean="0">
                            <a:latin typeface="Cambria Math" panose="02040503050406030204" pitchFamily="18" charset="0"/>
                          </a:rPr>
                          <m:t>𝜕</m:t>
                        </m:r>
                        <m:r>
                          <a:rPr lang="en-US" altLang="zh-CN" sz="2800" b="0" i="1" smtClean="0">
                            <a:latin typeface="Cambria Math" panose="02040503050406030204" pitchFamily="18" charset="0"/>
                          </a:rPr>
                          <m:t>𝑃</m:t>
                        </m:r>
                      </m:num>
                      <m:den>
                        <m:r>
                          <a:rPr lang="zh-CN" altLang="en-US" sz="2800" i="1">
                            <a:latin typeface="Cambria Math" panose="02040503050406030204" pitchFamily="18" charset="0"/>
                          </a:rPr>
                          <m:t>𝜕</m:t>
                        </m:r>
                        <m:r>
                          <a:rPr lang="en-US" altLang="zh-CN" sz="2800" b="0" i="1" smtClean="0">
                            <a:latin typeface="Cambria Math" panose="02040503050406030204" pitchFamily="18" charset="0"/>
                          </a:rPr>
                          <m:t>𝑦</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𝐶</m:t>
                        </m:r>
                      </m:num>
                      <m:den>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𝑦</m:t>
                            </m:r>
                          </m:e>
                          <m:sup>
                            <m:r>
                              <a:rPr lang="en-US" altLang="zh-CN" sz="2800" b="0" i="1" smtClean="0">
                                <a:latin typeface="Cambria Math" panose="02040503050406030204" pitchFamily="18" charset="0"/>
                              </a:rPr>
                              <m:t>2</m:t>
                            </m:r>
                          </m:sup>
                        </m:sSup>
                      </m:den>
                    </m:f>
                  </m:oMath>
                </a14:m>
                <a:r>
                  <a:rPr lang="zh-CN" altLang="en-US" sz="2800" dirty="0"/>
                  <a:t> →</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i="1">
                            <a:latin typeface="Cambria Math" panose="02040503050406030204" pitchFamily="18" charset="0"/>
                          </a:rPr>
                          <m:t>𝑚𝑜𝑑</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𝑃</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zh-CN" altLang="en-US" sz="2800" i="1">
                            <a:latin typeface="Cambria Math" panose="02040503050406030204" pitchFamily="18" charset="0"/>
                          </a:rPr>
                          <m:t>𝜕</m:t>
                        </m:r>
                        <m:r>
                          <a:rPr lang="en-US" altLang="zh-CN" sz="2800" i="1">
                            <a:latin typeface="Cambria Math" panose="02040503050406030204" pitchFamily="18" charset="0"/>
                          </a:rPr>
                          <m:t>𝑃</m:t>
                        </m:r>
                      </m:num>
                      <m:den>
                        <m:r>
                          <a:rPr lang="zh-CN" altLang="en-US" sz="2800" i="1">
                            <a:latin typeface="Cambria Math" panose="02040503050406030204" pitchFamily="18" charset="0"/>
                          </a:rPr>
                          <m:t>𝜕</m:t>
                        </m:r>
                        <m:r>
                          <a:rPr lang="en-US" altLang="zh-CN" sz="2800" i="1">
                            <a:latin typeface="Cambria Math" panose="02040503050406030204" pitchFamily="18" charset="0"/>
                          </a:rPr>
                          <m:t>𝑦</m:t>
                        </m:r>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𝐶</m:t>
                        </m:r>
                      </m:num>
                      <m:den>
                        <m:r>
                          <a:rPr lang="en-US" altLang="zh-CN" sz="2800" i="1">
                            <a:latin typeface="Cambria Math" panose="02040503050406030204" pitchFamily="18" charset="0"/>
                          </a:rPr>
                          <m:t>𝑃</m:t>
                        </m:r>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i="1">
                                <a:latin typeface="Cambria Math" panose="02040503050406030204" pitchFamily="18" charset="0"/>
                              </a:rPr>
                              <m:t>2</m:t>
                            </m:r>
                          </m:sup>
                        </m:sSup>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𝑦</m:t>
                        </m:r>
                      </m:den>
                    </m:f>
                  </m:oMath>
                </a14:m>
                <a:r>
                  <a:rPr lang="zh-CN" altLang="en-US" sz="2800" dirty="0"/>
                  <a:t> </a:t>
                </a:r>
                <a:endParaRPr lang="en-US" altLang="zh-CN" sz="2800" dirty="0"/>
              </a:p>
              <a:p>
                <a:r>
                  <a:rPr lang="en-US" altLang="zh-CN" sz="2800" dirty="0"/>
                  <a:t>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𝑚𝑎𝑐</m:t>
                        </m:r>
                      </m:sub>
                    </m:sSub>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r>
                          <a:rPr lang="en-US" altLang="zh-CN" sz="2800" i="1">
                            <a:latin typeface="Cambria Math" panose="02040503050406030204" pitchFamily="18" charset="0"/>
                          </a:rPr>
                          <m:t>𝑦</m:t>
                        </m:r>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𝑦</m:t>
                        </m:r>
                      </m:den>
                    </m:f>
                  </m:oMath>
                </a14:m>
                <a:endParaRPr lang="zh-CN" altLang="en-US" sz="2800" dirty="0"/>
              </a:p>
            </p:txBody>
          </p:sp>
        </mc:Choice>
        <mc:Fallback xmlns="">
          <p:sp>
            <p:nvSpPr>
              <p:cNvPr id="5" name="文本框 4">
                <a:extLst>
                  <a:ext uri="{FF2B5EF4-FFF2-40B4-BE49-F238E27FC236}">
                    <a16:creationId xmlns:a16="http://schemas.microsoft.com/office/drawing/2014/main" id="{6CE58221-B357-641E-A876-81A369F38340}"/>
                  </a:ext>
                </a:extLst>
              </p:cNvPr>
              <p:cNvSpPr txBox="1">
                <a:spLocks noRot="1" noChangeAspect="1" noMove="1" noResize="1" noEditPoints="1" noAdjustHandles="1" noChangeArrowheads="1" noChangeShapeType="1" noTextEdit="1"/>
              </p:cNvSpPr>
              <p:nvPr/>
            </p:nvSpPr>
            <p:spPr>
              <a:xfrm>
                <a:off x="312708" y="908511"/>
                <a:ext cx="11566583" cy="5698868"/>
              </a:xfrm>
              <a:prstGeom prst="rect">
                <a:avLst/>
              </a:prstGeom>
              <a:blipFill>
                <a:blip r:embed="rId4"/>
                <a:stretch>
                  <a:fillRect l="-1054" t="-107" r="-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760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1409933"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凸性</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479B936-B5C5-E579-F16B-172CE5F5B16D}"/>
                  </a:ext>
                </a:extLst>
              </p:cNvPr>
              <p:cNvSpPr txBox="1"/>
              <p:nvPr/>
            </p:nvSpPr>
            <p:spPr>
              <a:xfrm>
                <a:off x="1402977" y="876050"/>
                <a:ext cx="9386047" cy="5179110"/>
              </a:xfrm>
              <a:prstGeom prst="rect">
                <a:avLst/>
              </a:prstGeom>
              <a:noFill/>
            </p:spPr>
            <p:txBody>
              <a:bodyPr wrap="square" rtlCol="0">
                <a:spAutoFit/>
              </a:bodyPr>
              <a:lstStyle/>
              <a:p>
                <a:pPr algn="l"/>
                <a:r>
                  <a:rPr lang="zh-CN" altLang="en-US" sz="2800" dirty="0"/>
                  <a:t>凸性：债券价格与收益率的关系是凸向原点的弧线。</a:t>
                </a:r>
                <a:endParaRPr lang="en-US" altLang="zh-CN" sz="2800" dirty="0"/>
              </a:p>
              <a:p>
                <a:pPr algn="l"/>
                <a:endParaRPr lang="en-US" altLang="zh-CN" sz="1400" dirty="0"/>
              </a:p>
              <a:p>
                <a:r>
                  <a:rPr lang="zh-CN" altLang="en-US" sz="2800" dirty="0"/>
                  <a:t>凸性系数：</a:t>
                </a:r>
                <a14:m>
                  <m:oMath xmlns:m="http://schemas.openxmlformats.org/officeDocument/2006/math">
                    <m:r>
                      <a:rPr lang="en-US" altLang="zh-CN" sz="2800" b="0" i="1" smtClean="0">
                        <a:solidFill>
                          <a:srgbClr val="FF0000"/>
                        </a:solidFill>
                        <a:latin typeface="Cambria Math" panose="02040503050406030204" pitchFamily="18" charset="0"/>
                      </a:rPr>
                      <m:t>𝐶</m:t>
                    </m:r>
                    <m:r>
                      <a:rPr lang="en-US" altLang="zh-CN" sz="2800" b="0" i="1" smtClean="0">
                        <a:solidFill>
                          <a:srgbClr val="FF0000"/>
                        </a:solidFill>
                        <a:latin typeface="Cambria Math" panose="02040503050406030204" pitchFamily="18" charset="0"/>
                      </a:rPr>
                      <m:t>=</m:t>
                    </m:r>
                    <m:f>
                      <m:fPr>
                        <m:ctrlPr>
                          <a:rPr lang="en-US" altLang="zh-CN" sz="2800" b="0" i="1" smtClean="0">
                            <a:solidFill>
                              <a:srgbClr val="FF0000"/>
                            </a:solidFill>
                            <a:latin typeface="Cambria Math" panose="02040503050406030204" pitchFamily="18" charset="0"/>
                          </a:rPr>
                        </m:ctrlPr>
                      </m:fPr>
                      <m:num>
                        <m:r>
                          <a:rPr lang="en-US" altLang="zh-CN" sz="2800" b="0" i="1" smtClean="0">
                            <a:solidFill>
                              <a:srgbClr val="FF0000"/>
                            </a:solidFill>
                            <a:latin typeface="Cambria Math" panose="02040503050406030204" pitchFamily="18" charset="0"/>
                          </a:rPr>
                          <m:t>(</m:t>
                        </m:r>
                        <m:f>
                          <m:fPr>
                            <m:ctrlPr>
                              <a:rPr lang="en-US" altLang="zh-CN" sz="2800" b="0" i="1" smtClean="0">
                                <a:solidFill>
                                  <a:srgbClr val="FF0000"/>
                                </a:solidFill>
                                <a:latin typeface="Cambria Math" panose="02040503050406030204" pitchFamily="18" charset="0"/>
                              </a:rPr>
                            </m:ctrlPr>
                          </m:fPr>
                          <m:num>
                            <m:sSup>
                              <m:sSupPr>
                                <m:ctrlPr>
                                  <a:rPr lang="en-US" altLang="zh-CN" sz="2800" b="0" i="1" smtClean="0">
                                    <a:solidFill>
                                      <a:srgbClr val="FF0000"/>
                                    </a:solidFill>
                                    <a:latin typeface="Cambria Math" panose="02040503050406030204" pitchFamily="18" charset="0"/>
                                  </a:rPr>
                                </m:ctrlPr>
                              </m:sSupPr>
                              <m:e>
                                <m:r>
                                  <a:rPr lang="en-US" altLang="zh-CN" sz="2800" b="0" i="1" smtClean="0">
                                    <a:solidFill>
                                      <a:srgbClr val="FF0000"/>
                                    </a:solidFill>
                                    <a:latin typeface="Cambria Math" panose="02040503050406030204" pitchFamily="18" charset="0"/>
                                  </a:rPr>
                                  <m:t>𝑑</m:t>
                                </m:r>
                              </m:e>
                              <m:sup>
                                <m:r>
                                  <a:rPr lang="en-US" altLang="zh-CN" sz="2800" b="0" i="1" smtClean="0">
                                    <a:solidFill>
                                      <a:srgbClr val="FF0000"/>
                                    </a:solidFill>
                                    <a:latin typeface="Cambria Math" panose="02040503050406030204" pitchFamily="18" charset="0"/>
                                  </a:rPr>
                                  <m:t>2</m:t>
                                </m:r>
                              </m:sup>
                            </m:sSup>
                            <m:r>
                              <a:rPr lang="en-US" altLang="zh-CN" sz="2800" b="0" i="1" smtClean="0">
                                <a:solidFill>
                                  <a:srgbClr val="FF0000"/>
                                </a:solidFill>
                                <a:latin typeface="Cambria Math" panose="02040503050406030204" pitchFamily="18" charset="0"/>
                              </a:rPr>
                              <m:t>𝑃</m:t>
                            </m:r>
                          </m:num>
                          <m:den>
                            <m:r>
                              <a:rPr lang="en-US" altLang="zh-CN" sz="2800" b="0" i="1" smtClean="0">
                                <a:solidFill>
                                  <a:srgbClr val="FF0000"/>
                                </a:solidFill>
                                <a:latin typeface="Cambria Math" panose="02040503050406030204" pitchFamily="18" charset="0"/>
                              </a:rPr>
                              <m:t>𝑑</m:t>
                            </m:r>
                            <m:sSup>
                              <m:sSupPr>
                                <m:ctrlPr>
                                  <a:rPr lang="en-US" altLang="zh-CN" sz="2800" b="0" i="1" smtClean="0">
                                    <a:solidFill>
                                      <a:srgbClr val="FF0000"/>
                                    </a:solidFill>
                                    <a:latin typeface="Cambria Math" panose="02040503050406030204" pitchFamily="18" charset="0"/>
                                  </a:rPr>
                                </m:ctrlPr>
                              </m:sSupPr>
                              <m:e>
                                <m:r>
                                  <a:rPr lang="en-US" altLang="zh-CN" sz="2800" b="0" i="1" smtClean="0">
                                    <a:solidFill>
                                      <a:srgbClr val="FF0000"/>
                                    </a:solidFill>
                                    <a:latin typeface="Cambria Math" panose="02040503050406030204" pitchFamily="18" charset="0"/>
                                  </a:rPr>
                                  <m:t>𝑦</m:t>
                                </m:r>
                              </m:e>
                              <m:sup>
                                <m:r>
                                  <a:rPr lang="en-US" altLang="zh-CN" sz="2800" b="0" i="1" smtClean="0">
                                    <a:solidFill>
                                      <a:srgbClr val="FF0000"/>
                                    </a:solidFill>
                                    <a:latin typeface="Cambria Math" panose="02040503050406030204" pitchFamily="18" charset="0"/>
                                  </a:rPr>
                                  <m:t>2</m:t>
                                </m:r>
                              </m:sup>
                            </m:sSup>
                          </m:den>
                        </m:f>
                        <m:r>
                          <a:rPr lang="en-US" altLang="zh-CN" sz="2800" b="0" i="1" smtClean="0">
                            <a:solidFill>
                              <a:srgbClr val="FF0000"/>
                            </a:solidFill>
                            <a:latin typeface="Cambria Math" panose="02040503050406030204" pitchFamily="18" charset="0"/>
                          </a:rPr>
                          <m:t>)</m:t>
                        </m:r>
                      </m:num>
                      <m:den>
                        <m:r>
                          <a:rPr lang="en-US" altLang="zh-CN" sz="2800" b="0" i="1" smtClean="0">
                            <a:solidFill>
                              <a:srgbClr val="FF0000"/>
                            </a:solidFill>
                            <a:latin typeface="Cambria Math" panose="02040503050406030204" pitchFamily="18" charset="0"/>
                          </a:rPr>
                          <m:t>𝑃</m:t>
                        </m:r>
                      </m:den>
                    </m:f>
                    <m:r>
                      <a:rPr lang="en-US" altLang="zh-CN" sz="2800" b="0" i="1" smtClean="0">
                        <a:solidFill>
                          <a:srgbClr val="FF0000"/>
                        </a:solidFill>
                        <a:latin typeface="Cambria Math" panose="02040503050406030204" pitchFamily="18" charset="0"/>
                      </a:rPr>
                      <m:t>=</m:t>
                    </m:r>
                    <m:f>
                      <m:fPr>
                        <m:ctrlPr>
                          <a:rPr lang="en-US" altLang="zh-CN" sz="2800" b="0" i="1" smtClean="0">
                            <a:solidFill>
                              <a:srgbClr val="FF0000"/>
                            </a:solidFill>
                            <a:latin typeface="Cambria Math" panose="02040503050406030204" pitchFamily="18" charset="0"/>
                          </a:rPr>
                        </m:ctrlPr>
                      </m:fPr>
                      <m:num>
                        <m:r>
                          <a:rPr lang="en-US" altLang="zh-CN" sz="2800" b="0" i="1" smtClean="0">
                            <a:solidFill>
                              <a:srgbClr val="FF0000"/>
                            </a:solidFill>
                            <a:latin typeface="Cambria Math" panose="02040503050406030204" pitchFamily="18" charset="0"/>
                          </a:rPr>
                          <m:t>1</m:t>
                        </m:r>
                      </m:num>
                      <m:den>
                        <m:r>
                          <a:rPr lang="en-US" altLang="zh-CN" sz="2800" b="0" i="1" smtClean="0">
                            <a:solidFill>
                              <a:srgbClr val="FF0000"/>
                            </a:solidFill>
                            <a:latin typeface="Cambria Math" panose="02040503050406030204" pitchFamily="18" charset="0"/>
                          </a:rPr>
                          <m:t>𝑃</m:t>
                        </m:r>
                        <m:sSup>
                          <m:sSupPr>
                            <m:ctrlPr>
                              <a:rPr lang="en-US" altLang="zh-CN" sz="2800" b="0" i="1" smtClean="0">
                                <a:solidFill>
                                  <a:srgbClr val="FF0000"/>
                                </a:solidFill>
                                <a:latin typeface="Cambria Math" panose="02040503050406030204" pitchFamily="18" charset="0"/>
                              </a:rPr>
                            </m:ctrlPr>
                          </m:sSupPr>
                          <m:e>
                            <m:r>
                              <a:rPr lang="en-US" altLang="zh-CN" sz="2800" b="0" i="1" smtClean="0">
                                <a:solidFill>
                                  <a:srgbClr val="FF0000"/>
                                </a:solidFill>
                                <a:latin typeface="Cambria Math" panose="02040503050406030204" pitchFamily="18" charset="0"/>
                              </a:rPr>
                              <m:t>(1+</m:t>
                            </m:r>
                            <m:r>
                              <a:rPr lang="en-US" altLang="zh-CN" sz="2800" b="0" i="1" smtClean="0">
                                <a:solidFill>
                                  <a:srgbClr val="FF0000"/>
                                </a:solidFill>
                                <a:latin typeface="Cambria Math" panose="02040503050406030204" pitchFamily="18" charset="0"/>
                              </a:rPr>
                              <m:t>𝑦</m:t>
                            </m:r>
                            <m:r>
                              <a:rPr lang="en-US" altLang="zh-CN" sz="2800" b="0" i="1" smtClean="0">
                                <a:solidFill>
                                  <a:srgbClr val="FF0000"/>
                                </a:solidFill>
                                <a:latin typeface="Cambria Math" panose="02040503050406030204" pitchFamily="18" charset="0"/>
                              </a:rPr>
                              <m:t>)</m:t>
                            </m:r>
                          </m:e>
                          <m:sup>
                            <m:r>
                              <a:rPr lang="en-US" altLang="zh-CN" sz="2800" b="0" i="1" smtClean="0">
                                <a:solidFill>
                                  <a:srgbClr val="FF0000"/>
                                </a:solidFill>
                                <a:latin typeface="Cambria Math" panose="02040503050406030204" pitchFamily="18" charset="0"/>
                              </a:rPr>
                              <m:t>2</m:t>
                            </m:r>
                          </m:sup>
                        </m:sSup>
                      </m:den>
                    </m:f>
                    <m:nary>
                      <m:naryPr>
                        <m:chr m:val="∑"/>
                        <m:ctrlPr>
                          <a:rPr lang="en-US" altLang="zh-CN" sz="2800" b="0" i="1" smtClean="0">
                            <a:solidFill>
                              <a:srgbClr val="FF0000"/>
                            </a:solidFill>
                            <a:latin typeface="Cambria Math" panose="02040503050406030204" pitchFamily="18" charset="0"/>
                          </a:rPr>
                        </m:ctrlPr>
                      </m:naryPr>
                      <m:sub>
                        <m:r>
                          <m:rPr>
                            <m:brk m:alnAt="23"/>
                          </m:rPr>
                          <a:rPr lang="en-US" altLang="zh-CN" sz="2800" b="0" i="1" smtClean="0">
                            <a:solidFill>
                              <a:srgbClr val="FF0000"/>
                            </a:solidFill>
                            <a:latin typeface="Cambria Math" panose="02040503050406030204" pitchFamily="18" charset="0"/>
                          </a:rPr>
                          <m:t>𝑡</m:t>
                        </m:r>
                        <m:r>
                          <a:rPr lang="en-US" altLang="zh-CN" sz="2800" b="0" i="1" smtClean="0">
                            <a:solidFill>
                              <a:srgbClr val="FF0000"/>
                            </a:solidFill>
                            <a:latin typeface="Cambria Math" panose="02040503050406030204" pitchFamily="18" charset="0"/>
                          </a:rPr>
                          <m:t>=1</m:t>
                        </m:r>
                      </m:sub>
                      <m:sup>
                        <m:r>
                          <a:rPr lang="en-US" altLang="zh-CN" sz="2800" b="0" i="1" smtClean="0">
                            <a:solidFill>
                              <a:srgbClr val="FF0000"/>
                            </a:solidFill>
                            <a:latin typeface="Cambria Math" panose="02040503050406030204" pitchFamily="18" charset="0"/>
                          </a:rPr>
                          <m:t>𝑛</m:t>
                        </m:r>
                      </m:sup>
                      <m:e>
                        <m:f>
                          <m:fPr>
                            <m:ctrlPr>
                              <a:rPr lang="en-US" altLang="zh-CN" sz="2800" b="0" i="1" smtClean="0">
                                <a:solidFill>
                                  <a:srgbClr val="FF0000"/>
                                </a:solidFill>
                                <a:latin typeface="Cambria Math" panose="02040503050406030204" pitchFamily="18" charset="0"/>
                              </a:rPr>
                            </m:ctrlPr>
                          </m:fPr>
                          <m:num>
                            <m:r>
                              <a:rPr lang="en-US" altLang="zh-CN" sz="2800" b="0" i="1" smtClean="0">
                                <a:solidFill>
                                  <a:srgbClr val="FF0000"/>
                                </a:solidFill>
                                <a:latin typeface="Cambria Math" panose="02040503050406030204" pitchFamily="18" charset="0"/>
                              </a:rPr>
                              <m:t>𝑡</m:t>
                            </m:r>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𝑡</m:t>
                            </m:r>
                            <m:r>
                              <a:rPr lang="en-US" altLang="zh-CN" sz="2800" b="0" i="1" smtClean="0">
                                <a:solidFill>
                                  <a:srgbClr val="FF0000"/>
                                </a:solidFill>
                                <a:latin typeface="Cambria Math" panose="02040503050406030204" pitchFamily="18" charset="0"/>
                              </a:rPr>
                              <m:t>+1)</m:t>
                            </m:r>
                            <m:sSub>
                              <m:sSubPr>
                                <m:ctrlPr>
                                  <a:rPr lang="en-US" altLang="zh-CN" sz="2800" b="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𝐶</m:t>
                                </m:r>
                              </m:e>
                              <m:sub>
                                <m:r>
                                  <a:rPr lang="en-US" altLang="zh-CN" sz="2800" b="0" i="1" smtClean="0">
                                    <a:solidFill>
                                      <a:srgbClr val="FF0000"/>
                                    </a:solidFill>
                                    <a:latin typeface="Cambria Math" panose="02040503050406030204" pitchFamily="18" charset="0"/>
                                  </a:rPr>
                                  <m:t>𝑡</m:t>
                                </m:r>
                              </m:sub>
                            </m:sSub>
                          </m:num>
                          <m:den>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(1+</m:t>
                                </m:r>
                                <m:r>
                                  <a:rPr lang="en-US" altLang="zh-CN" sz="2800" i="1">
                                    <a:solidFill>
                                      <a:srgbClr val="FF0000"/>
                                    </a:solidFill>
                                    <a:latin typeface="Cambria Math" panose="02040503050406030204" pitchFamily="18" charset="0"/>
                                  </a:rPr>
                                  <m:t>𝑦</m:t>
                                </m:r>
                                <m:r>
                                  <a:rPr lang="en-US" altLang="zh-CN" sz="2800" i="1">
                                    <a:solidFill>
                                      <a:srgbClr val="FF0000"/>
                                    </a:solidFill>
                                    <a:latin typeface="Cambria Math" panose="02040503050406030204" pitchFamily="18" charset="0"/>
                                  </a:rPr>
                                  <m:t>)</m:t>
                                </m:r>
                              </m:e>
                              <m:sup>
                                <m:r>
                                  <a:rPr lang="en-US" altLang="zh-CN" sz="2800" b="0" i="1" smtClean="0">
                                    <a:solidFill>
                                      <a:srgbClr val="FF0000"/>
                                    </a:solidFill>
                                    <a:latin typeface="Cambria Math" panose="02040503050406030204" pitchFamily="18" charset="0"/>
                                  </a:rPr>
                                  <m:t>𝑡</m:t>
                                </m:r>
                              </m:sup>
                            </m:sSup>
                          </m:den>
                        </m:f>
                      </m:e>
                    </m:nary>
                  </m:oMath>
                </a14:m>
                <a:endParaRPr lang="en-US" altLang="zh-CN" sz="2800" dirty="0"/>
              </a:p>
              <a:p>
                <a:endParaRPr lang="en-US" altLang="zh-CN" sz="1400" dirty="0"/>
              </a:p>
              <a:p>
                <a:r>
                  <a:rPr lang="zh-CN" altLang="en-US" sz="2800" b="0" i="0" dirty="0">
                    <a:latin typeface="+mj-lt"/>
                  </a:rPr>
                  <a:t>将</a:t>
                </a:r>
                <a:r>
                  <a:rPr lang="zh-CN" altLang="en-US" sz="2800" i="0" dirty="0">
                    <a:latin typeface="+mj-lt"/>
                  </a:rPr>
                  <a:t>债券的价格变动</a:t>
                </a:r>
                <a:r>
                  <a:rPr lang="zh-CN" altLang="en-US" sz="2800" i="0">
                    <a:latin typeface="+mj-lt"/>
                  </a:rPr>
                  <a:t>用泰勒公式展开</a:t>
                </a:r>
                <a:r>
                  <a:rPr lang="zh-CN" altLang="en-US" sz="2800" i="0" dirty="0">
                    <a:latin typeface="+mj-lt"/>
                  </a:rPr>
                  <a:t>：</a:t>
                </a:r>
                <a:endParaRPr lang="en-US" altLang="zh-CN" sz="2800" i="0" dirty="0">
                  <a:latin typeface="+mj-lt"/>
                </a:endParaRPr>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𝑑𝑃</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zh-CN" altLang="en-US" sz="2800" b="0" i="1" smtClean="0">
                              <a:latin typeface="Cambria Math" panose="02040503050406030204" pitchFamily="18" charset="0"/>
                            </a:rPr>
                            <m:t>𝜕</m:t>
                          </m:r>
                          <m:r>
                            <a:rPr lang="en-US" altLang="zh-CN" sz="2800" b="0" i="1" smtClean="0">
                              <a:latin typeface="Cambria Math" panose="02040503050406030204" pitchFamily="18" charset="0"/>
                            </a:rPr>
                            <m:t>𝑃</m:t>
                          </m:r>
                        </m:num>
                        <m:den>
                          <m:r>
                            <a:rPr lang="zh-CN" altLang="en-US" sz="2800" b="0" i="1" smtClean="0">
                              <a:latin typeface="Cambria Math" panose="02040503050406030204" pitchFamily="18" charset="0"/>
                            </a:rPr>
                            <m:t>𝜕</m:t>
                          </m:r>
                          <m:r>
                            <a:rPr lang="en-US" altLang="zh-CN" sz="2800" b="0" i="1" smtClean="0">
                              <a:latin typeface="Cambria Math" panose="02040503050406030204" pitchFamily="18" charset="0"/>
                            </a:rPr>
                            <m:t>𝑦</m:t>
                          </m:r>
                        </m:den>
                      </m:f>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𝑑𝑦</m:t>
                      </m:r>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2</m:t>
                          </m:r>
                        </m:den>
                      </m:f>
                      <m:r>
                        <a:rPr lang="en-US" altLang="zh-CN" sz="2800" b="0" i="1" smtClean="0">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zh-CN" altLang="en-US" sz="2800" i="1" smtClean="0">
                                  <a:latin typeface="Cambria Math" panose="02040503050406030204" pitchFamily="18" charset="0"/>
                                </a:rPr>
                                <m:t>𝜕</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𝑃</m:t>
                          </m:r>
                        </m:num>
                        <m:den>
                          <m:r>
                            <a:rPr lang="zh-CN" altLang="en-US" sz="2800" i="1" smtClean="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i="1">
                                  <a:latin typeface="Cambria Math" panose="02040503050406030204" pitchFamily="18" charset="0"/>
                                </a:rPr>
                                <m:t>2</m:t>
                              </m:r>
                            </m:sup>
                          </m:sSup>
                        </m:den>
                      </m:f>
                      <m:r>
                        <a:rPr lang="en-US" altLang="zh-CN" sz="2800" i="1" smtClean="0">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𝑑𝑦</m:t>
                          </m:r>
                          <m:r>
                            <a:rPr lang="en-US" altLang="zh-CN" sz="2800" b="0" i="1" smtClean="0">
                              <a:latin typeface="Cambria Math" panose="02040503050406030204" pitchFamily="18" charset="0"/>
                              <a:ea typeface="Cambria Math" panose="02040503050406030204" pitchFamily="18" charset="0"/>
                            </a:rPr>
                            <m:t>)</m:t>
                          </m:r>
                        </m:e>
                        <m:sup>
                          <m:r>
                            <a:rPr lang="en-US" altLang="zh-CN" sz="2800" b="0" i="1" smtClean="0">
                              <a:latin typeface="Cambria Math" panose="02040503050406030204" pitchFamily="18" charset="0"/>
                              <a:ea typeface="Cambria Math" panose="02040503050406030204" pitchFamily="18" charset="0"/>
                            </a:rPr>
                            <m:t>2</m:t>
                          </m:r>
                        </m:sup>
                      </m:sSup>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𝑜</m:t>
                      </m:r>
                      <m:d>
                        <m:dPr>
                          <m:begChr m:val="["/>
                          <m:endChr m:val="]"/>
                          <m:ctrlPr>
                            <a:rPr lang="en-US" altLang="zh-CN" sz="2800" b="0" i="1" smtClean="0">
                              <a:latin typeface="Cambria Math" panose="02040503050406030204" pitchFamily="18" charset="0"/>
                              <a:ea typeface="Cambria Math" panose="02040503050406030204" pitchFamily="18" charset="0"/>
                            </a:rPr>
                          </m:ctrlPr>
                        </m:dPr>
                        <m:e>
                          <m:sSup>
                            <m:sSupPr>
                              <m:ctrlPr>
                                <a:rPr lang="en-US" altLang="zh-CN" sz="2800" i="1">
                                  <a:latin typeface="Cambria Math" panose="02040503050406030204" pitchFamily="18" charset="0"/>
                                  <a:ea typeface="Cambria Math" panose="02040503050406030204" pitchFamily="18" charset="0"/>
                                </a:rPr>
                              </m:ctrlPr>
                            </m:sSupPr>
                            <m:e>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𝑑𝑦</m:t>
                                  </m:r>
                                </m:e>
                              </m:d>
                            </m:e>
                            <m:sup>
                              <m:r>
                                <a:rPr lang="en-US" altLang="zh-CN" sz="2800" i="1">
                                  <a:latin typeface="Cambria Math" panose="02040503050406030204" pitchFamily="18" charset="0"/>
                                  <a:ea typeface="Cambria Math" panose="02040503050406030204" pitchFamily="18" charset="0"/>
                                </a:rPr>
                                <m:t>2</m:t>
                              </m:r>
                            </m:sup>
                          </m:sSup>
                        </m:e>
                      </m:d>
                    </m:oMath>
                  </m:oMathPara>
                </a14:m>
                <a:endParaRPr lang="en-US" altLang="zh-CN" sz="2800" b="0" dirty="0">
                  <a:ea typeface="Cambria Math" panose="02040503050406030204" pitchFamily="18" charset="0"/>
                </a:endParaRPr>
              </a:p>
              <a:p>
                <a:endParaRPr lang="en-US" altLang="zh-CN" sz="1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altLang="zh-CN" sz="2800" b="0" i="1" smtClean="0">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rPr>
                            <m:t>𝑑𝑃</m:t>
                          </m:r>
                        </m:num>
                        <m:den>
                          <m:r>
                            <a:rPr lang="en-US" altLang="zh-CN" sz="2800" b="0" i="1" smtClean="0">
                              <a:latin typeface="Cambria Math" panose="02040503050406030204" pitchFamily="18" charset="0"/>
                              <a:ea typeface="Cambria Math" panose="02040503050406030204" pitchFamily="18" charset="0"/>
                            </a:rPr>
                            <m:t>𝑃</m:t>
                          </m:r>
                        </m:den>
                      </m:f>
                      <m:r>
                        <a:rPr lang="en-US" altLang="zh-CN" sz="2800" b="0" i="0"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m:t>
                          </m:r>
                        </m:num>
                        <m:den>
                          <m:r>
                            <a:rPr lang="en-US" altLang="zh-CN" sz="2800" b="0" i="1" smtClean="0">
                              <a:latin typeface="Cambria Math" panose="02040503050406030204" pitchFamily="18" charset="0"/>
                              <a:ea typeface="Cambria Math" panose="02040503050406030204" pitchFamily="18" charset="0"/>
                            </a:rPr>
                            <m:t>𝑃</m:t>
                          </m:r>
                        </m:den>
                      </m:f>
                      <m:r>
                        <a:rPr lang="en-US" altLang="zh-CN" sz="2800" b="0" i="1" smtClean="0">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zh-CN" altLang="en-US" sz="2800" i="1">
                              <a:latin typeface="Cambria Math" panose="02040503050406030204" pitchFamily="18" charset="0"/>
                            </a:rPr>
                            <m:t>𝜕</m:t>
                          </m:r>
                          <m:r>
                            <a:rPr lang="en-US" altLang="zh-CN" sz="2800" i="1">
                              <a:latin typeface="Cambria Math" panose="02040503050406030204" pitchFamily="18" charset="0"/>
                            </a:rPr>
                            <m:t>𝑃</m:t>
                          </m:r>
                        </m:num>
                        <m:den>
                          <m:r>
                            <a:rPr lang="zh-CN" altLang="en-US" sz="2800" i="1">
                              <a:latin typeface="Cambria Math" panose="02040503050406030204" pitchFamily="18" charset="0"/>
                            </a:rPr>
                            <m:t>𝜕</m:t>
                          </m:r>
                          <m:r>
                            <a:rPr lang="en-US" altLang="zh-CN" sz="2800" i="1">
                              <a:latin typeface="Cambria Math" panose="02040503050406030204" pitchFamily="18" charset="0"/>
                            </a:rPr>
                            <m:t>𝑦</m:t>
                          </m:r>
                        </m:den>
                      </m:f>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𝑑𝑦</m:t>
                      </m:r>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2</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𝑃</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𝑃</m:t>
                          </m:r>
                        </m:num>
                        <m:den>
                          <m:r>
                            <a:rPr lang="zh-CN" altLang="en-US"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i="1">
                                  <a:latin typeface="Cambria Math" panose="02040503050406030204" pitchFamily="18" charset="0"/>
                                </a:rPr>
                                <m:t>2</m:t>
                              </m:r>
                            </m:sup>
                          </m:sSup>
                        </m:den>
                      </m:f>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𝑑𝑦</m:t>
                          </m:r>
                          <m:r>
                            <a:rPr lang="en-US" altLang="zh-CN" sz="2800" i="1">
                              <a:latin typeface="Cambria Math" panose="02040503050406030204" pitchFamily="18" charset="0"/>
                              <a:ea typeface="Cambria Math" panose="02040503050406030204" pitchFamily="18" charset="0"/>
                            </a:rPr>
                            <m:t>)</m:t>
                          </m:r>
                        </m:e>
                        <m:sup>
                          <m:r>
                            <a:rPr lang="en-US" altLang="zh-CN" sz="2800" i="1">
                              <a:latin typeface="Cambria Math" panose="02040503050406030204" pitchFamily="18" charset="0"/>
                              <a:ea typeface="Cambria Math" panose="02040503050406030204" pitchFamily="18" charset="0"/>
                            </a:rPr>
                            <m:t>2</m:t>
                          </m:r>
                        </m:sup>
                      </m:sSup>
                      <m:r>
                        <a:rPr lang="en-US" altLang="zh-CN" sz="2800" i="1">
                          <a:latin typeface="Cambria Math" panose="02040503050406030204" pitchFamily="18" charset="0"/>
                          <a:ea typeface="Cambria Math" panose="02040503050406030204" pitchFamily="18" charset="0"/>
                        </a:rPr>
                        <m:t>+</m:t>
                      </m:r>
                      <m:r>
                        <a:rPr lang="zh-CN" altLang="en-US" sz="2800" b="0" i="1" dirty="0" smtClean="0">
                          <a:latin typeface="Cambria Math" panose="02040503050406030204" pitchFamily="18" charset="0"/>
                          <a:ea typeface="Cambria Math" panose="02040503050406030204" pitchFamily="18" charset="0"/>
                        </a:rPr>
                        <m:t>误差项</m:t>
                      </m:r>
                    </m:oMath>
                  </m:oMathPara>
                </a14:m>
                <a:endParaRPr lang="en-US" altLang="zh-CN" sz="2800" b="0" dirty="0">
                  <a:ea typeface="Cambria Math" panose="02040503050406030204" pitchFamily="18" charset="0"/>
                </a:endParaRPr>
              </a:p>
              <a:p>
                <a:r>
                  <a:rPr lang="zh-CN" altLang="en-US" sz="2800" b="0" dirty="0">
                    <a:ea typeface="Cambria Math" panose="02040503050406030204" pitchFamily="18" charset="0"/>
                  </a:rPr>
                  <a:t>其中修正久期</a:t>
                </a:r>
                <a14:m>
                  <m:oMath xmlns:m="http://schemas.openxmlformats.org/officeDocument/2006/math">
                    <m:sSub>
                      <m:sSubPr>
                        <m:ctrlPr>
                          <a:rPr lang="en-US" altLang="zh-CN" sz="2800" b="0" i="1" smtClean="0">
                            <a:solidFill>
                              <a:srgbClr val="FF0000"/>
                            </a:solidFill>
                            <a:latin typeface="Cambria Math" panose="02040503050406030204" pitchFamily="18" charset="0"/>
                            <a:ea typeface="Cambria Math" panose="02040503050406030204" pitchFamily="18" charset="0"/>
                          </a:rPr>
                        </m:ctrlPr>
                      </m:sSubPr>
                      <m:e>
                        <m:r>
                          <a:rPr lang="en-US" altLang="zh-CN" sz="2800" b="0" i="1" smtClean="0">
                            <a:solidFill>
                              <a:srgbClr val="FF0000"/>
                            </a:solidFill>
                            <a:latin typeface="Cambria Math" panose="02040503050406030204" pitchFamily="18" charset="0"/>
                            <a:ea typeface="Cambria Math" panose="02040503050406030204" pitchFamily="18" charset="0"/>
                          </a:rPr>
                          <m:t>𝐷</m:t>
                        </m:r>
                      </m:e>
                      <m:sub>
                        <m:r>
                          <a:rPr lang="en-US" altLang="zh-CN" sz="2800" b="0" i="1" smtClean="0">
                            <a:solidFill>
                              <a:srgbClr val="FF0000"/>
                            </a:solidFill>
                            <a:latin typeface="Cambria Math" panose="02040503050406030204" pitchFamily="18" charset="0"/>
                            <a:ea typeface="Cambria Math" panose="02040503050406030204" pitchFamily="18" charset="0"/>
                          </a:rPr>
                          <m:t>𝑚𝑎𝑐</m:t>
                        </m:r>
                      </m:sub>
                    </m:sSub>
                    <m:r>
                      <a:rPr lang="en-US" altLang="zh-CN" sz="2800" b="0" i="1" smtClean="0">
                        <a:solidFill>
                          <a:srgbClr val="FF0000"/>
                        </a:solidFill>
                        <a:latin typeface="Cambria Math" panose="02040503050406030204" pitchFamily="18" charset="0"/>
                        <a:ea typeface="Cambria Math" panose="02040503050406030204" pitchFamily="18" charset="0"/>
                      </a:rPr>
                      <m:t>=−</m:t>
                    </m:r>
                    <m:f>
                      <m:fPr>
                        <m:ctrlPr>
                          <a:rPr lang="en-US" altLang="zh-CN" sz="2800" i="1">
                            <a:solidFill>
                              <a:srgbClr val="FF0000"/>
                            </a:solidFill>
                            <a:latin typeface="Cambria Math" panose="02040503050406030204" pitchFamily="18" charset="0"/>
                            <a:ea typeface="Cambria Math" panose="02040503050406030204" pitchFamily="18" charset="0"/>
                          </a:rPr>
                        </m:ctrlPr>
                      </m:fPr>
                      <m:num>
                        <m:r>
                          <a:rPr lang="en-US" altLang="zh-CN" sz="2800" i="1">
                            <a:solidFill>
                              <a:srgbClr val="FF0000"/>
                            </a:solidFill>
                            <a:latin typeface="Cambria Math" panose="02040503050406030204" pitchFamily="18" charset="0"/>
                            <a:ea typeface="Cambria Math" panose="02040503050406030204" pitchFamily="18" charset="0"/>
                          </a:rPr>
                          <m:t>1</m:t>
                        </m:r>
                      </m:num>
                      <m:den>
                        <m:r>
                          <a:rPr lang="en-US" altLang="zh-CN" sz="2800" i="1">
                            <a:solidFill>
                              <a:srgbClr val="FF0000"/>
                            </a:solidFill>
                            <a:latin typeface="Cambria Math" panose="02040503050406030204" pitchFamily="18" charset="0"/>
                            <a:ea typeface="Cambria Math" panose="02040503050406030204" pitchFamily="18" charset="0"/>
                          </a:rPr>
                          <m:t>𝑃</m:t>
                        </m:r>
                      </m:den>
                    </m:f>
                    <m:r>
                      <a:rPr lang="en-US" altLang="zh-CN" sz="2800" i="1">
                        <a:solidFill>
                          <a:srgbClr val="FF0000"/>
                        </a:solidFill>
                        <a:latin typeface="Cambria Math" panose="02040503050406030204" pitchFamily="18" charset="0"/>
                        <a:ea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zh-CN" altLang="en-US"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𝑃</m:t>
                        </m:r>
                      </m:num>
                      <m:den>
                        <m:r>
                          <a:rPr lang="zh-CN" altLang="en-US"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𝑦</m:t>
                        </m:r>
                      </m:den>
                    </m:f>
                    <m:r>
                      <a:rPr lang="en-US" altLang="zh-CN" sz="2800" b="0" i="0" smtClean="0">
                        <a:latin typeface="Cambria Math" panose="02040503050406030204" pitchFamily="18" charset="0"/>
                      </a:rPr>
                      <m:t>,</m:t>
                    </m:r>
                  </m:oMath>
                </a14:m>
                <a:r>
                  <a:rPr lang="zh-CN" altLang="en-US" sz="2800" b="0" dirty="0">
                    <a:ea typeface="Cambria Math" panose="02040503050406030204" pitchFamily="18" charset="0"/>
                  </a:rPr>
                  <a:t> 凸性</a:t>
                </a:r>
                <a14:m>
                  <m:oMath xmlns:m="http://schemas.openxmlformats.org/officeDocument/2006/math">
                    <m:r>
                      <a:rPr lang="en-US" altLang="zh-CN" sz="2800" i="1" smtClean="0">
                        <a:solidFill>
                          <a:srgbClr val="FF0000"/>
                        </a:solidFill>
                        <a:latin typeface="Cambria Math" panose="02040503050406030204" pitchFamily="18" charset="0"/>
                      </a:rPr>
                      <m:t>𝐶</m:t>
                    </m:r>
                    <m:r>
                      <a:rPr lang="en-US" altLang="zh-CN" sz="2800" i="1" smtClean="0">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ea typeface="Cambria Math" panose="02040503050406030204" pitchFamily="18" charset="0"/>
                          </a:rPr>
                        </m:ctrlPr>
                      </m:fPr>
                      <m:num>
                        <m:r>
                          <a:rPr lang="en-US" altLang="zh-CN" sz="2800" i="1">
                            <a:solidFill>
                              <a:srgbClr val="FF0000"/>
                            </a:solidFill>
                            <a:latin typeface="Cambria Math" panose="02040503050406030204" pitchFamily="18" charset="0"/>
                            <a:ea typeface="Cambria Math" panose="02040503050406030204" pitchFamily="18" charset="0"/>
                          </a:rPr>
                          <m:t>1</m:t>
                        </m:r>
                      </m:num>
                      <m:den>
                        <m:r>
                          <a:rPr lang="en-US" altLang="zh-CN" sz="2800" i="1">
                            <a:solidFill>
                              <a:srgbClr val="FF0000"/>
                            </a:solidFill>
                            <a:latin typeface="Cambria Math" panose="02040503050406030204" pitchFamily="18" charset="0"/>
                            <a:ea typeface="Cambria Math" panose="02040503050406030204" pitchFamily="18" charset="0"/>
                          </a:rPr>
                          <m:t>𝑃</m:t>
                        </m:r>
                      </m:den>
                    </m:f>
                    <m:r>
                      <a:rPr lang="en-US" altLang="zh-CN" sz="2800" i="1">
                        <a:solidFill>
                          <a:srgbClr val="FF0000"/>
                        </a:solidFill>
                        <a:latin typeface="Cambria Math" panose="02040503050406030204" pitchFamily="18" charset="0"/>
                        <a:ea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p>
                          <m:sSupPr>
                            <m:ctrlPr>
                              <a:rPr lang="en-US" altLang="zh-CN" sz="2800" i="1">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m:t>
                            </m:r>
                          </m:e>
                          <m:sup>
                            <m:r>
                              <a:rPr lang="en-US" altLang="zh-CN" sz="2800" i="1">
                                <a:solidFill>
                                  <a:srgbClr val="FF0000"/>
                                </a:solidFill>
                                <a:latin typeface="Cambria Math" panose="02040503050406030204" pitchFamily="18" charset="0"/>
                              </a:rPr>
                              <m:t>2</m:t>
                            </m:r>
                          </m:sup>
                        </m:sSup>
                        <m:r>
                          <a:rPr lang="en-US" altLang="zh-CN" sz="2800" i="1">
                            <a:solidFill>
                              <a:srgbClr val="FF0000"/>
                            </a:solidFill>
                            <a:latin typeface="Cambria Math" panose="02040503050406030204" pitchFamily="18" charset="0"/>
                          </a:rPr>
                          <m:t>𝑃</m:t>
                        </m:r>
                      </m:num>
                      <m:den>
                        <m:r>
                          <a:rPr lang="zh-CN" altLang="en-US" sz="2800" i="1">
                            <a:solidFill>
                              <a:srgbClr val="FF0000"/>
                            </a:solidFill>
                            <a:latin typeface="Cambria Math" panose="02040503050406030204" pitchFamily="18" charset="0"/>
                          </a:rPr>
                          <m:t>𝜕</m:t>
                        </m:r>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𝑦</m:t>
                            </m:r>
                          </m:e>
                          <m:sup>
                            <m:r>
                              <a:rPr lang="en-US" altLang="zh-CN" sz="2800" i="1">
                                <a:solidFill>
                                  <a:srgbClr val="FF0000"/>
                                </a:solidFill>
                                <a:latin typeface="Cambria Math" panose="02040503050406030204" pitchFamily="18" charset="0"/>
                              </a:rPr>
                              <m:t>2</m:t>
                            </m:r>
                          </m:sup>
                        </m:sSup>
                      </m:den>
                    </m:f>
                  </m:oMath>
                </a14:m>
                <a:endParaRPr lang="en-US" altLang="zh-CN" sz="2800" b="0" dirty="0">
                  <a:ea typeface="Cambria Math" panose="02040503050406030204" pitchFamily="18" charset="0"/>
                </a:endParaRPr>
              </a:p>
            </p:txBody>
          </p:sp>
        </mc:Choice>
        <mc:Fallback xmlns="">
          <p:sp>
            <p:nvSpPr>
              <p:cNvPr id="2" name="文本框 1">
                <a:extLst>
                  <a:ext uri="{FF2B5EF4-FFF2-40B4-BE49-F238E27FC236}">
                    <a16:creationId xmlns:a16="http://schemas.microsoft.com/office/drawing/2014/main" id="{3479B936-B5C5-E579-F16B-172CE5F5B16D}"/>
                  </a:ext>
                </a:extLst>
              </p:cNvPr>
              <p:cNvSpPr txBox="1">
                <a:spLocks noRot="1" noChangeAspect="1" noMove="1" noResize="1" noEditPoints="1" noAdjustHandles="1" noChangeArrowheads="1" noChangeShapeType="1" noTextEdit="1"/>
              </p:cNvSpPr>
              <p:nvPr/>
            </p:nvSpPr>
            <p:spPr>
              <a:xfrm>
                <a:off x="1402977" y="876050"/>
                <a:ext cx="9386047" cy="5179110"/>
              </a:xfrm>
              <a:prstGeom prst="rect">
                <a:avLst/>
              </a:prstGeom>
              <a:blipFill>
                <a:blip r:embed="rId4"/>
                <a:stretch>
                  <a:fillRect l="-1299" t="-14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26B1D8F-85B4-C1F3-BAA5-6182E4E8C567}"/>
                  </a:ext>
                </a:extLst>
              </p:cNvPr>
              <p:cNvSpPr txBox="1"/>
              <p:nvPr/>
            </p:nvSpPr>
            <p:spPr>
              <a:xfrm>
                <a:off x="654424" y="6055160"/>
                <a:ext cx="11654117" cy="613886"/>
              </a:xfrm>
              <a:prstGeom prst="rect">
                <a:avLst/>
              </a:prstGeom>
              <a:noFill/>
            </p:spPr>
            <p:txBody>
              <a:bodyPr wrap="square">
                <a:spAutoFit/>
              </a:bodyPr>
              <a:lstStyle/>
              <a:p>
                <a:r>
                  <a:rPr lang="zh-CN" altLang="en-US" sz="2400" dirty="0"/>
                  <a:t>注：</a:t>
                </a:r>
                <a:r>
                  <a:rPr lang="en-US" altLang="zh-CN" sz="2400" dirty="0"/>
                  <a:t>《</a:t>
                </a:r>
                <a:r>
                  <a:rPr lang="zh-CN" altLang="en-US" sz="2400" dirty="0"/>
                  <a:t>投资学教程</a:t>
                </a:r>
                <a:r>
                  <a:rPr lang="en-US" altLang="zh-CN" sz="2400" dirty="0"/>
                  <a:t>》</a:t>
                </a:r>
                <a:r>
                  <a:rPr lang="zh-CN" altLang="en-US" sz="2400" dirty="0"/>
                  <a:t>上凸性的定义与博迪</a:t>
                </a:r>
                <a:r>
                  <a:rPr lang="en-US" altLang="zh-CN" sz="2400" dirty="0"/>
                  <a:t>《</a:t>
                </a:r>
                <a:r>
                  <a:rPr lang="zh-CN" altLang="en-US" sz="2400" dirty="0"/>
                  <a:t>投资学</a:t>
                </a:r>
                <a:r>
                  <a:rPr lang="en-US" altLang="zh-CN" sz="2400" dirty="0"/>
                  <a:t>》</a:t>
                </a:r>
                <a:r>
                  <a:rPr lang="zh-CN" altLang="en-US" sz="2400" dirty="0"/>
                  <a:t>相差了一个</a:t>
                </a:r>
                <a14:m>
                  <m:oMath xmlns:m="http://schemas.openxmlformats.org/officeDocument/2006/math">
                    <m:f>
                      <m:fPr>
                        <m:ctrlPr>
                          <a:rPr lang="en-US" altLang="zh-CN" sz="2400" i="1" smtClean="0">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2</m:t>
                        </m:r>
                      </m:den>
                    </m:f>
                  </m:oMath>
                </a14:m>
                <a:r>
                  <a:rPr lang="zh-CN" altLang="en-US" sz="2400" dirty="0"/>
                  <a:t>的系数，以博迪为准</a:t>
                </a:r>
              </a:p>
            </p:txBody>
          </p:sp>
        </mc:Choice>
        <mc:Fallback xmlns="">
          <p:sp>
            <p:nvSpPr>
              <p:cNvPr id="6" name="文本框 5">
                <a:extLst>
                  <a:ext uri="{FF2B5EF4-FFF2-40B4-BE49-F238E27FC236}">
                    <a16:creationId xmlns:a16="http://schemas.microsoft.com/office/drawing/2014/main" id="{126B1D8F-85B4-C1F3-BAA5-6182E4E8C567}"/>
                  </a:ext>
                </a:extLst>
              </p:cNvPr>
              <p:cNvSpPr txBox="1">
                <a:spLocks noRot="1" noChangeAspect="1" noMove="1" noResize="1" noEditPoints="1" noAdjustHandles="1" noChangeArrowheads="1" noChangeShapeType="1" noTextEdit="1"/>
              </p:cNvSpPr>
              <p:nvPr/>
            </p:nvSpPr>
            <p:spPr>
              <a:xfrm>
                <a:off x="654424" y="6055160"/>
                <a:ext cx="11654117" cy="613886"/>
              </a:xfrm>
              <a:prstGeom prst="rect">
                <a:avLst/>
              </a:prstGeom>
              <a:blipFill>
                <a:blip r:embed="rId5"/>
                <a:stretch>
                  <a:fillRect l="-785" r="-262" b="-108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7763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1409933"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凸性</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pic>
        <p:nvPicPr>
          <p:cNvPr id="3" name="图片 2">
            <a:extLst>
              <a:ext uri="{FF2B5EF4-FFF2-40B4-BE49-F238E27FC236}">
                <a16:creationId xmlns:a16="http://schemas.microsoft.com/office/drawing/2014/main" id="{4A9089D7-09E6-67DA-23FC-BC27598E70E9}"/>
              </a:ext>
            </a:extLst>
          </p:cNvPr>
          <p:cNvPicPr>
            <a:picLocks noChangeAspect="1"/>
          </p:cNvPicPr>
          <p:nvPr/>
        </p:nvPicPr>
        <p:blipFill rotWithShape="1">
          <a:blip r:embed="rId4"/>
          <a:srcRect l="2372" t="1476" r="1546"/>
          <a:stretch/>
        </p:blipFill>
        <p:spPr>
          <a:xfrm>
            <a:off x="4177553" y="2115671"/>
            <a:ext cx="4177553" cy="4489090"/>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6BAA42-75B6-1C67-B0F0-DC00C742157A}"/>
                  </a:ext>
                </a:extLst>
              </p:cNvPr>
              <p:cNvSpPr txBox="1"/>
              <p:nvPr/>
            </p:nvSpPr>
            <p:spPr>
              <a:xfrm>
                <a:off x="0" y="810314"/>
                <a:ext cx="12192000" cy="1305357"/>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lang="zh-CN" altLang="en-US" sz="2400" i="1" dirty="0" smtClean="0">
                          <a:latin typeface="Cambria Math" panose="02040503050406030204" pitchFamily="18" charset="0"/>
                        </a:rPr>
                        <m:t>债券价格变动百分比</m:t>
                      </m:r>
                      <m:r>
                        <a:rPr lang="en-US" altLang="zh-CN" sz="2400" i="1" dirty="0" smtClean="0">
                          <a:latin typeface="Cambria Math" panose="02040503050406030204" pitchFamily="18" charset="0"/>
                        </a:rPr>
                        <m:t>=−</m:t>
                      </m:r>
                      <m:r>
                        <a:rPr lang="zh-CN" altLang="en-US" sz="2400" i="1" dirty="0" smtClean="0">
                          <a:latin typeface="Cambria Math" panose="02040503050406030204" pitchFamily="18" charset="0"/>
                        </a:rPr>
                        <m:t>修正久期</m:t>
                      </m:r>
                      <m:r>
                        <a:rPr lang="en-US" altLang="zh-CN" sz="2400" i="1" dirty="0" smtClean="0">
                          <a:latin typeface="Cambria Math" panose="02040503050406030204" pitchFamily="18" charset="0"/>
                          <a:ea typeface="Cambria Math" panose="02040503050406030204" pitchFamily="18" charset="0"/>
                        </a:rPr>
                        <m:t>×</m:t>
                      </m:r>
                      <m:r>
                        <a:rPr lang="zh-CN" altLang="en-US" sz="2400" i="1" dirty="0" smtClean="0">
                          <a:latin typeface="Cambria Math" panose="02040503050406030204" pitchFamily="18" charset="0"/>
                        </a:rPr>
                        <m:t>收益率变动</m:t>
                      </m:r>
                      <m:r>
                        <a:rPr lang="en-US" altLang="zh-CN" sz="2400" i="1" dirty="0" smtClean="0">
                          <a:latin typeface="Cambria Math" panose="02040503050406030204" pitchFamily="18" charset="0"/>
                        </a:rPr>
                        <m:t>+</m:t>
                      </m:r>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1</m:t>
                          </m:r>
                        </m:num>
                        <m:den>
                          <m:r>
                            <a:rPr lang="en-US" altLang="zh-CN" sz="2400" b="0" i="1" dirty="0" smtClean="0">
                              <a:latin typeface="Cambria Math" panose="02040503050406030204" pitchFamily="18" charset="0"/>
                            </a:rPr>
                            <m:t>2</m:t>
                          </m:r>
                        </m:den>
                      </m:f>
                      <m:r>
                        <a:rPr lang="en-US" altLang="zh-CN" sz="2400" i="1" dirty="0" smtClean="0">
                          <a:latin typeface="Cambria Math" panose="02040503050406030204" pitchFamily="18" charset="0"/>
                          <a:ea typeface="Cambria Math" panose="02040503050406030204" pitchFamily="18" charset="0"/>
                        </a:rPr>
                        <m:t>×</m:t>
                      </m:r>
                      <m:r>
                        <a:rPr lang="zh-CN" altLang="en-US" sz="2400" i="1" dirty="0" smtClean="0">
                          <a:latin typeface="Cambria Math" panose="02040503050406030204" pitchFamily="18" charset="0"/>
                        </a:rPr>
                        <m:t>凸性系数</m:t>
                      </m:r>
                      <m:r>
                        <a:rPr lang="en-US" altLang="zh-CN" sz="2400" i="1" dirty="0" smtClean="0">
                          <a:latin typeface="Cambria Math" panose="02040503050406030204" pitchFamily="18" charset="0"/>
                          <a:ea typeface="Cambria Math" panose="02040503050406030204" pitchFamily="18" charset="0"/>
                        </a:rPr>
                        <m:t>×</m:t>
                      </m:r>
                      <m:sSup>
                        <m:sSupPr>
                          <m:ctrlPr>
                            <a:rPr lang="en-US" altLang="zh-CN" sz="2400" i="1" dirty="0" smtClean="0">
                              <a:latin typeface="Cambria Math" panose="02040503050406030204" pitchFamily="18" charset="0"/>
                              <a:ea typeface="Cambria Math" panose="02040503050406030204" pitchFamily="18" charset="0"/>
                            </a:rPr>
                          </m:ctrlPr>
                        </m:sSupPr>
                        <m:e>
                          <m:r>
                            <a:rPr lang="en-US" altLang="zh-CN" sz="2400" b="0" i="1" dirty="0" smtClean="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收益率</m:t>
                          </m:r>
                          <m:r>
                            <a:rPr lang="zh-CN" altLang="en-US" sz="2400" i="1" dirty="0" smtClean="0">
                              <a:latin typeface="Cambria Math" panose="02040503050406030204" pitchFamily="18" charset="0"/>
                              <a:ea typeface="Cambria Math" panose="02040503050406030204" pitchFamily="18" charset="0"/>
                            </a:rPr>
                            <m:t>变动</m:t>
                          </m:r>
                          <m:r>
                            <a:rPr lang="en-US" altLang="zh-CN" sz="2400" b="0" i="1" dirty="0" smtClean="0">
                              <a:latin typeface="Cambria Math" panose="02040503050406030204" pitchFamily="18" charset="0"/>
                              <a:ea typeface="Cambria Math" panose="02040503050406030204" pitchFamily="18" charset="0"/>
                            </a:rPr>
                            <m:t>)</m:t>
                          </m:r>
                        </m:e>
                        <m:sup>
                          <m:r>
                            <a:rPr lang="en-US" altLang="zh-CN" sz="2400" b="0" i="1" dirty="0" smtClean="0">
                              <a:latin typeface="Cambria Math" panose="02040503050406030204" pitchFamily="18" charset="0"/>
                              <a:ea typeface="Cambria Math" panose="02040503050406030204" pitchFamily="18" charset="0"/>
                            </a:rPr>
                            <m:t>2</m:t>
                          </m:r>
                        </m:sup>
                      </m:sSup>
                      <m:r>
                        <a:rPr lang="en-US" altLang="zh-CN" sz="2400" b="0" i="1" dirty="0" smtClean="0">
                          <a:latin typeface="Cambria Math" panose="02040503050406030204" pitchFamily="18" charset="0"/>
                          <a:ea typeface="Cambria Math" panose="02040503050406030204" pitchFamily="18" charset="0"/>
                        </a:rPr>
                        <m:t>+</m:t>
                      </m:r>
                      <m:r>
                        <a:rPr lang="zh-CN" altLang="en-US" sz="2400" i="1" dirty="0" smtClean="0">
                          <a:latin typeface="Cambria Math" panose="02040503050406030204" pitchFamily="18" charset="0"/>
                        </a:rPr>
                        <m:t>误差项</m:t>
                      </m:r>
                    </m:oMath>
                  </m:oMathPara>
                </a14:m>
                <a:endParaRPr lang="en-US" altLang="zh-CN" sz="2400" dirty="0"/>
              </a:p>
              <a:p>
                <a:r>
                  <a:rPr lang="en-US" altLang="zh-CN" sz="2400" dirty="0"/>
                  <a:t>	                       </a:t>
                </a:r>
                <a14:m>
                  <m:oMath xmlns:m="http://schemas.openxmlformats.org/officeDocument/2006/math">
                    <m:r>
                      <a:rPr lang="zh-CN" altLang="en-US" sz="2400" i="1" smtClean="0">
                        <a:latin typeface="Cambria Math" panose="02040503050406030204" pitchFamily="18" charset="0"/>
                      </a:rPr>
                      <m:t>≈</m:t>
                    </m:r>
                    <m:r>
                      <a:rPr lang="en-US" altLang="zh-CN" sz="2400" b="0" i="1" smtClean="0">
                        <a:latin typeface="Cambria Math" panose="02040503050406030204" pitchFamily="18" charset="0"/>
                      </a:rPr>
                      <m:t>−</m:t>
                    </m:r>
                    <m:r>
                      <a:rPr lang="zh-CN" altLang="en-US" sz="2400" i="1" dirty="0">
                        <a:latin typeface="Cambria Math" panose="02040503050406030204" pitchFamily="18" charset="0"/>
                      </a:rPr>
                      <m:t>修正久期</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rPr>
                      <m:t>收益率变动</m:t>
                    </m:r>
                    <m:r>
                      <a:rPr lang="en-US" altLang="zh-CN" sz="2400" i="1" dirty="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1</m:t>
                        </m:r>
                      </m:num>
                      <m:den>
                        <m:r>
                          <a:rPr lang="en-US" altLang="zh-CN" sz="2400" i="1" dirty="0">
                            <a:latin typeface="Cambria Math" panose="02040503050406030204" pitchFamily="18" charset="0"/>
                          </a:rPr>
                          <m:t>2</m:t>
                        </m:r>
                      </m:den>
                    </m:f>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rPr>
                      <m:t>凸性系数</m:t>
                    </m:r>
                    <m:r>
                      <a:rPr lang="en-US" altLang="zh-CN" sz="2400" i="1" dirty="0">
                        <a:latin typeface="Cambria Math" panose="02040503050406030204" pitchFamily="18" charset="0"/>
                        <a:ea typeface="Cambria Math" panose="02040503050406030204" pitchFamily="18" charset="0"/>
                      </a:rPr>
                      <m:t>×</m:t>
                    </m:r>
                    <m:sSup>
                      <m:sSupPr>
                        <m:ctrlPr>
                          <a:rPr lang="en-US" altLang="zh-CN" sz="2400" i="1" dirty="0">
                            <a:latin typeface="Cambria Math" panose="02040503050406030204" pitchFamily="18" charset="0"/>
                            <a:ea typeface="Cambria Math" panose="02040503050406030204" pitchFamily="18" charset="0"/>
                          </a:rPr>
                        </m:ctrlPr>
                      </m:sSupPr>
                      <m:e>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收益率变动</m:t>
                        </m:r>
                        <m:r>
                          <a:rPr lang="en-US" altLang="zh-CN" sz="2400" i="1" dirty="0">
                            <a:latin typeface="Cambria Math" panose="02040503050406030204" pitchFamily="18" charset="0"/>
                            <a:ea typeface="Cambria Math" panose="02040503050406030204" pitchFamily="18" charset="0"/>
                          </a:rPr>
                          <m:t>)</m:t>
                        </m:r>
                      </m:e>
                      <m:sup>
                        <m:r>
                          <a:rPr lang="en-US" altLang="zh-CN" sz="2400" i="1" dirty="0">
                            <a:latin typeface="Cambria Math" panose="02040503050406030204" pitchFamily="18" charset="0"/>
                            <a:ea typeface="Cambria Math" panose="02040503050406030204" pitchFamily="18" charset="0"/>
                          </a:rPr>
                          <m:t>2</m:t>
                        </m:r>
                      </m:sup>
                    </m:sSup>
                  </m:oMath>
                </a14:m>
                <a:endParaRPr lang="zh-CN" altLang="en-US" sz="2400" dirty="0"/>
              </a:p>
            </p:txBody>
          </p:sp>
        </mc:Choice>
        <mc:Fallback xmlns="">
          <p:sp>
            <p:nvSpPr>
              <p:cNvPr id="4" name="文本框 3">
                <a:extLst>
                  <a:ext uri="{FF2B5EF4-FFF2-40B4-BE49-F238E27FC236}">
                    <a16:creationId xmlns:a16="http://schemas.microsoft.com/office/drawing/2014/main" id="{EF6BAA42-75B6-1C67-B0F0-DC00C742157A}"/>
                  </a:ext>
                </a:extLst>
              </p:cNvPr>
              <p:cNvSpPr txBox="1">
                <a:spLocks noRot="1" noChangeAspect="1" noMove="1" noResize="1" noEditPoints="1" noAdjustHandles="1" noChangeArrowheads="1" noChangeShapeType="1" noTextEdit="1"/>
              </p:cNvSpPr>
              <p:nvPr/>
            </p:nvSpPr>
            <p:spPr>
              <a:xfrm>
                <a:off x="0" y="810314"/>
                <a:ext cx="12192000" cy="1305357"/>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8729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1"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539A7F0C-296F-530A-8A08-34F73DB2351F}"/>
              </a:ext>
            </a:extLst>
          </p:cNvPr>
          <p:cNvSpPr txBox="1"/>
          <p:nvPr/>
        </p:nvSpPr>
        <p:spPr>
          <a:xfrm>
            <a:off x="612682" y="1551563"/>
            <a:ext cx="10966636" cy="3754874"/>
          </a:xfrm>
          <a:prstGeom prst="rect">
            <a:avLst/>
          </a:prstGeom>
          <a:noFill/>
        </p:spPr>
        <p:txBody>
          <a:bodyPr wrap="square">
            <a:spAutoFit/>
          </a:bodyPr>
          <a:lstStyle/>
          <a:p>
            <a:r>
              <a:rPr lang="zh-CN" altLang="en-US" sz="2800" dirty="0"/>
              <a:t>例题：</a:t>
            </a:r>
            <a:r>
              <a:rPr lang="en-US" altLang="zh-CN" sz="2800" dirty="0"/>
              <a:t>2021</a:t>
            </a:r>
            <a:r>
              <a:rPr lang="zh-CN" altLang="en-US" sz="2800" dirty="0"/>
              <a:t>年上财真题</a:t>
            </a:r>
            <a:endParaRPr lang="en-US" altLang="zh-CN" sz="2800" dirty="0"/>
          </a:p>
          <a:p>
            <a:endParaRPr lang="en-US" altLang="zh-CN" sz="1400" dirty="0"/>
          </a:p>
          <a:p>
            <a:r>
              <a:rPr lang="zh-CN" altLang="en-US" sz="2800" dirty="0"/>
              <a:t>某债券目前的价格为</a:t>
            </a:r>
            <a:r>
              <a:rPr lang="en-US" altLang="zh-CN" sz="2800" dirty="0"/>
              <a:t>973.02</a:t>
            </a:r>
            <a:r>
              <a:rPr lang="zh-CN" altLang="en-US" sz="2800" dirty="0"/>
              <a:t>，剩余期限</a:t>
            </a:r>
            <a:r>
              <a:rPr lang="en-US" altLang="zh-CN" sz="2800" dirty="0"/>
              <a:t>4</a:t>
            </a:r>
            <a:r>
              <a:rPr lang="zh-CN" altLang="en-US" sz="2800" dirty="0"/>
              <a:t>年，票面利率为</a:t>
            </a:r>
            <a:r>
              <a:rPr lang="en-US" altLang="zh-CN" sz="2800" dirty="0"/>
              <a:t>6.4%</a:t>
            </a:r>
            <a:r>
              <a:rPr lang="zh-CN" altLang="en-US" sz="2800" dirty="0"/>
              <a:t>，面值为</a:t>
            </a:r>
            <a:r>
              <a:rPr lang="en-US" altLang="zh-CN" sz="2800" dirty="0"/>
              <a:t>1000</a:t>
            </a:r>
            <a:r>
              <a:rPr lang="zh-CN" altLang="en-US" sz="2800" dirty="0"/>
              <a:t>，债券到期收益率</a:t>
            </a:r>
            <a:r>
              <a:rPr lang="en-US" altLang="zh-CN" sz="2800" dirty="0"/>
              <a:t>7.2%</a:t>
            </a:r>
            <a:r>
              <a:rPr lang="zh-CN" altLang="en-US" sz="2800" dirty="0"/>
              <a:t>，现在麦考利久期为</a:t>
            </a:r>
            <a:r>
              <a:rPr lang="en-US" altLang="zh-CN" sz="2800" dirty="0"/>
              <a:t>3.648</a:t>
            </a:r>
            <a:r>
              <a:rPr lang="zh-CN" altLang="en-US" sz="2800" dirty="0"/>
              <a:t>，如果市场利率下跌 </a:t>
            </a:r>
            <a:r>
              <a:rPr lang="en-US" altLang="zh-CN" sz="2800" dirty="0"/>
              <a:t>0.3%</a:t>
            </a:r>
            <a:r>
              <a:rPr lang="zh-CN" altLang="en-US" sz="2800" dirty="0"/>
              <a:t>，问： </a:t>
            </a:r>
            <a:endParaRPr lang="en-US" altLang="zh-CN" sz="2800" dirty="0"/>
          </a:p>
          <a:p>
            <a:r>
              <a:rPr lang="zh-CN" altLang="en-US" sz="2800" dirty="0"/>
              <a:t>（</a:t>
            </a:r>
            <a:r>
              <a:rPr lang="en-US" altLang="zh-CN" sz="2800" dirty="0"/>
              <a:t>1</a:t>
            </a:r>
            <a:r>
              <a:rPr lang="zh-CN" altLang="en-US" sz="2800" dirty="0"/>
              <a:t>）用修正久期计算新的债券价格。</a:t>
            </a:r>
            <a:endParaRPr lang="en-US" altLang="zh-CN" sz="2800" dirty="0"/>
          </a:p>
          <a:p>
            <a:r>
              <a:rPr lang="zh-CN" altLang="en-US" sz="2800" dirty="0"/>
              <a:t>（</a:t>
            </a:r>
            <a:r>
              <a:rPr lang="en-US" altLang="zh-CN" sz="2800" dirty="0"/>
              <a:t>2</a:t>
            </a:r>
            <a:r>
              <a:rPr lang="zh-CN" altLang="en-US" sz="2800" dirty="0"/>
              <a:t>）用计算器根据现值法计算债券价格。 </a:t>
            </a:r>
            <a:endParaRPr lang="en-US" altLang="zh-CN" sz="2800" dirty="0"/>
          </a:p>
          <a:p>
            <a:r>
              <a:rPr lang="zh-CN" altLang="en-US" sz="2800" dirty="0"/>
              <a:t>（</a:t>
            </a:r>
            <a:r>
              <a:rPr lang="en-US" altLang="zh-CN" sz="2800" dirty="0"/>
              <a:t>3</a:t>
            </a:r>
            <a:r>
              <a:rPr lang="zh-CN" altLang="en-US" sz="2800" dirty="0"/>
              <a:t>）为什么上述两种方法算出来的价格有差异，差异是多少，债券存在差价的原因是什么，请画图说明，并用文字解释。 </a:t>
            </a:r>
          </a:p>
        </p:txBody>
      </p:sp>
    </p:spTree>
    <p:extLst>
      <p:ext uri="{BB962C8B-B14F-4D97-AF65-F5344CB8AC3E}">
        <p14:creationId xmlns:p14="http://schemas.microsoft.com/office/powerpoint/2010/main" val="283926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1"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CCFCFC7-4922-13E0-DFDD-DAC483F86251}"/>
                  </a:ext>
                </a:extLst>
              </p:cNvPr>
              <p:cNvSpPr txBox="1"/>
              <p:nvPr/>
            </p:nvSpPr>
            <p:spPr>
              <a:xfrm>
                <a:off x="326447" y="712286"/>
                <a:ext cx="11539107" cy="5739713"/>
              </a:xfrm>
              <a:prstGeom prst="rect">
                <a:avLst/>
              </a:prstGeom>
              <a:noFill/>
            </p:spPr>
            <p:txBody>
              <a:bodyPr wrap="square" rtlCol="0">
                <a:spAutoFit/>
              </a:bodyPr>
              <a:lstStyle/>
              <a:p>
                <a:pPr algn="l"/>
                <a:r>
                  <a:rPr lang="zh-CN" altLang="en-US" sz="2800" dirty="0"/>
                  <a:t>答：</a:t>
                </a:r>
                <a:endParaRPr lang="en-US" altLang="zh-CN" sz="2800" dirty="0"/>
              </a:p>
              <a:p>
                <a:r>
                  <a:rPr lang="zh-CN" altLang="en-US" sz="2800" dirty="0"/>
                  <a:t>（</a:t>
                </a:r>
                <a:r>
                  <a:rPr lang="en-US" altLang="zh-CN" sz="2800" dirty="0"/>
                  <a:t>1</a:t>
                </a:r>
                <a:r>
                  <a:rPr lang="zh-CN" altLang="en-US" sz="2800" dirty="0"/>
                  <a:t>）</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𝑚𝑜𝑑</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𝑚𝑎𝑐</m:t>
                            </m:r>
                          </m:sub>
                        </m:sSub>
                      </m:num>
                      <m:den>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𝑦</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3.648</m:t>
                        </m:r>
                      </m:num>
                      <m:den>
                        <m:r>
                          <a:rPr lang="en-US" altLang="zh-CN" sz="2800" b="0" i="1" smtClean="0">
                            <a:latin typeface="Cambria Math" panose="02040503050406030204" pitchFamily="18" charset="0"/>
                          </a:rPr>
                          <m:t>1+7.2%</m:t>
                        </m:r>
                      </m:den>
                    </m:f>
                    <m:r>
                      <a:rPr lang="en-US" altLang="zh-CN" sz="2800" b="0" i="1" smtClean="0">
                        <a:latin typeface="Cambria Math" panose="02040503050406030204" pitchFamily="18" charset="0"/>
                      </a:rPr>
                      <m:t>=3.403</m:t>
                    </m:r>
                  </m:oMath>
                </a14:m>
                <a:endParaRPr lang="en-US" altLang="zh-CN" sz="2800" b="0" dirty="0"/>
              </a:p>
              <a:p>
                <a:r>
                  <a:rPr lang="en-US" altLang="zh-CN" sz="2800" b="0" dirty="0">
                    <a:ea typeface="Cambria Math" panose="02040503050406030204" pitchFamily="18" charset="0"/>
                  </a:rPr>
                  <a:t>         </a:t>
                </a:r>
                <a14:m>
                  <m:oMath xmlns:m="http://schemas.openxmlformats.org/officeDocument/2006/math">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𝑃</m:t>
                    </m:r>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i="1">
                            <a:latin typeface="Cambria Math" panose="02040503050406030204" pitchFamily="18" charset="0"/>
                          </a:rPr>
                          <m:t>𝑚𝑜𝑑</m:t>
                        </m:r>
                      </m:sub>
                    </m:sSub>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𝑦</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𝑃</m:t>
                    </m:r>
                    <m:r>
                      <a:rPr lang="en-US" altLang="zh-CN" sz="2800" b="0" i="1" smtClean="0">
                        <a:latin typeface="Cambria Math" panose="02040503050406030204" pitchFamily="18" charset="0"/>
                        <a:ea typeface="Cambria Math" panose="02040503050406030204" pitchFamily="18" charset="0"/>
                      </a:rPr>
                      <m:t>=−3.403×0.3%×973.02=9.93</m:t>
                    </m:r>
                  </m:oMath>
                </a14:m>
                <a:r>
                  <a:rPr lang="zh-CN" altLang="en-US" sz="2800" dirty="0"/>
                  <a:t>元</a:t>
                </a:r>
                <a:endParaRPr lang="en-US" altLang="zh-CN" sz="2800" dirty="0"/>
              </a:p>
              <a:p>
                <a:r>
                  <a:rPr lang="en-US" altLang="zh-CN" sz="2800" dirty="0"/>
                  <a:t>         </a:t>
                </a:r>
                <a:r>
                  <a:rPr lang="zh-CN" altLang="en-US" sz="2800" dirty="0"/>
                  <a:t>因此新的债券价格为</a:t>
                </a:r>
                <a14:m>
                  <m:oMath xmlns:m="http://schemas.openxmlformats.org/officeDocument/2006/math">
                    <m:r>
                      <a:rPr lang="en-US" altLang="zh-CN" sz="2800" i="1" dirty="0" smtClean="0">
                        <a:latin typeface="Cambria Math" panose="02040503050406030204" pitchFamily="18" charset="0"/>
                      </a:rPr>
                      <m:t>973.02+9.93=</m:t>
                    </m:r>
                    <m:r>
                      <a:rPr lang="en-US" altLang="zh-CN" sz="2800" b="0" i="1" dirty="0" smtClean="0">
                        <a:latin typeface="Cambria Math" panose="02040503050406030204" pitchFamily="18" charset="0"/>
                      </a:rPr>
                      <m:t>9</m:t>
                    </m:r>
                    <m:r>
                      <a:rPr lang="en-US" altLang="zh-CN" sz="2800" b="0" i="0" dirty="0" smtClean="0">
                        <a:latin typeface="Cambria Math" panose="02040503050406030204" pitchFamily="18" charset="0"/>
                      </a:rPr>
                      <m:t>82.95</m:t>
                    </m:r>
                  </m:oMath>
                </a14:m>
                <a:r>
                  <a:rPr lang="zh-CN" altLang="en-US" sz="2800" dirty="0"/>
                  <a:t>元</a:t>
                </a:r>
                <a:endParaRPr lang="en-US" altLang="zh-CN" sz="2800" dirty="0"/>
              </a:p>
              <a:p>
                <a:r>
                  <a:rPr lang="zh-CN" altLang="en-US" sz="2800" dirty="0"/>
                  <a:t>（</a:t>
                </a:r>
                <a:r>
                  <a:rPr lang="en-US" altLang="zh-CN" sz="2800" dirty="0"/>
                  <a:t>2</a:t>
                </a:r>
                <a:r>
                  <a:rPr lang="zh-CN" altLang="en-US" sz="2800" dirty="0"/>
                  <a:t>）新的市场利率为</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𝑦</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=7.2%−0.3%=6.9%</m:t>
                    </m:r>
                  </m:oMath>
                </a14:m>
                <a:endParaRPr lang="en-US" altLang="zh-CN" sz="2800" b="0" i="1" dirty="0">
                  <a:latin typeface="Cambria Math" panose="02040503050406030204" pitchFamily="18" charset="0"/>
                  <a:ea typeface="Cambria Math" panose="02040503050406030204" pitchFamily="18" charset="0"/>
                </a:endParaRPr>
              </a:p>
              <a:p>
                <a:r>
                  <a:rPr lang="en-US" altLang="zh-CN" sz="2800" b="0" dirty="0">
                    <a:ea typeface="Cambria Math" panose="02040503050406030204" pitchFamily="18" charset="0"/>
                  </a:rPr>
                  <a:t>         </a:t>
                </a:r>
                <a14:m>
                  <m:oMath xmlns:m="http://schemas.openxmlformats.org/officeDocument/2006/math">
                    <m:r>
                      <a:rPr lang="en-US" altLang="zh-CN" sz="2800" b="0" i="1" smtClean="0">
                        <a:latin typeface="Cambria Math" panose="02040503050406030204" pitchFamily="18" charset="0"/>
                        <a:ea typeface="Cambria Math" panose="02040503050406030204" pitchFamily="18" charset="0"/>
                      </a:rPr>
                      <m:t>𝑃</m:t>
                    </m:r>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64</m:t>
                        </m:r>
                      </m:num>
                      <m:den>
                        <m:r>
                          <a:rPr lang="en-US" altLang="zh-CN" sz="2800" b="0" i="1" smtClean="0">
                            <a:latin typeface="Cambria Math" panose="02040503050406030204" pitchFamily="18" charset="0"/>
                            <a:ea typeface="Cambria Math" panose="02040503050406030204" pitchFamily="18" charset="0"/>
                          </a:rPr>
                          <m:t>6.9%</m:t>
                        </m:r>
                      </m:den>
                    </m:f>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1−</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m:t>
                            </m:r>
                          </m:num>
                          <m:den>
                            <m:sSup>
                              <m:sSupPr>
                                <m:ctrlPr>
                                  <a:rPr lang="en-US" altLang="zh-CN" sz="2800" b="0" i="1" smtClean="0">
                                    <a:latin typeface="Cambria Math" panose="02040503050406030204" pitchFamily="18" charset="0"/>
                                    <a:ea typeface="Cambria Math" panose="02040503050406030204" pitchFamily="18" charset="0"/>
                                  </a:rPr>
                                </m:ctrlPr>
                              </m:sSupPr>
                              <m:e>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1+6.9%</m:t>
                                    </m:r>
                                  </m:e>
                                </m:d>
                              </m:e>
                              <m:sup>
                                <m:r>
                                  <a:rPr lang="en-US" altLang="zh-CN" sz="2800" b="0" i="1" smtClean="0">
                                    <a:latin typeface="Cambria Math" panose="02040503050406030204" pitchFamily="18" charset="0"/>
                                    <a:ea typeface="Cambria Math" panose="02040503050406030204" pitchFamily="18" charset="0"/>
                                  </a:rPr>
                                  <m:t>4</m:t>
                                </m:r>
                              </m:sup>
                            </m:sSup>
                          </m:den>
                        </m:f>
                      </m:e>
                    </m:d>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1000</m:t>
                        </m:r>
                      </m:num>
                      <m:den>
                        <m:sSup>
                          <m:sSupPr>
                            <m:ctrlPr>
                              <a:rPr lang="en-US" altLang="zh-CN" sz="2800" i="1">
                                <a:latin typeface="Cambria Math" panose="02040503050406030204" pitchFamily="18" charset="0"/>
                                <a:ea typeface="Cambria Math" panose="02040503050406030204" pitchFamily="18" charset="0"/>
                              </a:rPr>
                            </m:ctrlPr>
                          </m:sSupPr>
                          <m:e>
                            <m:d>
                              <m:dPr>
                                <m:ctrlPr>
                                  <a:rPr lang="en-US" altLang="zh-CN" sz="2800" i="1">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ea typeface="Cambria Math" panose="02040503050406030204" pitchFamily="18" charset="0"/>
                                  </a:rPr>
                                  <m:t>1+6.9%</m:t>
                                </m:r>
                              </m:e>
                            </m:d>
                          </m:e>
                          <m:sup>
                            <m:r>
                              <a:rPr lang="en-US" altLang="zh-CN" sz="2800" i="1">
                                <a:latin typeface="Cambria Math" panose="02040503050406030204" pitchFamily="18" charset="0"/>
                                <a:ea typeface="Cambria Math" panose="02040503050406030204" pitchFamily="18" charset="0"/>
                              </a:rPr>
                              <m:t>4</m:t>
                            </m:r>
                          </m:sup>
                        </m:sSup>
                      </m:den>
                    </m:f>
                    <m:r>
                      <a:rPr lang="en-US" altLang="zh-CN" sz="2800" b="0" i="1" smtClean="0">
                        <a:latin typeface="Cambria Math" panose="02040503050406030204" pitchFamily="18" charset="0"/>
                        <a:ea typeface="Cambria Math" panose="02040503050406030204" pitchFamily="18" charset="0"/>
                      </a:rPr>
                      <m:t>=983.03</m:t>
                    </m:r>
                  </m:oMath>
                </a14:m>
                <a:r>
                  <a:rPr lang="zh-CN" altLang="en-US" sz="2800" dirty="0"/>
                  <a:t>元</a:t>
                </a:r>
                <a:endParaRPr lang="en-US" altLang="zh-CN" sz="2800" dirty="0"/>
              </a:p>
              <a:p>
                <a:r>
                  <a:rPr lang="zh-CN" altLang="en-US" sz="2800" dirty="0"/>
                  <a:t>（</a:t>
                </a:r>
                <a:r>
                  <a:rPr lang="en-US" altLang="zh-CN" sz="2800" dirty="0"/>
                  <a:t>3</a:t>
                </a:r>
                <a:r>
                  <a:rPr lang="zh-CN" altLang="en-US" sz="2800" dirty="0"/>
                  <a:t>）上述两种方法算出来的债券价格有差异，共相差 </a:t>
                </a:r>
                <a:r>
                  <a:rPr lang="en-US" altLang="zh-CN" sz="2800" dirty="0"/>
                  <a:t>0.08 </a:t>
                </a:r>
                <a:r>
                  <a:rPr lang="zh-CN" altLang="en-US" sz="2800" dirty="0"/>
                  <a:t>元。这是因为久期和价格的关系是近似的，通过这种方法计算出来会有误差，而根据现金流折现原理算出来的是精确值。这里利率变化较小，因此债券价格之间的误差较小，若利率变化较大时，需要把凸性加进来才能较少误差，但只是减少误差，并不能避免，如果想要精确的值需要使用现金流折现计算。 图示可参考</a:t>
                </a:r>
                <a:r>
                  <a:rPr lang="en-US" altLang="zh-CN" sz="2800" dirty="0"/>
                  <a:t>《</a:t>
                </a:r>
                <a:r>
                  <a:rPr lang="zh-CN" altLang="en-US" sz="2800" dirty="0"/>
                  <a:t>投资学教程</a:t>
                </a:r>
                <a:r>
                  <a:rPr lang="en-US" altLang="zh-CN" sz="2800" dirty="0"/>
                  <a:t>》P155</a:t>
                </a:r>
                <a:r>
                  <a:rPr lang="zh-CN" altLang="en-US" sz="2800" dirty="0"/>
                  <a:t>的图 </a:t>
                </a:r>
                <a:r>
                  <a:rPr lang="en-US" altLang="zh-CN" sz="2800" dirty="0"/>
                  <a:t>8-5</a:t>
                </a:r>
                <a:r>
                  <a:rPr lang="zh-CN" altLang="en-US" sz="2800" dirty="0"/>
                  <a:t>，债券凸性示意。 </a:t>
                </a:r>
              </a:p>
            </p:txBody>
          </p:sp>
        </mc:Choice>
        <mc:Fallback xmlns="">
          <p:sp>
            <p:nvSpPr>
              <p:cNvPr id="3" name="文本框 2">
                <a:extLst>
                  <a:ext uri="{FF2B5EF4-FFF2-40B4-BE49-F238E27FC236}">
                    <a16:creationId xmlns:a16="http://schemas.microsoft.com/office/drawing/2014/main" id="{4CCFCFC7-4922-13E0-DFDD-DAC483F86251}"/>
                  </a:ext>
                </a:extLst>
              </p:cNvPr>
              <p:cNvSpPr txBox="1">
                <a:spLocks noRot="1" noChangeAspect="1" noMove="1" noResize="1" noEditPoints="1" noAdjustHandles="1" noChangeArrowheads="1" noChangeShapeType="1" noTextEdit="1"/>
              </p:cNvSpPr>
              <p:nvPr/>
            </p:nvSpPr>
            <p:spPr>
              <a:xfrm>
                <a:off x="326447" y="712286"/>
                <a:ext cx="11539107" cy="5739713"/>
              </a:xfrm>
              <a:prstGeom prst="rect">
                <a:avLst/>
              </a:prstGeom>
              <a:blipFill>
                <a:blip r:embed="rId4"/>
                <a:stretch>
                  <a:fillRect l="-1110" t="-1275" r="-1321" b="-20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8160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3"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债券组合管理</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B56DCFBC-D1D1-BB79-1327-4F410CD56BBA}"/>
              </a:ext>
            </a:extLst>
          </p:cNvPr>
          <p:cNvSpPr txBox="1"/>
          <p:nvPr/>
        </p:nvSpPr>
        <p:spPr>
          <a:xfrm>
            <a:off x="215153" y="3303494"/>
            <a:ext cx="2339102" cy="523220"/>
          </a:xfrm>
          <a:prstGeom prst="rect">
            <a:avLst/>
          </a:prstGeom>
          <a:noFill/>
        </p:spPr>
        <p:txBody>
          <a:bodyPr wrap="none" rtlCol="0">
            <a:spAutoFit/>
          </a:bodyPr>
          <a:lstStyle/>
          <a:p>
            <a:pPr algn="l"/>
            <a:r>
              <a:rPr lang="zh-CN" altLang="en-US" sz="2800" dirty="0"/>
              <a:t>债券组合管理</a:t>
            </a:r>
          </a:p>
        </p:txBody>
      </p:sp>
      <p:sp>
        <p:nvSpPr>
          <p:cNvPr id="3" name="左大括号 2">
            <a:extLst>
              <a:ext uri="{FF2B5EF4-FFF2-40B4-BE49-F238E27FC236}">
                <a16:creationId xmlns:a16="http://schemas.microsoft.com/office/drawing/2014/main" id="{31E8DEA8-DC0F-9602-152A-69427ED3C65E}"/>
              </a:ext>
            </a:extLst>
          </p:cNvPr>
          <p:cNvSpPr/>
          <p:nvPr/>
        </p:nvSpPr>
        <p:spPr>
          <a:xfrm>
            <a:off x="2611839" y="1830433"/>
            <a:ext cx="331694" cy="34693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F1B50F4E-54F4-BEE3-396C-B324EC59D04E}"/>
              </a:ext>
            </a:extLst>
          </p:cNvPr>
          <p:cNvCxnSpPr>
            <a:cxnSpLocks/>
            <a:stCxn id="3" idx="0"/>
          </p:cNvCxnSpPr>
          <p:nvPr/>
        </p:nvCxnSpPr>
        <p:spPr>
          <a:xfrm>
            <a:off x="2943533" y="1830433"/>
            <a:ext cx="369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45365F2-5D43-87AB-22AE-0F0244B7551D}"/>
              </a:ext>
            </a:extLst>
          </p:cNvPr>
          <p:cNvSpPr txBox="1"/>
          <p:nvPr/>
        </p:nvSpPr>
        <p:spPr>
          <a:xfrm>
            <a:off x="2825708" y="1315392"/>
            <a:ext cx="3570208" cy="461665"/>
          </a:xfrm>
          <a:prstGeom prst="rect">
            <a:avLst/>
          </a:prstGeom>
          <a:noFill/>
        </p:spPr>
        <p:txBody>
          <a:bodyPr wrap="none" rtlCol="0">
            <a:spAutoFit/>
          </a:bodyPr>
          <a:lstStyle/>
          <a:p>
            <a:pPr algn="l"/>
            <a:r>
              <a:rPr lang="zh-CN" altLang="en-US" sz="2400" dirty="0"/>
              <a:t>投资者认为债券市场</a:t>
            </a:r>
            <a:r>
              <a:rPr lang="zh-CN" altLang="en-US" sz="2400" dirty="0">
                <a:solidFill>
                  <a:schemeClr val="accent1"/>
                </a:solidFill>
              </a:rPr>
              <a:t>有效</a:t>
            </a:r>
          </a:p>
        </p:txBody>
      </p:sp>
      <p:cxnSp>
        <p:nvCxnSpPr>
          <p:cNvPr id="11" name="直接箭头连接符 10">
            <a:extLst>
              <a:ext uri="{FF2B5EF4-FFF2-40B4-BE49-F238E27FC236}">
                <a16:creationId xmlns:a16="http://schemas.microsoft.com/office/drawing/2014/main" id="{07DF1576-E839-2463-EF06-773F1B90813D}"/>
              </a:ext>
            </a:extLst>
          </p:cNvPr>
          <p:cNvCxnSpPr>
            <a:cxnSpLocks/>
          </p:cNvCxnSpPr>
          <p:nvPr/>
        </p:nvCxnSpPr>
        <p:spPr>
          <a:xfrm>
            <a:off x="2943532" y="5299774"/>
            <a:ext cx="369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725093F-3A76-7899-A958-3EBC0956A26E}"/>
              </a:ext>
            </a:extLst>
          </p:cNvPr>
          <p:cNvSpPr txBox="1"/>
          <p:nvPr/>
        </p:nvSpPr>
        <p:spPr>
          <a:xfrm>
            <a:off x="2943532" y="4784732"/>
            <a:ext cx="3570208" cy="461665"/>
          </a:xfrm>
          <a:prstGeom prst="rect">
            <a:avLst/>
          </a:prstGeom>
          <a:noFill/>
        </p:spPr>
        <p:txBody>
          <a:bodyPr wrap="none" rtlCol="0">
            <a:spAutoFit/>
          </a:bodyPr>
          <a:lstStyle/>
          <a:p>
            <a:pPr algn="l"/>
            <a:r>
              <a:rPr lang="zh-CN" altLang="en-US" sz="2400" dirty="0"/>
              <a:t>投资者认为债券市场</a:t>
            </a:r>
            <a:r>
              <a:rPr lang="zh-CN" altLang="en-US" sz="2400" dirty="0">
                <a:solidFill>
                  <a:schemeClr val="accent1"/>
                </a:solidFill>
              </a:rPr>
              <a:t>无效</a:t>
            </a:r>
          </a:p>
        </p:txBody>
      </p:sp>
      <p:sp>
        <p:nvSpPr>
          <p:cNvPr id="9" name="文本框 8">
            <a:extLst>
              <a:ext uri="{FF2B5EF4-FFF2-40B4-BE49-F238E27FC236}">
                <a16:creationId xmlns:a16="http://schemas.microsoft.com/office/drawing/2014/main" id="{72CE0B43-DD4C-2244-F93D-48AB8AC37FAC}"/>
              </a:ext>
            </a:extLst>
          </p:cNvPr>
          <p:cNvSpPr txBox="1"/>
          <p:nvPr/>
        </p:nvSpPr>
        <p:spPr>
          <a:xfrm>
            <a:off x="6727610" y="1568823"/>
            <a:ext cx="4852610" cy="523220"/>
          </a:xfrm>
          <a:prstGeom prst="rect">
            <a:avLst/>
          </a:prstGeom>
          <a:noFill/>
        </p:spPr>
        <p:txBody>
          <a:bodyPr wrap="none" rtlCol="0">
            <a:spAutoFit/>
          </a:bodyPr>
          <a:lstStyle/>
          <a:p>
            <a:pPr algn="l"/>
            <a:r>
              <a:rPr lang="zh-CN" altLang="en-US" sz="2800" dirty="0"/>
              <a:t>采取</a:t>
            </a:r>
            <a:r>
              <a:rPr lang="zh-CN" altLang="en-US" sz="2800" dirty="0">
                <a:solidFill>
                  <a:srgbClr val="FF0000"/>
                </a:solidFill>
              </a:rPr>
              <a:t>消极</a:t>
            </a:r>
            <a:r>
              <a:rPr lang="zh-CN" altLang="en-US" sz="2800" dirty="0"/>
              <a:t>的债券组合管理策略</a:t>
            </a:r>
          </a:p>
        </p:txBody>
      </p:sp>
      <p:sp>
        <p:nvSpPr>
          <p:cNvPr id="14" name="文本框 13">
            <a:extLst>
              <a:ext uri="{FF2B5EF4-FFF2-40B4-BE49-F238E27FC236}">
                <a16:creationId xmlns:a16="http://schemas.microsoft.com/office/drawing/2014/main" id="{F7E77809-8B30-9E24-37F4-61E24053D6DF}"/>
              </a:ext>
            </a:extLst>
          </p:cNvPr>
          <p:cNvSpPr txBox="1"/>
          <p:nvPr/>
        </p:nvSpPr>
        <p:spPr>
          <a:xfrm>
            <a:off x="6764854" y="5038164"/>
            <a:ext cx="4852610" cy="523220"/>
          </a:xfrm>
          <a:prstGeom prst="rect">
            <a:avLst/>
          </a:prstGeom>
          <a:noFill/>
        </p:spPr>
        <p:txBody>
          <a:bodyPr wrap="none" rtlCol="0">
            <a:spAutoFit/>
          </a:bodyPr>
          <a:lstStyle/>
          <a:p>
            <a:pPr algn="l"/>
            <a:r>
              <a:rPr lang="zh-CN" altLang="en-US" sz="2800" dirty="0"/>
              <a:t>采取</a:t>
            </a:r>
            <a:r>
              <a:rPr lang="zh-CN" altLang="en-US" sz="2800" dirty="0">
                <a:solidFill>
                  <a:srgbClr val="FF0000"/>
                </a:solidFill>
              </a:rPr>
              <a:t>积极</a:t>
            </a:r>
            <a:r>
              <a:rPr lang="zh-CN" altLang="en-US" sz="2800" dirty="0"/>
              <a:t>的债券组合管理策略</a:t>
            </a:r>
          </a:p>
        </p:txBody>
      </p:sp>
    </p:spTree>
    <p:extLst>
      <p:ext uri="{BB962C8B-B14F-4D97-AF65-F5344CB8AC3E}">
        <p14:creationId xmlns:p14="http://schemas.microsoft.com/office/powerpoint/2010/main" val="3968889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332715" y="250621"/>
            <a:ext cx="295465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消极的债券组合管理</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8CE7B38B-39C3-60E3-F63D-2F43CE515176}"/>
              </a:ext>
            </a:extLst>
          </p:cNvPr>
          <p:cNvSpPr txBox="1"/>
          <p:nvPr/>
        </p:nvSpPr>
        <p:spPr>
          <a:xfrm>
            <a:off x="262472" y="1203110"/>
            <a:ext cx="11667055" cy="954107"/>
          </a:xfrm>
          <a:prstGeom prst="rect">
            <a:avLst/>
          </a:prstGeom>
          <a:noFill/>
        </p:spPr>
        <p:txBody>
          <a:bodyPr wrap="square" rtlCol="0">
            <a:spAutoFit/>
          </a:bodyPr>
          <a:lstStyle/>
          <a:p>
            <a:r>
              <a:rPr lang="zh-CN" altLang="en-US" sz="2800" dirty="0"/>
              <a:t>消极的债券组合管理策略：基本假设是债券市场是半强式有效市场，债券的现时价格准确地反映了所有公开能获得的信息。</a:t>
            </a:r>
          </a:p>
        </p:txBody>
      </p:sp>
      <p:grpSp>
        <p:nvGrpSpPr>
          <p:cNvPr id="14" name="组合 13">
            <a:extLst>
              <a:ext uri="{FF2B5EF4-FFF2-40B4-BE49-F238E27FC236}">
                <a16:creationId xmlns:a16="http://schemas.microsoft.com/office/drawing/2014/main" id="{A33CB2FC-3A03-3C80-8949-A21EB55F844E}"/>
              </a:ext>
            </a:extLst>
          </p:cNvPr>
          <p:cNvGrpSpPr/>
          <p:nvPr/>
        </p:nvGrpSpPr>
        <p:grpSpPr>
          <a:xfrm>
            <a:off x="262472" y="2312466"/>
            <a:ext cx="9254686" cy="3976276"/>
            <a:chOff x="262472" y="2172308"/>
            <a:chExt cx="9254686" cy="3976276"/>
          </a:xfrm>
        </p:grpSpPr>
        <p:sp>
          <p:nvSpPr>
            <p:cNvPr id="10" name="文本框 9">
              <a:extLst>
                <a:ext uri="{FF2B5EF4-FFF2-40B4-BE49-F238E27FC236}">
                  <a16:creationId xmlns:a16="http://schemas.microsoft.com/office/drawing/2014/main" id="{C3BBF355-8334-F760-F5B8-A5EC94EC1C7C}"/>
                </a:ext>
              </a:extLst>
            </p:cNvPr>
            <p:cNvSpPr txBox="1"/>
            <p:nvPr/>
          </p:nvSpPr>
          <p:spPr>
            <a:xfrm>
              <a:off x="262472" y="4177564"/>
              <a:ext cx="4146176" cy="523220"/>
            </a:xfrm>
            <a:prstGeom prst="rect">
              <a:avLst/>
            </a:prstGeom>
            <a:noFill/>
          </p:spPr>
          <p:txBody>
            <a:bodyPr wrap="square">
              <a:spAutoFit/>
            </a:bodyPr>
            <a:lstStyle/>
            <a:p>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消极的债券组合管理策略</a:t>
              </a:r>
              <a:endParaRPr lang="zh-CN" altLang="en-US" dirty="0"/>
            </a:p>
          </p:txBody>
        </p:sp>
        <p:sp>
          <p:nvSpPr>
            <p:cNvPr id="7" name="左大括号 6">
              <a:extLst>
                <a:ext uri="{FF2B5EF4-FFF2-40B4-BE49-F238E27FC236}">
                  <a16:creationId xmlns:a16="http://schemas.microsoft.com/office/drawing/2014/main" id="{9BEDD732-1503-F0AF-D6A6-B5B333575B89}"/>
                </a:ext>
              </a:extLst>
            </p:cNvPr>
            <p:cNvSpPr/>
            <p:nvPr/>
          </p:nvSpPr>
          <p:spPr>
            <a:xfrm>
              <a:off x="4408648" y="2991374"/>
              <a:ext cx="215153" cy="2895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BA7C5FC5-486C-E768-C442-A59BD0B7EE63}"/>
                </a:ext>
              </a:extLst>
            </p:cNvPr>
            <p:cNvSpPr txBox="1"/>
            <p:nvPr/>
          </p:nvSpPr>
          <p:spPr>
            <a:xfrm>
              <a:off x="4623801" y="2729764"/>
              <a:ext cx="2339102" cy="523220"/>
            </a:xfrm>
            <a:prstGeom prst="rect">
              <a:avLst/>
            </a:prstGeom>
            <a:noFill/>
          </p:spPr>
          <p:txBody>
            <a:bodyPr wrap="none" rtlCol="0">
              <a:spAutoFit/>
            </a:bodyPr>
            <a:lstStyle/>
            <a:p>
              <a:pPr algn="l"/>
              <a:r>
                <a:rPr lang="zh-CN" altLang="en-US" sz="2800" dirty="0"/>
                <a:t>免疫组合策略</a:t>
              </a:r>
            </a:p>
          </p:txBody>
        </p:sp>
        <p:sp>
          <p:nvSpPr>
            <p:cNvPr id="11" name="文本框 10">
              <a:extLst>
                <a:ext uri="{FF2B5EF4-FFF2-40B4-BE49-F238E27FC236}">
                  <a16:creationId xmlns:a16="http://schemas.microsoft.com/office/drawing/2014/main" id="{503B202D-F3CF-73E9-F07C-67F5989A5D06}"/>
                </a:ext>
              </a:extLst>
            </p:cNvPr>
            <p:cNvSpPr txBox="1"/>
            <p:nvPr/>
          </p:nvSpPr>
          <p:spPr>
            <a:xfrm>
              <a:off x="4623801" y="4177564"/>
              <a:ext cx="3416320" cy="523220"/>
            </a:xfrm>
            <a:prstGeom prst="rect">
              <a:avLst/>
            </a:prstGeom>
            <a:noFill/>
          </p:spPr>
          <p:txBody>
            <a:bodyPr wrap="none" rtlCol="0">
              <a:spAutoFit/>
            </a:bodyPr>
            <a:lstStyle/>
            <a:p>
              <a:pPr algn="l"/>
              <a:r>
                <a:rPr lang="zh-CN" altLang="en-US" sz="2800" dirty="0"/>
                <a:t>指数化投资组合策略</a:t>
              </a:r>
            </a:p>
          </p:txBody>
        </p:sp>
        <p:sp>
          <p:nvSpPr>
            <p:cNvPr id="15" name="文本框 14">
              <a:extLst>
                <a:ext uri="{FF2B5EF4-FFF2-40B4-BE49-F238E27FC236}">
                  <a16:creationId xmlns:a16="http://schemas.microsoft.com/office/drawing/2014/main" id="{E3DC1E20-7AAF-2031-C9F0-FDE56F3934E5}"/>
                </a:ext>
              </a:extLst>
            </p:cNvPr>
            <p:cNvSpPr txBox="1"/>
            <p:nvPr/>
          </p:nvSpPr>
          <p:spPr>
            <a:xfrm>
              <a:off x="4623801" y="5625364"/>
              <a:ext cx="2711823" cy="523220"/>
            </a:xfrm>
            <a:prstGeom prst="rect">
              <a:avLst/>
            </a:prstGeom>
            <a:noFill/>
          </p:spPr>
          <p:txBody>
            <a:bodyPr wrap="square">
              <a:spAutoFit/>
            </a:bodyPr>
            <a:lstStyle/>
            <a:p>
              <a:r>
                <a:rPr lang="zh-CN" altLang="en-US" sz="2800" dirty="0"/>
                <a:t>现金流搭配策略</a:t>
              </a:r>
            </a:p>
          </p:txBody>
        </p:sp>
        <p:sp>
          <p:nvSpPr>
            <p:cNvPr id="16" name="左大括号 15">
              <a:extLst>
                <a:ext uri="{FF2B5EF4-FFF2-40B4-BE49-F238E27FC236}">
                  <a16:creationId xmlns:a16="http://schemas.microsoft.com/office/drawing/2014/main" id="{EF1162D2-B89C-9FE7-A6F0-181D726CBDDA}"/>
                </a:ext>
              </a:extLst>
            </p:cNvPr>
            <p:cNvSpPr/>
            <p:nvPr/>
          </p:nvSpPr>
          <p:spPr>
            <a:xfrm>
              <a:off x="6962903" y="2433918"/>
              <a:ext cx="215153" cy="11149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71FD7B0-F7E9-D97C-6250-AB256F6CED0C}"/>
                </a:ext>
              </a:extLst>
            </p:cNvPr>
            <p:cNvSpPr txBox="1"/>
            <p:nvPr/>
          </p:nvSpPr>
          <p:spPr>
            <a:xfrm>
              <a:off x="7178056" y="3287219"/>
              <a:ext cx="2339102" cy="523220"/>
            </a:xfrm>
            <a:prstGeom prst="rect">
              <a:avLst/>
            </a:prstGeom>
            <a:noFill/>
          </p:spPr>
          <p:txBody>
            <a:bodyPr wrap="none" rtlCol="0">
              <a:spAutoFit/>
            </a:bodyPr>
            <a:lstStyle/>
            <a:p>
              <a:pPr algn="l"/>
              <a:r>
                <a:rPr lang="zh-CN" altLang="en-US" sz="2800" dirty="0"/>
                <a:t>多期免疫组合</a:t>
              </a:r>
            </a:p>
          </p:txBody>
        </p:sp>
        <p:sp>
          <p:nvSpPr>
            <p:cNvPr id="18" name="文本框 17">
              <a:extLst>
                <a:ext uri="{FF2B5EF4-FFF2-40B4-BE49-F238E27FC236}">
                  <a16:creationId xmlns:a16="http://schemas.microsoft.com/office/drawing/2014/main" id="{CADCFD47-5A12-69D6-3F50-D5B427D73C25}"/>
                </a:ext>
              </a:extLst>
            </p:cNvPr>
            <p:cNvSpPr txBox="1"/>
            <p:nvPr/>
          </p:nvSpPr>
          <p:spPr>
            <a:xfrm>
              <a:off x="7178056" y="2172308"/>
              <a:ext cx="2339102" cy="523220"/>
            </a:xfrm>
            <a:prstGeom prst="rect">
              <a:avLst/>
            </a:prstGeom>
            <a:noFill/>
          </p:spPr>
          <p:txBody>
            <a:bodyPr wrap="none" rtlCol="0">
              <a:spAutoFit/>
            </a:bodyPr>
            <a:lstStyle/>
            <a:p>
              <a:pPr algn="l"/>
              <a:r>
                <a:rPr lang="zh-CN" altLang="en-US" sz="2800" dirty="0"/>
                <a:t>单期免疫组合</a:t>
              </a:r>
            </a:p>
          </p:txBody>
        </p:sp>
      </p:grpSp>
    </p:spTree>
    <p:extLst>
      <p:ext uri="{BB962C8B-B14F-4D97-AF65-F5344CB8AC3E}">
        <p14:creationId xmlns:p14="http://schemas.microsoft.com/office/powerpoint/2010/main" val="343469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413D8F7-960A-4AC0-8E95-15FB87233B1B}"/>
              </a:ext>
            </a:extLst>
          </p:cNvPr>
          <p:cNvGrpSpPr/>
          <p:nvPr/>
        </p:nvGrpSpPr>
        <p:grpSpPr>
          <a:xfrm>
            <a:off x="541532" y="456537"/>
            <a:ext cx="2160513" cy="1360772"/>
            <a:chOff x="373605" y="283629"/>
            <a:chExt cx="2160513" cy="1360772"/>
          </a:xfrm>
        </p:grpSpPr>
        <p:sp>
          <p:nvSpPr>
            <p:cNvPr id="5" name="TextBox 4"/>
            <p:cNvSpPr txBox="1"/>
            <p:nvPr/>
          </p:nvSpPr>
          <p:spPr bwMode="auto">
            <a:xfrm>
              <a:off x="373605" y="283629"/>
              <a:ext cx="1563876" cy="943776"/>
            </a:xfrm>
            <a:prstGeom prst="rect">
              <a:avLst/>
            </a:prstGeom>
            <a:noFill/>
          </p:spPr>
          <p:txBody>
            <a:bodyPr wrap="none" lIns="121913" tIns="60956" rIns="121913" bIns="60956">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zh-CN" altLang="en-US" sz="5333" b="0" i="0" u="none" strike="noStrike" kern="0" cap="none" spc="-200" normalizeH="0" baseline="0" noProof="0" dirty="0">
                  <a:ln w="1905">
                    <a:noFill/>
                  </a:ln>
                  <a:solidFill>
                    <a:srgbClr val="FF0000"/>
                  </a:solidFill>
                  <a:effectLst/>
                  <a:uLnTx/>
                  <a:uFillTx/>
                  <a:latin typeface="字魂35号-经典雅黑" panose="02000000000000000000" pitchFamily="2" charset="-122"/>
                  <a:ea typeface="字魂35号-经典雅黑" panose="02000000000000000000" pitchFamily="2" charset="-122"/>
                </a:rPr>
                <a:t>目录</a:t>
              </a:r>
            </a:p>
          </p:txBody>
        </p:sp>
        <p:sp>
          <p:nvSpPr>
            <p:cNvPr id="6" name="TextBox 5"/>
            <p:cNvSpPr txBox="1"/>
            <p:nvPr/>
          </p:nvSpPr>
          <p:spPr bwMode="auto">
            <a:xfrm>
              <a:off x="373605" y="1110865"/>
              <a:ext cx="2160513" cy="533536"/>
            </a:xfrm>
            <a:prstGeom prst="rect">
              <a:avLst/>
            </a:prstGeom>
            <a:noFill/>
          </p:spPr>
          <p:txBody>
            <a:bodyPr wrap="none" lIns="121913" tIns="60956" rIns="121913" bIns="60956">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rPr>
                <a:t>CONTENTS</a:t>
              </a:r>
              <a:endParaRPr kumimoji="0" lang="zh-CN" altLang="en-US"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endParaRPr>
            </a:p>
          </p:txBody>
        </p:sp>
      </p:grpSp>
      <p:grpSp>
        <p:nvGrpSpPr>
          <p:cNvPr id="7" name="组合 6">
            <a:extLst>
              <a:ext uri="{FF2B5EF4-FFF2-40B4-BE49-F238E27FC236}">
                <a16:creationId xmlns:a16="http://schemas.microsoft.com/office/drawing/2014/main" id="{59EB2A67-FD74-4134-96C9-17CE246D7E2D}"/>
              </a:ext>
            </a:extLst>
          </p:cNvPr>
          <p:cNvGrpSpPr/>
          <p:nvPr/>
        </p:nvGrpSpPr>
        <p:grpSpPr>
          <a:xfrm>
            <a:off x="3984059" y="1936024"/>
            <a:ext cx="3804218" cy="687948"/>
            <a:chOff x="3993858" y="1478759"/>
            <a:chExt cx="3804218" cy="687948"/>
          </a:xfrm>
        </p:grpSpPr>
        <p:sp>
          <p:nvSpPr>
            <p:cNvPr id="8" name="TextBox 7"/>
            <p:cNvSpPr txBox="1"/>
            <p:nvPr/>
          </p:nvSpPr>
          <p:spPr bwMode="auto">
            <a:xfrm>
              <a:off x="4781880" y="1478759"/>
              <a:ext cx="301619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预习内容检测</a:t>
              </a:r>
            </a:p>
          </p:txBody>
        </p:sp>
        <p:sp>
          <p:nvSpPr>
            <p:cNvPr id="16" name="TextBox 15"/>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01</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9" name="组合 8">
            <a:extLst>
              <a:ext uri="{FF2B5EF4-FFF2-40B4-BE49-F238E27FC236}">
                <a16:creationId xmlns:a16="http://schemas.microsoft.com/office/drawing/2014/main" id="{B0993134-6BA1-4CAA-BE6F-9ED07F69EAE4}"/>
              </a:ext>
            </a:extLst>
          </p:cNvPr>
          <p:cNvGrpSpPr/>
          <p:nvPr/>
        </p:nvGrpSpPr>
        <p:grpSpPr>
          <a:xfrm>
            <a:off x="3984059" y="4641446"/>
            <a:ext cx="3804218" cy="687948"/>
            <a:chOff x="3993858" y="1478759"/>
            <a:chExt cx="3804218" cy="687948"/>
          </a:xfrm>
        </p:grpSpPr>
        <p:sp>
          <p:nvSpPr>
            <p:cNvPr id="10" name="TextBox 7">
              <a:extLst>
                <a:ext uri="{FF2B5EF4-FFF2-40B4-BE49-F238E27FC236}">
                  <a16:creationId xmlns:a16="http://schemas.microsoft.com/office/drawing/2014/main" id="{16D0D477-A10D-433A-B7A5-E7B2E1FC00E7}"/>
                </a:ext>
              </a:extLst>
            </p:cNvPr>
            <p:cNvSpPr txBox="1"/>
            <p:nvPr/>
          </p:nvSpPr>
          <p:spPr bwMode="auto">
            <a:xfrm>
              <a:off x="4781880" y="1478759"/>
              <a:ext cx="301619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股票投资分析</a:t>
              </a:r>
            </a:p>
          </p:txBody>
        </p:sp>
        <p:sp>
          <p:nvSpPr>
            <p:cNvPr id="11" name="TextBox 15">
              <a:extLst>
                <a:ext uri="{FF2B5EF4-FFF2-40B4-BE49-F238E27FC236}">
                  <a16:creationId xmlns:a16="http://schemas.microsoft.com/office/drawing/2014/main" id="{07F95305-64C8-49AD-933E-AAE07008E9C0}"/>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04</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2" name="组合 11">
            <a:extLst>
              <a:ext uri="{FF2B5EF4-FFF2-40B4-BE49-F238E27FC236}">
                <a16:creationId xmlns:a16="http://schemas.microsoft.com/office/drawing/2014/main" id="{C46034B8-7673-466E-8778-FD4D5DE3443F}"/>
              </a:ext>
            </a:extLst>
          </p:cNvPr>
          <p:cNvGrpSpPr/>
          <p:nvPr/>
        </p:nvGrpSpPr>
        <p:grpSpPr>
          <a:xfrm>
            <a:off x="3984059" y="3739638"/>
            <a:ext cx="3804218" cy="687948"/>
            <a:chOff x="3993858" y="1478759"/>
            <a:chExt cx="3804218" cy="687948"/>
          </a:xfrm>
        </p:grpSpPr>
        <p:sp>
          <p:nvSpPr>
            <p:cNvPr id="13" name="TextBox 7">
              <a:extLst>
                <a:ext uri="{FF2B5EF4-FFF2-40B4-BE49-F238E27FC236}">
                  <a16:creationId xmlns:a16="http://schemas.microsoft.com/office/drawing/2014/main" id="{7CC42332-8B64-4D97-AD3A-BE45A6D60B5D}"/>
                </a:ext>
              </a:extLst>
            </p:cNvPr>
            <p:cNvSpPr txBox="1"/>
            <p:nvPr/>
          </p:nvSpPr>
          <p:spPr bwMode="auto">
            <a:xfrm>
              <a:off x="4781880" y="1478759"/>
              <a:ext cx="301619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股票定价分析</a:t>
              </a:r>
            </a:p>
          </p:txBody>
        </p:sp>
        <p:sp>
          <p:nvSpPr>
            <p:cNvPr id="14" name="TextBox 15">
              <a:extLst>
                <a:ext uri="{FF2B5EF4-FFF2-40B4-BE49-F238E27FC236}">
                  <a16:creationId xmlns:a16="http://schemas.microsoft.com/office/drawing/2014/main" id="{41B904F7-B254-411A-8567-584F0C1C779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03</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5" name="组合 14">
            <a:extLst>
              <a:ext uri="{FF2B5EF4-FFF2-40B4-BE49-F238E27FC236}">
                <a16:creationId xmlns:a16="http://schemas.microsoft.com/office/drawing/2014/main" id="{5B065390-BFB3-488F-A964-001B9F81E8F9}"/>
              </a:ext>
            </a:extLst>
          </p:cNvPr>
          <p:cNvGrpSpPr/>
          <p:nvPr/>
        </p:nvGrpSpPr>
        <p:grpSpPr>
          <a:xfrm>
            <a:off x="3984059" y="2837831"/>
            <a:ext cx="3804218" cy="687948"/>
            <a:chOff x="3993858" y="1478759"/>
            <a:chExt cx="3804218" cy="687948"/>
          </a:xfrm>
        </p:grpSpPr>
        <p:sp>
          <p:nvSpPr>
            <p:cNvPr id="17" name="TextBox 7">
              <a:extLst>
                <a:ext uri="{FF2B5EF4-FFF2-40B4-BE49-F238E27FC236}">
                  <a16:creationId xmlns:a16="http://schemas.microsoft.com/office/drawing/2014/main" id="{7F4CA2E9-F045-408D-A721-621A60E5D770}"/>
                </a:ext>
              </a:extLst>
            </p:cNvPr>
            <p:cNvSpPr txBox="1"/>
            <p:nvPr/>
          </p:nvSpPr>
          <p:spPr bwMode="auto">
            <a:xfrm>
              <a:off x="4781880" y="1478759"/>
              <a:ext cx="301619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债券组合管理</a:t>
              </a:r>
            </a:p>
          </p:txBody>
        </p:sp>
        <p:sp>
          <p:nvSpPr>
            <p:cNvPr id="18" name="TextBox 15">
              <a:extLst>
                <a:ext uri="{FF2B5EF4-FFF2-40B4-BE49-F238E27FC236}">
                  <a16:creationId xmlns:a16="http://schemas.microsoft.com/office/drawing/2014/main" id="{F83E54A8-CA77-4B59-ACF8-87E1D880BBC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02</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9" name="组合 18">
            <a:extLst>
              <a:ext uri="{FF2B5EF4-FFF2-40B4-BE49-F238E27FC236}">
                <a16:creationId xmlns:a16="http://schemas.microsoft.com/office/drawing/2014/main" id="{C016EDED-902A-3529-F9C0-095FCAEC5081}"/>
              </a:ext>
            </a:extLst>
          </p:cNvPr>
          <p:cNvGrpSpPr/>
          <p:nvPr/>
        </p:nvGrpSpPr>
        <p:grpSpPr>
          <a:xfrm>
            <a:off x="3984059" y="5543253"/>
            <a:ext cx="1957559" cy="687948"/>
            <a:chOff x="3993858" y="1478759"/>
            <a:chExt cx="1957559" cy="687948"/>
          </a:xfrm>
        </p:grpSpPr>
        <p:sp>
          <p:nvSpPr>
            <p:cNvPr id="20" name="TextBox 7">
              <a:extLst>
                <a:ext uri="{FF2B5EF4-FFF2-40B4-BE49-F238E27FC236}">
                  <a16:creationId xmlns:a16="http://schemas.microsoft.com/office/drawing/2014/main" id="{78DBCB66-52EE-949E-0A89-E366DC889376}"/>
                </a:ext>
              </a:extLst>
            </p:cNvPr>
            <p:cNvSpPr txBox="1"/>
            <p:nvPr/>
          </p:nvSpPr>
          <p:spPr bwMode="auto">
            <a:xfrm>
              <a:off x="4781880" y="1478759"/>
              <a:ext cx="1169537"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期货</a:t>
              </a:r>
            </a:p>
          </p:txBody>
        </p:sp>
        <p:sp>
          <p:nvSpPr>
            <p:cNvPr id="21" name="TextBox 15">
              <a:extLst>
                <a:ext uri="{FF2B5EF4-FFF2-40B4-BE49-F238E27FC236}">
                  <a16:creationId xmlns:a16="http://schemas.microsoft.com/office/drawing/2014/main" id="{E72EC0A7-69A2-759A-6A86-CCBAC5B21E36}"/>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05</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spTree>
    <p:extLst>
      <p:ext uri="{BB962C8B-B14F-4D97-AF65-F5344CB8AC3E}">
        <p14:creationId xmlns:p14="http://schemas.microsoft.com/office/powerpoint/2010/main" val="2110673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免疫组合策略</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EDC0973-C5B5-75E5-9452-F324FF28790D}"/>
              </a:ext>
            </a:extLst>
          </p:cNvPr>
          <p:cNvSpPr txBox="1"/>
          <p:nvPr/>
        </p:nvSpPr>
        <p:spPr>
          <a:xfrm>
            <a:off x="528918" y="1876472"/>
            <a:ext cx="2913530" cy="523220"/>
          </a:xfrm>
          <a:prstGeom prst="rect">
            <a:avLst/>
          </a:prstGeom>
          <a:noFill/>
        </p:spPr>
        <p:txBody>
          <a:bodyPr wrap="square" rtlCol="0">
            <a:spAutoFit/>
          </a:bodyPr>
          <a:lstStyle/>
          <a:p>
            <a:pPr algn="l"/>
            <a:r>
              <a:rPr lang="zh-CN" altLang="en-US" sz="2800" dirty="0"/>
              <a:t>市场利率↑（</a:t>
            </a:r>
            <a:r>
              <a:rPr lang="zh-CN" altLang="en-US" sz="2800" dirty="0">
                <a:solidFill>
                  <a:schemeClr val="accent1"/>
                </a:solidFill>
              </a:rPr>
              <a:t>↓</a:t>
            </a:r>
            <a:r>
              <a:rPr lang="zh-CN" altLang="en-US" sz="2800" dirty="0"/>
              <a:t>）</a:t>
            </a:r>
          </a:p>
        </p:txBody>
      </p:sp>
      <p:cxnSp>
        <p:nvCxnSpPr>
          <p:cNvPr id="4" name="直接箭头连接符 3">
            <a:extLst>
              <a:ext uri="{FF2B5EF4-FFF2-40B4-BE49-F238E27FC236}">
                <a16:creationId xmlns:a16="http://schemas.microsoft.com/office/drawing/2014/main" id="{CD080AD9-39AF-AA6E-3E56-6AC94FA17005}"/>
              </a:ext>
            </a:extLst>
          </p:cNvPr>
          <p:cNvCxnSpPr>
            <a:cxnSpLocks/>
            <a:stCxn id="2" idx="3"/>
            <a:endCxn id="9" idx="1"/>
          </p:cNvCxnSpPr>
          <p:nvPr/>
        </p:nvCxnSpPr>
        <p:spPr>
          <a:xfrm flipV="1">
            <a:off x="3442448" y="1568824"/>
            <a:ext cx="1255057" cy="569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C4BAEE50-E3A6-75F1-A973-65672B23B358}"/>
              </a:ext>
            </a:extLst>
          </p:cNvPr>
          <p:cNvCxnSpPr>
            <a:cxnSpLocks/>
            <a:endCxn id="12" idx="1"/>
          </p:cNvCxnSpPr>
          <p:nvPr/>
        </p:nvCxnSpPr>
        <p:spPr>
          <a:xfrm>
            <a:off x="3442448" y="2138082"/>
            <a:ext cx="1255057" cy="56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7A34F19-ADB0-ABF1-6326-37806FE1B94B}"/>
              </a:ext>
            </a:extLst>
          </p:cNvPr>
          <p:cNvSpPr txBox="1"/>
          <p:nvPr/>
        </p:nvSpPr>
        <p:spPr>
          <a:xfrm>
            <a:off x="4697505" y="1307214"/>
            <a:ext cx="3935507" cy="523220"/>
          </a:xfrm>
          <a:prstGeom prst="rect">
            <a:avLst/>
          </a:prstGeom>
          <a:noFill/>
        </p:spPr>
        <p:txBody>
          <a:bodyPr wrap="square" rtlCol="0">
            <a:spAutoFit/>
          </a:bodyPr>
          <a:lstStyle/>
          <a:p>
            <a:pPr algn="l"/>
            <a:r>
              <a:rPr lang="zh-CN" altLang="en-US" sz="2800" dirty="0"/>
              <a:t>债券的市场价格↓（</a:t>
            </a:r>
            <a:r>
              <a:rPr lang="zh-CN" altLang="en-US" sz="2800" dirty="0">
                <a:solidFill>
                  <a:schemeClr val="accent1"/>
                </a:solidFill>
              </a:rPr>
              <a:t>↑</a:t>
            </a:r>
            <a:r>
              <a:rPr lang="zh-CN" altLang="en-US" sz="2800" dirty="0"/>
              <a:t>）</a:t>
            </a:r>
          </a:p>
        </p:txBody>
      </p:sp>
      <p:sp>
        <p:nvSpPr>
          <p:cNvPr id="12" name="文本框 11">
            <a:extLst>
              <a:ext uri="{FF2B5EF4-FFF2-40B4-BE49-F238E27FC236}">
                <a16:creationId xmlns:a16="http://schemas.microsoft.com/office/drawing/2014/main" id="{4A3B6BB5-7E10-4839-B93A-60E4B3192815}"/>
              </a:ext>
            </a:extLst>
          </p:cNvPr>
          <p:cNvSpPr txBox="1"/>
          <p:nvPr/>
        </p:nvSpPr>
        <p:spPr>
          <a:xfrm>
            <a:off x="4697505" y="2445731"/>
            <a:ext cx="4069977" cy="523220"/>
          </a:xfrm>
          <a:prstGeom prst="rect">
            <a:avLst/>
          </a:prstGeom>
          <a:noFill/>
        </p:spPr>
        <p:txBody>
          <a:bodyPr wrap="square" rtlCol="0">
            <a:spAutoFit/>
          </a:bodyPr>
          <a:lstStyle/>
          <a:p>
            <a:pPr algn="l"/>
            <a:r>
              <a:rPr lang="zh-CN" altLang="en-US" sz="2800" dirty="0"/>
              <a:t>利息再投资收益↑（</a:t>
            </a:r>
            <a:r>
              <a:rPr lang="zh-CN" altLang="en-US" sz="2800" dirty="0">
                <a:solidFill>
                  <a:schemeClr val="accent1"/>
                </a:solidFill>
              </a:rPr>
              <a:t>↓</a:t>
            </a:r>
            <a:r>
              <a:rPr lang="zh-CN" altLang="en-US" sz="2800" dirty="0"/>
              <a:t>）</a:t>
            </a:r>
          </a:p>
        </p:txBody>
      </p:sp>
      <p:sp>
        <p:nvSpPr>
          <p:cNvPr id="16" name="文本框 15">
            <a:extLst>
              <a:ext uri="{FF2B5EF4-FFF2-40B4-BE49-F238E27FC236}">
                <a16:creationId xmlns:a16="http://schemas.microsoft.com/office/drawing/2014/main" id="{CF193676-B28F-1113-CA84-69C8B8F6C1BD}"/>
              </a:ext>
            </a:extLst>
          </p:cNvPr>
          <p:cNvSpPr txBox="1"/>
          <p:nvPr/>
        </p:nvSpPr>
        <p:spPr>
          <a:xfrm>
            <a:off x="528918" y="3429000"/>
            <a:ext cx="11196918" cy="2893100"/>
          </a:xfrm>
          <a:prstGeom prst="rect">
            <a:avLst/>
          </a:prstGeom>
          <a:noFill/>
        </p:spPr>
        <p:txBody>
          <a:bodyPr wrap="square" rtlCol="0">
            <a:spAutoFit/>
          </a:bodyPr>
          <a:lstStyle/>
          <a:p>
            <a:pPr algn="l"/>
            <a:r>
              <a:rPr lang="zh-CN" altLang="en-US" sz="2800" dirty="0"/>
              <a:t>市场利率变动对债券投资收益有着双重影响，如上图；因此我们是否可以利用利率变动的双重影响，使得债券投资收益免受利率变动的影响，于是我们提出构造免疫组合的策略。</a:t>
            </a:r>
            <a:endParaRPr lang="en-US" altLang="zh-CN" sz="2800" dirty="0"/>
          </a:p>
          <a:p>
            <a:pPr algn="l"/>
            <a:endParaRPr lang="en-US" altLang="zh-CN" sz="1400" dirty="0"/>
          </a:p>
          <a:p>
            <a:pPr algn="l"/>
            <a:r>
              <a:rPr lang="zh-CN" altLang="en-US" sz="2800" dirty="0"/>
              <a:t>免疫组合的策略的核心在于通过构造债券组合使得</a:t>
            </a:r>
            <a:r>
              <a:rPr lang="zh-CN" altLang="en-US" sz="2800" dirty="0">
                <a:solidFill>
                  <a:srgbClr val="FF0000"/>
                </a:solidFill>
              </a:rPr>
              <a:t>债券组合久期等于债务的久期</a:t>
            </a:r>
            <a:r>
              <a:rPr lang="zh-CN" altLang="en-US" sz="2800" dirty="0"/>
              <a:t>。这样的话无论利率怎么变化，投资者持有的债券组合与债务受到利率变动所造成的的影响是完全相同的。</a:t>
            </a:r>
            <a:endParaRPr lang="en-US" altLang="zh-CN" sz="2800" dirty="0"/>
          </a:p>
        </p:txBody>
      </p:sp>
    </p:spTree>
    <p:extLst>
      <p:ext uri="{BB962C8B-B14F-4D97-AF65-F5344CB8AC3E}">
        <p14:creationId xmlns:p14="http://schemas.microsoft.com/office/powerpoint/2010/main" val="1228244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420880" y="250621"/>
            <a:ext cx="277832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单期</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多期免疫组合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5C2DCC3B-F4F0-37F5-D709-A37EE256E281}"/>
              </a:ext>
            </a:extLst>
          </p:cNvPr>
          <p:cNvSpPr txBox="1"/>
          <p:nvPr/>
        </p:nvSpPr>
        <p:spPr>
          <a:xfrm>
            <a:off x="381747" y="1874729"/>
            <a:ext cx="11428506" cy="3539430"/>
          </a:xfrm>
          <a:prstGeom prst="rect">
            <a:avLst/>
          </a:prstGeom>
          <a:noFill/>
        </p:spPr>
        <p:txBody>
          <a:bodyPr wrap="square" rtlCol="0">
            <a:spAutoFit/>
          </a:bodyPr>
          <a:lstStyle/>
          <a:p>
            <a:pPr algn="l"/>
            <a:r>
              <a:rPr lang="zh-CN" altLang="en-US" sz="2800" b="1" dirty="0"/>
              <a:t>单期免疫组合</a:t>
            </a:r>
            <a:r>
              <a:rPr lang="zh-CN" altLang="en-US" sz="2800" dirty="0"/>
              <a:t>：未来的债务只有一期，即只需要支付</a:t>
            </a:r>
            <a:r>
              <a:rPr lang="zh-CN" altLang="en-US" sz="2800" dirty="0">
                <a:solidFill>
                  <a:schemeClr val="accent1"/>
                </a:solidFill>
              </a:rPr>
              <a:t>一笔</a:t>
            </a:r>
            <a:r>
              <a:rPr lang="zh-CN" altLang="en-US" sz="2800" dirty="0"/>
              <a:t>确定的现金流。</a:t>
            </a:r>
            <a:endParaRPr lang="en-US" altLang="zh-CN" sz="2800" dirty="0"/>
          </a:p>
          <a:p>
            <a:pPr algn="l"/>
            <a:endParaRPr lang="en-US" altLang="zh-CN" sz="1400" dirty="0"/>
          </a:p>
          <a:p>
            <a:r>
              <a:rPr lang="zh-CN" altLang="en-US" sz="2800" b="1" dirty="0"/>
              <a:t>多期免疫组合</a:t>
            </a:r>
            <a:r>
              <a:rPr lang="zh-CN" altLang="en-US" sz="2800" dirty="0"/>
              <a:t>：未来的债务有多期，即需要在未来支付</a:t>
            </a:r>
            <a:r>
              <a:rPr lang="zh-CN" altLang="en-US" sz="2800" dirty="0">
                <a:solidFill>
                  <a:schemeClr val="accent1"/>
                </a:solidFill>
              </a:rPr>
              <a:t>一系列</a:t>
            </a:r>
            <a:r>
              <a:rPr lang="zh-CN" altLang="en-US" sz="2800" dirty="0"/>
              <a:t>的现金流。</a:t>
            </a:r>
            <a:endParaRPr lang="en-US" altLang="zh-CN" sz="2800" dirty="0"/>
          </a:p>
          <a:p>
            <a:endParaRPr lang="en-US" altLang="zh-CN" sz="1400" dirty="0"/>
          </a:p>
          <a:p>
            <a:r>
              <a:rPr lang="zh-CN" altLang="en-US" sz="2800" dirty="0"/>
              <a:t>免疫组合策略的</a:t>
            </a:r>
            <a:r>
              <a:rPr lang="zh-CN" altLang="en-US" sz="2800" b="1" dirty="0"/>
              <a:t>前提条件</a:t>
            </a:r>
            <a:r>
              <a:rPr lang="zh-CN" altLang="en-US" sz="2800" dirty="0"/>
              <a:t>：</a:t>
            </a:r>
            <a:endParaRPr lang="en-US" altLang="zh-CN" sz="2800" dirty="0"/>
          </a:p>
          <a:p>
            <a:r>
              <a:rPr lang="zh-CN" altLang="en-US" sz="2800" dirty="0"/>
              <a:t>（</a:t>
            </a:r>
            <a:r>
              <a:rPr lang="en-US" altLang="zh-CN" sz="2800" dirty="0"/>
              <a:t>1</a:t>
            </a:r>
            <a:r>
              <a:rPr lang="zh-CN" altLang="en-US" sz="2800" dirty="0"/>
              <a:t>）</a:t>
            </a:r>
            <a:r>
              <a:rPr lang="zh-CN" altLang="en-US" sz="2800" dirty="0">
                <a:solidFill>
                  <a:srgbClr val="FF0000"/>
                </a:solidFill>
              </a:rPr>
              <a:t>收益率曲线是水平</a:t>
            </a:r>
            <a:r>
              <a:rPr lang="zh-CN" altLang="en-US" sz="2800" dirty="0"/>
              <a:t>的，即短期利率和长期利率相等；</a:t>
            </a:r>
            <a:endParaRPr lang="en-US" altLang="zh-CN" sz="2800" dirty="0"/>
          </a:p>
          <a:p>
            <a:r>
              <a:rPr lang="zh-CN" altLang="en-US" sz="2800" dirty="0"/>
              <a:t>（</a:t>
            </a:r>
            <a:r>
              <a:rPr lang="en-US" altLang="zh-CN" sz="2800" dirty="0"/>
              <a:t>2</a:t>
            </a:r>
            <a:r>
              <a:rPr lang="zh-CN" altLang="en-US" sz="2800" dirty="0"/>
              <a:t>）</a:t>
            </a:r>
            <a:r>
              <a:rPr lang="zh-CN" altLang="en-US" sz="2800" dirty="0">
                <a:solidFill>
                  <a:srgbClr val="FF0000"/>
                </a:solidFill>
              </a:rPr>
              <a:t>收益率曲线是水平移动</a:t>
            </a:r>
            <a:r>
              <a:rPr lang="zh-CN" altLang="en-US" sz="2800" dirty="0"/>
              <a:t>的，即长短期利率同步变动；</a:t>
            </a:r>
            <a:endParaRPr lang="en-US" altLang="zh-CN" sz="2800" dirty="0"/>
          </a:p>
          <a:p>
            <a:r>
              <a:rPr lang="zh-CN" altLang="en-US" sz="2800" dirty="0"/>
              <a:t>（</a:t>
            </a:r>
            <a:r>
              <a:rPr lang="en-US" altLang="zh-CN" sz="2800" dirty="0"/>
              <a:t>3</a:t>
            </a:r>
            <a:r>
              <a:rPr lang="zh-CN" altLang="en-US" sz="2800" dirty="0"/>
              <a:t>）债券</a:t>
            </a:r>
            <a:r>
              <a:rPr lang="zh-CN" altLang="en-US" sz="2800" dirty="0">
                <a:solidFill>
                  <a:srgbClr val="FF0000"/>
                </a:solidFill>
              </a:rPr>
              <a:t>没有提前赎回的风险</a:t>
            </a:r>
            <a:r>
              <a:rPr lang="zh-CN" altLang="en-US" sz="2800" dirty="0"/>
              <a:t>，债券没有赎回条款，且债券发行者不会倒闭。</a:t>
            </a:r>
            <a:endParaRPr lang="en-US" altLang="zh-CN" sz="2800" dirty="0"/>
          </a:p>
        </p:txBody>
      </p:sp>
    </p:spTree>
    <p:extLst>
      <p:ext uri="{BB962C8B-B14F-4D97-AF65-F5344CB8AC3E}">
        <p14:creationId xmlns:p14="http://schemas.microsoft.com/office/powerpoint/2010/main" val="1509949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420880" y="250621"/>
            <a:ext cx="277832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单期</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多期免疫组合</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5C2DCC3B-F4F0-37F5-D709-A37EE256E281}"/>
              </a:ext>
            </a:extLst>
          </p:cNvPr>
          <p:cNvSpPr txBox="1"/>
          <p:nvPr/>
        </p:nvSpPr>
        <p:spPr>
          <a:xfrm>
            <a:off x="477165" y="1047861"/>
            <a:ext cx="11237669" cy="5262979"/>
          </a:xfrm>
          <a:prstGeom prst="rect">
            <a:avLst/>
          </a:prstGeom>
          <a:noFill/>
        </p:spPr>
        <p:txBody>
          <a:bodyPr wrap="square" rtlCol="0">
            <a:spAutoFit/>
          </a:bodyPr>
          <a:lstStyle/>
          <a:p>
            <a:r>
              <a:rPr lang="zh-CN" altLang="en-US" sz="2800" dirty="0"/>
              <a:t>免疫组合策略的</a:t>
            </a:r>
            <a:r>
              <a:rPr lang="zh-CN" altLang="en-US" sz="2800" b="1" dirty="0"/>
              <a:t>缺陷</a:t>
            </a:r>
            <a:r>
              <a:rPr lang="zh-CN" altLang="en-US" sz="2800" dirty="0"/>
              <a:t>：</a:t>
            </a:r>
            <a:endParaRPr lang="en-US" altLang="zh-CN" sz="2800" dirty="0"/>
          </a:p>
          <a:p>
            <a:r>
              <a:rPr lang="zh-CN" altLang="en-US" sz="2800" dirty="0"/>
              <a:t>（</a:t>
            </a:r>
            <a:r>
              <a:rPr lang="en-US" altLang="zh-CN" sz="2800" dirty="0"/>
              <a:t>1</a:t>
            </a:r>
            <a:r>
              <a:rPr lang="zh-CN" altLang="en-US" sz="2800" dirty="0"/>
              <a:t>）然而，现实中收益率曲线不一定是水平的，长短期利率也很少同步移动，债券发行者也会倒闭，很多债券都定有强制赎回条款；</a:t>
            </a:r>
            <a:endParaRPr lang="en-US" altLang="zh-CN" sz="2800" dirty="0"/>
          </a:p>
          <a:p>
            <a:r>
              <a:rPr lang="zh-CN" altLang="en-US" sz="2800" dirty="0"/>
              <a:t>（</a:t>
            </a:r>
            <a:r>
              <a:rPr lang="en-US" altLang="zh-CN" sz="2800" dirty="0"/>
              <a:t>2</a:t>
            </a:r>
            <a:r>
              <a:rPr lang="zh-CN" altLang="en-US" sz="2800" dirty="0"/>
              <a:t>）此外，用免疫组合策略构造了债券组合后，还需要适时调整。因为随着时间的推移和市场条件的变化</a:t>
            </a:r>
            <a:r>
              <a:rPr lang="en-US" altLang="zh-CN" sz="2800" dirty="0"/>
              <a:t>,</a:t>
            </a:r>
            <a:r>
              <a:rPr lang="zh-CN" altLang="en-US" sz="2800" dirty="0"/>
              <a:t>原先的债券组合的久期会发生改变，不再和债务的期限相匹配，免疫效果会下降；</a:t>
            </a:r>
            <a:endParaRPr lang="en-US" altLang="zh-CN" sz="2800" dirty="0"/>
          </a:p>
          <a:p>
            <a:r>
              <a:rPr lang="zh-CN" altLang="en-US" sz="2800" dirty="0"/>
              <a:t>（</a:t>
            </a:r>
            <a:r>
              <a:rPr lang="en-US" altLang="zh-CN" sz="2800" dirty="0"/>
              <a:t>3</a:t>
            </a:r>
            <a:r>
              <a:rPr lang="zh-CN" altLang="en-US" sz="2800" dirty="0"/>
              <a:t>）同时，免疫组合策略是建立在久期基础上的，而久期测算的精确程度与利率变化的大小有关，利率变化不是很大的时候，久期测算比较精确，而利率变化比较大时，就需要考虑凸性的影响，也就是说利率变化很大时免疫效果比较差。因此投资者需要根据实际情况，对构建的债券组合进行不断调整。当然调整会产生交易成本，投资者需要对此进行权衡。</a:t>
            </a:r>
            <a:endParaRPr lang="en-US" altLang="zh-CN" sz="2800" dirty="0"/>
          </a:p>
        </p:txBody>
      </p:sp>
    </p:spTree>
    <p:extLst>
      <p:ext uri="{BB962C8B-B14F-4D97-AF65-F5344CB8AC3E}">
        <p14:creationId xmlns:p14="http://schemas.microsoft.com/office/powerpoint/2010/main" val="1031558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1"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539A7F0C-296F-530A-8A08-34F73DB2351F}"/>
              </a:ext>
            </a:extLst>
          </p:cNvPr>
          <p:cNvSpPr txBox="1"/>
          <p:nvPr/>
        </p:nvSpPr>
        <p:spPr>
          <a:xfrm>
            <a:off x="612682" y="1145163"/>
            <a:ext cx="10966636" cy="2462213"/>
          </a:xfrm>
          <a:prstGeom prst="rect">
            <a:avLst/>
          </a:prstGeom>
          <a:noFill/>
        </p:spPr>
        <p:txBody>
          <a:bodyPr wrap="square">
            <a:spAutoFit/>
          </a:bodyPr>
          <a:lstStyle/>
          <a:p>
            <a:r>
              <a:rPr lang="zh-CN" altLang="en-US" sz="2800" dirty="0"/>
              <a:t>例题：课本</a:t>
            </a:r>
            <a:r>
              <a:rPr lang="en-US" altLang="zh-CN" sz="2800" dirty="0"/>
              <a:t>P157</a:t>
            </a:r>
            <a:r>
              <a:rPr lang="zh-CN" altLang="en-US" sz="2800" dirty="0"/>
              <a:t>例</a:t>
            </a:r>
            <a:r>
              <a:rPr lang="en-US" altLang="zh-CN" sz="2800" dirty="0"/>
              <a:t>8-8</a:t>
            </a:r>
            <a:r>
              <a:rPr lang="zh-CN" altLang="en-US" sz="2800" dirty="0"/>
              <a:t>改编</a:t>
            </a:r>
            <a:endParaRPr lang="en-US" altLang="zh-CN" sz="2800" dirty="0"/>
          </a:p>
          <a:p>
            <a:endParaRPr lang="en-US" altLang="zh-CN" sz="1400" dirty="0"/>
          </a:p>
          <a:p>
            <a:r>
              <a:rPr lang="zh-CN" altLang="en-US" sz="2800" dirty="0"/>
              <a:t>设某公司在</a:t>
            </a:r>
            <a:r>
              <a:rPr lang="en-US" altLang="zh-CN" sz="2800" dirty="0"/>
              <a:t>3</a:t>
            </a:r>
            <a:r>
              <a:rPr lang="zh-CN" altLang="en-US" sz="2800" dirty="0"/>
              <a:t>年、</a:t>
            </a:r>
            <a:r>
              <a:rPr lang="en-US" altLang="zh-CN" sz="2800" dirty="0"/>
              <a:t>4</a:t>
            </a:r>
            <a:r>
              <a:rPr lang="zh-CN" altLang="en-US" sz="2800" dirty="0"/>
              <a:t>年和</a:t>
            </a:r>
            <a:r>
              <a:rPr lang="en-US" altLang="zh-CN" sz="2800" dirty="0"/>
              <a:t>5</a:t>
            </a:r>
            <a:r>
              <a:rPr lang="zh-CN" altLang="en-US" sz="2800" dirty="0"/>
              <a:t>年后需要支付三笔资金，第一笔资金的现值是</a:t>
            </a:r>
            <a:r>
              <a:rPr lang="en-US" altLang="zh-CN" sz="2800" dirty="0"/>
              <a:t>100</a:t>
            </a:r>
            <a:r>
              <a:rPr lang="zh-CN" altLang="en-US" sz="2800" dirty="0"/>
              <a:t>万元，第二笔资金的现值是</a:t>
            </a:r>
            <a:r>
              <a:rPr lang="en-US" altLang="zh-CN" sz="2800" dirty="0"/>
              <a:t>50</a:t>
            </a:r>
            <a:r>
              <a:rPr lang="zh-CN" altLang="en-US" sz="2800" dirty="0"/>
              <a:t>万元，第三笔资金的现值是</a:t>
            </a:r>
            <a:r>
              <a:rPr lang="en-US" altLang="zh-CN" sz="2800" dirty="0"/>
              <a:t>70</a:t>
            </a:r>
            <a:r>
              <a:rPr lang="zh-CN" altLang="en-US" sz="2800" dirty="0"/>
              <a:t>万元。假设市场中只存在甲、乙两种债券，其基本资料如下表所示，试进行多期免疫，并简要阐述你的思路。</a:t>
            </a:r>
            <a:endParaRPr lang="en-US" altLang="zh-CN" sz="2800" dirty="0"/>
          </a:p>
        </p:txBody>
      </p:sp>
      <p:graphicFrame>
        <p:nvGraphicFramePr>
          <p:cNvPr id="2" name="表格 2">
            <a:extLst>
              <a:ext uri="{FF2B5EF4-FFF2-40B4-BE49-F238E27FC236}">
                <a16:creationId xmlns:a16="http://schemas.microsoft.com/office/drawing/2014/main" id="{047BEC62-8A08-72E5-AEA9-A2DC2FC5AE94}"/>
              </a:ext>
            </a:extLst>
          </p:cNvPr>
          <p:cNvGraphicFramePr>
            <a:graphicFrameLocks noGrp="1"/>
          </p:cNvGraphicFramePr>
          <p:nvPr>
            <p:extLst>
              <p:ext uri="{D42A27DB-BD31-4B8C-83A1-F6EECF244321}">
                <p14:modId xmlns:p14="http://schemas.microsoft.com/office/powerpoint/2010/main" val="1606176278"/>
              </p:ext>
            </p:extLst>
          </p:nvPr>
        </p:nvGraphicFramePr>
        <p:xfrm>
          <a:off x="2508772" y="3911138"/>
          <a:ext cx="7174456" cy="1554480"/>
        </p:xfrm>
        <a:graphic>
          <a:graphicData uri="http://schemas.openxmlformats.org/drawingml/2006/table">
            <a:tbl>
              <a:tblPr firstRow="1" bandRow="1">
                <a:tableStyleId>{5C22544A-7EE6-4342-B048-85BDC9FD1C3A}</a:tableStyleId>
              </a:tblPr>
              <a:tblGrid>
                <a:gridCol w="1793614">
                  <a:extLst>
                    <a:ext uri="{9D8B030D-6E8A-4147-A177-3AD203B41FA5}">
                      <a16:colId xmlns:a16="http://schemas.microsoft.com/office/drawing/2014/main" val="1190609391"/>
                    </a:ext>
                  </a:extLst>
                </a:gridCol>
                <a:gridCol w="1793614">
                  <a:extLst>
                    <a:ext uri="{9D8B030D-6E8A-4147-A177-3AD203B41FA5}">
                      <a16:colId xmlns:a16="http://schemas.microsoft.com/office/drawing/2014/main" val="4089578027"/>
                    </a:ext>
                  </a:extLst>
                </a:gridCol>
                <a:gridCol w="1793614">
                  <a:extLst>
                    <a:ext uri="{9D8B030D-6E8A-4147-A177-3AD203B41FA5}">
                      <a16:colId xmlns:a16="http://schemas.microsoft.com/office/drawing/2014/main" val="1021325231"/>
                    </a:ext>
                  </a:extLst>
                </a:gridCol>
                <a:gridCol w="1793614">
                  <a:extLst>
                    <a:ext uri="{9D8B030D-6E8A-4147-A177-3AD203B41FA5}">
                      <a16:colId xmlns:a16="http://schemas.microsoft.com/office/drawing/2014/main" val="3050003766"/>
                    </a:ext>
                  </a:extLst>
                </a:gridCol>
              </a:tblGrid>
              <a:tr h="370840">
                <a:tc>
                  <a:txBody>
                    <a:bodyPr/>
                    <a:lstStyle/>
                    <a:p>
                      <a:pPr algn="ctr"/>
                      <a:r>
                        <a:rPr lang="zh-CN" altLang="en-US" sz="2800" dirty="0">
                          <a:solidFill>
                            <a:schemeClr val="tx1"/>
                          </a:solidFill>
                        </a:rPr>
                        <a:t>债券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面额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价格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修正久期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9486359"/>
                  </a:ext>
                </a:extLst>
              </a:tr>
              <a:tr h="370840">
                <a:tc>
                  <a:txBody>
                    <a:bodyPr/>
                    <a:lstStyle/>
                    <a:p>
                      <a:pPr algn="ctr"/>
                      <a:r>
                        <a:rPr lang="zh-CN" altLang="en-US" sz="2800" dirty="0">
                          <a:solidFill>
                            <a:schemeClr val="tx1"/>
                          </a:solidFill>
                        </a:rPr>
                        <a:t>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100</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97.33</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2.76</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6345905"/>
                  </a:ext>
                </a:extLst>
              </a:tr>
              <a:tr h="370840">
                <a:tc>
                  <a:txBody>
                    <a:bodyPr/>
                    <a:lstStyle/>
                    <a:p>
                      <a:pPr algn="ctr"/>
                      <a:r>
                        <a:rPr lang="zh-CN" altLang="en-US" sz="2800" dirty="0">
                          <a:solidFill>
                            <a:schemeClr val="tx1"/>
                          </a:solidFill>
                        </a:rPr>
                        <a:t>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100</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105.58</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5.52</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512281"/>
                  </a:ext>
                </a:extLst>
              </a:tr>
            </a:tbl>
          </a:graphicData>
        </a:graphic>
      </p:graphicFrame>
    </p:spTree>
    <p:extLst>
      <p:ext uri="{BB962C8B-B14F-4D97-AF65-F5344CB8AC3E}">
        <p14:creationId xmlns:p14="http://schemas.microsoft.com/office/powerpoint/2010/main" val="1172617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5"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0A66C65-7F06-48FD-728B-100A932EBDA0}"/>
                  </a:ext>
                </a:extLst>
              </p:cNvPr>
              <p:cNvSpPr txBox="1"/>
              <p:nvPr/>
            </p:nvSpPr>
            <p:spPr>
              <a:xfrm>
                <a:off x="1062182" y="1136073"/>
                <a:ext cx="10196946" cy="5088188"/>
              </a:xfrm>
              <a:prstGeom prst="rect">
                <a:avLst/>
              </a:prstGeom>
              <a:noFill/>
            </p:spPr>
            <p:txBody>
              <a:bodyPr wrap="square" rtlCol="0">
                <a:spAutoFit/>
              </a:bodyPr>
              <a:lstStyle/>
              <a:p>
                <a:pPr algn="l"/>
                <a:r>
                  <a:rPr lang="zh-CN" altLang="en-US" sz="2800" dirty="0"/>
                  <a:t>答：</a:t>
                </a:r>
                <a:endParaRPr lang="en-US" altLang="zh-CN" sz="2800" dirty="0"/>
              </a:p>
              <a:p>
                <a:pPr algn="l"/>
                <a:r>
                  <a:rPr lang="zh-CN" altLang="en-US" sz="2800" dirty="0"/>
                  <a:t>我们不难计算出</a:t>
                </a:r>
                <a14:m>
                  <m:oMath xmlns:m="http://schemas.openxmlformats.org/officeDocument/2006/math">
                    <m:r>
                      <a:rPr lang="zh-CN" altLang="en-US" sz="2800" i="1" dirty="0" smtClean="0">
                        <a:latin typeface="Cambria Math" panose="02040503050406030204" pitchFamily="18" charset="0"/>
                      </a:rPr>
                      <m:t>债务的久期</m:t>
                    </m:r>
                    <m:r>
                      <a:rPr lang="en-US" altLang="zh-CN" sz="2800" i="1" dirty="0" smtClean="0">
                        <a:latin typeface="Cambria Math" panose="02040503050406030204" pitchFamily="18" charset="0"/>
                      </a:rPr>
                      <m:t>=</m:t>
                    </m:r>
                    <m:f>
                      <m:fPr>
                        <m:ctrlPr>
                          <a:rPr lang="en-US" altLang="zh-CN" sz="2800" i="1" dirty="0" smtClean="0">
                            <a:latin typeface="Cambria Math" panose="02040503050406030204" pitchFamily="18" charset="0"/>
                          </a:rPr>
                        </m:ctrlPr>
                      </m:fPr>
                      <m:num>
                        <m:r>
                          <a:rPr lang="en-US" altLang="zh-CN" sz="2800" b="0" i="1" dirty="0" smtClean="0">
                            <a:latin typeface="Cambria Math" panose="02040503050406030204" pitchFamily="18" charset="0"/>
                          </a:rPr>
                          <m:t>100</m:t>
                        </m:r>
                        <m:r>
                          <a:rPr lang="en-US" altLang="zh-CN" sz="2800" b="0" i="1" dirty="0" smtClean="0">
                            <a:latin typeface="Cambria Math" panose="02040503050406030204" pitchFamily="18" charset="0"/>
                            <a:ea typeface="Cambria Math" panose="02040503050406030204" pitchFamily="18" charset="0"/>
                          </a:rPr>
                          <m:t>×3+50×4+70×5</m:t>
                        </m:r>
                      </m:num>
                      <m:den>
                        <m:r>
                          <a:rPr lang="en-US" altLang="zh-CN" sz="2800" b="0" i="1" dirty="0" smtClean="0">
                            <a:latin typeface="Cambria Math" panose="02040503050406030204" pitchFamily="18" charset="0"/>
                          </a:rPr>
                          <m:t>100+50+70</m:t>
                        </m:r>
                      </m:den>
                    </m:f>
                    <m:r>
                      <a:rPr lang="en-US" altLang="zh-CN" sz="2800" b="0" i="1" dirty="0" smtClean="0">
                        <a:latin typeface="Cambria Math" panose="02040503050406030204" pitchFamily="18" charset="0"/>
                      </a:rPr>
                      <m:t>=3.864</m:t>
                    </m:r>
                  </m:oMath>
                </a14:m>
                <a:r>
                  <a:rPr lang="zh-CN" altLang="en-US" sz="2800" dirty="0"/>
                  <a:t>（年）</a:t>
                </a:r>
                <a:endParaRPr lang="en-US" altLang="zh-CN" sz="2800" dirty="0"/>
              </a:p>
              <a:p>
                <a:r>
                  <a:rPr lang="zh-CN" altLang="en-US" sz="2800" dirty="0"/>
                  <a:t>设：投资于甲债券的比例为</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1</m:t>
                        </m:r>
                      </m:sub>
                    </m:sSub>
                  </m:oMath>
                </a14:m>
                <a:r>
                  <a:rPr lang="zh-CN" altLang="en-US" sz="2800" dirty="0"/>
                  <a:t>，投资于乙债券的比例为</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m:t>
                        </m:r>
                      </m:sub>
                    </m:sSub>
                  </m:oMath>
                </a14:m>
                <a:endParaRPr lang="en-US" altLang="zh-CN" sz="2800" dirty="0"/>
              </a:p>
              <a:p>
                <a:endParaRPr lang="en-US" altLang="zh-CN" sz="1400" dirty="0"/>
              </a:p>
              <a:p>
                <a:pPr algn="ctr"/>
                <a14:m>
                  <m:oMath xmlns:m="http://schemas.openxmlformats.org/officeDocument/2006/math">
                    <m:d>
                      <m:dPr>
                        <m:begChr m:val="{"/>
                        <m:endChr m:val=""/>
                        <m:ctrlPr>
                          <a:rPr lang="en-US" altLang="zh-CN" sz="2800" i="1" smtClean="0">
                            <a:latin typeface="Cambria Math" panose="02040503050406030204" pitchFamily="18" charset="0"/>
                          </a:rPr>
                        </m:ctrlPr>
                      </m:dPr>
                      <m:e>
                        <m:eqArr>
                          <m:eqArrPr>
                            <m:ctrlPr>
                              <a:rPr lang="en-US" altLang="zh-CN" sz="2800" i="1" smtClean="0">
                                <a:latin typeface="Cambria Math" panose="02040503050406030204" pitchFamily="18" charset="0"/>
                              </a:rPr>
                            </m:ctrlPr>
                          </m:eqArr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1</m:t>
                            </m:r>
                          </m:e>
                          <m:e>
                            <m:r>
                              <a:rPr lang="en-US" altLang="zh-CN" sz="2800" i="1" dirty="0">
                                <a:latin typeface="Cambria Math" panose="02040503050406030204" pitchFamily="18" charset="0"/>
                              </a:rPr>
                              <m:t>2.7</m:t>
                            </m:r>
                            <m:r>
                              <a:rPr lang="en-US" altLang="zh-CN" sz="2800" b="0" i="1" dirty="0" smtClean="0">
                                <a:latin typeface="Cambria Math" panose="02040503050406030204" pitchFamily="18" charset="0"/>
                              </a:rPr>
                              <m:t>6</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i="1" dirty="0">
                                <a:latin typeface="Cambria Math" panose="02040503050406030204" pitchFamily="18" charset="0"/>
                              </a:rPr>
                              <m:t>5.5</m:t>
                            </m:r>
                            <m:r>
                              <a:rPr lang="en-US" altLang="zh-CN" sz="2800" b="0" i="1" dirty="0" smtClean="0">
                                <a:latin typeface="Cambria Math" panose="02040503050406030204" pitchFamily="18" charset="0"/>
                              </a:rPr>
                              <m:t>2</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r>
                              <a:rPr lang="en-US" altLang="zh-CN" sz="2800" i="1" dirty="0">
                                <a:latin typeface="Cambria Math" panose="02040503050406030204" pitchFamily="18" charset="0"/>
                              </a:rPr>
                              <m:t>3.864</m:t>
                            </m:r>
                            <m:r>
                              <m:rPr>
                                <m:nor/>
                              </m:rPr>
                              <a:rPr lang="zh-CN" altLang="en-US" sz="2800" dirty="0"/>
                              <m:t> </m:t>
                            </m:r>
                          </m:e>
                        </m:eqArr>
                      </m:e>
                    </m:d>
                  </m:oMath>
                </a14:m>
                <a:r>
                  <a:rPr lang="zh-CN" altLang="en-US" sz="2800" dirty="0"/>
                  <a:t>→</a:t>
                </a:r>
                <a:r>
                  <a:rPr lang="en-US" altLang="zh-CN" sz="2800" dirty="0"/>
                  <a:t> </a:t>
                </a:r>
                <a14:m>
                  <m:oMath xmlns:m="http://schemas.openxmlformats.org/officeDocument/2006/math">
                    <m:d>
                      <m:dPr>
                        <m:begChr m:val="{"/>
                        <m:endChr m:val=""/>
                        <m:ctrlPr>
                          <a:rPr lang="en-US" altLang="zh-CN" sz="2800" i="1">
                            <a:latin typeface="Cambria Math" panose="02040503050406030204" pitchFamily="18" charset="0"/>
                          </a:rPr>
                        </m:ctrlPr>
                      </m:dPr>
                      <m:e>
                        <m:eqArr>
                          <m:eqArrPr>
                            <m:ctrlPr>
                              <a:rPr lang="en-US" altLang="zh-CN" sz="2800" i="1">
                                <a:latin typeface="Cambria Math" panose="02040503050406030204" pitchFamily="18" charset="0"/>
                              </a:rPr>
                            </m:ctrlPr>
                          </m:eqArr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0</m:t>
                            </m:r>
                            <m:r>
                              <a:rPr lang="en-US" altLang="zh-CN" sz="2800" i="1">
                                <a:latin typeface="Cambria Math" panose="02040503050406030204" pitchFamily="18" charset="0"/>
                              </a:rPr>
                              <m:t>.</m:t>
                            </m:r>
                            <m:r>
                              <a:rPr lang="en-US" altLang="zh-CN" sz="2800" b="0" i="1" smtClean="0">
                                <a:latin typeface="Cambria Math" panose="02040503050406030204" pitchFamily="18" charset="0"/>
                              </a:rPr>
                              <m:t>6</m:t>
                            </m:r>
                          </m:e>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0</m:t>
                            </m:r>
                            <m:r>
                              <a:rPr lang="en-US" altLang="zh-CN" sz="2800" i="1">
                                <a:latin typeface="Cambria Math" panose="02040503050406030204" pitchFamily="18" charset="0"/>
                              </a:rPr>
                              <m:t>.</m:t>
                            </m:r>
                            <m:r>
                              <a:rPr lang="en-US" altLang="zh-CN" sz="2800" b="0" i="1" smtClean="0">
                                <a:latin typeface="Cambria Math" panose="02040503050406030204" pitchFamily="18" charset="0"/>
                              </a:rPr>
                              <m:t>4</m:t>
                            </m:r>
                          </m:e>
                        </m:eqArr>
                      </m:e>
                    </m:d>
                  </m:oMath>
                </a14:m>
                <a:endParaRPr lang="en-US" altLang="zh-CN" sz="2800" dirty="0"/>
              </a:p>
              <a:p>
                <a:pPr algn="ctr"/>
                <a:endParaRPr lang="en-US" altLang="zh-CN" sz="1400" dirty="0"/>
              </a:p>
              <a:p>
                <a:r>
                  <a:rPr lang="zh-CN" altLang="en-US" sz="2800" dirty="0"/>
                  <a:t>故应将全部资金的</a:t>
                </a:r>
                <a:r>
                  <a:rPr lang="en-US" altLang="zh-CN" sz="2800" dirty="0"/>
                  <a:t>60%</a:t>
                </a:r>
                <a:r>
                  <a:rPr lang="zh-CN" altLang="en-US" sz="2800" dirty="0"/>
                  <a:t>投资于甲债券，</a:t>
                </a:r>
                <a:r>
                  <a:rPr lang="en-US" altLang="zh-CN" sz="2800" dirty="0"/>
                  <a:t>40%</a:t>
                </a:r>
                <a:r>
                  <a:rPr lang="zh-CN" altLang="en-US" sz="2800" dirty="0"/>
                  <a:t>投资于乙债券；</a:t>
                </a:r>
                <a:endParaRPr lang="en-US" altLang="zh-CN" sz="2800" dirty="0"/>
              </a:p>
              <a:p>
                <a:r>
                  <a:rPr lang="zh-CN" altLang="en-US" sz="2800" dirty="0"/>
                  <a:t>即应投资甲债券</a:t>
                </a:r>
                <a14:m>
                  <m:oMath xmlns:m="http://schemas.openxmlformats.org/officeDocument/2006/math">
                    <m:f>
                      <m:fPr>
                        <m:ctrlPr>
                          <a:rPr lang="en-US" altLang="zh-CN" sz="2800" i="1" dirty="0" smtClean="0">
                            <a:latin typeface="Cambria Math" panose="02040503050406030204" pitchFamily="18" charset="0"/>
                          </a:rPr>
                        </m:ctrlPr>
                      </m:fPr>
                      <m:num>
                        <m:r>
                          <a:rPr lang="en-US" altLang="zh-CN" sz="2800" b="0" i="1" dirty="0" smtClean="0">
                            <a:latin typeface="Cambria Math" panose="02040503050406030204" pitchFamily="18" charset="0"/>
                          </a:rPr>
                          <m:t>(100</m:t>
                        </m:r>
                        <m:r>
                          <a:rPr lang="en-US" altLang="zh-CN" sz="2800" b="0" i="1" dirty="0" smtClean="0">
                            <a:latin typeface="Cambria Math" panose="02040503050406030204" pitchFamily="18" charset="0"/>
                            <a:ea typeface="Cambria Math" panose="02040503050406030204" pitchFamily="18" charset="0"/>
                          </a:rPr>
                          <m:t>+50+70</m:t>
                        </m:r>
                        <m:r>
                          <a:rPr lang="en-US" altLang="zh-CN" sz="2800" i="1" dirty="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10000</m:t>
                        </m:r>
                        <m:r>
                          <a:rPr lang="en-US" altLang="zh-CN" sz="2800" i="1" dirty="0">
                            <a:latin typeface="Cambria Math" panose="02040503050406030204" pitchFamily="18" charset="0"/>
                            <a:ea typeface="Cambria Math" panose="02040503050406030204" pitchFamily="18" charset="0"/>
                          </a:rPr>
                          <m:t>×0.6</m:t>
                        </m:r>
                      </m:num>
                      <m:den>
                        <m:r>
                          <a:rPr lang="en-US" altLang="zh-CN" sz="2800" b="0" i="1" dirty="0" smtClean="0">
                            <a:latin typeface="Cambria Math" panose="02040503050406030204" pitchFamily="18" charset="0"/>
                            <a:ea typeface="Cambria Math" panose="02040503050406030204" pitchFamily="18" charset="0"/>
                          </a:rPr>
                          <m:t>97.33</m:t>
                        </m:r>
                      </m:den>
                    </m:f>
                    <m:r>
                      <a:rPr lang="en-US" altLang="zh-CN" sz="2800" i="1" dirty="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13562</m:t>
                    </m:r>
                  </m:oMath>
                </a14:m>
                <a:r>
                  <a:rPr lang="zh-CN" altLang="en-US" sz="2800" dirty="0"/>
                  <a:t>份；</a:t>
                </a:r>
                <a:endParaRPr lang="en-US" altLang="zh-CN" sz="2800" dirty="0"/>
              </a:p>
              <a:p>
                <a:r>
                  <a:rPr lang="zh-CN" altLang="en-US" sz="2800" dirty="0"/>
                  <a:t>    应投资乙债券</a:t>
                </a:r>
                <a14:m>
                  <m:oMath xmlns:m="http://schemas.openxmlformats.org/officeDocument/2006/math">
                    <m:f>
                      <m:fPr>
                        <m:ctrlPr>
                          <a:rPr lang="en-US" altLang="zh-CN" sz="2800" i="1" dirty="0" smtClean="0">
                            <a:latin typeface="Cambria Math" panose="02040503050406030204" pitchFamily="18" charset="0"/>
                          </a:rPr>
                        </m:ctrlPr>
                      </m:fPr>
                      <m:num>
                        <m:r>
                          <a:rPr lang="en-US" altLang="zh-CN" sz="2800" b="0" i="1" dirty="0" smtClean="0">
                            <a:latin typeface="Cambria Math" panose="02040503050406030204" pitchFamily="18" charset="0"/>
                          </a:rPr>
                          <m:t>(100</m:t>
                        </m:r>
                        <m:r>
                          <a:rPr lang="en-US" altLang="zh-CN" sz="2800" b="0" i="1" dirty="0" smtClean="0">
                            <a:latin typeface="Cambria Math" panose="02040503050406030204" pitchFamily="18" charset="0"/>
                            <a:ea typeface="Cambria Math" panose="02040503050406030204" pitchFamily="18" charset="0"/>
                          </a:rPr>
                          <m:t>+50+70</m:t>
                        </m:r>
                        <m:r>
                          <a:rPr lang="en-US" altLang="zh-CN" sz="2800" i="1" dirty="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10000</m:t>
                        </m:r>
                        <m:r>
                          <a:rPr lang="en-US" altLang="zh-CN" sz="2800" i="1" dirty="0">
                            <a:latin typeface="Cambria Math" panose="02040503050406030204" pitchFamily="18" charset="0"/>
                            <a:ea typeface="Cambria Math" panose="02040503050406030204" pitchFamily="18" charset="0"/>
                          </a:rPr>
                          <m:t>×0.</m:t>
                        </m:r>
                        <m:r>
                          <a:rPr lang="en-US" altLang="zh-CN" sz="2800" b="0" i="1" dirty="0" smtClean="0">
                            <a:latin typeface="Cambria Math" panose="02040503050406030204" pitchFamily="18" charset="0"/>
                            <a:ea typeface="Cambria Math" panose="02040503050406030204" pitchFamily="18" charset="0"/>
                          </a:rPr>
                          <m:t>4</m:t>
                        </m:r>
                      </m:num>
                      <m:den>
                        <m:r>
                          <a:rPr lang="en-US" altLang="zh-CN" sz="2800" b="0" i="1" dirty="0" smtClean="0">
                            <a:latin typeface="Cambria Math" panose="02040503050406030204" pitchFamily="18" charset="0"/>
                            <a:ea typeface="Cambria Math" panose="02040503050406030204" pitchFamily="18" charset="0"/>
                          </a:rPr>
                          <m:t>105</m:t>
                        </m:r>
                        <m:r>
                          <a:rPr lang="en-US" altLang="zh-CN" sz="2800" i="1" dirty="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58</m:t>
                        </m:r>
                      </m:den>
                    </m:f>
                    <m:r>
                      <a:rPr lang="en-US" altLang="zh-CN" sz="2800" i="1" dirty="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8335</m:t>
                    </m:r>
                  </m:oMath>
                </a14:m>
                <a:r>
                  <a:rPr lang="zh-CN" altLang="en-US" sz="2800" dirty="0"/>
                  <a:t>份。</a:t>
                </a:r>
                <a:endParaRPr lang="en-US" altLang="zh-CN" sz="2800" dirty="0"/>
              </a:p>
              <a:p>
                <a:r>
                  <a:rPr lang="en-US" altLang="zh-CN" sz="2800" dirty="0"/>
                  <a:t>                                                            </a:t>
                </a:r>
                <a:r>
                  <a:rPr lang="zh-CN" altLang="en-US" sz="2400" dirty="0"/>
                  <a:t>（原则上保留整数份比较合理）</a:t>
                </a:r>
                <a:endParaRPr lang="zh-CN" altLang="en-US" sz="2800" dirty="0"/>
              </a:p>
            </p:txBody>
          </p:sp>
        </mc:Choice>
        <mc:Fallback xmlns="">
          <p:sp>
            <p:nvSpPr>
              <p:cNvPr id="2" name="文本框 1">
                <a:extLst>
                  <a:ext uri="{FF2B5EF4-FFF2-40B4-BE49-F238E27FC236}">
                    <a16:creationId xmlns:a16="http://schemas.microsoft.com/office/drawing/2014/main" id="{90A66C65-7F06-48FD-728B-100A932EBDA0}"/>
                  </a:ext>
                </a:extLst>
              </p:cNvPr>
              <p:cNvSpPr txBox="1">
                <a:spLocks noRot="1" noChangeAspect="1" noMove="1" noResize="1" noEditPoints="1" noAdjustHandles="1" noChangeArrowheads="1" noChangeShapeType="1" noTextEdit="1"/>
              </p:cNvSpPr>
              <p:nvPr/>
            </p:nvSpPr>
            <p:spPr>
              <a:xfrm>
                <a:off x="1062182" y="1136073"/>
                <a:ext cx="10196946" cy="5088188"/>
              </a:xfrm>
              <a:prstGeom prst="rect">
                <a:avLst/>
              </a:prstGeom>
              <a:blipFill>
                <a:blip r:embed="rId4"/>
                <a:stretch>
                  <a:fillRect l="-1195" t="-1317" r="-1554" b="-1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393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948269"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指数化投资</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2A0ABB07-DCF8-EB92-E648-3675023F733F}"/>
              </a:ext>
            </a:extLst>
          </p:cNvPr>
          <p:cNvSpPr txBox="1"/>
          <p:nvPr/>
        </p:nvSpPr>
        <p:spPr>
          <a:xfrm>
            <a:off x="286328" y="1982450"/>
            <a:ext cx="11619345" cy="2893100"/>
          </a:xfrm>
          <a:prstGeom prst="rect">
            <a:avLst/>
          </a:prstGeom>
          <a:noFill/>
        </p:spPr>
        <p:txBody>
          <a:bodyPr wrap="square">
            <a:spAutoFit/>
          </a:bodyPr>
          <a:lstStyle/>
          <a:p>
            <a:r>
              <a:rPr lang="zh-CN" altLang="en-US" sz="2800" b="1" dirty="0"/>
              <a:t>指数化投资</a:t>
            </a:r>
            <a:r>
              <a:rPr lang="zh-CN" altLang="en-US" sz="2800" dirty="0"/>
              <a:t>：债券投资者通过构造一个债券组合来模仿市场上存在的某种债券指数的业绩，以使得该债券组合的风险回报与相比较的债券市场指数的风险回报状况相当。</a:t>
            </a:r>
            <a:endParaRPr lang="en-US" altLang="zh-CN" sz="2800" dirty="0"/>
          </a:p>
          <a:p>
            <a:endParaRPr lang="en-US" altLang="zh-CN" sz="1400" dirty="0"/>
          </a:p>
          <a:p>
            <a:r>
              <a:rPr lang="zh-CN" altLang="en-US" sz="2800" dirty="0"/>
              <a:t>虽然债券市场指数和股票市场指数的编制方法相似，但是由于债券市场指数自身的一些特点，指数化投资策略在股票市场和债券市场上操作会存在着一些差异。</a:t>
            </a:r>
            <a:endParaRPr lang="en-US" altLang="zh-CN" sz="2800" dirty="0"/>
          </a:p>
        </p:txBody>
      </p:sp>
    </p:spTree>
    <p:extLst>
      <p:ext uri="{BB962C8B-B14F-4D97-AF65-F5344CB8AC3E}">
        <p14:creationId xmlns:p14="http://schemas.microsoft.com/office/powerpoint/2010/main" val="11437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948269"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指数化投资</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2A0ABB07-DCF8-EB92-E648-3675023F733F}"/>
              </a:ext>
            </a:extLst>
          </p:cNvPr>
          <p:cNvSpPr txBox="1"/>
          <p:nvPr/>
        </p:nvSpPr>
        <p:spPr>
          <a:xfrm>
            <a:off x="286327" y="956301"/>
            <a:ext cx="11619345" cy="5478423"/>
          </a:xfrm>
          <a:prstGeom prst="rect">
            <a:avLst/>
          </a:prstGeom>
          <a:noFill/>
        </p:spPr>
        <p:txBody>
          <a:bodyPr wrap="square">
            <a:spAutoFit/>
          </a:bodyPr>
          <a:lstStyle/>
          <a:p>
            <a:r>
              <a:rPr lang="zh-CN" altLang="en-US" sz="2800" dirty="0"/>
              <a:t>（</a:t>
            </a:r>
            <a:r>
              <a:rPr lang="en-US" altLang="zh-CN" sz="2800" dirty="0"/>
              <a:t>1</a:t>
            </a:r>
            <a:r>
              <a:rPr lang="zh-CN" altLang="en-US" sz="2800" dirty="0"/>
              <a:t>）一般来说股票指数中样本股票通常比较稳定，不会轻易发生变动。但是债券指数中样本债券的剩余期限一般有最低期限的要求，因此随着时间的推移，有些债券的剩余期限会逐渐小于最低期限要求，因此会被剔除掉，同时补充进新的债券。如果债券指数基金要完全复制债券市场指数</a:t>
            </a:r>
            <a:r>
              <a:rPr lang="en-US" altLang="zh-CN" sz="2800" dirty="0"/>
              <a:t>,</a:t>
            </a:r>
            <a:r>
              <a:rPr lang="zh-CN" altLang="en-US" sz="2800" dirty="0"/>
              <a:t>需要不断地跟随样本债券变化来进行替换，这样会加大管理工作的难度</a:t>
            </a:r>
            <a:r>
              <a:rPr lang="en-US" altLang="zh-CN" sz="2800" dirty="0"/>
              <a:t>,</a:t>
            </a:r>
            <a:r>
              <a:rPr lang="zh-CN" altLang="en-US" sz="2800" dirty="0"/>
              <a:t>也增加交易成本。</a:t>
            </a:r>
            <a:endParaRPr lang="en-US" altLang="zh-CN" sz="2800" dirty="0"/>
          </a:p>
          <a:p>
            <a:r>
              <a:rPr lang="zh-CN" altLang="en-US" sz="2800" dirty="0"/>
              <a:t>（</a:t>
            </a:r>
            <a:r>
              <a:rPr lang="en-US" altLang="zh-CN" sz="2800" dirty="0"/>
              <a:t>2</a:t>
            </a:r>
            <a:r>
              <a:rPr lang="zh-CN" altLang="en-US" sz="2800" dirty="0"/>
              <a:t>）其次，由于债券相对股票的数量更多，而且有些债券交易并不活跃，因此要完全复制债券市场指数，其困难要比复制股票指数大得多。</a:t>
            </a:r>
            <a:endParaRPr lang="en-US" altLang="zh-CN" sz="2800" dirty="0"/>
          </a:p>
          <a:p>
            <a:endParaRPr lang="en-US" altLang="zh-CN" sz="1400" dirty="0"/>
          </a:p>
          <a:p>
            <a:r>
              <a:rPr lang="zh-CN" altLang="en-US" sz="2800" dirty="0"/>
              <a:t>基于上述原因，债券指数基金进行指数化操作要完全复制指数是不现实的。因此</a:t>
            </a:r>
            <a:r>
              <a:rPr lang="en-US" altLang="zh-CN" sz="2800" dirty="0"/>
              <a:t>,</a:t>
            </a:r>
            <a:r>
              <a:rPr lang="zh-CN" altLang="en-US" sz="2800" dirty="0"/>
              <a:t>实践中往往会采用</a:t>
            </a:r>
            <a:r>
              <a:rPr lang="zh-CN" altLang="en-US" sz="2800" b="1" dirty="0"/>
              <a:t>非完全复制方法</a:t>
            </a:r>
            <a:r>
              <a:rPr lang="zh-CN" altLang="en-US" sz="2800" dirty="0"/>
              <a:t>，这种方法并不强调要逐个债券进行匹配，而是要使构造的债券投资组合与目标债券指数在某种特征方面尽可能匹配。</a:t>
            </a:r>
          </a:p>
        </p:txBody>
      </p:sp>
    </p:spTree>
    <p:extLst>
      <p:ext uri="{BB962C8B-B14F-4D97-AF65-F5344CB8AC3E}">
        <p14:creationId xmlns:p14="http://schemas.microsoft.com/office/powerpoint/2010/main" val="203449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948269" y="250621"/>
            <a:ext cx="172354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指数化投资</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FDDAD905-51CC-773D-1B9C-875341C8A5DD}"/>
              </a:ext>
            </a:extLst>
          </p:cNvPr>
          <p:cNvSpPr txBox="1"/>
          <p:nvPr/>
        </p:nvSpPr>
        <p:spPr>
          <a:xfrm>
            <a:off x="0" y="3119251"/>
            <a:ext cx="2743200" cy="954107"/>
          </a:xfrm>
          <a:prstGeom prst="rect">
            <a:avLst/>
          </a:prstGeom>
          <a:noFill/>
        </p:spPr>
        <p:txBody>
          <a:bodyPr wrap="square" rtlCol="0">
            <a:spAutoFit/>
          </a:bodyPr>
          <a:lstStyle/>
          <a:p>
            <a:pPr algn="ctr"/>
            <a:r>
              <a:rPr lang="zh-CN" altLang="en-US" sz="2800" dirty="0"/>
              <a:t>指数化投资的</a:t>
            </a:r>
            <a:endParaRPr lang="en-US" altLang="zh-CN" sz="2800" dirty="0"/>
          </a:p>
          <a:p>
            <a:pPr algn="ctr"/>
            <a:r>
              <a:rPr lang="zh-CN" altLang="en-US" sz="2800" b="1" dirty="0"/>
              <a:t>非完全复制</a:t>
            </a:r>
            <a:r>
              <a:rPr lang="zh-CN" altLang="en-US" sz="2800" dirty="0"/>
              <a:t>方法</a:t>
            </a:r>
          </a:p>
        </p:txBody>
      </p:sp>
      <p:sp>
        <p:nvSpPr>
          <p:cNvPr id="5" name="左大括号 4">
            <a:extLst>
              <a:ext uri="{FF2B5EF4-FFF2-40B4-BE49-F238E27FC236}">
                <a16:creationId xmlns:a16="http://schemas.microsoft.com/office/drawing/2014/main" id="{AC9DBA54-08B6-FCFF-034B-EFADF9193CB7}"/>
              </a:ext>
            </a:extLst>
          </p:cNvPr>
          <p:cNvSpPr/>
          <p:nvPr/>
        </p:nvSpPr>
        <p:spPr>
          <a:xfrm>
            <a:off x="2743200" y="1533235"/>
            <a:ext cx="319754" cy="41261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6104C67-FA17-5824-894E-D4A278344592}"/>
              </a:ext>
            </a:extLst>
          </p:cNvPr>
          <p:cNvSpPr txBox="1"/>
          <p:nvPr/>
        </p:nvSpPr>
        <p:spPr>
          <a:xfrm>
            <a:off x="3071090" y="1056181"/>
            <a:ext cx="9120910" cy="954107"/>
          </a:xfrm>
          <a:prstGeom prst="rect">
            <a:avLst/>
          </a:prstGeom>
          <a:noFill/>
        </p:spPr>
        <p:txBody>
          <a:bodyPr wrap="square">
            <a:spAutoFit/>
          </a:bodyPr>
          <a:lstStyle/>
          <a:p>
            <a:r>
              <a:rPr lang="zh-CN" altLang="en-US" sz="2800" b="1" dirty="0"/>
              <a:t>区格方法</a:t>
            </a:r>
            <a:r>
              <a:rPr lang="zh-CN" altLang="en-US" sz="2800" dirty="0"/>
              <a:t>：是构造反映一个债券指数的债券组合的最简单的方法，具体方法见课本</a:t>
            </a:r>
            <a:r>
              <a:rPr lang="en-US" altLang="zh-CN" sz="2800" dirty="0"/>
              <a:t>P159</a:t>
            </a:r>
            <a:r>
              <a:rPr lang="zh-CN" altLang="en-US" sz="2800" dirty="0"/>
              <a:t>。</a:t>
            </a:r>
          </a:p>
        </p:txBody>
      </p:sp>
      <p:sp>
        <p:nvSpPr>
          <p:cNvPr id="9" name="文本框 8">
            <a:extLst>
              <a:ext uri="{FF2B5EF4-FFF2-40B4-BE49-F238E27FC236}">
                <a16:creationId xmlns:a16="http://schemas.microsoft.com/office/drawing/2014/main" id="{E759E224-BFA2-780B-5951-63028113F8B7}"/>
              </a:ext>
            </a:extLst>
          </p:cNvPr>
          <p:cNvSpPr txBox="1"/>
          <p:nvPr/>
        </p:nvSpPr>
        <p:spPr>
          <a:xfrm>
            <a:off x="3071089" y="2903806"/>
            <a:ext cx="9120911" cy="1384995"/>
          </a:xfrm>
          <a:prstGeom prst="rect">
            <a:avLst/>
          </a:prstGeom>
          <a:noFill/>
        </p:spPr>
        <p:txBody>
          <a:bodyPr wrap="square">
            <a:spAutoFit/>
          </a:bodyPr>
          <a:lstStyle/>
          <a:p>
            <a:r>
              <a:rPr lang="zh-CN" altLang="en-US" sz="2800" b="1" dirty="0"/>
              <a:t>最优化方法</a:t>
            </a:r>
            <a:r>
              <a:rPr lang="zh-CN" altLang="en-US" sz="2800" dirty="0"/>
              <a:t>：是指债券管理者设计的指数化债券组合，不仅适应前面提到的区格分类，而且满足其他约束，并且还要最优化某个目标。</a:t>
            </a:r>
          </a:p>
        </p:txBody>
      </p:sp>
      <p:sp>
        <p:nvSpPr>
          <p:cNvPr id="11" name="文本框 10">
            <a:extLst>
              <a:ext uri="{FF2B5EF4-FFF2-40B4-BE49-F238E27FC236}">
                <a16:creationId xmlns:a16="http://schemas.microsoft.com/office/drawing/2014/main" id="{ABE418E0-1839-47F2-2496-4A4C42A68B97}"/>
              </a:ext>
            </a:extLst>
          </p:cNvPr>
          <p:cNvSpPr txBox="1"/>
          <p:nvPr/>
        </p:nvSpPr>
        <p:spPr>
          <a:xfrm>
            <a:off x="3071088" y="4966875"/>
            <a:ext cx="9120911" cy="1384995"/>
          </a:xfrm>
          <a:prstGeom prst="rect">
            <a:avLst/>
          </a:prstGeom>
          <a:noFill/>
        </p:spPr>
        <p:txBody>
          <a:bodyPr wrap="square">
            <a:spAutoFit/>
          </a:bodyPr>
          <a:lstStyle/>
          <a:p>
            <a:r>
              <a:rPr lang="zh-CN" altLang="en-US" sz="2800" b="1" dirty="0"/>
              <a:t>方差最小化方法</a:t>
            </a:r>
            <a:r>
              <a:rPr lang="zh-CN" altLang="en-US" sz="2800" dirty="0"/>
              <a:t>：此方法需要使用历史资料估计追踪误差的方差；在债券指数是大量债券的多样化债券组合时，难于应用。 </a:t>
            </a:r>
          </a:p>
        </p:txBody>
      </p:sp>
    </p:spTree>
    <p:extLst>
      <p:ext uri="{BB962C8B-B14F-4D97-AF65-F5344CB8AC3E}">
        <p14:creationId xmlns:p14="http://schemas.microsoft.com/office/powerpoint/2010/main" val="4047070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3"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现金流搭配策略</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D0712638-84CB-C27C-A6C7-66CCBE346C7F}"/>
              </a:ext>
            </a:extLst>
          </p:cNvPr>
          <p:cNvSpPr txBox="1"/>
          <p:nvPr/>
        </p:nvSpPr>
        <p:spPr>
          <a:xfrm>
            <a:off x="223982" y="1767007"/>
            <a:ext cx="11744036" cy="3323987"/>
          </a:xfrm>
          <a:prstGeom prst="rect">
            <a:avLst/>
          </a:prstGeom>
          <a:noFill/>
        </p:spPr>
        <p:txBody>
          <a:bodyPr wrap="square">
            <a:spAutoFit/>
          </a:bodyPr>
          <a:lstStyle/>
          <a:p>
            <a:r>
              <a:rPr lang="zh-CN" altLang="en-US" sz="2800" b="1" dirty="0"/>
              <a:t>现金流搭配策略</a:t>
            </a:r>
            <a:r>
              <a:rPr lang="zh-CN" altLang="en-US" sz="2800" dirty="0"/>
              <a:t>是一种特殊类型的免疫策略。债券组合的管理者建立一个债券组合，它的现金流将用于支付每一个到期的负债现金流。这种策略</a:t>
            </a:r>
            <a:r>
              <a:rPr lang="zh-CN" altLang="en-US" sz="2800" dirty="0">
                <a:solidFill>
                  <a:srgbClr val="FF0000"/>
                </a:solidFill>
              </a:rPr>
              <a:t>适用于非水平收益率曲线发生非平行频繁变化</a:t>
            </a:r>
            <a:r>
              <a:rPr lang="zh-CN" altLang="en-US" sz="2800" dirty="0"/>
              <a:t>的情况，因为利率对债券组合没有相反的影响。</a:t>
            </a:r>
            <a:endParaRPr lang="en-US" altLang="zh-CN" sz="2800" dirty="0"/>
          </a:p>
          <a:p>
            <a:endParaRPr lang="zh-CN" altLang="en-US" sz="1400" dirty="0"/>
          </a:p>
          <a:p>
            <a:r>
              <a:rPr lang="zh-CN" altLang="en-US" sz="2800" dirty="0"/>
              <a:t>这样的现金流搭配的债券组合叫做专用债券组合。它没有任何再投资现金流，即没有再投资风险；而且由于债券仅在到期时出售，所以也没有利率风险。</a:t>
            </a:r>
          </a:p>
        </p:txBody>
      </p:sp>
    </p:spTree>
    <p:extLst>
      <p:ext uri="{BB962C8B-B14F-4D97-AF65-F5344CB8AC3E}">
        <p14:creationId xmlns:p14="http://schemas.microsoft.com/office/powerpoint/2010/main" val="2998270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积极的债券组合管理</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C98621BB-4C26-5B5C-E222-B5AF7DDCA82C}"/>
              </a:ext>
            </a:extLst>
          </p:cNvPr>
          <p:cNvSpPr txBox="1"/>
          <p:nvPr/>
        </p:nvSpPr>
        <p:spPr>
          <a:xfrm>
            <a:off x="0" y="3078018"/>
            <a:ext cx="3934691" cy="1384995"/>
          </a:xfrm>
          <a:prstGeom prst="rect">
            <a:avLst/>
          </a:prstGeom>
          <a:noFill/>
        </p:spPr>
        <p:txBody>
          <a:bodyPr wrap="square" rtlCol="0">
            <a:spAutoFit/>
          </a:bodyPr>
          <a:lstStyle/>
          <a:p>
            <a:pPr algn="l"/>
            <a:r>
              <a:rPr lang="zh-CN" altLang="en-US" sz="2800" dirty="0"/>
              <a:t>投资者认为债券市场并非完全有效，最多是弱有效的，甚至是无效的</a:t>
            </a:r>
          </a:p>
        </p:txBody>
      </p:sp>
      <p:sp>
        <p:nvSpPr>
          <p:cNvPr id="5" name="文本框 4">
            <a:extLst>
              <a:ext uri="{FF2B5EF4-FFF2-40B4-BE49-F238E27FC236}">
                <a16:creationId xmlns:a16="http://schemas.microsoft.com/office/drawing/2014/main" id="{38F379B1-B8FD-D6D1-2E85-630147B682D3}"/>
              </a:ext>
            </a:extLst>
          </p:cNvPr>
          <p:cNvSpPr txBox="1"/>
          <p:nvPr/>
        </p:nvSpPr>
        <p:spPr>
          <a:xfrm>
            <a:off x="4313382" y="2554798"/>
            <a:ext cx="3775393" cy="523220"/>
          </a:xfrm>
          <a:prstGeom prst="rect">
            <a:avLst/>
          </a:prstGeom>
          <a:noFill/>
        </p:spPr>
        <p:txBody>
          <a:bodyPr wrap="none" rtlCol="0">
            <a:spAutoFit/>
          </a:bodyPr>
          <a:lstStyle/>
          <a:p>
            <a:pPr algn="l"/>
            <a:r>
              <a:rPr lang="zh-CN" altLang="en-US" sz="2800" dirty="0"/>
              <a:t>存在被错误定价的债券</a:t>
            </a:r>
          </a:p>
        </p:txBody>
      </p:sp>
      <p:sp>
        <p:nvSpPr>
          <p:cNvPr id="6" name="文本框 5">
            <a:extLst>
              <a:ext uri="{FF2B5EF4-FFF2-40B4-BE49-F238E27FC236}">
                <a16:creationId xmlns:a16="http://schemas.microsoft.com/office/drawing/2014/main" id="{1E14585C-8AD5-A29E-3D7B-4428ABCC7241}"/>
              </a:ext>
            </a:extLst>
          </p:cNvPr>
          <p:cNvSpPr txBox="1"/>
          <p:nvPr/>
        </p:nvSpPr>
        <p:spPr>
          <a:xfrm>
            <a:off x="4313382" y="4463013"/>
            <a:ext cx="3775393" cy="523220"/>
          </a:xfrm>
          <a:prstGeom prst="rect">
            <a:avLst/>
          </a:prstGeom>
          <a:noFill/>
        </p:spPr>
        <p:txBody>
          <a:bodyPr wrap="none" rtlCol="0">
            <a:spAutoFit/>
          </a:bodyPr>
          <a:lstStyle/>
          <a:p>
            <a:pPr algn="l"/>
            <a:r>
              <a:rPr lang="zh-CN" altLang="en-US" sz="2800" dirty="0"/>
              <a:t>利率的走势可以被预测</a:t>
            </a:r>
          </a:p>
        </p:txBody>
      </p:sp>
      <p:cxnSp>
        <p:nvCxnSpPr>
          <p:cNvPr id="8" name="直接箭头连接符 7">
            <a:extLst>
              <a:ext uri="{FF2B5EF4-FFF2-40B4-BE49-F238E27FC236}">
                <a16:creationId xmlns:a16="http://schemas.microsoft.com/office/drawing/2014/main" id="{703C125C-26AC-0D28-30A0-152F21705AC3}"/>
              </a:ext>
            </a:extLst>
          </p:cNvPr>
          <p:cNvCxnSpPr>
            <a:stCxn id="2" idx="3"/>
            <a:endCxn id="5" idx="1"/>
          </p:cNvCxnSpPr>
          <p:nvPr/>
        </p:nvCxnSpPr>
        <p:spPr>
          <a:xfrm flipV="1">
            <a:off x="3934691" y="2816408"/>
            <a:ext cx="378691" cy="954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BD21E272-96EA-E663-E097-940794B9003E}"/>
              </a:ext>
            </a:extLst>
          </p:cNvPr>
          <p:cNvCxnSpPr>
            <a:stCxn id="2" idx="3"/>
            <a:endCxn id="6" idx="1"/>
          </p:cNvCxnSpPr>
          <p:nvPr/>
        </p:nvCxnSpPr>
        <p:spPr>
          <a:xfrm>
            <a:off x="3934691" y="3770516"/>
            <a:ext cx="378691" cy="954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箭头: 右 10">
            <a:extLst>
              <a:ext uri="{FF2B5EF4-FFF2-40B4-BE49-F238E27FC236}">
                <a16:creationId xmlns:a16="http://schemas.microsoft.com/office/drawing/2014/main" id="{A699C2AD-2D5C-BA5D-0CED-152F2B201A39}"/>
              </a:ext>
            </a:extLst>
          </p:cNvPr>
          <p:cNvSpPr/>
          <p:nvPr/>
        </p:nvSpPr>
        <p:spPr>
          <a:xfrm>
            <a:off x="8088775" y="2685603"/>
            <a:ext cx="720436" cy="26161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F884DD80-9326-5B72-434C-04E1929BE943}"/>
              </a:ext>
            </a:extLst>
          </p:cNvPr>
          <p:cNvSpPr/>
          <p:nvPr/>
        </p:nvSpPr>
        <p:spPr>
          <a:xfrm>
            <a:off x="8088775" y="4593818"/>
            <a:ext cx="720436" cy="26161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639F260-33A2-2C45-1A6E-CA13E82CB4C5}"/>
              </a:ext>
            </a:extLst>
          </p:cNvPr>
          <p:cNvSpPr txBox="1"/>
          <p:nvPr/>
        </p:nvSpPr>
        <p:spPr>
          <a:xfrm>
            <a:off x="8998540" y="2339355"/>
            <a:ext cx="3057247" cy="954107"/>
          </a:xfrm>
          <a:prstGeom prst="rect">
            <a:avLst/>
          </a:prstGeom>
          <a:noFill/>
        </p:spPr>
        <p:txBody>
          <a:bodyPr wrap="none" rtlCol="0">
            <a:spAutoFit/>
          </a:bodyPr>
          <a:lstStyle/>
          <a:p>
            <a:pPr algn="l"/>
            <a:r>
              <a:rPr lang="zh-CN" altLang="en-US" sz="2800" dirty="0"/>
              <a:t>买入被低估的债券</a:t>
            </a:r>
            <a:endParaRPr lang="en-US" altLang="zh-CN" sz="2800" dirty="0"/>
          </a:p>
          <a:p>
            <a:pPr algn="l"/>
            <a:r>
              <a:rPr lang="zh-CN" altLang="en-US" sz="2800" dirty="0"/>
              <a:t>卖出被高估的债券</a:t>
            </a:r>
          </a:p>
        </p:txBody>
      </p:sp>
      <p:sp>
        <p:nvSpPr>
          <p:cNvPr id="14" name="文本框 13">
            <a:extLst>
              <a:ext uri="{FF2B5EF4-FFF2-40B4-BE49-F238E27FC236}">
                <a16:creationId xmlns:a16="http://schemas.microsoft.com/office/drawing/2014/main" id="{0D99B8E8-19C3-AB4C-B3C2-27CDD1E16803}"/>
              </a:ext>
            </a:extLst>
          </p:cNvPr>
          <p:cNvSpPr txBox="1"/>
          <p:nvPr/>
        </p:nvSpPr>
        <p:spPr>
          <a:xfrm>
            <a:off x="8806921" y="4238670"/>
            <a:ext cx="3385079" cy="954107"/>
          </a:xfrm>
          <a:prstGeom prst="rect">
            <a:avLst/>
          </a:prstGeom>
          <a:noFill/>
        </p:spPr>
        <p:txBody>
          <a:bodyPr wrap="square" rtlCol="0">
            <a:spAutoFit/>
          </a:bodyPr>
          <a:lstStyle/>
          <a:p>
            <a:pPr algn="ctr"/>
            <a:r>
              <a:rPr lang="zh-CN" altLang="en-US" sz="2800" dirty="0"/>
              <a:t>选择合适的买卖时机以获取超额收益率</a:t>
            </a:r>
          </a:p>
        </p:txBody>
      </p:sp>
    </p:spTree>
    <p:extLst>
      <p:ext uri="{BB962C8B-B14F-4D97-AF65-F5344CB8AC3E}">
        <p14:creationId xmlns:p14="http://schemas.microsoft.com/office/powerpoint/2010/main" val="416201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989646" y="1869363"/>
              <a:ext cx="267335"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1</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161573" y="3930223"/>
            <a:ext cx="3868855"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预习内容检测</a:t>
            </a:r>
          </a:p>
        </p:txBody>
      </p:sp>
    </p:spTree>
    <p:extLst>
      <p:ext uri="{BB962C8B-B14F-4D97-AF65-F5344CB8AC3E}">
        <p14:creationId xmlns:p14="http://schemas.microsoft.com/office/powerpoint/2010/main" val="697493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332716"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积极的债券组合管理</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9" name="文本框 8">
            <a:extLst>
              <a:ext uri="{FF2B5EF4-FFF2-40B4-BE49-F238E27FC236}">
                <a16:creationId xmlns:a16="http://schemas.microsoft.com/office/drawing/2014/main" id="{D902A602-79B8-10E3-33F0-25484C42C8CB}"/>
              </a:ext>
            </a:extLst>
          </p:cNvPr>
          <p:cNvSpPr txBox="1"/>
          <p:nvPr/>
        </p:nvSpPr>
        <p:spPr>
          <a:xfrm>
            <a:off x="85153" y="3509135"/>
            <a:ext cx="3431309" cy="523220"/>
          </a:xfrm>
          <a:prstGeom prst="rect">
            <a:avLst/>
          </a:prstGeom>
          <a:noFill/>
        </p:spPr>
        <p:txBody>
          <a:bodyPr wrap="square">
            <a:spAutoFit/>
          </a:bodyPr>
          <a:lstStyle/>
          <a:p>
            <a:r>
              <a:rPr lang="zh-CN" altLang="en-US" sz="2800" dirty="0"/>
              <a:t>积极的债券组合管理</a:t>
            </a:r>
          </a:p>
        </p:txBody>
      </p:sp>
      <p:sp>
        <p:nvSpPr>
          <p:cNvPr id="15" name="左大括号 14">
            <a:extLst>
              <a:ext uri="{FF2B5EF4-FFF2-40B4-BE49-F238E27FC236}">
                <a16:creationId xmlns:a16="http://schemas.microsoft.com/office/drawing/2014/main" id="{E58C41B7-A127-B2D1-172F-F99B16871ED7}"/>
              </a:ext>
            </a:extLst>
          </p:cNvPr>
          <p:cNvSpPr/>
          <p:nvPr/>
        </p:nvSpPr>
        <p:spPr>
          <a:xfrm>
            <a:off x="3451806" y="1891145"/>
            <a:ext cx="316629" cy="375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81CD821-3400-9F22-57BE-40F56C12A64D}"/>
              </a:ext>
            </a:extLst>
          </p:cNvPr>
          <p:cNvSpPr txBox="1"/>
          <p:nvPr/>
        </p:nvSpPr>
        <p:spPr>
          <a:xfrm>
            <a:off x="3768435" y="1414091"/>
            <a:ext cx="8017165" cy="954107"/>
          </a:xfrm>
          <a:prstGeom prst="rect">
            <a:avLst/>
          </a:prstGeom>
          <a:noFill/>
        </p:spPr>
        <p:txBody>
          <a:bodyPr wrap="square" rtlCol="0">
            <a:spAutoFit/>
          </a:bodyPr>
          <a:lstStyle/>
          <a:p>
            <a:pPr algn="l"/>
            <a:r>
              <a:rPr lang="zh-CN" altLang="en-US" sz="2800" b="1" dirty="0"/>
              <a:t>收益率结构分析</a:t>
            </a:r>
            <a:r>
              <a:rPr lang="zh-CN" altLang="en-US" sz="2800" dirty="0"/>
              <a:t>（</a:t>
            </a:r>
            <a:r>
              <a:rPr lang="zh-CN" altLang="en-US" sz="2800" b="1" dirty="0"/>
              <a:t>水平分析</a:t>
            </a:r>
            <a:r>
              <a:rPr lang="zh-CN" altLang="en-US" sz="2800" dirty="0"/>
              <a:t>）：对到期收益率及其变动进行预测。</a:t>
            </a:r>
          </a:p>
        </p:txBody>
      </p:sp>
      <p:sp>
        <p:nvSpPr>
          <p:cNvPr id="17" name="文本框 16">
            <a:extLst>
              <a:ext uri="{FF2B5EF4-FFF2-40B4-BE49-F238E27FC236}">
                <a16:creationId xmlns:a16="http://schemas.microsoft.com/office/drawing/2014/main" id="{C6E8DCF7-12AB-0DF0-B68C-607CBF7DB66A}"/>
              </a:ext>
            </a:extLst>
          </p:cNvPr>
          <p:cNvSpPr txBox="1"/>
          <p:nvPr/>
        </p:nvSpPr>
        <p:spPr>
          <a:xfrm>
            <a:off x="3768435" y="5388735"/>
            <a:ext cx="2780147" cy="523220"/>
          </a:xfrm>
          <a:prstGeom prst="rect">
            <a:avLst/>
          </a:prstGeom>
          <a:noFill/>
        </p:spPr>
        <p:txBody>
          <a:bodyPr wrap="square" rtlCol="0">
            <a:spAutoFit/>
          </a:bodyPr>
          <a:lstStyle/>
          <a:p>
            <a:pPr algn="l"/>
            <a:r>
              <a:rPr lang="zh-CN" altLang="en-US" sz="2800" b="1" dirty="0"/>
              <a:t>骑乘收益率曲线</a:t>
            </a:r>
            <a:endParaRPr lang="en-US" altLang="zh-CN" sz="2800" b="1" dirty="0"/>
          </a:p>
        </p:txBody>
      </p:sp>
      <p:sp>
        <p:nvSpPr>
          <p:cNvPr id="20" name="文本框 19">
            <a:extLst>
              <a:ext uri="{FF2B5EF4-FFF2-40B4-BE49-F238E27FC236}">
                <a16:creationId xmlns:a16="http://schemas.microsoft.com/office/drawing/2014/main" id="{C931EBA7-354C-81BE-E28D-A8D123A81128}"/>
              </a:ext>
            </a:extLst>
          </p:cNvPr>
          <p:cNvSpPr txBox="1"/>
          <p:nvPr/>
        </p:nvSpPr>
        <p:spPr>
          <a:xfrm>
            <a:off x="3768435" y="3072716"/>
            <a:ext cx="4128656" cy="1384995"/>
          </a:xfrm>
          <a:prstGeom prst="rect">
            <a:avLst/>
          </a:prstGeom>
          <a:noFill/>
        </p:spPr>
        <p:txBody>
          <a:bodyPr wrap="square" rtlCol="0">
            <a:spAutoFit/>
          </a:bodyPr>
          <a:lstStyle/>
          <a:p>
            <a:pPr algn="l"/>
            <a:r>
              <a:rPr lang="zh-CN" altLang="en-US" sz="2800" b="1" dirty="0"/>
              <a:t>债券互换</a:t>
            </a:r>
            <a:r>
              <a:rPr lang="zh-CN" altLang="en-US" sz="2800" dirty="0"/>
              <a:t>：将预期收益率较低的债券转换成预期收益率更高的债券。</a:t>
            </a:r>
            <a:endParaRPr lang="en-US" altLang="zh-CN" sz="2800" dirty="0"/>
          </a:p>
        </p:txBody>
      </p:sp>
      <p:sp>
        <p:nvSpPr>
          <p:cNvPr id="21" name="左大括号 20">
            <a:extLst>
              <a:ext uri="{FF2B5EF4-FFF2-40B4-BE49-F238E27FC236}">
                <a16:creationId xmlns:a16="http://schemas.microsoft.com/office/drawing/2014/main" id="{D17C4B8B-15A4-9566-7984-88EBE23BE635}"/>
              </a:ext>
            </a:extLst>
          </p:cNvPr>
          <p:cNvSpPr/>
          <p:nvPr/>
        </p:nvSpPr>
        <p:spPr>
          <a:xfrm>
            <a:off x="7832436" y="2486274"/>
            <a:ext cx="316628" cy="25578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2FC88E13-CDF5-7BF2-35DB-A3CCDA299133}"/>
              </a:ext>
            </a:extLst>
          </p:cNvPr>
          <p:cNvSpPr txBox="1"/>
          <p:nvPr/>
        </p:nvSpPr>
        <p:spPr>
          <a:xfrm>
            <a:off x="8148105" y="2244737"/>
            <a:ext cx="1620957" cy="523220"/>
          </a:xfrm>
          <a:prstGeom prst="rect">
            <a:avLst/>
          </a:prstGeom>
          <a:noFill/>
        </p:spPr>
        <p:txBody>
          <a:bodyPr wrap="none" rtlCol="0">
            <a:spAutoFit/>
          </a:bodyPr>
          <a:lstStyle/>
          <a:p>
            <a:pPr algn="l"/>
            <a:r>
              <a:rPr lang="zh-CN" altLang="en-US" sz="2800" b="1" dirty="0"/>
              <a:t>替代互换</a:t>
            </a:r>
          </a:p>
        </p:txBody>
      </p:sp>
      <p:sp>
        <p:nvSpPr>
          <p:cNvPr id="23" name="文本框 22">
            <a:extLst>
              <a:ext uri="{FF2B5EF4-FFF2-40B4-BE49-F238E27FC236}">
                <a16:creationId xmlns:a16="http://schemas.microsoft.com/office/drawing/2014/main" id="{F25EAA7E-5374-5766-AFF3-0C6C03B09373}"/>
              </a:ext>
            </a:extLst>
          </p:cNvPr>
          <p:cNvSpPr txBox="1"/>
          <p:nvPr/>
        </p:nvSpPr>
        <p:spPr>
          <a:xfrm>
            <a:off x="8148105" y="2879187"/>
            <a:ext cx="2698175" cy="523220"/>
          </a:xfrm>
          <a:prstGeom prst="rect">
            <a:avLst/>
          </a:prstGeom>
          <a:noFill/>
        </p:spPr>
        <p:txBody>
          <a:bodyPr wrap="none" rtlCol="0">
            <a:spAutoFit/>
          </a:bodyPr>
          <a:lstStyle/>
          <a:p>
            <a:pPr algn="l"/>
            <a:r>
              <a:rPr lang="zh-CN" altLang="en-US" sz="2800" b="1" dirty="0"/>
              <a:t>跨市场利差互换</a:t>
            </a:r>
          </a:p>
        </p:txBody>
      </p:sp>
      <p:sp>
        <p:nvSpPr>
          <p:cNvPr id="24" name="文本框 23">
            <a:extLst>
              <a:ext uri="{FF2B5EF4-FFF2-40B4-BE49-F238E27FC236}">
                <a16:creationId xmlns:a16="http://schemas.microsoft.com/office/drawing/2014/main" id="{F1A5C054-7404-CAAB-98B4-12F22B9F1FBA}"/>
              </a:ext>
            </a:extLst>
          </p:cNvPr>
          <p:cNvSpPr txBox="1"/>
          <p:nvPr/>
        </p:nvSpPr>
        <p:spPr>
          <a:xfrm>
            <a:off x="8148105" y="3513637"/>
            <a:ext cx="2339102" cy="523220"/>
          </a:xfrm>
          <a:prstGeom prst="rect">
            <a:avLst/>
          </a:prstGeom>
          <a:noFill/>
        </p:spPr>
        <p:txBody>
          <a:bodyPr wrap="none" rtlCol="0">
            <a:spAutoFit/>
          </a:bodyPr>
          <a:lstStyle/>
          <a:p>
            <a:pPr algn="l"/>
            <a:r>
              <a:rPr lang="zh-CN" altLang="en-US" sz="2800" b="1" dirty="0"/>
              <a:t>利率预测互换</a:t>
            </a:r>
          </a:p>
        </p:txBody>
      </p:sp>
      <p:sp>
        <p:nvSpPr>
          <p:cNvPr id="25" name="文本框 24">
            <a:extLst>
              <a:ext uri="{FF2B5EF4-FFF2-40B4-BE49-F238E27FC236}">
                <a16:creationId xmlns:a16="http://schemas.microsoft.com/office/drawing/2014/main" id="{03EE28EF-C0F7-3840-045F-00C644875C27}"/>
              </a:ext>
            </a:extLst>
          </p:cNvPr>
          <p:cNvSpPr txBox="1"/>
          <p:nvPr/>
        </p:nvSpPr>
        <p:spPr>
          <a:xfrm>
            <a:off x="8148105" y="4148088"/>
            <a:ext cx="3057247" cy="523220"/>
          </a:xfrm>
          <a:prstGeom prst="rect">
            <a:avLst/>
          </a:prstGeom>
          <a:noFill/>
        </p:spPr>
        <p:txBody>
          <a:bodyPr wrap="none" rtlCol="0">
            <a:spAutoFit/>
          </a:bodyPr>
          <a:lstStyle/>
          <a:p>
            <a:pPr algn="l"/>
            <a:r>
              <a:rPr lang="zh-CN" altLang="en-US" sz="2800" b="1" dirty="0"/>
              <a:t>纯追求高收益互换</a:t>
            </a:r>
          </a:p>
        </p:txBody>
      </p:sp>
      <p:sp>
        <p:nvSpPr>
          <p:cNvPr id="26" name="文本框 25">
            <a:extLst>
              <a:ext uri="{FF2B5EF4-FFF2-40B4-BE49-F238E27FC236}">
                <a16:creationId xmlns:a16="http://schemas.microsoft.com/office/drawing/2014/main" id="{3D55701C-E7A5-1E67-C388-0A6FB70D2694}"/>
              </a:ext>
            </a:extLst>
          </p:cNvPr>
          <p:cNvSpPr txBox="1"/>
          <p:nvPr/>
        </p:nvSpPr>
        <p:spPr>
          <a:xfrm>
            <a:off x="8148105" y="4782539"/>
            <a:ext cx="1620957" cy="523220"/>
          </a:xfrm>
          <a:prstGeom prst="rect">
            <a:avLst/>
          </a:prstGeom>
          <a:noFill/>
        </p:spPr>
        <p:txBody>
          <a:bodyPr wrap="none" rtlCol="0">
            <a:spAutoFit/>
          </a:bodyPr>
          <a:lstStyle/>
          <a:p>
            <a:pPr algn="l"/>
            <a:r>
              <a:rPr lang="zh-CN" altLang="en-US" sz="2800" b="1" dirty="0"/>
              <a:t>税收互换</a:t>
            </a:r>
          </a:p>
        </p:txBody>
      </p:sp>
    </p:spTree>
    <p:extLst>
      <p:ext uri="{BB962C8B-B14F-4D97-AF65-F5344CB8AC3E}">
        <p14:creationId xmlns:p14="http://schemas.microsoft.com/office/powerpoint/2010/main" val="1506141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2"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骑乘收益率曲线</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D39F15FD-CC96-7319-F9E7-9C8E16B56FEE}"/>
              </a:ext>
            </a:extLst>
          </p:cNvPr>
          <p:cNvSpPr txBox="1"/>
          <p:nvPr/>
        </p:nvSpPr>
        <p:spPr>
          <a:xfrm>
            <a:off x="447964" y="1311563"/>
            <a:ext cx="11296072" cy="4832092"/>
          </a:xfrm>
          <a:prstGeom prst="rect">
            <a:avLst/>
          </a:prstGeom>
          <a:noFill/>
        </p:spPr>
        <p:txBody>
          <a:bodyPr wrap="square" rtlCol="0">
            <a:spAutoFit/>
          </a:bodyPr>
          <a:lstStyle/>
          <a:p>
            <a:pPr algn="l"/>
            <a:r>
              <a:rPr lang="zh-CN" altLang="en-US" sz="2800" dirty="0"/>
              <a:t>使用骑乘收益率曲线策略的前提：</a:t>
            </a:r>
            <a:endParaRPr lang="en-US" altLang="zh-CN" sz="2800" dirty="0"/>
          </a:p>
          <a:p>
            <a:pPr algn="l"/>
            <a:r>
              <a:rPr lang="zh-CN" altLang="en-US" sz="2800" dirty="0"/>
              <a:t>①期初收益率曲线向上倾斜；</a:t>
            </a:r>
            <a:endParaRPr lang="en-US" altLang="zh-CN" sz="2800" dirty="0"/>
          </a:p>
          <a:p>
            <a:pPr algn="l"/>
            <a:r>
              <a:rPr lang="zh-CN" altLang="en-US" sz="2800" dirty="0"/>
              <a:t>②投资期间收益率曲线保持不变。</a:t>
            </a:r>
            <a:endParaRPr lang="en-US" altLang="zh-CN" sz="2800" dirty="0"/>
          </a:p>
          <a:p>
            <a:pPr algn="l"/>
            <a:endParaRPr lang="en-US" altLang="zh-CN" sz="1400" dirty="0"/>
          </a:p>
          <a:p>
            <a:pPr algn="l"/>
            <a:r>
              <a:rPr lang="zh-CN" altLang="en-US" sz="2800" dirty="0"/>
              <a:t>骑乘收益率曲线策略：在满足上述两个前提下，投资者会</a:t>
            </a:r>
            <a:r>
              <a:rPr lang="zh-CN" altLang="en-US" sz="2800" dirty="0">
                <a:solidFill>
                  <a:srgbClr val="FF0000"/>
                </a:solidFill>
              </a:rPr>
              <a:t>购买比他所期望的期限更长一点的债券</a:t>
            </a:r>
            <a:r>
              <a:rPr lang="zh-CN" altLang="en-US" sz="2800" dirty="0"/>
              <a:t>，并在到期日之前出售，获得一定的资本利得。</a:t>
            </a:r>
            <a:endParaRPr lang="en-US" altLang="zh-CN" sz="2800" dirty="0"/>
          </a:p>
          <a:p>
            <a:pPr algn="l"/>
            <a:endParaRPr lang="en-US" altLang="zh-CN" sz="1400" dirty="0"/>
          </a:p>
          <a:p>
            <a:pPr algn="l"/>
            <a:r>
              <a:rPr lang="zh-CN" altLang="en-US" sz="2800" dirty="0"/>
              <a:t>缺陷：</a:t>
            </a:r>
            <a:endParaRPr lang="en-US" altLang="zh-CN" sz="2800" dirty="0"/>
          </a:p>
          <a:p>
            <a:pPr algn="l"/>
            <a:r>
              <a:rPr lang="zh-CN" altLang="en-US" sz="2800" dirty="0"/>
              <a:t>（</a:t>
            </a:r>
            <a:r>
              <a:rPr lang="en-US" altLang="zh-CN" sz="2800" dirty="0"/>
              <a:t>1</a:t>
            </a:r>
            <a:r>
              <a:rPr lang="zh-CN" altLang="en-US" sz="2800" dirty="0"/>
              <a:t>）由于需要在债券未到期前出售，相比于购买适当期限的短期债券而言，面临债券价格变动的可能；</a:t>
            </a:r>
            <a:endParaRPr lang="en-US" altLang="zh-CN" sz="2800" dirty="0"/>
          </a:p>
          <a:p>
            <a:pPr algn="l"/>
            <a:r>
              <a:rPr lang="zh-CN" altLang="en-US" sz="2800" dirty="0"/>
              <a:t>（</a:t>
            </a:r>
            <a:r>
              <a:rPr lang="en-US" altLang="zh-CN" sz="2800" dirty="0"/>
              <a:t>2</a:t>
            </a:r>
            <a:r>
              <a:rPr lang="zh-CN" altLang="en-US" sz="2800" dirty="0"/>
              <a:t>）需要进行两次交易（先买后卖），相比于购买适当期限的短期债券而言，交易成本更高。</a:t>
            </a:r>
          </a:p>
        </p:txBody>
      </p:sp>
    </p:spTree>
    <p:extLst>
      <p:ext uri="{BB962C8B-B14F-4D97-AF65-F5344CB8AC3E}">
        <p14:creationId xmlns:p14="http://schemas.microsoft.com/office/powerpoint/2010/main" val="1778855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9"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债券互换</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11FCD3C5-4C3A-546C-53E3-8957E32A7D52}"/>
              </a:ext>
            </a:extLst>
          </p:cNvPr>
          <p:cNvSpPr txBox="1"/>
          <p:nvPr/>
        </p:nvSpPr>
        <p:spPr>
          <a:xfrm>
            <a:off x="419312" y="1206918"/>
            <a:ext cx="11353376" cy="4832092"/>
          </a:xfrm>
          <a:prstGeom prst="rect">
            <a:avLst/>
          </a:prstGeom>
          <a:noFill/>
        </p:spPr>
        <p:txBody>
          <a:bodyPr wrap="square" rtlCol="0">
            <a:spAutoFit/>
          </a:bodyPr>
          <a:lstStyle/>
          <a:p>
            <a:pPr algn="l"/>
            <a:r>
              <a:rPr lang="zh-CN" altLang="en-US" sz="2800" b="1" dirty="0"/>
              <a:t>替代互换</a:t>
            </a:r>
            <a:r>
              <a:rPr lang="zh-CN" altLang="en-US" sz="2800" dirty="0"/>
              <a:t>：将债券组合中的债券转换为市场上</a:t>
            </a:r>
            <a:r>
              <a:rPr lang="zh-CN" altLang="en-US" sz="2800" dirty="0">
                <a:solidFill>
                  <a:srgbClr val="FF0000"/>
                </a:solidFill>
              </a:rPr>
              <a:t>同质但收益率更高</a:t>
            </a:r>
            <a:r>
              <a:rPr lang="zh-CN" altLang="en-US" sz="2800" dirty="0"/>
              <a:t>的债券。（</a:t>
            </a:r>
            <a:r>
              <a:rPr lang="zh-CN" altLang="en-US" sz="2800" dirty="0">
                <a:solidFill>
                  <a:schemeClr val="accent1"/>
                </a:solidFill>
              </a:rPr>
              <a:t>同类债券的互换</a:t>
            </a:r>
            <a:r>
              <a:rPr lang="zh-CN" altLang="en-US" sz="2800" dirty="0"/>
              <a:t>）</a:t>
            </a:r>
            <a:endParaRPr lang="en-US" altLang="zh-CN" sz="2800" dirty="0"/>
          </a:p>
          <a:p>
            <a:pPr algn="l"/>
            <a:endParaRPr lang="en-US" altLang="zh-CN" sz="1400" dirty="0"/>
          </a:p>
          <a:p>
            <a:pPr algn="l"/>
            <a:r>
              <a:rPr lang="zh-CN" altLang="en-US" sz="2800" b="1" dirty="0"/>
              <a:t>跨市场利差互换</a:t>
            </a:r>
            <a:r>
              <a:rPr lang="zh-CN" altLang="en-US" sz="2800" dirty="0"/>
              <a:t>：跨市场利差互换是指利用两类市场</a:t>
            </a:r>
            <a:r>
              <a:rPr lang="en-US" altLang="zh-CN" sz="2800" dirty="0"/>
              <a:t>(</a:t>
            </a:r>
            <a:r>
              <a:rPr lang="zh-CN" altLang="en-US" sz="2800" dirty="0"/>
              <a:t>如国债市场与公司债券市场</a:t>
            </a:r>
            <a:r>
              <a:rPr lang="en-US" altLang="zh-CN" sz="2800" dirty="0"/>
              <a:t>)</a:t>
            </a:r>
            <a:r>
              <a:rPr lang="zh-CN" altLang="en-US" sz="2800" dirty="0"/>
              <a:t>收益率差额的不合理，从一个收益率低的市场转移到收益率高的市场以获取额外收益。（</a:t>
            </a:r>
            <a:r>
              <a:rPr lang="zh-CN" altLang="en-US" sz="2800" dirty="0">
                <a:solidFill>
                  <a:schemeClr val="accent1"/>
                </a:solidFill>
              </a:rPr>
              <a:t>不同类债券的互换</a:t>
            </a:r>
            <a:r>
              <a:rPr lang="zh-CN" altLang="en-US" sz="2800" dirty="0"/>
              <a:t>）</a:t>
            </a:r>
            <a:endParaRPr lang="en-US" altLang="zh-CN" sz="2800" dirty="0"/>
          </a:p>
          <a:p>
            <a:pPr algn="l"/>
            <a:endParaRPr lang="en-US" altLang="zh-CN" sz="1400" dirty="0"/>
          </a:p>
          <a:p>
            <a:pPr algn="l"/>
            <a:r>
              <a:rPr lang="zh-CN" altLang="en-US" sz="2800" b="1" dirty="0"/>
              <a:t>利率预测互换</a:t>
            </a:r>
            <a:r>
              <a:rPr lang="zh-CN" altLang="en-US" sz="2800" dirty="0"/>
              <a:t>：是指债券投资者根据对市场利率变动的判断，来调整手中所持有债券的久期，以获得更高的收益或避免更大的损失。</a:t>
            </a:r>
            <a:endParaRPr lang="en-US" altLang="zh-CN" sz="2800" dirty="0"/>
          </a:p>
          <a:p>
            <a:pPr algn="l"/>
            <a:r>
              <a:rPr lang="zh-CN" altLang="en-US" sz="2800" dirty="0"/>
              <a:t>如果投资者预测利率将会上升，那么就应该将久期长的债券转换成久期短的债券，避免更大的损失；如果投资者预测利率将会下降，那么就应该将久期短的债券转换成久期长的债券，获得更大的收益。</a:t>
            </a:r>
          </a:p>
        </p:txBody>
      </p:sp>
    </p:spTree>
    <p:extLst>
      <p:ext uri="{BB962C8B-B14F-4D97-AF65-F5344CB8AC3E}">
        <p14:creationId xmlns:p14="http://schemas.microsoft.com/office/powerpoint/2010/main" val="481889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9"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债券互换</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11FCD3C5-4C3A-546C-53E3-8957E32A7D52}"/>
              </a:ext>
            </a:extLst>
          </p:cNvPr>
          <p:cNvSpPr txBox="1"/>
          <p:nvPr/>
        </p:nvSpPr>
        <p:spPr>
          <a:xfrm>
            <a:off x="419312" y="1206918"/>
            <a:ext cx="11353376" cy="2677656"/>
          </a:xfrm>
          <a:prstGeom prst="rect">
            <a:avLst/>
          </a:prstGeom>
          <a:noFill/>
        </p:spPr>
        <p:txBody>
          <a:bodyPr wrap="square" rtlCol="0">
            <a:spAutoFit/>
          </a:bodyPr>
          <a:lstStyle/>
          <a:p>
            <a:pPr algn="l"/>
            <a:r>
              <a:rPr lang="zh-CN" altLang="en-US" sz="2800" b="1" dirty="0"/>
              <a:t>纯追求高收益互换</a:t>
            </a:r>
            <a:r>
              <a:rPr lang="zh-CN" altLang="en-US" sz="2800" dirty="0"/>
              <a:t>：债券投资者并不是由于发现了定价错误的债券，而是纯粹持有收益率更高的债券以获得更高的回报率。</a:t>
            </a:r>
            <a:endParaRPr lang="en-US" altLang="zh-CN" sz="2800" dirty="0"/>
          </a:p>
          <a:p>
            <a:pPr algn="l"/>
            <a:endParaRPr lang="en-US" altLang="zh-CN" sz="2800" dirty="0"/>
          </a:p>
          <a:p>
            <a:pPr algn="l"/>
            <a:r>
              <a:rPr lang="zh-CN" altLang="en-US" sz="2800" b="1" dirty="0"/>
              <a:t>税收互换</a:t>
            </a:r>
            <a:r>
              <a:rPr lang="zh-CN" altLang="en-US" sz="2800" dirty="0"/>
              <a:t>：利用税收政策的互换操作，以获得纳税方面的好处。这种税收方面的好处包括减少应纳税款的数额，或者推迟交税时间，这样可以利用资金的时间价值赚取投资收益。</a:t>
            </a:r>
          </a:p>
        </p:txBody>
      </p:sp>
    </p:spTree>
    <p:extLst>
      <p:ext uri="{BB962C8B-B14F-4D97-AF65-F5344CB8AC3E}">
        <p14:creationId xmlns:p14="http://schemas.microsoft.com/office/powerpoint/2010/main" val="2430246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3</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162159" y="3930223"/>
            <a:ext cx="3867682"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股票定价分析</a:t>
            </a:r>
          </a:p>
        </p:txBody>
      </p:sp>
    </p:spTree>
    <p:extLst>
      <p:ext uri="{BB962C8B-B14F-4D97-AF65-F5344CB8AC3E}">
        <p14:creationId xmlns:p14="http://schemas.microsoft.com/office/powerpoint/2010/main" val="805043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025209" y="250621"/>
            <a:ext cx="1569661" cy="461665"/>
          </a:xfrm>
          <a:prstGeom prst="rect">
            <a:avLst/>
          </a:prstGeom>
          <a:noFill/>
        </p:spPr>
        <p:txBody>
          <a:bodyPr wrap="none" rtlCol="0">
            <a:spAutoFit/>
          </a:bodyPr>
          <a:lstStyle/>
          <a:p>
            <a:pPr algn="ctr" defTabSz="866943" fontAlgn="base">
              <a:spcBef>
                <a:spcPct val="0"/>
              </a:spcBef>
              <a:spcAft>
                <a:spcPct val="0"/>
              </a:spcAft>
            </a:pP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DDM</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模型</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23BCFFF-9DA3-DF29-BB14-FBA94AE1E535}"/>
                  </a:ext>
                </a:extLst>
              </p:cNvPr>
              <p:cNvSpPr txBox="1"/>
              <p:nvPr/>
            </p:nvSpPr>
            <p:spPr>
              <a:xfrm>
                <a:off x="266700" y="845161"/>
                <a:ext cx="11658600" cy="5527988"/>
              </a:xfrm>
              <a:prstGeom prst="rect">
                <a:avLst/>
              </a:prstGeom>
              <a:noFill/>
            </p:spPr>
            <p:txBody>
              <a:bodyPr wrap="square" rtlCol="0">
                <a:spAutoFit/>
              </a:bodyPr>
              <a:lstStyle/>
              <a:p>
                <a:r>
                  <a:rPr lang="zh-CN" altLang="en-US" sz="2800" dirty="0"/>
                  <a:t>根据</a:t>
                </a:r>
                <a:r>
                  <a:rPr lang="zh-CN" altLang="en-US" sz="2800" b="1" dirty="0"/>
                  <a:t>一价定律</a:t>
                </a:r>
                <a:r>
                  <a:rPr lang="zh-CN" altLang="en-US" sz="2800" dirty="0"/>
                  <a:t>，证券的价格应该等于投资者因持有该证券而将得到的</a:t>
                </a:r>
                <a:r>
                  <a:rPr lang="zh-CN" altLang="en-US" sz="2800" dirty="0">
                    <a:solidFill>
                      <a:srgbClr val="FF0000"/>
                    </a:solidFill>
                  </a:rPr>
                  <a:t>期望现金流的现值</a:t>
                </a:r>
                <a:r>
                  <a:rPr lang="zh-CN" altLang="en-US" sz="2800" dirty="0"/>
                  <a:t>。</a:t>
                </a:r>
                <a:endParaRPr lang="en-US" altLang="zh-CN" sz="2800" dirty="0"/>
              </a:p>
              <a:p>
                <a:endParaRPr lang="en-US" altLang="zh-CN" sz="1400" dirty="0"/>
              </a:p>
              <a:p>
                <a:r>
                  <a:rPr lang="zh-CN" altLang="en-US" sz="2800" b="1" dirty="0"/>
                  <a:t>股利折现模型</a:t>
                </a:r>
                <a:r>
                  <a:rPr lang="zh-CN" altLang="en-US" sz="2800" dirty="0"/>
                  <a:t>（</a:t>
                </a:r>
                <a:r>
                  <a:rPr lang="en-US" altLang="zh-CN" sz="2800" dirty="0">
                    <a:solidFill>
                      <a:srgbClr val="FF0000"/>
                    </a:solidFill>
                  </a:rPr>
                  <a:t>DDM</a:t>
                </a:r>
                <a:r>
                  <a:rPr lang="zh-CN" altLang="en-US" sz="2800" dirty="0"/>
                  <a:t>）：</a:t>
                </a:r>
                <a:r>
                  <a:rPr lang="zh-CN" altLang="en-US" sz="2800" dirty="0">
                    <a:solidFill>
                      <a:srgbClr val="FF0000"/>
                    </a:solidFill>
                  </a:rPr>
                  <a:t>股票价格等于股票将支付的期望未来股利的现值</a:t>
                </a:r>
                <a:endParaRPr lang="en-US" altLang="zh-CN" sz="2800" dirty="0">
                  <a:solidFill>
                    <a:srgbClr val="FF0000"/>
                  </a:solidFill>
                </a:endParaRPr>
              </a:p>
              <a:p>
                <a:r>
                  <a:rPr lang="en-US" altLang="zh-CN" sz="2800" dirty="0"/>
                  <a:t>       </a:t>
                </a:r>
                <a:r>
                  <a:rPr lang="zh-CN" altLang="en-US" sz="2800" dirty="0"/>
                  <a:t>由于未来的现金流是有风险的，因此不能用无风险利率计算现值，必须基于</a:t>
                </a:r>
                <a:r>
                  <a:rPr lang="zh-CN" altLang="en-US" sz="2800" b="1" dirty="0"/>
                  <a:t>股权资本成本</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𝐸</m:t>
                        </m:r>
                      </m:sub>
                    </m:sSub>
                  </m:oMath>
                </a14:m>
                <a:r>
                  <a:rPr lang="zh-CN" altLang="en-US" sz="2800" dirty="0"/>
                  <a:t>对现金流折现，股权资本成本等于资本市场上与该公司股票具有同样风险的其他投资的期望回报率。</a:t>
                </a:r>
                <a:endParaRPr lang="en-US" altLang="zh-CN" sz="2800" dirty="0"/>
              </a:p>
              <a:p>
                <a:endParaRPr lang="en-US" altLang="zh-CN" sz="1400" dirty="0"/>
              </a:p>
              <a:p>
                <a:r>
                  <a:rPr lang="zh-CN" altLang="en-US" sz="2800" dirty="0"/>
                  <a:t>对于</a:t>
                </a:r>
                <a:r>
                  <a:rPr lang="en-US" altLang="zh-CN" sz="2800" dirty="0">
                    <a:solidFill>
                      <a:srgbClr val="FF0000"/>
                    </a:solidFill>
                  </a:rPr>
                  <a:t>1</a:t>
                </a:r>
                <a:r>
                  <a:rPr lang="zh-CN" altLang="en-US" sz="2800" dirty="0"/>
                  <a:t>年期投资者：</a:t>
                </a:r>
                <a:endParaRPr lang="en-US" altLang="zh-CN" sz="2800" dirty="0"/>
              </a:p>
              <a:p>
                <a:r>
                  <a:rPr lang="zh-CN" altLang="en-US" sz="2800" b="1" i="0" dirty="0">
                    <a:latin typeface="+mj-lt"/>
                  </a:rPr>
                  <a:t>股价</a:t>
                </a:r>
                <a:r>
                  <a:rPr lang="zh-CN" altLang="en-US" sz="2800" i="0" dirty="0">
                    <a:latin typeface="+mj-lt"/>
                  </a:rPr>
                  <a:t>：</a:t>
                </a:r>
                <a14:m>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𝑃</m:t>
                        </m:r>
                      </m:e>
                      <m:sub>
                        <m:r>
                          <a:rPr lang="en-US" altLang="zh-CN" sz="2800" i="1">
                            <a:solidFill>
                              <a:srgbClr val="FF0000"/>
                            </a:solidFill>
                            <a:latin typeface="Cambria Math" panose="02040503050406030204" pitchFamily="18" charset="0"/>
                          </a:rPr>
                          <m:t>0</m:t>
                        </m:r>
                      </m:sub>
                    </m:sSub>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𝐷𝑖𝑣</m:t>
                            </m:r>
                          </m:e>
                          <m:sub>
                            <m:r>
                              <a:rPr lang="en-US" altLang="zh-CN" sz="2800" i="1">
                                <a:solidFill>
                                  <a:srgbClr val="FF0000"/>
                                </a:solidFill>
                                <a:latin typeface="Cambria Math" panose="02040503050406030204" pitchFamily="18" charset="0"/>
                              </a:rPr>
                              <m:t>1</m:t>
                            </m:r>
                          </m:sub>
                        </m:sSub>
                        <m:r>
                          <a:rPr lang="en-US" altLang="zh-CN" sz="2800"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𝑃</m:t>
                            </m:r>
                          </m:e>
                          <m:sub>
                            <m:r>
                              <a:rPr lang="en-US" altLang="zh-CN" sz="2800" i="1">
                                <a:solidFill>
                                  <a:srgbClr val="FF0000"/>
                                </a:solidFill>
                                <a:latin typeface="Cambria Math" panose="02040503050406030204" pitchFamily="18" charset="0"/>
                              </a:rPr>
                              <m:t>1</m:t>
                            </m:r>
                          </m:sub>
                        </m:sSub>
                      </m:num>
                      <m:den>
                        <m:r>
                          <a:rPr lang="en-US" altLang="zh-CN" sz="2800" i="1">
                            <a:solidFill>
                              <a:srgbClr val="FF0000"/>
                            </a:solidFill>
                            <a:latin typeface="Cambria Math" panose="02040503050406030204" pitchFamily="18" charset="0"/>
                          </a:rPr>
                          <m:t>1+</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den>
                    </m:f>
                  </m:oMath>
                </a14:m>
                <a:endParaRPr lang="en-US" altLang="zh-CN" sz="2800" dirty="0"/>
              </a:p>
              <a:p>
                <a:r>
                  <a:rPr lang="zh-CN" altLang="en-US" sz="2800" b="1" dirty="0"/>
                  <a:t>总回报率</a:t>
                </a:r>
                <a:r>
                  <a:rPr lang="zh-CN" altLang="en-US" sz="2800" dirty="0"/>
                  <a:t>（股权资本成本）：</a:t>
                </a:r>
                <a:endParaRPr lang="en-US" altLang="zh-CN" sz="2800" dirty="0"/>
              </a:p>
              <a:p>
                <a:pPr/>
                <a14:m>
                  <m:oMathPara xmlns:m="http://schemas.openxmlformats.org/officeDocument/2006/math">
                    <m:oMathParaPr>
                      <m:jc m:val="left"/>
                    </m:oMathParaPr>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r>
                        <a:rPr lang="en-US" altLang="zh-CN" sz="2800" b="0" i="0" smtClean="0">
                          <a:solidFill>
                            <a:srgbClr val="FF0000"/>
                          </a:solidFill>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𝐷𝑖𝑣</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1</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0</m:t>
                              </m:r>
                            </m:sub>
                          </m:sSub>
                        </m:den>
                      </m:f>
                      <m:r>
                        <a:rPr lang="en-US" altLang="zh-CN" sz="2800" b="0" i="1" smtClean="0">
                          <a:latin typeface="Cambria Math" panose="02040503050406030204" pitchFamily="18" charset="0"/>
                        </a:rPr>
                        <m:t>−1=</m:t>
                      </m:r>
                      <m:f>
                        <m:fPr>
                          <m:ctrlPr>
                            <a:rPr lang="en-US" altLang="zh-CN" sz="2800" i="1" smtClean="0">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𝐷𝑖𝑣</m:t>
                              </m:r>
                            </m:e>
                            <m:sub>
                              <m:r>
                                <a:rPr lang="en-US" altLang="zh-CN" sz="2800" i="1">
                                  <a:solidFill>
                                    <a:srgbClr val="FF0000"/>
                                  </a:solidFill>
                                  <a:latin typeface="Cambria Math" panose="02040503050406030204" pitchFamily="18" charset="0"/>
                                </a:rPr>
                                <m:t>1</m:t>
                              </m:r>
                            </m:sub>
                          </m:sSub>
                        </m:num>
                        <m:den>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𝑃</m:t>
                              </m:r>
                            </m:e>
                            <m:sub>
                              <m:r>
                                <a:rPr lang="en-US" altLang="zh-CN" sz="2800" i="1">
                                  <a:solidFill>
                                    <a:srgbClr val="FF0000"/>
                                  </a:solidFill>
                                  <a:latin typeface="Cambria Math" panose="02040503050406030204" pitchFamily="18" charset="0"/>
                                </a:rPr>
                                <m:t>0</m:t>
                              </m:r>
                            </m:sub>
                          </m:sSub>
                        </m:den>
                      </m:f>
                      <m:r>
                        <a:rPr lang="en-US" altLang="zh-CN" sz="2800" b="0" i="1" smtClean="0">
                          <a:latin typeface="Cambria Math" panose="02040503050406030204" pitchFamily="18" charset="0"/>
                        </a:rPr>
                        <m:t>(</m:t>
                      </m:r>
                      <m:r>
                        <a:rPr lang="zh-CN" altLang="en-US" sz="2800" i="1">
                          <a:latin typeface="Cambria Math" panose="02040503050406030204" pitchFamily="18" charset="0"/>
                        </a:rPr>
                        <m:t>股利</m:t>
                      </m:r>
                      <m:r>
                        <a:rPr lang="zh-CN" altLang="en-US" sz="2800" i="1" smtClean="0">
                          <a:latin typeface="Cambria Math" panose="02040503050406030204" pitchFamily="18" charset="0"/>
                        </a:rPr>
                        <m:t>收益率</m:t>
                      </m:r>
                      <m:r>
                        <a:rPr lang="en-US" altLang="zh-CN" sz="2800" b="0" i="1" smtClean="0">
                          <a:latin typeface="Cambria Math" panose="02040503050406030204" pitchFamily="18" charset="0"/>
                        </a:rPr>
                        <m:t>)</m:t>
                      </m:r>
                      <m:r>
                        <a:rPr lang="en-US" altLang="zh-CN" sz="2800" b="0" i="1" smtClean="0">
                          <a:solidFill>
                            <a:srgbClr val="FF0000"/>
                          </a:solidFill>
                          <a:latin typeface="Cambria Math" panose="02040503050406030204" pitchFamily="18" charset="0"/>
                        </a:rPr>
                        <m:t>+</m:t>
                      </m:r>
                      <m:f>
                        <m:fPr>
                          <m:ctrlPr>
                            <a:rPr lang="en-US" altLang="zh-CN" sz="2800" i="1" smtClean="0">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𝑃</m:t>
                              </m:r>
                            </m:e>
                            <m:sub>
                              <m:r>
                                <a:rPr lang="en-US" altLang="zh-CN" sz="2800" i="1">
                                  <a:solidFill>
                                    <a:srgbClr val="FF0000"/>
                                  </a:solidFill>
                                  <a:latin typeface="Cambria Math" panose="02040503050406030204" pitchFamily="18" charset="0"/>
                                </a:rPr>
                                <m:t>1</m:t>
                              </m:r>
                            </m:sub>
                          </m:sSub>
                          <m:r>
                            <a:rPr lang="en-US" altLang="zh-CN" sz="2800"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𝑃</m:t>
                              </m:r>
                            </m:e>
                            <m:sub>
                              <m:r>
                                <a:rPr lang="en-US" altLang="zh-CN" sz="2800" i="1">
                                  <a:solidFill>
                                    <a:srgbClr val="FF0000"/>
                                  </a:solidFill>
                                  <a:latin typeface="Cambria Math" panose="02040503050406030204" pitchFamily="18" charset="0"/>
                                </a:rPr>
                                <m:t>0</m:t>
                              </m:r>
                            </m:sub>
                          </m:sSub>
                        </m:num>
                        <m:den>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𝑃</m:t>
                              </m:r>
                            </m:e>
                            <m:sub>
                              <m:r>
                                <a:rPr lang="en-US" altLang="zh-CN" sz="2800" i="1">
                                  <a:solidFill>
                                    <a:srgbClr val="FF0000"/>
                                  </a:solidFill>
                                  <a:latin typeface="Cambria Math" panose="02040503050406030204" pitchFamily="18" charset="0"/>
                                </a:rPr>
                                <m:t>0</m:t>
                              </m:r>
                            </m:sub>
                          </m:sSub>
                        </m:den>
                      </m:f>
                      <m:r>
                        <a:rPr lang="en-US" altLang="zh-CN" sz="2800" b="0" i="1" smtClean="0">
                          <a:latin typeface="Cambria Math" panose="02040503050406030204" pitchFamily="18" charset="0"/>
                        </a:rPr>
                        <m:t>(</m:t>
                      </m:r>
                      <m:r>
                        <a:rPr lang="zh-CN" altLang="en-US" sz="2800" i="1">
                          <a:latin typeface="Cambria Math" panose="02040503050406030204" pitchFamily="18" charset="0"/>
                        </a:rPr>
                        <m:t>资本</m:t>
                      </m:r>
                      <m:r>
                        <a:rPr lang="zh-CN" altLang="en-US" sz="2800" i="1" smtClean="0">
                          <a:latin typeface="Cambria Math" panose="02040503050406030204" pitchFamily="18" charset="0"/>
                        </a:rPr>
                        <m:t>利得率</m:t>
                      </m:r>
                      <m:r>
                        <a:rPr lang="en-US" altLang="zh-CN" sz="2800" b="0" i="1" smtClean="0">
                          <a:latin typeface="Cambria Math" panose="02040503050406030204" pitchFamily="18" charset="0"/>
                        </a:rPr>
                        <m:t>)</m:t>
                      </m:r>
                    </m:oMath>
                  </m:oMathPara>
                </a14:m>
                <a:endParaRPr lang="zh-CN" altLang="en-US" sz="2800" dirty="0"/>
              </a:p>
            </p:txBody>
          </p:sp>
        </mc:Choice>
        <mc:Fallback xmlns="">
          <p:sp>
            <p:nvSpPr>
              <p:cNvPr id="2" name="文本框 1">
                <a:extLst>
                  <a:ext uri="{FF2B5EF4-FFF2-40B4-BE49-F238E27FC236}">
                    <a16:creationId xmlns:a16="http://schemas.microsoft.com/office/drawing/2014/main" id="{823BCFFF-9DA3-DF29-BB14-FBA94AE1E535}"/>
                  </a:ext>
                </a:extLst>
              </p:cNvPr>
              <p:cNvSpPr txBox="1">
                <a:spLocks noRot="1" noChangeAspect="1" noMove="1" noResize="1" noEditPoints="1" noAdjustHandles="1" noChangeArrowheads="1" noChangeShapeType="1" noTextEdit="1"/>
              </p:cNvSpPr>
              <p:nvPr/>
            </p:nvSpPr>
            <p:spPr>
              <a:xfrm>
                <a:off x="266700" y="845161"/>
                <a:ext cx="11658600" cy="5527988"/>
              </a:xfrm>
              <a:prstGeom prst="rect">
                <a:avLst/>
              </a:prstGeom>
              <a:blipFill>
                <a:blip r:embed="rId4"/>
                <a:stretch>
                  <a:fillRect l="-1098" t="-1325" r="-73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D5A7F31-4923-4308-63B8-508EFE4F484D}"/>
              </a:ext>
            </a:extLst>
          </p:cNvPr>
          <p:cNvPicPr>
            <a:picLocks noChangeAspect="1"/>
          </p:cNvPicPr>
          <p:nvPr/>
        </p:nvPicPr>
        <p:blipFill>
          <a:blip r:embed="rId5"/>
          <a:stretch>
            <a:fillRect/>
          </a:stretch>
        </p:blipFill>
        <p:spPr>
          <a:xfrm>
            <a:off x="7718691" y="3684494"/>
            <a:ext cx="4206609" cy="1694329"/>
          </a:xfrm>
          <a:prstGeom prst="rect">
            <a:avLst/>
          </a:prstGeom>
        </p:spPr>
      </p:pic>
    </p:spTree>
    <p:extLst>
      <p:ext uri="{BB962C8B-B14F-4D97-AF65-F5344CB8AC3E}">
        <p14:creationId xmlns:p14="http://schemas.microsoft.com/office/powerpoint/2010/main" val="765254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1025209" y="250621"/>
            <a:ext cx="1569661" cy="461665"/>
          </a:xfrm>
          <a:prstGeom prst="rect">
            <a:avLst/>
          </a:prstGeom>
          <a:noFill/>
        </p:spPr>
        <p:txBody>
          <a:bodyPr wrap="none" rtlCol="0">
            <a:spAutoFit/>
          </a:bodyPr>
          <a:lstStyle/>
          <a:p>
            <a:pPr algn="ctr" defTabSz="866943" fontAlgn="base">
              <a:spcBef>
                <a:spcPct val="0"/>
              </a:spcBef>
              <a:spcAft>
                <a:spcPct val="0"/>
              </a:spcAft>
            </a:pP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DDM</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模型</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A765D78-B947-B268-3D1E-E8A231A7B399}"/>
                  </a:ext>
                </a:extLst>
              </p:cNvPr>
              <p:cNvSpPr txBox="1"/>
              <p:nvPr/>
            </p:nvSpPr>
            <p:spPr>
              <a:xfrm>
                <a:off x="982756" y="1120587"/>
                <a:ext cx="10226487" cy="4073936"/>
              </a:xfrm>
              <a:prstGeom prst="rect">
                <a:avLst/>
              </a:prstGeom>
              <a:noFill/>
            </p:spPr>
            <p:txBody>
              <a:bodyPr wrap="square" rtlCol="0">
                <a:spAutoFit/>
              </a:bodyPr>
              <a:lstStyle/>
              <a:p>
                <a:pPr algn="l"/>
                <a:r>
                  <a:rPr lang="zh-CN" altLang="en-US" sz="2800" dirty="0"/>
                  <a:t>对于</a:t>
                </a:r>
                <a14:m>
                  <m:oMath xmlns:m="http://schemas.openxmlformats.org/officeDocument/2006/math">
                    <m:r>
                      <a:rPr lang="en-US" altLang="zh-CN" sz="2800" i="1" dirty="0" smtClean="0">
                        <a:solidFill>
                          <a:srgbClr val="FF0000"/>
                        </a:solidFill>
                        <a:latin typeface="Cambria Math" panose="02040503050406030204" pitchFamily="18" charset="0"/>
                      </a:rPr>
                      <m:t>𝑁</m:t>
                    </m:r>
                  </m:oMath>
                </a14:m>
                <a:r>
                  <a:rPr lang="zh-CN" altLang="en-US" sz="2800" dirty="0"/>
                  <a:t>年期的投资者：所有投资者（对所投资的股票具有相同的信念）将对该股票赋予相同的价值，不论他们的投资期限长短。</a:t>
                </a:r>
                <a:endParaRPr lang="en-US" altLang="zh-CN" sz="2800" dirty="0"/>
              </a:p>
              <a:p>
                <a:pPr algn="l"/>
                <a:endParaRPr lang="en-US" altLang="zh-CN" sz="1400" dirty="0"/>
              </a:p>
              <a:p>
                <a:r>
                  <a:rPr lang="zh-CN" altLang="en-US" sz="2800" b="1" dirty="0"/>
                  <a:t>股价</a:t>
                </a:r>
                <a:r>
                  <a:rPr lang="zh-CN" altLang="en-US" sz="2800" dirty="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f>
                      <m:fPr>
                        <m:ctrlPr>
                          <a:rPr lang="en-US" altLang="zh-CN" sz="2800" i="1" smtClean="0">
                            <a:latin typeface="Cambria Math" panose="02040503050406030204" pitchFamily="18" charset="0"/>
                          </a:rPr>
                        </m:ctrlPr>
                      </m:fPr>
                      <m:num>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𝐷</m:t>
                            </m:r>
                            <m:r>
                              <m:rPr>
                                <m:sty m:val="p"/>
                              </m:rPr>
                              <a:rPr lang="en-US" altLang="zh-CN" sz="2800" i="1">
                                <a:latin typeface="Cambria Math" panose="02040503050406030204" pitchFamily="18" charset="0"/>
                              </a:rPr>
                              <m:t>iv</m:t>
                            </m:r>
                          </m:e>
                          <m:sub>
                            <m:r>
                              <a:rPr lang="en-US" altLang="zh-CN" sz="2800" b="0" i="1" smtClean="0">
                                <a:latin typeface="Cambria Math" panose="02040503050406030204" pitchFamily="18" charset="0"/>
                              </a:rPr>
                              <m:t>1</m:t>
                            </m:r>
                          </m:sub>
                        </m:sSub>
                      </m:num>
                      <m:den>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r>
                              <m:rPr>
                                <m:sty m:val="p"/>
                              </m:rPr>
                              <a:rPr lang="en-US" altLang="zh-CN" sz="2800" i="1">
                                <a:latin typeface="Cambria Math" panose="02040503050406030204" pitchFamily="18" charset="0"/>
                              </a:rPr>
                              <m:t>iv</m:t>
                            </m:r>
                          </m:e>
                          <m:sub>
                            <m:r>
                              <a:rPr lang="en-US" altLang="zh-CN" sz="2800" b="0" i="1" smtClean="0">
                                <a:latin typeface="Cambria Math" panose="02040503050406030204" pitchFamily="18" charset="0"/>
                              </a:rPr>
                              <m:t>2</m:t>
                            </m:r>
                          </m:sub>
                        </m:sSub>
                      </m:num>
                      <m:den>
                        <m:sSup>
                          <m:sSupPr>
                            <m:ctrlPr>
                              <a:rPr lang="en-US" altLang="zh-CN" sz="2800" b="0" i="1" smtClean="0">
                                <a:latin typeface="Cambria Math" panose="02040503050406030204" pitchFamily="18" charset="0"/>
                              </a:rPr>
                            </m:ctrlPr>
                          </m:sSupPr>
                          <m:e>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e>
                          <m:sup>
                            <m:r>
                              <a:rPr lang="en-US" altLang="zh-CN" sz="2800" b="0" i="1" smtClean="0">
                                <a:latin typeface="Cambria Math" panose="02040503050406030204" pitchFamily="18" charset="0"/>
                              </a:rPr>
                              <m:t>2</m:t>
                            </m:r>
                          </m:sup>
                        </m:sSup>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r>
                              <m:rPr>
                                <m:sty m:val="p"/>
                              </m:rPr>
                              <a:rPr lang="en-US" altLang="zh-CN" sz="2800" i="1">
                                <a:latin typeface="Cambria Math" panose="02040503050406030204" pitchFamily="18" charset="0"/>
                              </a:rPr>
                              <m:t>iv</m:t>
                            </m:r>
                          </m:e>
                          <m:sub>
                            <m:r>
                              <a:rPr lang="en-US" altLang="zh-CN" sz="2800" b="0" i="1" smtClean="0">
                                <a:latin typeface="Cambria Math" panose="02040503050406030204" pitchFamily="18" charset="0"/>
                              </a:rPr>
                              <m:t>3</m:t>
                            </m:r>
                          </m:sub>
                        </m:sSub>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e>
                          <m:sup>
                            <m:r>
                              <a:rPr lang="en-US" altLang="zh-CN" sz="2800" b="0" i="1" smtClean="0">
                                <a:latin typeface="Cambria Math" panose="02040503050406030204" pitchFamily="18" charset="0"/>
                              </a:rPr>
                              <m:t>3</m:t>
                            </m:r>
                          </m:sup>
                        </m:sSup>
                      </m:den>
                    </m:f>
                    <m:r>
                      <a:rPr lang="en-US" altLang="zh-CN" sz="2800" i="1">
                        <a:latin typeface="Cambria Math" panose="02040503050406030204" pitchFamily="18" charset="0"/>
                      </a:rPr>
                      <m:t>+</m:t>
                    </m:r>
                    <m:r>
                      <a:rPr lang="en-US" altLang="zh-CN" sz="2800" b="0" i="1" smtClean="0">
                        <a:latin typeface="Cambria Math" panose="02040503050406030204" pitchFamily="18" charset="0"/>
                      </a:rPr>
                      <m:t>…</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𝐷</m:t>
                            </m:r>
                            <m:r>
                              <m:rPr>
                                <m:sty m:val="p"/>
                              </m:rPr>
                              <a:rPr lang="en-US" altLang="zh-CN" sz="2800" i="1">
                                <a:latin typeface="Cambria Math" panose="02040503050406030204" pitchFamily="18" charset="0"/>
                              </a:rPr>
                              <m:t>iv</m:t>
                            </m:r>
                          </m:e>
                          <m:sub>
                            <m:r>
                              <a:rPr lang="en-US" altLang="zh-CN" sz="2800" b="0" i="1" smtClean="0">
                                <a:latin typeface="Cambria Math" panose="02040503050406030204" pitchFamily="18" charset="0"/>
                              </a:rPr>
                              <m:t>𝑁</m:t>
                            </m:r>
                          </m:sub>
                        </m:sSub>
                      </m:num>
                      <m:den>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e>
                            </m:d>
                          </m:e>
                          <m:sup>
                            <m:r>
                              <a:rPr lang="en-US" altLang="zh-CN" sz="2800" b="0" i="1" smtClean="0">
                                <a:latin typeface="Cambria Math" panose="02040503050406030204" pitchFamily="18" charset="0"/>
                              </a:rPr>
                              <m:t>𝑁</m:t>
                            </m:r>
                          </m:sup>
                        </m:sSup>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i="1">
                                <a:latin typeface="Cambria Math" panose="02040503050406030204" pitchFamily="18" charset="0"/>
                              </a:rPr>
                              <m:t>𝑁</m:t>
                            </m:r>
                          </m:sub>
                        </m:sSub>
                      </m:num>
                      <m:den>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e>
                            </m:d>
                          </m:e>
                          <m:sup>
                            <m:r>
                              <a:rPr lang="en-US" altLang="zh-CN" sz="2800" i="1">
                                <a:latin typeface="Cambria Math" panose="02040503050406030204" pitchFamily="18" charset="0"/>
                              </a:rPr>
                              <m:t>𝑁</m:t>
                            </m:r>
                          </m:sup>
                        </m:sSup>
                      </m:den>
                    </m:f>
                  </m:oMath>
                </a14:m>
                <a:endParaRPr lang="en-US" altLang="zh-CN" sz="2800" i="1" dirty="0">
                  <a:latin typeface="Cambria Math" panose="02040503050406030204" pitchFamily="18" charset="0"/>
                </a:endParaRPr>
              </a:p>
              <a:p>
                <a:r>
                  <a:rPr lang="en-US" altLang="zh-CN" sz="2800" b="0" dirty="0"/>
                  <a:t>    	      </a:t>
                </a:r>
                <a14:m>
                  <m:oMath xmlns:m="http://schemas.openxmlformats.org/officeDocument/2006/math">
                    <m:r>
                      <a:rPr lang="en-US" altLang="zh-CN" sz="2800" b="0" i="1" smtClean="0">
                        <a:latin typeface="Cambria Math" panose="02040503050406030204" pitchFamily="18" charset="0"/>
                      </a:rPr>
                      <m:t>=</m:t>
                    </m:r>
                    <m:nary>
                      <m:naryPr>
                        <m:chr m:val="∑"/>
                        <m:ctrlPr>
                          <a:rPr lang="en-US" altLang="zh-CN" sz="2800" b="0" i="1" smtClean="0">
                            <a:solidFill>
                              <a:srgbClr val="FF0000"/>
                            </a:solidFill>
                            <a:latin typeface="Cambria Math" panose="02040503050406030204" pitchFamily="18" charset="0"/>
                          </a:rPr>
                        </m:ctrlPr>
                      </m:naryPr>
                      <m:sub>
                        <m:r>
                          <m:rPr>
                            <m:brk m:alnAt="23"/>
                          </m:rPr>
                          <a:rPr lang="en-US" altLang="zh-CN" sz="2800" b="0" i="1" smtClean="0">
                            <a:solidFill>
                              <a:srgbClr val="FF0000"/>
                            </a:solidFill>
                            <a:latin typeface="Cambria Math" panose="02040503050406030204" pitchFamily="18" charset="0"/>
                          </a:rPr>
                          <m:t>𝑖</m:t>
                        </m:r>
                        <m:r>
                          <a:rPr lang="en-US" altLang="zh-CN" sz="2800" b="0" i="1" smtClean="0">
                            <a:solidFill>
                              <a:srgbClr val="FF0000"/>
                            </a:solidFill>
                            <a:latin typeface="Cambria Math" panose="02040503050406030204" pitchFamily="18" charset="0"/>
                          </a:rPr>
                          <m:t>=1</m:t>
                        </m:r>
                      </m:sub>
                      <m:sup>
                        <m:r>
                          <a:rPr lang="en-US" altLang="zh-CN" sz="2800" b="0" i="1" smtClean="0">
                            <a:solidFill>
                              <a:srgbClr val="FF0000"/>
                            </a:solidFill>
                            <a:latin typeface="Cambria Math" panose="02040503050406030204" pitchFamily="18" charset="0"/>
                          </a:rPr>
                          <m:t>𝑁</m:t>
                        </m:r>
                      </m:sup>
                      <m:e>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r>
                                  <m:rPr>
                                    <m:sty m:val="p"/>
                                  </m:rPr>
                                  <a:rPr lang="en-US" altLang="zh-CN" sz="2800" i="1">
                                    <a:solidFill>
                                      <a:srgbClr val="FF0000"/>
                                    </a:solidFill>
                                    <a:latin typeface="Cambria Math" panose="02040503050406030204" pitchFamily="18" charset="0"/>
                                  </a:rPr>
                                  <m:t>iv</m:t>
                                </m:r>
                              </m:e>
                              <m:sub>
                                <m:r>
                                  <a:rPr lang="en-US" altLang="zh-CN" sz="2800" b="0" i="1" smtClean="0">
                                    <a:solidFill>
                                      <a:srgbClr val="FF0000"/>
                                    </a:solidFill>
                                    <a:latin typeface="Cambria Math" panose="02040503050406030204" pitchFamily="18" charset="0"/>
                                  </a:rPr>
                                  <m:t>𝑖</m:t>
                                </m:r>
                              </m:sub>
                            </m:sSub>
                          </m:num>
                          <m:den>
                            <m:sSup>
                              <m:sSupPr>
                                <m:ctrlPr>
                                  <a:rPr lang="en-US" altLang="zh-CN" sz="2800" i="1">
                                    <a:solidFill>
                                      <a:srgbClr val="FF0000"/>
                                    </a:solidFill>
                                    <a:latin typeface="Cambria Math" panose="02040503050406030204" pitchFamily="18" charset="0"/>
                                  </a:rPr>
                                </m:ctrlPr>
                              </m:sSupPr>
                              <m:e>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1+</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e>
                                </m:d>
                              </m:e>
                              <m:sup>
                                <m:r>
                                  <a:rPr lang="en-US" altLang="zh-CN" sz="2800" b="0" i="1" smtClean="0">
                                    <a:solidFill>
                                      <a:srgbClr val="FF0000"/>
                                    </a:solidFill>
                                    <a:latin typeface="Cambria Math" panose="02040503050406030204" pitchFamily="18" charset="0"/>
                                  </a:rPr>
                                  <m:t>𝑖</m:t>
                                </m:r>
                              </m:sup>
                            </m:sSup>
                          </m:den>
                        </m:f>
                        <m:r>
                          <a:rPr lang="en-US" altLang="zh-CN" sz="2800" b="0" i="1" smtClean="0">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𝑃</m:t>
                                </m:r>
                              </m:e>
                              <m:sub>
                                <m:r>
                                  <a:rPr lang="en-US" altLang="zh-CN" sz="2800" i="1">
                                    <a:solidFill>
                                      <a:srgbClr val="FF0000"/>
                                    </a:solidFill>
                                    <a:latin typeface="Cambria Math" panose="02040503050406030204" pitchFamily="18" charset="0"/>
                                  </a:rPr>
                                  <m:t>𝑁</m:t>
                                </m:r>
                              </m:sub>
                            </m:sSub>
                          </m:num>
                          <m:den>
                            <m:sSup>
                              <m:sSupPr>
                                <m:ctrlPr>
                                  <a:rPr lang="en-US" altLang="zh-CN" sz="2800" i="1">
                                    <a:solidFill>
                                      <a:srgbClr val="FF0000"/>
                                    </a:solidFill>
                                    <a:latin typeface="Cambria Math" panose="02040503050406030204" pitchFamily="18" charset="0"/>
                                  </a:rPr>
                                </m:ctrlPr>
                              </m:sSupPr>
                              <m:e>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1+</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e>
                                </m:d>
                              </m:e>
                              <m:sup>
                                <m:r>
                                  <a:rPr lang="en-US" altLang="zh-CN" sz="2800" i="1">
                                    <a:solidFill>
                                      <a:srgbClr val="FF0000"/>
                                    </a:solidFill>
                                    <a:latin typeface="Cambria Math" panose="02040503050406030204" pitchFamily="18" charset="0"/>
                                  </a:rPr>
                                  <m:t>𝑁</m:t>
                                </m:r>
                              </m:sup>
                            </m:sSup>
                          </m:den>
                        </m:f>
                      </m:e>
                    </m:nary>
                  </m:oMath>
                </a14:m>
                <a:endParaRPr lang="en-US" altLang="zh-CN" sz="2800" dirty="0"/>
              </a:p>
              <a:p>
                <a:r>
                  <a:rPr lang="zh-CN" altLang="en-US" sz="2800" dirty="0"/>
                  <a:t>考虑公司</a:t>
                </a:r>
                <a:r>
                  <a:rPr lang="zh-CN" altLang="en-US" sz="2800" dirty="0">
                    <a:solidFill>
                      <a:srgbClr val="FF0000"/>
                    </a:solidFill>
                  </a:rPr>
                  <a:t>总是支付股利</a:t>
                </a:r>
                <a:r>
                  <a:rPr lang="zh-CN" altLang="en-US" sz="2800" dirty="0"/>
                  <a:t>、</a:t>
                </a:r>
                <a:r>
                  <a:rPr lang="zh-CN" altLang="en-US" sz="2800" dirty="0">
                    <a:solidFill>
                      <a:srgbClr val="FF0000"/>
                    </a:solidFill>
                  </a:rPr>
                  <a:t>从未被收购</a:t>
                </a:r>
                <a:r>
                  <a:rPr lang="zh-CN" altLang="en-US" sz="2800" dirty="0"/>
                  <a:t>的特殊情形：即可以</a:t>
                </a:r>
                <a:r>
                  <a:rPr lang="zh-CN" altLang="en-US" sz="2800" dirty="0">
                    <a:solidFill>
                      <a:srgbClr val="FF0000"/>
                    </a:solidFill>
                  </a:rPr>
                  <a:t>永久持有股票</a:t>
                </a:r>
                <a:r>
                  <a:rPr lang="zh-CN" altLang="en-US" sz="2800" dirty="0"/>
                  <a:t>，</a:t>
                </a:r>
                <a:r>
                  <a:rPr lang="en-US" altLang="zh-CN" sz="2800" dirty="0">
                    <a:solidFill>
                      <a:srgbClr val="FF0000"/>
                    </a:solidFill>
                  </a:rPr>
                  <a:t> </a:t>
                </a:r>
                <a14:m>
                  <m:oMath xmlns:m="http://schemas.openxmlformats.org/officeDocument/2006/math">
                    <m:r>
                      <a:rPr lang="en-US" altLang="zh-CN" sz="2800" i="1" dirty="0" smtClean="0">
                        <a:solidFill>
                          <a:srgbClr val="FF0000"/>
                        </a:solidFill>
                        <a:latin typeface="Cambria Math" panose="02040503050406030204" pitchFamily="18" charset="0"/>
                      </a:rPr>
                      <m:t>𝑁</m:t>
                    </m:r>
                    <m:r>
                      <a:rPr lang="en-US" altLang="zh-CN" sz="2800" i="1" dirty="0" smtClean="0">
                        <a:solidFill>
                          <a:srgbClr val="FF0000"/>
                        </a:solidFill>
                        <a:latin typeface="Cambria Math" panose="02040503050406030204" pitchFamily="18" charset="0"/>
                        <a:ea typeface="Cambria Math" panose="02040503050406030204" pitchFamily="18" charset="0"/>
                      </a:rPr>
                      <m:t>→</m:t>
                    </m:r>
                    <m:r>
                      <a:rPr lang="en-US" altLang="zh-CN" sz="2800" i="1" dirty="0">
                        <a:solidFill>
                          <a:srgbClr val="FF0000"/>
                        </a:solidFill>
                        <a:latin typeface="Cambria Math" panose="02040503050406030204" pitchFamily="18" charset="0"/>
                        <a:ea typeface="Cambria Math" panose="02040503050406030204" pitchFamily="18" charset="0"/>
                      </a:rPr>
                      <m:t>+</m:t>
                    </m:r>
                    <m:r>
                      <a:rPr lang="en-US" altLang="zh-CN" sz="2800" i="1" dirty="0" smtClean="0">
                        <a:solidFill>
                          <a:srgbClr val="FF0000"/>
                        </a:solidFill>
                        <a:latin typeface="Cambria Math" panose="02040503050406030204" pitchFamily="18" charset="0"/>
                        <a:ea typeface="Cambria Math" panose="02040503050406030204" pitchFamily="18" charset="0"/>
                      </a:rPr>
                      <m:t>∞</m:t>
                    </m:r>
                  </m:oMath>
                </a14:m>
                <a:endParaRPr lang="en-US" altLang="zh-CN" sz="2800" dirty="0"/>
              </a:p>
              <a:p>
                <a:r>
                  <a:rPr lang="zh-CN" altLang="en-US" sz="2800" b="1" dirty="0"/>
                  <a:t>股价</a:t>
                </a:r>
                <a:r>
                  <a:rPr lang="zh-CN" altLang="en-US" sz="2800" dirty="0"/>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r>
                              <m:rPr>
                                <m:sty m:val="p"/>
                              </m:rPr>
                              <a:rPr lang="en-US" altLang="zh-CN" sz="2800" i="1">
                                <a:latin typeface="Cambria Math" panose="02040503050406030204" pitchFamily="18" charset="0"/>
                              </a:rPr>
                              <m:t>iv</m:t>
                            </m:r>
                          </m:e>
                          <m:sub>
                            <m:r>
                              <a:rPr lang="en-US" altLang="zh-CN" sz="2800" i="1">
                                <a:latin typeface="Cambria Math" panose="02040503050406030204" pitchFamily="18" charset="0"/>
                              </a:rPr>
                              <m:t>1</m:t>
                            </m:r>
                          </m:sub>
                        </m:sSub>
                      </m:num>
                      <m:den>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r>
                              <m:rPr>
                                <m:sty m:val="p"/>
                              </m:rPr>
                              <a:rPr lang="en-US" altLang="zh-CN" sz="2800" i="1">
                                <a:latin typeface="Cambria Math" panose="02040503050406030204" pitchFamily="18" charset="0"/>
                              </a:rPr>
                              <m:t>iv</m:t>
                            </m:r>
                          </m:e>
                          <m:sub>
                            <m:r>
                              <a:rPr lang="en-US" altLang="zh-CN" sz="2800" i="1">
                                <a:latin typeface="Cambria Math" panose="02040503050406030204" pitchFamily="18" charset="0"/>
                              </a:rPr>
                              <m:t>2</m:t>
                            </m:r>
                          </m:sub>
                        </m:sSub>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e>
                          <m:sup>
                            <m:r>
                              <a:rPr lang="en-US" altLang="zh-CN" sz="2800" i="1">
                                <a:latin typeface="Cambria Math" panose="02040503050406030204" pitchFamily="18" charset="0"/>
                              </a:rPr>
                              <m:t>2</m:t>
                            </m:r>
                          </m:sup>
                        </m:sSup>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r>
                              <m:rPr>
                                <m:sty m:val="p"/>
                              </m:rPr>
                              <a:rPr lang="en-US" altLang="zh-CN" sz="2800" i="1">
                                <a:latin typeface="Cambria Math" panose="02040503050406030204" pitchFamily="18" charset="0"/>
                              </a:rPr>
                              <m:t>iv</m:t>
                            </m:r>
                          </m:e>
                          <m:sub>
                            <m:r>
                              <a:rPr lang="en-US" altLang="zh-CN" sz="2800" i="1">
                                <a:latin typeface="Cambria Math" panose="02040503050406030204" pitchFamily="18" charset="0"/>
                              </a:rPr>
                              <m:t>3</m:t>
                            </m:r>
                          </m:sub>
                        </m:sSub>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e>
                          <m:sup>
                            <m:r>
                              <a:rPr lang="en-US" altLang="zh-CN" sz="2800" i="1">
                                <a:latin typeface="Cambria Math" panose="02040503050406030204" pitchFamily="18" charset="0"/>
                              </a:rPr>
                              <m:t>3</m:t>
                            </m:r>
                          </m:sup>
                        </m:sSup>
                      </m:den>
                    </m:f>
                    <m:r>
                      <a:rPr lang="en-US" altLang="zh-CN" sz="2800" i="1">
                        <a:latin typeface="Cambria Math" panose="02040503050406030204" pitchFamily="18" charset="0"/>
                      </a:rPr>
                      <m:t>+…</m:t>
                    </m:r>
                    <m:r>
                      <a:rPr lang="en-US" altLang="zh-CN" sz="2800" b="0" i="1" smtClean="0">
                        <a:latin typeface="Cambria Math" panose="02040503050406030204" pitchFamily="18" charset="0"/>
                      </a:rPr>
                      <m:t>=</m:t>
                    </m:r>
                    <m:nary>
                      <m:naryPr>
                        <m:chr m:val="∑"/>
                        <m:ctrlPr>
                          <a:rPr lang="en-US" altLang="zh-CN" sz="2800" i="1" smtClean="0">
                            <a:solidFill>
                              <a:srgbClr val="FF0000"/>
                            </a:solidFill>
                            <a:latin typeface="Cambria Math" panose="02040503050406030204" pitchFamily="18" charset="0"/>
                          </a:rPr>
                        </m:ctrlPr>
                      </m:naryPr>
                      <m:sub>
                        <m:r>
                          <m:rPr>
                            <m:brk m:alnAt="23"/>
                          </m:rPr>
                          <a:rPr lang="en-US" altLang="zh-CN" sz="2800" i="1">
                            <a:solidFill>
                              <a:srgbClr val="FF0000"/>
                            </a:solidFill>
                            <a:latin typeface="Cambria Math" panose="02040503050406030204" pitchFamily="18" charset="0"/>
                          </a:rPr>
                          <m:t>𝑖</m:t>
                        </m:r>
                        <m:r>
                          <a:rPr lang="en-US" altLang="zh-CN" sz="2800" i="1">
                            <a:solidFill>
                              <a:srgbClr val="FF0000"/>
                            </a:solidFill>
                            <a:latin typeface="Cambria Math" panose="02040503050406030204" pitchFamily="18" charset="0"/>
                          </a:rPr>
                          <m:t>=1</m:t>
                        </m:r>
                      </m:sub>
                      <m:sup>
                        <m:r>
                          <a:rPr lang="en-US" altLang="zh-CN" sz="2800" b="0" i="1" smtClean="0">
                            <a:solidFill>
                              <a:srgbClr val="FF0000"/>
                            </a:solidFill>
                            <a:latin typeface="Cambria Math" panose="02040503050406030204" pitchFamily="18" charset="0"/>
                          </a:rPr>
                          <m:t>+</m:t>
                        </m:r>
                        <m:r>
                          <a:rPr lang="en-US" altLang="zh-CN" sz="2800" i="1" smtClean="0">
                            <a:solidFill>
                              <a:srgbClr val="FF0000"/>
                            </a:solidFill>
                            <a:latin typeface="Cambria Math" panose="02040503050406030204" pitchFamily="18" charset="0"/>
                            <a:ea typeface="Cambria Math" panose="02040503050406030204" pitchFamily="18" charset="0"/>
                          </a:rPr>
                          <m:t>∞</m:t>
                        </m:r>
                      </m:sup>
                      <m:e>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r>
                                  <m:rPr>
                                    <m:sty m:val="p"/>
                                  </m:rPr>
                                  <a:rPr lang="en-US" altLang="zh-CN" sz="2800" i="1">
                                    <a:solidFill>
                                      <a:srgbClr val="FF0000"/>
                                    </a:solidFill>
                                    <a:latin typeface="Cambria Math" panose="02040503050406030204" pitchFamily="18" charset="0"/>
                                  </a:rPr>
                                  <m:t>iv</m:t>
                                </m:r>
                              </m:e>
                              <m:sub>
                                <m:r>
                                  <a:rPr lang="en-US" altLang="zh-CN" sz="2800" i="1">
                                    <a:solidFill>
                                      <a:srgbClr val="FF0000"/>
                                    </a:solidFill>
                                    <a:latin typeface="Cambria Math" panose="02040503050406030204" pitchFamily="18" charset="0"/>
                                  </a:rPr>
                                  <m:t>𝑖</m:t>
                                </m:r>
                              </m:sub>
                            </m:sSub>
                          </m:num>
                          <m:den>
                            <m:sSup>
                              <m:sSupPr>
                                <m:ctrlPr>
                                  <a:rPr lang="en-US" altLang="zh-CN" sz="2800" i="1">
                                    <a:solidFill>
                                      <a:srgbClr val="FF0000"/>
                                    </a:solidFill>
                                    <a:latin typeface="Cambria Math" panose="02040503050406030204" pitchFamily="18" charset="0"/>
                                  </a:rPr>
                                </m:ctrlPr>
                              </m:sSupPr>
                              <m:e>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1+</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e>
                                </m:d>
                              </m:e>
                              <m:sup>
                                <m:r>
                                  <a:rPr lang="en-US" altLang="zh-CN" sz="2800" i="1">
                                    <a:solidFill>
                                      <a:srgbClr val="FF0000"/>
                                    </a:solidFill>
                                    <a:latin typeface="Cambria Math" panose="02040503050406030204" pitchFamily="18" charset="0"/>
                                  </a:rPr>
                                  <m:t>𝑖</m:t>
                                </m:r>
                              </m:sup>
                            </m:sSup>
                          </m:den>
                        </m:f>
                      </m:e>
                    </m:nary>
                  </m:oMath>
                </a14:m>
                <a:endParaRPr lang="zh-CN" altLang="en-US" sz="2800" dirty="0"/>
              </a:p>
            </p:txBody>
          </p:sp>
        </mc:Choice>
        <mc:Fallback xmlns="">
          <p:sp>
            <p:nvSpPr>
              <p:cNvPr id="2" name="文本框 1">
                <a:extLst>
                  <a:ext uri="{FF2B5EF4-FFF2-40B4-BE49-F238E27FC236}">
                    <a16:creationId xmlns:a16="http://schemas.microsoft.com/office/drawing/2014/main" id="{9A765D78-B947-B268-3D1E-E8A231A7B399}"/>
                  </a:ext>
                </a:extLst>
              </p:cNvPr>
              <p:cNvSpPr txBox="1">
                <a:spLocks noRot="1" noChangeAspect="1" noMove="1" noResize="1" noEditPoints="1" noAdjustHandles="1" noChangeArrowheads="1" noChangeShapeType="1" noTextEdit="1"/>
              </p:cNvSpPr>
              <p:nvPr/>
            </p:nvSpPr>
            <p:spPr>
              <a:xfrm>
                <a:off x="982756" y="1120587"/>
                <a:ext cx="10226487" cy="4073936"/>
              </a:xfrm>
              <a:prstGeom prst="rect">
                <a:avLst/>
              </a:prstGeom>
              <a:blipFill>
                <a:blip r:embed="rId4"/>
                <a:stretch>
                  <a:fillRect l="-1192" t="-1647" r="-6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109E9E4-2CCE-B286-8033-0CD48D1AC180}"/>
              </a:ext>
            </a:extLst>
          </p:cNvPr>
          <p:cNvPicPr>
            <a:picLocks noChangeAspect="1"/>
          </p:cNvPicPr>
          <p:nvPr/>
        </p:nvPicPr>
        <p:blipFill>
          <a:blip r:embed="rId5"/>
          <a:stretch>
            <a:fillRect/>
          </a:stretch>
        </p:blipFill>
        <p:spPr>
          <a:xfrm>
            <a:off x="2489111" y="5267249"/>
            <a:ext cx="7213778" cy="1292525"/>
          </a:xfrm>
          <a:prstGeom prst="rect">
            <a:avLst/>
          </a:prstGeom>
        </p:spPr>
      </p:pic>
    </p:spTree>
    <p:extLst>
      <p:ext uri="{BB962C8B-B14F-4D97-AF65-F5344CB8AC3E}">
        <p14:creationId xmlns:p14="http://schemas.microsoft.com/office/powerpoint/2010/main" val="1008005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948263"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零增长模型</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9288761-7378-FE7D-0839-79C7499647B3}"/>
                  </a:ext>
                </a:extLst>
              </p:cNvPr>
              <p:cNvSpPr txBox="1"/>
              <p:nvPr/>
            </p:nvSpPr>
            <p:spPr>
              <a:xfrm>
                <a:off x="1176616" y="2191303"/>
                <a:ext cx="9838765" cy="1421030"/>
              </a:xfrm>
              <a:prstGeom prst="rect">
                <a:avLst/>
              </a:prstGeom>
              <a:noFill/>
            </p:spPr>
            <p:txBody>
              <a:bodyPr wrap="square">
                <a:spAutoFit/>
              </a:bodyPr>
              <a:lstStyle/>
              <a:p>
                <a:r>
                  <a:rPr lang="zh-CN" altLang="en-US" sz="2800" b="1" dirty="0"/>
                  <a:t>零增长模型</a:t>
                </a:r>
                <a:r>
                  <a:rPr lang="zh-CN" altLang="en-US" sz="2800" dirty="0"/>
                  <a:t>：股利是固定的，假设</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𝐷</m:t>
                        </m:r>
                        <m:r>
                          <m:rPr>
                            <m:sty m:val="p"/>
                          </m:rPr>
                          <a:rPr lang="en-US" altLang="zh-CN" sz="2800" i="1">
                            <a:latin typeface="Cambria Math" panose="02040503050406030204" pitchFamily="18" charset="0"/>
                          </a:rPr>
                          <m:t>iv</m:t>
                        </m:r>
                      </m:e>
                      <m:sub>
                        <m:r>
                          <a:rPr lang="en-US" altLang="zh-CN" sz="2800" i="1">
                            <a:latin typeface="Cambria Math" panose="02040503050406030204" pitchFamily="18" charset="0"/>
                          </a:rPr>
                          <m:t>1</m:t>
                        </m:r>
                      </m:sub>
                    </m:sSub>
                    <m:r>
                      <a:rPr lang="en-US" altLang="zh-CN" sz="2800" b="0" i="0"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r>
                          <m:rPr>
                            <m:sty m:val="p"/>
                          </m:rPr>
                          <a:rPr lang="en-US" altLang="zh-CN" sz="2800" i="1">
                            <a:latin typeface="Cambria Math" panose="02040503050406030204" pitchFamily="18" charset="0"/>
                          </a:rPr>
                          <m:t>iv</m:t>
                        </m:r>
                      </m:e>
                      <m:sub>
                        <m:r>
                          <a:rPr lang="en-US" altLang="zh-CN" sz="2800" i="1">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r>
                          <m:rPr>
                            <m:sty m:val="p"/>
                          </m:rPr>
                          <a:rPr lang="en-US" altLang="zh-CN" sz="2800" i="1">
                            <a:latin typeface="Cambria Math" panose="02040503050406030204" pitchFamily="18" charset="0"/>
                          </a:rPr>
                          <m:t>iv</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oMath>
                </a14:m>
                <a:endParaRPr lang="en-US" altLang="zh-CN" sz="2800" dirty="0"/>
              </a:p>
              <a:p>
                <a:endParaRPr lang="en-US" altLang="zh-CN" sz="1400" dirty="0"/>
              </a:p>
              <a:p>
                <a:r>
                  <a:rPr lang="zh-CN" altLang="en-US" sz="2800" dirty="0"/>
                  <a:t>股价</a:t>
                </a:r>
                <a:r>
                  <a:rPr lang="zh-CN" altLang="en-US" sz="2800" dirty="0">
                    <a:solidFill>
                      <a:schemeClr val="tx1"/>
                    </a:solidFill>
                  </a:rPr>
                  <a:t>：</a:t>
                </a:r>
                <a:r>
                  <a:rPr lang="en-US" altLang="zh-CN" sz="2800" dirty="0">
                    <a:solidFill>
                      <a:schemeClr val="tx1"/>
                    </a:solidFill>
                  </a:rPr>
                  <a:t> </a:t>
                </a:r>
                <a14:m>
                  <m:oMath xmlns:m="http://schemas.openxmlformats.org/officeDocument/2006/math">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𝑃</m:t>
                        </m:r>
                      </m:e>
                      <m:sub>
                        <m:r>
                          <a:rPr lang="en-US" altLang="zh-CN" sz="2800" i="1">
                            <a:solidFill>
                              <a:schemeClr val="tx1"/>
                            </a:solidFill>
                            <a:latin typeface="Cambria Math" panose="02040503050406030204" pitchFamily="18" charset="0"/>
                          </a:rPr>
                          <m:t>0</m:t>
                        </m:r>
                      </m:sub>
                    </m:sSub>
                    <m:r>
                      <a:rPr lang="en-US" altLang="zh-CN" sz="2800" i="1">
                        <a:solidFill>
                          <a:schemeClr val="tx1"/>
                        </a:solidFill>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𝐷</m:t>
                            </m:r>
                            <m:r>
                              <m:rPr>
                                <m:sty m:val="p"/>
                              </m:rPr>
                              <a:rPr lang="en-US" altLang="zh-CN" sz="2800" i="1">
                                <a:solidFill>
                                  <a:schemeClr val="tx1"/>
                                </a:solidFill>
                                <a:latin typeface="Cambria Math" panose="02040503050406030204" pitchFamily="18" charset="0"/>
                              </a:rPr>
                              <m:t>iv</m:t>
                            </m:r>
                          </m:e>
                          <m:sub>
                            <m:r>
                              <a:rPr lang="en-US" altLang="zh-CN" sz="2800" i="1">
                                <a:solidFill>
                                  <a:schemeClr val="tx1"/>
                                </a:solidFill>
                                <a:latin typeface="Cambria Math" panose="02040503050406030204" pitchFamily="18" charset="0"/>
                              </a:rPr>
                              <m:t>1</m:t>
                            </m:r>
                          </m:sub>
                        </m:sSub>
                      </m:num>
                      <m:den>
                        <m:r>
                          <a:rPr lang="en-US" altLang="zh-CN" sz="2800" i="1">
                            <a:solidFill>
                              <a:schemeClr val="tx1"/>
                            </a:solidFill>
                            <a:latin typeface="Cambria Math" panose="02040503050406030204" pitchFamily="18" charset="0"/>
                          </a:rPr>
                          <m:t>1+</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𝐸</m:t>
                            </m:r>
                          </m:sub>
                        </m:sSub>
                      </m:den>
                    </m:f>
                    <m:r>
                      <a:rPr lang="en-US" altLang="zh-CN" sz="2800" i="1">
                        <a:solidFill>
                          <a:schemeClr val="tx1"/>
                        </a:solidFill>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𝐷</m:t>
                            </m:r>
                            <m:r>
                              <m:rPr>
                                <m:sty m:val="p"/>
                              </m:rPr>
                              <a:rPr lang="en-US" altLang="zh-CN" sz="2800" i="1">
                                <a:solidFill>
                                  <a:schemeClr val="tx1"/>
                                </a:solidFill>
                                <a:latin typeface="Cambria Math" panose="02040503050406030204" pitchFamily="18" charset="0"/>
                              </a:rPr>
                              <m:t>iv</m:t>
                            </m:r>
                          </m:e>
                          <m:sub>
                            <m:r>
                              <a:rPr lang="en-US" altLang="zh-CN" sz="2800" i="1">
                                <a:solidFill>
                                  <a:schemeClr val="tx1"/>
                                </a:solidFill>
                                <a:latin typeface="Cambria Math" panose="02040503050406030204" pitchFamily="18" charset="0"/>
                              </a:rPr>
                              <m:t>2</m:t>
                            </m:r>
                          </m:sub>
                        </m:sSub>
                      </m:num>
                      <m:den>
                        <m:sSup>
                          <m:sSupPr>
                            <m:ctrlPr>
                              <a:rPr lang="en-US" altLang="zh-CN" sz="2800" i="1">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(1+</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𝐸</m:t>
                                </m:r>
                              </m:sub>
                            </m:sSub>
                            <m:r>
                              <a:rPr lang="en-US" altLang="zh-CN" sz="2800" i="1">
                                <a:solidFill>
                                  <a:schemeClr val="tx1"/>
                                </a:solidFill>
                                <a:latin typeface="Cambria Math" panose="02040503050406030204" pitchFamily="18" charset="0"/>
                              </a:rPr>
                              <m:t>)</m:t>
                            </m:r>
                          </m:e>
                          <m:sup>
                            <m:r>
                              <a:rPr lang="en-US" altLang="zh-CN" sz="2800" i="1">
                                <a:solidFill>
                                  <a:schemeClr val="tx1"/>
                                </a:solidFill>
                                <a:latin typeface="Cambria Math" panose="02040503050406030204" pitchFamily="18" charset="0"/>
                              </a:rPr>
                              <m:t>2</m:t>
                            </m:r>
                          </m:sup>
                        </m:sSup>
                      </m:den>
                    </m:f>
                    <m:r>
                      <a:rPr lang="en-US" altLang="zh-CN" sz="2800" i="1">
                        <a:solidFill>
                          <a:schemeClr val="tx1"/>
                        </a:solidFill>
                        <a:latin typeface="Cambria Math" panose="02040503050406030204" pitchFamily="18" charset="0"/>
                      </a:rPr>
                      <m:t>+</m:t>
                    </m:r>
                    <m:f>
                      <m:fPr>
                        <m:ctrlPr>
                          <a:rPr lang="en-US" altLang="zh-CN" sz="2800" i="1">
                            <a:solidFill>
                              <a:schemeClr val="tx1"/>
                            </a:solidFill>
                            <a:latin typeface="Cambria Math" panose="02040503050406030204" pitchFamily="18" charset="0"/>
                          </a:rPr>
                        </m:ctrlPr>
                      </m:fPr>
                      <m:num>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𝐷</m:t>
                            </m:r>
                            <m:r>
                              <m:rPr>
                                <m:sty m:val="p"/>
                              </m:rPr>
                              <a:rPr lang="en-US" altLang="zh-CN" sz="2800" i="1">
                                <a:solidFill>
                                  <a:schemeClr val="tx1"/>
                                </a:solidFill>
                                <a:latin typeface="Cambria Math" panose="02040503050406030204" pitchFamily="18" charset="0"/>
                              </a:rPr>
                              <m:t>iv</m:t>
                            </m:r>
                          </m:e>
                          <m:sub>
                            <m:r>
                              <a:rPr lang="en-US" altLang="zh-CN" sz="2800" i="1">
                                <a:solidFill>
                                  <a:schemeClr val="tx1"/>
                                </a:solidFill>
                                <a:latin typeface="Cambria Math" panose="02040503050406030204" pitchFamily="18" charset="0"/>
                              </a:rPr>
                              <m:t>3</m:t>
                            </m:r>
                          </m:sub>
                        </m:sSub>
                      </m:num>
                      <m:den>
                        <m:sSup>
                          <m:sSupPr>
                            <m:ctrlPr>
                              <a:rPr lang="en-US" altLang="zh-CN" sz="2800" i="1">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(1+</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𝐸</m:t>
                                </m:r>
                              </m:sub>
                            </m:sSub>
                            <m:r>
                              <a:rPr lang="en-US" altLang="zh-CN" sz="2800" i="1">
                                <a:solidFill>
                                  <a:schemeClr val="tx1"/>
                                </a:solidFill>
                                <a:latin typeface="Cambria Math" panose="02040503050406030204" pitchFamily="18" charset="0"/>
                              </a:rPr>
                              <m:t>)</m:t>
                            </m:r>
                          </m:e>
                          <m:sup>
                            <m:r>
                              <a:rPr lang="en-US" altLang="zh-CN" sz="2800" i="1">
                                <a:solidFill>
                                  <a:schemeClr val="tx1"/>
                                </a:solidFill>
                                <a:latin typeface="Cambria Math" panose="02040503050406030204" pitchFamily="18" charset="0"/>
                              </a:rPr>
                              <m:t>3</m:t>
                            </m:r>
                          </m:sup>
                        </m:sSup>
                      </m:den>
                    </m:f>
                    <m:r>
                      <a:rPr lang="en-US" altLang="zh-CN" sz="2800" i="1">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m:t>
                    </m:r>
                    <m:nary>
                      <m:naryPr>
                        <m:chr m:val="∑"/>
                        <m:ctrlPr>
                          <a:rPr lang="en-US" altLang="zh-CN" sz="2800" i="1" smtClean="0">
                            <a:solidFill>
                              <a:schemeClr val="tx1"/>
                            </a:solidFill>
                            <a:latin typeface="Cambria Math" panose="02040503050406030204" pitchFamily="18" charset="0"/>
                          </a:rPr>
                        </m:ctrlPr>
                      </m:naryPr>
                      <m:sub>
                        <m:r>
                          <m:rPr>
                            <m:brk m:alnAt="23"/>
                          </m:rPr>
                          <a:rPr lang="en-US" altLang="zh-CN" sz="2800" i="1">
                            <a:solidFill>
                              <a:schemeClr val="tx1"/>
                            </a:solidFill>
                            <a:latin typeface="Cambria Math" panose="02040503050406030204" pitchFamily="18" charset="0"/>
                          </a:rPr>
                          <m:t>𝑖</m:t>
                        </m:r>
                        <m:r>
                          <a:rPr lang="en-US" altLang="zh-CN" sz="2800" i="1">
                            <a:solidFill>
                              <a:schemeClr val="tx1"/>
                            </a:solidFill>
                            <a:latin typeface="Cambria Math" panose="02040503050406030204" pitchFamily="18" charset="0"/>
                          </a:rPr>
                          <m:t>=1</m:t>
                        </m:r>
                      </m:sub>
                      <m:sup>
                        <m:r>
                          <a:rPr lang="en-US" altLang="zh-CN" sz="2800" b="0" i="1" smtClean="0">
                            <a:solidFill>
                              <a:schemeClr val="tx1"/>
                            </a:solidFill>
                            <a:latin typeface="Cambria Math" panose="02040503050406030204" pitchFamily="18" charset="0"/>
                          </a:rPr>
                          <m:t>+</m:t>
                        </m:r>
                        <m:r>
                          <a:rPr lang="en-US" altLang="zh-CN" sz="2800" i="1" smtClean="0">
                            <a:solidFill>
                              <a:schemeClr val="tx1"/>
                            </a:solidFill>
                            <a:latin typeface="Cambria Math" panose="02040503050406030204" pitchFamily="18" charset="0"/>
                            <a:ea typeface="Cambria Math" panose="02040503050406030204" pitchFamily="18" charset="0"/>
                          </a:rPr>
                          <m:t>∞</m:t>
                        </m:r>
                      </m:sup>
                      <m:e>
                        <m:f>
                          <m:fPr>
                            <m:ctrlPr>
                              <a:rPr lang="en-US" altLang="zh-CN" sz="2800" i="1">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𝐷𝑖𝑣</m:t>
                            </m:r>
                          </m:num>
                          <m:den>
                            <m:sSup>
                              <m:sSupPr>
                                <m:ctrlPr>
                                  <a:rPr lang="en-US" altLang="zh-CN" sz="2800" i="1">
                                    <a:solidFill>
                                      <a:schemeClr val="tx1"/>
                                    </a:solidFill>
                                    <a:latin typeface="Cambria Math" panose="02040503050406030204" pitchFamily="18" charset="0"/>
                                  </a:rPr>
                                </m:ctrlPr>
                              </m:sSupPr>
                              <m:e>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1+</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𝑟</m:t>
                                        </m:r>
                                      </m:e>
                                      <m:sub>
                                        <m:r>
                                          <a:rPr lang="en-US" altLang="zh-CN" sz="2800" i="1">
                                            <a:solidFill>
                                              <a:schemeClr val="tx1"/>
                                            </a:solidFill>
                                            <a:latin typeface="Cambria Math" panose="02040503050406030204" pitchFamily="18" charset="0"/>
                                          </a:rPr>
                                          <m:t>𝐸</m:t>
                                        </m:r>
                                      </m:sub>
                                    </m:sSub>
                                  </m:e>
                                </m:d>
                              </m:e>
                              <m:sup>
                                <m:r>
                                  <a:rPr lang="en-US" altLang="zh-CN" sz="2800" i="1">
                                    <a:solidFill>
                                      <a:schemeClr val="tx1"/>
                                    </a:solidFill>
                                    <a:latin typeface="Cambria Math" panose="02040503050406030204" pitchFamily="18" charset="0"/>
                                  </a:rPr>
                                  <m:t>𝑖</m:t>
                                </m:r>
                              </m:sup>
                            </m:sSup>
                          </m:den>
                        </m:f>
                        <m:r>
                          <a:rPr lang="en-US" altLang="zh-CN" sz="2800" b="0" i="1" smtClean="0">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𝐷</m:t>
                            </m:r>
                            <m:r>
                              <a:rPr lang="en-US" altLang="zh-CN" sz="2800" b="0" i="1" smtClean="0">
                                <a:solidFill>
                                  <a:srgbClr val="FF0000"/>
                                </a:solidFill>
                                <a:latin typeface="Cambria Math" panose="02040503050406030204" pitchFamily="18" charset="0"/>
                              </a:rPr>
                              <m:t>𝑖𝑣</m:t>
                            </m:r>
                          </m:num>
                          <m:den>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den>
                        </m:f>
                      </m:e>
                    </m:nary>
                  </m:oMath>
                </a14:m>
                <a:endParaRPr lang="en-US" altLang="zh-CN" sz="2800" dirty="0"/>
              </a:p>
            </p:txBody>
          </p:sp>
        </mc:Choice>
        <mc:Fallback xmlns="">
          <p:sp>
            <p:nvSpPr>
              <p:cNvPr id="7" name="文本框 6">
                <a:extLst>
                  <a:ext uri="{FF2B5EF4-FFF2-40B4-BE49-F238E27FC236}">
                    <a16:creationId xmlns:a16="http://schemas.microsoft.com/office/drawing/2014/main" id="{E9288761-7378-FE7D-0839-79C7499647B3}"/>
                  </a:ext>
                </a:extLst>
              </p:cNvPr>
              <p:cNvSpPr txBox="1">
                <a:spLocks noRot="1" noChangeAspect="1" noMove="1" noResize="1" noEditPoints="1" noAdjustHandles="1" noChangeArrowheads="1" noChangeShapeType="1" noTextEdit="1"/>
              </p:cNvSpPr>
              <p:nvPr/>
            </p:nvSpPr>
            <p:spPr>
              <a:xfrm>
                <a:off x="1176616" y="2191303"/>
                <a:ext cx="9838765" cy="1421030"/>
              </a:xfrm>
              <a:prstGeom prst="rect">
                <a:avLst/>
              </a:prstGeom>
              <a:blipFill>
                <a:blip r:embed="rId3"/>
                <a:stretch>
                  <a:fillRect l="-1239" t="-4274" b="-42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9D425A3-7A06-AE71-9BDB-F1CFAE24B513}"/>
              </a:ext>
            </a:extLst>
          </p:cNvPr>
          <p:cNvPicPr>
            <a:picLocks noChangeAspect="1"/>
          </p:cNvPicPr>
          <p:nvPr/>
        </p:nvPicPr>
        <p:blipFill>
          <a:blip r:embed="rId4"/>
          <a:stretch>
            <a:fillRect/>
          </a:stretch>
        </p:blipFill>
        <p:spPr>
          <a:xfrm>
            <a:off x="1671857" y="4737402"/>
            <a:ext cx="8848282" cy="1586875"/>
          </a:xfrm>
          <a:prstGeom prst="rect">
            <a:avLst/>
          </a:prstGeom>
        </p:spPr>
      </p:pic>
    </p:spTree>
    <p:extLst>
      <p:ext uri="{BB962C8B-B14F-4D97-AF65-F5344CB8AC3E}">
        <p14:creationId xmlns:p14="http://schemas.microsoft.com/office/powerpoint/2010/main" val="2312946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332713"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不变股利增长率模型</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A876821-76F8-4A8D-F213-E360CA75E50A}"/>
                  </a:ext>
                </a:extLst>
              </p:cNvPr>
              <p:cNvSpPr txBox="1"/>
              <p:nvPr/>
            </p:nvSpPr>
            <p:spPr>
              <a:xfrm>
                <a:off x="811306" y="1281953"/>
                <a:ext cx="10569389" cy="3357971"/>
              </a:xfrm>
              <a:prstGeom prst="rect">
                <a:avLst/>
              </a:prstGeom>
              <a:noFill/>
            </p:spPr>
            <p:txBody>
              <a:bodyPr wrap="square" rtlCol="0">
                <a:spAutoFit/>
              </a:bodyPr>
              <a:lstStyle/>
              <a:p>
                <a:pPr algn="l"/>
                <a:r>
                  <a:rPr lang="zh-CN" altLang="en-US" sz="2800" b="1" dirty="0"/>
                  <a:t>不变股利增长率模型</a:t>
                </a:r>
                <a:r>
                  <a:rPr lang="zh-CN" altLang="en-US" sz="2800" dirty="0"/>
                  <a:t>：股利将永远按照一个恒定的增长率</a:t>
                </a:r>
                <a14:m>
                  <m:oMath xmlns:m="http://schemas.openxmlformats.org/officeDocument/2006/math">
                    <m:r>
                      <a:rPr lang="en-US" altLang="zh-CN" sz="2800" i="1" dirty="0" smtClean="0">
                        <a:latin typeface="Cambria Math" panose="02040503050406030204" pitchFamily="18" charset="0"/>
                      </a:rPr>
                      <m:t>𝑔</m:t>
                    </m:r>
                  </m:oMath>
                </a14:m>
                <a:r>
                  <a:rPr lang="zh-CN" altLang="en-US" sz="2800" dirty="0"/>
                  <a:t>增长。</a:t>
                </a:r>
                <a:endParaRPr lang="en-US" altLang="zh-CN" sz="2800" dirty="0"/>
              </a:p>
              <a:p>
                <a:pPr algn="l"/>
                <a:endParaRPr lang="en-US" altLang="zh-CN" sz="1400" dirty="0"/>
              </a:p>
              <a:p>
                <a:r>
                  <a:rPr lang="zh-CN" altLang="en-US" sz="2800" dirty="0"/>
                  <a:t>根据</a:t>
                </a:r>
                <a:r>
                  <a:rPr lang="zh-CN" altLang="en-US" sz="2800" dirty="0">
                    <a:solidFill>
                      <a:srgbClr val="FF0000"/>
                    </a:solidFill>
                  </a:rPr>
                  <a:t>增长型永续年金</a:t>
                </a:r>
                <a:r>
                  <a:rPr lang="zh-CN" altLang="en-US" sz="2800" dirty="0"/>
                  <a:t>公式可得：</a:t>
                </a:r>
                <a14:m>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𝑃</m:t>
                        </m:r>
                      </m:e>
                      <m:sub>
                        <m:r>
                          <a:rPr lang="en-US" altLang="zh-CN" sz="2800" b="0" i="1" smtClean="0">
                            <a:solidFill>
                              <a:srgbClr val="FF0000"/>
                            </a:solidFill>
                            <a:latin typeface="Cambria Math" panose="02040503050406030204" pitchFamily="18" charset="0"/>
                          </a:rPr>
                          <m:t>0</m:t>
                        </m:r>
                      </m:sub>
                    </m:sSub>
                    <m:r>
                      <a:rPr lang="en-US" altLang="zh-CN" sz="2800" b="0" i="0" smtClean="0">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r>
                              <m:rPr>
                                <m:sty m:val="p"/>
                              </m:rPr>
                              <a:rPr lang="en-US" altLang="zh-CN" sz="2800" i="1">
                                <a:solidFill>
                                  <a:srgbClr val="FF0000"/>
                                </a:solidFill>
                                <a:latin typeface="Cambria Math" panose="02040503050406030204" pitchFamily="18" charset="0"/>
                              </a:rPr>
                              <m:t>iv</m:t>
                            </m:r>
                          </m:e>
                          <m:sub>
                            <m:r>
                              <a:rPr lang="en-US" altLang="zh-CN" sz="2800" i="1">
                                <a:solidFill>
                                  <a:srgbClr val="FF0000"/>
                                </a:solidFill>
                                <a:latin typeface="Cambria Math" panose="02040503050406030204" pitchFamily="18" charset="0"/>
                              </a:rPr>
                              <m:t>1</m:t>
                            </m:r>
                          </m:sub>
                        </m:sSub>
                      </m:num>
                      <m:den>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𝑔</m:t>
                        </m:r>
                      </m:den>
                    </m:f>
                  </m:oMath>
                </a14:m>
                <a:r>
                  <a:rPr lang="zh-CN" altLang="en-US" sz="2800" dirty="0"/>
                  <a:t>→</a:t>
                </a:r>
                <a:r>
                  <a:rPr lang="en-US" altLang="zh-CN" sz="2800" dirty="0">
                    <a:solidFill>
                      <a:srgbClr val="FF0000"/>
                    </a:solidFill>
                  </a:rPr>
                  <a:t> </a:t>
                </a:r>
                <a14:m>
                  <m:oMath xmlns:m="http://schemas.openxmlformats.org/officeDocument/2006/math">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r>
                      <a:rPr lang="en-US" altLang="zh-CN" sz="2800" b="0" i="0" smtClean="0">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r>
                              <m:rPr>
                                <m:sty m:val="p"/>
                              </m:rPr>
                              <a:rPr lang="en-US" altLang="zh-CN" sz="2800" i="1">
                                <a:solidFill>
                                  <a:srgbClr val="FF0000"/>
                                </a:solidFill>
                                <a:latin typeface="Cambria Math" panose="02040503050406030204" pitchFamily="18" charset="0"/>
                              </a:rPr>
                              <m:t>iv</m:t>
                            </m:r>
                          </m:e>
                          <m:sub>
                            <m:r>
                              <a:rPr lang="en-US" altLang="zh-CN" sz="2800" i="1">
                                <a:solidFill>
                                  <a:srgbClr val="FF0000"/>
                                </a:solidFill>
                                <a:latin typeface="Cambria Math" panose="02040503050406030204" pitchFamily="18" charset="0"/>
                              </a:rPr>
                              <m:t>1</m:t>
                            </m:r>
                          </m:sub>
                        </m:sSub>
                      </m:num>
                      <m:den>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𝑃</m:t>
                            </m:r>
                          </m:e>
                          <m:sub>
                            <m:r>
                              <a:rPr lang="en-US" altLang="zh-CN" sz="2800" i="1">
                                <a:solidFill>
                                  <a:srgbClr val="FF0000"/>
                                </a:solidFill>
                                <a:latin typeface="Cambria Math" panose="02040503050406030204" pitchFamily="18" charset="0"/>
                              </a:rPr>
                              <m:t>0</m:t>
                            </m:r>
                          </m:sub>
                        </m:sSub>
                      </m:den>
                    </m:f>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𝑔</m:t>
                    </m:r>
                  </m:oMath>
                </a14:m>
                <a:endParaRPr lang="en-US" altLang="zh-CN" sz="2800" dirty="0"/>
              </a:p>
              <a:p>
                <a:endParaRPr lang="en-US" altLang="zh-CN" sz="1400" dirty="0"/>
              </a:p>
              <a:p>
                <a:r>
                  <a:rPr lang="zh-CN" altLang="en-US" sz="2800" dirty="0"/>
                  <a:t>结论</a:t>
                </a:r>
                <a:r>
                  <a:rPr lang="zh-CN" altLang="en-US" sz="2800" dirty="0">
                    <a:solidFill>
                      <a:srgbClr val="FF0000"/>
                    </a:solidFill>
                  </a:rPr>
                  <a:t>☆</a:t>
                </a:r>
                <a:r>
                  <a:rPr lang="zh-CN" altLang="en-US" sz="2800" dirty="0"/>
                  <a:t> ：</a:t>
                </a:r>
                <a:endParaRPr lang="en-US" altLang="zh-CN" sz="2800" dirty="0"/>
              </a:p>
              <a:p>
                <a:r>
                  <a:rPr lang="zh-CN" altLang="en-US" sz="2800" dirty="0"/>
                  <a:t>（</a:t>
                </a:r>
                <a:r>
                  <a:rPr lang="en-US" altLang="zh-CN" sz="2800" dirty="0"/>
                  <a:t>1</a:t>
                </a:r>
                <a:r>
                  <a:rPr lang="zh-CN" altLang="en-US" sz="2800" dirty="0"/>
                  <a:t>）在期望股利增长率</a:t>
                </a:r>
                <a14:m>
                  <m:oMath xmlns:m="http://schemas.openxmlformats.org/officeDocument/2006/math">
                    <m:r>
                      <a:rPr lang="en-US" altLang="zh-CN" sz="2800" i="1">
                        <a:latin typeface="Cambria Math" panose="02040503050406030204" pitchFamily="18" charset="0"/>
                      </a:rPr>
                      <m:t>𝑔</m:t>
                    </m:r>
                  </m:oMath>
                </a14:m>
                <a:r>
                  <a:rPr lang="zh-CN" altLang="en-US" sz="2800" dirty="0"/>
                  <a:t>固定不变的前提下，股利增长率</a:t>
                </a:r>
                <a14:m>
                  <m:oMath xmlns:m="http://schemas.openxmlformats.org/officeDocument/2006/math">
                    <m:r>
                      <a:rPr lang="en-US" altLang="zh-CN" sz="2800" b="0" i="1" smtClean="0">
                        <a:solidFill>
                          <a:schemeClr val="tx1"/>
                        </a:solidFill>
                        <a:latin typeface="Cambria Math" panose="02040503050406030204" pitchFamily="18" charset="0"/>
                      </a:rPr>
                      <m:t>𝑔</m:t>
                    </m:r>
                  </m:oMath>
                </a14:m>
                <a:r>
                  <a:rPr lang="en-US" altLang="zh-CN" sz="2800" dirty="0"/>
                  <a:t>=</a:t>
                </a:r>
                <a:r>
                  <a:rPr lang="zh-CN" altLang="en-US" sz="2800" dirty="0"/>
                  <a:t>期望的股价增长率（资本利得率）；</a:t>
                </a:r>
                <a:endParaRPr lang="en-US" altLang="zh-CN" sz="2800" dirty="0"/>
              </a:p>
              <a:p>
                <a:r>
                  <a:rPr lang="zh-CN" altLang="en-US" sz="2800" dirty="0"/>
                  <a:t>（</a:t>
                </a:r>
                <a:r>
                  <a:rPr lang="en-US" altLang="zh-CN" sz="2800" dirty="0"/>
                  <a:t>2</a:t>
                </a:r>
                <a:r>
                  <a:rPr lang="zh-CN" altLang="en-US" sz="2800" dirty="0"/>
                  <a:t>）为了使股价最大化，应该尽可能</a:t>
                </a:r>
                <a:r>
                  <a:rPr lang="zh-CN" altLang="en-US" sz="2800" dirty="0">
                    <a:solidFill>
                      <a:srgbClr val="FF0000"/>
                    </a:solidFill>
                  </a:rPr>
                  <a:t>增大</a:t>
                </a:r>
                <a14:m>
                  <m:oMath xmlns:m="http://schemas.openxmlformats.org/officeDocument/2006/math">
                    <m:r>
                      <a:rPr lang="en-US" altLang="zh-CN" sz="2800" b="0" i="1" smtClean="0">
                        <a:solidFill>
                          <a:srgbClr val="FF0000"/>
                        </a:solidFill>
                        <a:latin typeface="Cambria Math" panose="02040503050406030204" pitchFamily="18" charset="0"/>
                      </a:rPr>
                      <m:t>𝑔</m:t>
                    </m:r>
                  </m:oMath>
                </a14:m>
                <a:r>
                  <a:rPr lang="zh-CN" altLang="en-US" sz="2800" dirty="0">
                    <a:solidFill>
                      <a:srgbClr val="FF0000"/>
                    </a:solidFill>
                  </a:rPr>
                  <a:t>和</a:t>
                </a:r>
                <a14:m>
                  <m:oMath xmlns:m="http://schemas.openxmlformats.org/officeDocument/2006/math">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r>
                          <m:rPr>
                            <m:sty m:val="p"/>
                          </m:rPr>
                          <a:rPr lang="en-US" altLang="zh-CN" sz="2800" i="1">
                            <a:solidFill>
                              <a:srgbClr val="FF0000"/>
                            </a:solidFill>
                            <a:latin typeface="Cambria Math" panose="02040503050406030204" pitchFamily="18" charset="0"/>
                          </a:rPr>
                          <m:t>iv</m:t>
                        </m:r>
                      </m:e>
                      <m:sub>
                        <m:r>
                          <a:rPr lang="en-US" altLang="zh-CN" sz="2800" i="1">
                            <a:solidFill>
                              <a:srgbClr val="FF0000"/>
                            </a:solidFill>
                            <a:latin typeface="Cambria Math" panose="02040503050406030204" pitchFamily="18" charset="0"/>
                          </a:rPr>
                          <m:t>1</m:t>
                        </m:r>
                      </m:sub>
                    </m:sSub>
                  </m:oMath>
                </a14:m>
                <a:r>
                  <a:rPr lang="zh-CN" altLang="en-US" sz="2800" dirty="0"/>
                  <a:t>。</a:t>
                </a:r>
                <a:endParaRPr lang="en-US" altLang="zh-CN" sz="2800" dirty="0"/>
              </a:p>
            </p:txBody>
          </p:sp>
        </mc:Choice>
        <mc:Fallback xmlns="">
          <p:sp>
            <p:nvSpPr>
              <p:cNvPr id="2" name="文本框 1">
                <a:extLst>
                  <a:ext uri="{FF2B5EF4-FFF2-40B4-BE49-F238E27FC236}">
                    <a16:creationId xmlns:a16="http://schemas.microsoft.com/office/drawing/2014/main" id="{9A876821-76F8-4A8D-F213-E360CA75E50A}"/>
                  </a:ext>
                </a:extLst>
              </p:cNvPr>
              <p:cNvSpPr txBox="1">
                <a:spLocks noRot="1" noChangeAspect="1" noMove="1" noResize="1" noEditPoints="1" noAdjustHandles="1" noChangeArrowheads="1" noChangeShapeType="1" noTextEdit="1"/>
              </p:cNvSpPr>
              <p:nvPr/>
            </p:nvSpPr>
            <p:spPr>
              <a:xfrm>
                <a:off x="811306" y="1281953"/>
                <a:ext cx="10569389" cy="3357971"/>
              </a:xfrm>
              <a:prstGeom prst="rect">
                <a:avLst/>
              </a:prstGeom>
              <a:blipFill>
                <a:blip r:embed="rId3"/>
                <a:stretch>
                  <a:fillRect l="-1153" t="-1815" b="-399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89E5391-4BAC-7F2F-8A1B-6D5F6889F39F}"/>
              </a:ext>
            </a:extLst>
          </p:cNvPr>
          <p:cNvPicPr>
            <a:picLocks noChangeAspect="1"/>
          </p:cNvPicPr>
          <p:nvPr/>
        </p:nvPicPr>
        <p:blipFill>
          <a:blip r:embed="rId4"/>
          <a:stretch>
            <a:fillRect/>
          </a:stretch>
        </p:blipFill>
        <p:spPr>
          <a:xfrm>
            <a:off x="1843508" y="4893421"/>
            <a:ext cx="8504984" cy="1525307"/>
          </a:xfrm>
          <a:prstGeom prst="rect">
            <a:avLst/>
          </a:prstGeom>
        </p:spPr>
      </p:pic>
    </p:spTree>
    <p:extLst>
      <p:ext uri="{BB962C8B-B14F-4D97-AF65-F5344CB8AC3E}">
        <p14:creationId xmlns:p14="http://schemas.microsoft.com/office/powerpoint/2010/main" val="217072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332713"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不变股利增长率模型</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485BBF5-169F-C887-77B4-68DD19A828FF}"/>
                  </a:ext>
                </a:extLst>
              </p:cNvPr>
              <p:cNvSpPr txBox="1"/>
              <p:nvPr/>
            </p:nvSpPr>
            <p:spPr>
              <a:xfrm>
                <a:off x="35859" y="944673"/>
                <a:ext cx="12120283" cy="5235536"/>
              </a:xfrm>
              <a:prstGeom prst="rect">
                <a:avLst/>
              </a:prstGeom>
              <a:noFill/>
            </p:spPr>
            <p:txBody>
              <a:bodyPr wrap="square" rtlCol="0">
                <a:spAutoFit/>
              </a:bodyPr>
              <a:lstStyle/>
              <a:p>
                <a14:m>
                  <m:oMath xmlns:m="http://schemas.openxmlformats.org/officeDocument/2006/math">
                    <m:r>
                      <a:rPr lang="en-US" altLang="zh-CN" sz="2800" b="0" i="1" smtClean="0">
                        <a:latin typeface="Cambria Math" panose="02040503050406030204" pitchFamily="18" charset="0"/>
                      </a:rPr>
                      <m:t>𝑡</m:t>
                    </m:r>
                  </m:oMath>
                </a14:m>
                <a:r>
                  <a:rPr lang="zh-CN" altLang="en-US" sz="2800" dirty="0"/>
                  <a:t>期每股股利：</a:t>
                </a:r>
                <a:endParaRPr lang="en-US" altLang="zh-CN" sz="280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r>
                            <m:rPr>
                              <m:sty m:val="p"/>
                            </m:rPr>
                            <a:rPr lang="en-US" altLang="zh-CN" sz="2800" i="1">
                              <a:solidFill>
                                <a:srgbClr val="FF0000"/>
                              </a:solidFill>
                              <a:latin typeface="Cambria Math" panose="02040503050406030204" pitchFamily="18" charset="0"/>
                            </a:rPr>
                            <m:t>iv</m:t>
                          </m:r>
                        </m:e>
                        <m:sub>
                          <m:r>
                            <a:rPr lang="en-US" altLang="zh-CN" sz="2800" b="0" i="1" smtClean="0">
                              <a:solidFill>
                                <a:srgbClr val="FF0000"/>
                              </a:solidFill>
                              <a:latin typeface="Cambria Math" panose="02040503050406030204" pitchFamily="18" charset="0"/>
                            </a:rPr>
                            <m:t>𝑡</m:t>
                          </m:r>
                        </m:sub>
                      </m:sSub>
                      <m:r>
                        <a:rPr lang="en-US" altLang="zh-CN" sz="2800" b="0" i="1" smtClean="0">
                          <a:solidFill>
                            <a:srgbClr val="FF0000"/>
                          </a:solidFill>
                          <a:latin typeface="Cambria Math" panose="02040503050406030204" pitchFamily="18" charset="0"/>
                        </a:rPr>
                        <m:t>=</m:t>
                      </m:r>
                      <m:f>
                        <m:fPr>
                          <m:ctrlPr>
                            <a:rPr lang="en-US" altLang="zh-CN" sz="2800" b="0" i="1" smtClean="0">
                              <a:solidFill>
                                <a:schemeClr val="tx1"/>
                              </a:solidFill>
                              <a:latin typeface="Cambria Math" panose="02040503050406030204" pitchFamily="18" charset="0"/>
                            </a:rPr>
                          </m:ctrlPr>
                        </m:fPr>
                        <m:num>
                          <m:r>
                            <a:rPr lang="en-US" altLang="zh-CN" sz="2800" b="0" i="1" smtClean="0">
                              <a:solidFill>
                                <a:schemeClr val="tx1"/>
                              </a:solidFill>
                              <a:latin typeface="Cambria Math" panose="02040503050406030204" pitchFamily="18" charset="0"/>
                            </a:rPr>
                            <m:t>𝑡</m:t>
                          </m:r>
                          <m:r>
                            <a:rPr lang="zh-CN" altLang="en-US" sz="2800" i="1">
                              <a:latin typeface="Cambria Math" panose="02040503050406030204" pitchFamily="18" charset="0"/>
                            </a:rPr>
                            <m:t>期</m:t>
                          </m:r>
                          <m:r>
                            <a:rPr lang="zh-CN" altLang="en-US" sz="2800" i="1" smtClean="0">
                              <a:latin typeface="Cambria Math" panose="02040503050406030204" pitchFamily="18" charset="0"/>
                            </a:rPr>
                            <m:t>净利润</m:t>
                          </m:r>
                        </m:num>
                        <m:den>
                          <m:r>
                            <a:rPr lang="en-US" altLang="zh-CN" sz="2800" b="0" i="1" smtClean="0">
                              <a:solidFill>
                                <a:schemeClr val="tx1"/>
                              </a:solidFill>
                              <a:latin typeface="Cambria Math" panose="02040503050406030204" pitchFamily="18" charset="0"/>
                            </a:rPr>
                            <m:t>𝑡</m:t>
                          </m:r>
                          <m:r>
                            <a:rPr lang="zh-CN" altLang="en-US" sz="2800" i="1">
                              <a:latin typeface="Cambria Math" panose="02040503050406030204" pitchFamily="18" charset="0"/>
                            </a:rPr>
                            <m:t>期</m:t>
                          </m:r>
                          <m:r>
                            <a:rPr lang="zh-CN" altLang="en-US" sz="2800" i="1" smtClean="0">
                              <a:latin typeface="Cambria Math" panose="02040503050406030204" pitchFamily="18" charset="0"/>
                            </a:rPr>
                            <m:t>流通股</m:t>
                          </m:r>
                          <m:r>
                            <a:rPr lang="zh-CN" altLang="en-US" sz="2800" i="1">
                              <a:latin typeface="Cambria Math" panose="02040503050406030204" pitchFamily="18" charset="0"/>
                            </a:rPr>
                            <m:t>股数</m:t>
                          </m:r>
                        </m:den>
                      </m:f>
                      <m:r>
                        <a:rPr lang="en-US" altLang="zh-CN" sz="2800" b="0" i="1" smtClean="0">
                          <a:solidFill>
                            <a:schemeClr val="tx1"/>
                          </a:solidFill>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𝑡</m:t>
                      </m:r>
                      <m:r>
                        <a:rPr lang="zh-CN" altLang="en-US" sz="2800" i="1" dirty="0" smtClean="0">
                          <a:latin typeface="Cambria Math" panose="02040503050406030204" pitchFamily="18" charset="0"/>
                        </a:rPr>
                        <m:t>期股利支付率</m:t>
                      </m:r>
                      <m:r>
                        <a:rPr lang="en-US" altLang="zh-CN" sz="2800" b="0" i="0" dirty="0" smtClean="0">
                          <a:latin typeface="Cambria Math" panose="02040503050406030204" pitchFamily="18" charset="0"/>
                        </a:rPr>
                        <m:t>=</m:t>
                      </m:r>
                      <m:sSub>
                        <m:sSubPr>
                          <m:ctrlPr>
                            <a:rPr lang="en-US" altLang="zh-CN" sz="2800" b="0" i="1" dirty="0" smtClean="0">
                              <a:solidFill>
                                <a:srgbClr val="FF0000"/>
                              </a:solidFill>
                              <a:latin typeface="Cambria Math" panose="02040503050406030204" pitchFamily="18" charset="0"/>
                            </a:rPr>
                          </m:ctrlPr>
                        </m:sSubPr>
                        <m:e>
                          <m:r>
                            <a:rPr lang="en-US" altLang="zh-CN" sz="2800" b="0" i="1" dirty="0" smtClean="0">
                              <a:solidFill>
                                <a:srgbClr val="FF0000"/>
                              </a:solidFill>
                              <a:latin typeface="Cambria Math" panose="02040503050406030204" pitchFamily="18" charset="0"/>
                            </a:rPr>
                            <m:t>𝐸𝑃𝑆</m:t>
                          </m:r>
                        </m:e>
                        <m:sub>
                          <m:r>
                            <a:rPr lang="en-US" altLang="zh-CN" sz="2800" b="0" i="1" dirty="0" smtClean="0">
                              <a:solidFill>
                                <a:srgbClr val="FF0000"/>
                              </a:solidFill>
                              <a:latin typeface="Cambria Math" panose="02040503050406030204" pitchFamily="18" charset="0"/>
                            </a:rPr>
                            <m:t>𝑡</m:t>
                          </m:r>
                        </m:sub>
                      </m:sSub>
                      <m:r>
                        <a:rPr lang="en-US" altLang="zh-CN" sz="2800" i="1">
                          <a:solidFill>
                            <a:srgbClr val="FF0000"/>
                          </a:solidFill>
                          <a:latin typeface="Cambria Math" panose="02040503050406030204" pitchFamily="18" charset="0"/>
                          <a:ea typeface="Cambria Math" panose="02040503050406030204" pitchFamily="18" charset="0"/>
                        </a:rPr>
                        <m:t>×</m:t>
                      </m:r>
                      <m:r>
                        <a:rPr lang="en-US" altLang="zh-CN" sz="2800" i="1">
                          <a:solidFill>
                            <a:srgbClr val="FF0000"/>
                          </a:solidFill>
                          <a:latin typeface="Cambria Math" panose="02040503050406030204" pitchFamily="18" charset="0"/>
                        </a:rPr>
                        <m:t>𝑡</m:t>
                      </m:r>
                      <m:r>
                        <a:rPr lang="zh-CN" altLang="en-US" sz="2800" i="1" dirty="0">
                          <a:solidFill>
                            <a:srgbClr val="FF0000"/>
                          </a:solidFill>
                          <a:latin typeface="Cambria Math" panose="02040503050406030204" pitchFamily="18" charset="0"/>
                        </a:rPr>
                        <m:t>期股利支付率</m:t>
                      </m:r>
                    </m:oMath>
                  </m:oMathPara>
                </a14:m>
                <a:endParaRPr lang="en-US" altLang="zh-CN" sz="2800" dirty="0">
                  <a:solidFill>
                    <a:srgbClr val="FF0000"/>
                  </a:solidFill>
                </a:endParaRPr>
              </a:p>
              <a:p>
                <a:endParaRPr lang="en-US" altLang="zh-CN" sz="1400" dirty="0"/>
              </a:p>
              <a:p>
                <a:r>
                  <a:rPr lang="zh-CN" altLang="en-US" sz="2800" dirty="0"/>
                  <a:t>增加股利的</a:t>
                </a:r>
                <a:r>
                  <a:rPr lang="en-US" altLang="zh-CN" sz="2800" dirty="0"/>
                  <a:t>3</a:t>
                </a:r>
                <a:r>
                  <a:rPr lang="zh-CN" altLang="en-US" sz="2800" dirty="0"/>
                  <a:t>种方式：①增加净利润；②减少流通股股数；③提高股利支付率</a:t>
                </a:r>
                <a:endParaRPr lang="en-US" altLang="zh-CN" sz="2800" dirty="0"/>
              </a:p>
              <a:p>
                <a:endParaRPr lang="en-US" altLang="zh-CN" sz="1400" dirty="0"/>
              </a:p>
              <a:p>
                <a:pPr/>
                <a14:m>
                  <m:oMathPara xmlns:m="http://schemas.openxmlformats.org/officeDocument/2006/math">
                    <m:oMathParaPr>
                      <m:jc m:val="left"/>
                    </m:oMathParaPr>
                    <m:oMath xmlns:m="http://schemas.openxmlformats.org/officeDocument/2006/math">
                      <m:d>
                        <m:dPr>
                          <m:begChr m:val="{"/>
                          <m:endChr m:val=""/>
                          <m:ctrlPr>
                            <a:rPr lang="en-US" altLang="zh-CN" sz="2800" i="1" smtClean="0">
                              <a:latin typeface="Cambria Math" panose="02040503050406030204" pitchFamily="18" charset="0"/>
                            </a:rPr>
                          </m:ctrlPr>
                        </m:dPr>
                        <m:e>
                          <m:eqArr>
                            <m:eqArrPr>
                              <m:ctrlPr>
                                <a:rPr lang="zh-CN" altLang="en-US" sz="2800" i="1">
                                  <a:latin typeface="Cambria Math" panose="02040503050406030204" pitchFamily="18" charset="0"/>
                                </a:rPr>
                              </m:ctrlPr>
                            </m:eqArrPr>
                            <m:e>
                              <m:r>
                                <a:rPr lang="zh-CN" altLang="en-US" sz="2800" i="1">
                                  <a:latin typeface="Cambria Math" panose="02040503050406030204" pitchFamily="18" charset="0"/>
                                </a:rPr>
                                <m:t>净利润的变动量</m:t>
                              </m:r>
                              <m:r>
                                <a:rPr lang="en-US" altLang="zh-CN" sz="2800" i="1">
                                  <a:latin typeface="Cambria Math" panose="02040503050406030204" pitchFamily="18" charset="0"/>
                                </a:rPr>
                                <m:t>=</m:t>
                              </m:r>
                              <m:r>
                                <a:rPr lang="zh-CN" altLang="en-US" sz="2800" i="1">
                                  <a:latin typeface="Cambria Math" panose="02040503050406030204" pitchFamily="18" charset="0"/>
                                </a:rPr>
                                <m:t>新投资</m:t>
                              </m:r>
                              <m:r>
                                <a:rPr lang="en-US" altLang="zh-CN" sz="2800" i="1">
                                  <a:latin typeface="Cambria Math" panose="02040503050406030204" pitchFamily="18" charset="0"/>
                                </a:rPr>
                                <m:t>×</m:t>
                              </m:r>
                              <m:r>
                                <a:rPr lang="zh-CN" altLang="en-US" sz="2800" i="1">
                                  <a:latin typeface="Cambria Math" panose="02040503050406030204" pitchFamily="18" charset="0"/>
                                </a:rPr>
                                <m:t>新投资回报率</m:t>
                              </m:r>
                            </m:e>
                            <m:e>
                              <m:r>
                                <a:rPr lang="zh-CN" altLang="en-US" sz="2800" i="1">
                                  <a:latin typeface="Cambria Math" panose="02040503050406030204" pitchFamily="18" charset="0"/>
                                </a:rPr>
                                <m:t>新投资</m:t>
                              </m:r>
                              <m:r>
                                <a:rPr lang="en-US" altLang="zh-CN" sz="2800" i="1">
                                  <a:latin typeface="Cambria Math" panose="02040503050406030204" pitchFamily="18" charset="0"/>
                                </a:rPr>
                                <m:t>=</m:t>
                              </m:r>
                              <m:r>
                                <a:rPr lang="zh-CN" altLang="en-US" sz="2800" i="1">
                                  <a:latin typeface="Cambria Math" panose="02040503050406030204" pitchFamily="18" charset="0"/>
                                </a:rPr>
                                <m:t>净利润</m:t>
                              </m:r>
                              <m:r>
                                <a:rPr lang="en-US" altLang="zh-CN" sz="2800" i="1">
                                  <a:latin typeface="Cambria Math" panose="02040503050406030204" pitchFamily="18" charset="0"/>
                                </a:rPr>
                                <m:t>×</m:t>
                              </m:r>
                              <m:r>
                                <a:rPr lang="zh-CN" altLang="en-US" sz="2800" i="1">
                                  <a:latin typeface="Cambria Math" panose="02040503050406030204" pitchFamily="18" charset="0"/>
                                </a:rPr>
                                <m:t>留存比率</m:t>
                              </m:r>
                            </m:e>
                          </m:eqArr>
                        </m:e>
                      </m:d>
                    </m:oMath>
                  </m:oMathPara>
                </a14:m>
                <a:endParaRPr lang="en-US" altLang="zh-CN" sz="2800" dirty="0"/>
              </a:p>
              <a:p>
                <a:pPr/>
                <a14:m>
                  <m:oMathPara xmlns:m="http://schemas.openxmlformats.org/officeDocument/2006/math">
                    <m:oMathParaPr>
                      <m:jc m:val="left"/>
                    </m:oMathParaPr>
                    <m:oMath xmlns:m="http://schemas.openxmlformats.org/officeDocument/2006/math">
                      <m:r>
                        <a:rPr lang="zh-CN" altLang="en-US" sz="2800" i="1" smtClean="0">
                          <a:latin typeface="Cambria Math" panose="02040503050406030204" pitchFamily="18" charset="0"/>
                        </a:rPr>
                        <m:t>净利润增长率</m:t>
                      </m:r>
                      <m:r>
                        <a:rPr lang="en-US" altLang="zh-CN" sz="2800" i="1">
                          <a:latin typeface="Cambria Math" panose="02040503050406030204" pitchFamily="18" charset="0"/>
                        </a:rPr>
                        <m:t>=</m:t>
                      </m:r>
                      <m:f>
                        <m:fPr>
                          <m:ctrlPr>
                            <a:rPr lang="en-US" altLang="zh-CN" sz="2800" i="1" smtClean="0">
                              <a:latin typeface="Cambria Math" panose="02040503050406030204" pitchFamily="18" charset="0"/>
                            </a:rPr>
                          </m:ctrlPr>
                        </m:fPr>
                        <m:num>
                          <m:r>
                            <a:rPr lang="zh-CN" altLang="en-US" sz="2800" i="1">
                              <a:latin typeface="Cambria Math" panose="02040503050406030204" pitchFamily="18" charset="0"/>
                            </a:rPr>
                            <m:t>净利润的变动量</m:t>
                          </m:r>
                        </m:num>
                        <m:den>
                          <m:r>
                            <a:rPr lang="zh-CN" altLang="en-US" sz="2800" i="1">
                              <a:latin typeface="Cambria Math" panose="02040503050406030204" pitchFamily="18" charset="0"/>
                            </a:rPr>
                            <m:t>净利润</m:t>
                          </m:r>
                        </m:den>
                      </m:f>
                      <m:r>
                        <a:rPr lang="en-US" altLang="zh-CN" sz="2800" i="1">
                          <a:latin typeface="Cambria Math" panose="02040503050406030204" pitchFamily="18" charset="0"/>
                        </a:rPr>
                        <m:t>=</m:t>
                      </m:r>
                      <m:r>
                        <a:rPr lang="zh-CN" altLang="en-US" sz="2800" i="1" smtClean="0">
                          <a:latin typeface="Cambria Math" panose="02040503050406030204" pitchFamily="18" charset="0"/>
                        </a:rPr>
                        <m:t>留存比率</m:t>
                      </m:r>
                      <m:r>
                        <a:rPr lang="en-US" altLang="zh-CN" sz="2800" i="1" smtClean="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新投资</m:t>
                      </m:r>
                      <m:r>
                        <a:rPr lang="zh-CN" altLang="en-US" sz="2800" i="1" smtClean="0">
                          <a:latin typeface="Cambria Math" panose="02040503050406030204" pitchFamily="18" charset="0"/>
                          <a:ea typeface="Cambria Math" panose="02040503050406030204" pitchFamily="18" charset="0"/>
                        </a:rPr>
                        <m:t>回报率</m:t>
                      </m:r>
                    </m:oMath>
                  </m:oMathPara>
                </a14:m>
                <a:endParaRPr lang="en-US" altLang="zh-CN" sz="2800" dirty="0"/>
              </a:p>
              <a:p>
                <a:endParaRPr lang="en-US" altLang="zh-CN" sz="1400" dirty="0"/>
              </a:p>
              <a:p>
                <a:r>
                  <a:rPr lang="zh-CN" altLang="en-US" sz="2800" dirty="0"/>
                  <a:t>结论：若公司不发行新股也不回购现有股票（即</a:t>
                </a:r>
                <a:r>
                  <a:rPr lang="zh-CN" altLang="en-US" sz="2800" b="1" dirty="0"/>
                  <a:t>流通股股数不变</a:t>
                </a:r>
                <a:r>
                  <a:rPr lang="zh-CN" altLang="en-US" sz="2800" dirty="0"/>
                  <a:t>），且保持</a:t>
                </a:r>
                <a:r>
                  <a:rPr lang="zh-CN" altLang="en-US" sz="2800" b="1" dirty="0"/>
                  <a:t>股利支付率</a:t>
                </a:r>
                <a:r>
                  <a:rPr lang="zh-CN" altLang="en-US" sz="2800" dirty="0"/>
                  <a:t>不变，则</a:t>
                </a:r>
                <a14:m>
                  <m:oMath xmlns:m="http://schemas.openxmlformats.org/officeDocument/2006/math">
                    <m:r>
                      <a:rPr lang="zh-CN" altLang="en-US" sz="2800" i="1" dirty="0" smtClean="0">
                        <a:solidFill>
                          <a:srgbClr val="FF0000"/>
                        </a:solidFill>
                        <a:latin typeface="Cambria Math" panose="02040503050406030204" pitchFamily="18" charset="0"/>
                      </a:rPr>
                      <m:t>股利增长率</m:t>
                    </m:r>
                    <m:r>
                      <a:rPr lang="en-US" altLang="zh-CN" sz="2800" b="0" i="1" dirty="0" smtClean="0">
                        <a:solidFill>
                          <a:srgbClr val="FF0000"/>
                        </a:solidFill>
                        <a:latin typeface="Cambria Math" panose="02040503050406030204" pitchFamily="18" charset="0"/>
                      </a:rPr>
                      <m:t>𝑔</m:t>
                    </m:r>
                    <m:r>
                      <a:rPr lang="en-US" altLang="zh-CN" sz="2800" i="1" dirty="0" smtClean="0">
                        <a:solidFill>
                          <a:srgbClr val="FF0000"/>
                        </a:solidFill>
                        <a:latin typeface="Cambria Math" panose="02040503050406030204" pitchFamily="18" charset="0"/>
                      </a:rPr>
                      <m:t>=</m:t>
                    </m:r>
                  </m:oMath>
                </a14:m>
                <a:r>
                  <a:rPr lang="zh-CN" altLang="en-US" sz="2800" dirty="0">
                    <a:solidFill>
                      <a:srgbClr val="FF0000"/>
                    </a:solidFill>
                  </a:rPr>
                  <a:t>净利润增长率</a:t>
                </a:r>
                <a:r>
                  <a:rPr lang="en-US" altLang="zh-CN" sz="2800" dirty="0">
                    <a:solidFill>
                      <a:srgbClr val="FF0000"/>
                    </a:solidFill>
                  </a:rPr>
                  <a:t>=</a:t>
                </a:r>
                <a14:m>
                  <m:oMath xmlns:m="http://schemas.openxmlformats.org/officeDocument/2006/math">
                    <m:r>
                      <a:rPr lang="zh-CN" altLang="en-US" sz="2800" i="1" smtClean="0">
                        <a:solidFill>
                          <a:srgbClr val="FF0000"/>
                        </a:solidFill>
                        <a:latin typeface="Cambria Math" panose="02040503050406030204" pitchFamily="18" charset="0"/>
                      </a:rPr>
                      <m:t>留存比率</m:t>
                    </m:r>
                    <m:r>
                      <a:rPr lang="en-US" altLang="zh-CN" sz="2800" i="1">
                        <a:solidFill>
                          <a:srgbClr val="FF0000"/>
                        </a:solidFill>
                        <a:latin typeface="Cambria Math" panose="02040503050406030204" pitchFamily="18" charset="0"/>
                        <a:ea typeface="Cambria Math" panose="02040503050406030204" pitchFamily="18" charset="0"/>
                      </a:rPr>
                      <m:t>×</m:t>
                    </m:r>
                    <m:r>
                      <a:rPr lang="zh-CN" altLang="en-US" sz="2800" i="1">
                        <a:solidFill>
                          <a:srgbClr val="FF0000"/>
                        </a:solidFill>
                        <a:latin typeface="Cambria Math" panose="02040503050406030204" pitchFamily="18" charset="0"/>
                        <a:ea typeface="Cambria Math" panose="02040503050406030204" pitchFamily="18" charset="0"/>
                      </a:rPr>
                      <m:t>新投资回报率</m:t>
                    </m:r>
                  </m:oMath>
                </a14:m>
                <a:endParaRPr lang="zh-CN" altLang="en-US" sz="2800" dirty="0">
                  <a:solidFill>
                    <a:srgbClr val="FF0000"/>
                  </a:solidFill>
                </a:endParaRPr>
              </a:p>
            </p:txBody>
          </p:sp>
        </mc:Choice>
        <mc:Fallback xmlns="">
          <p:sp>
            <p:nvSpPr>
              <p:cNvPr id="3" name="文本框 2">
                <a:extLst>
                  <a:ext uri="{FF2B5EF4-FFF2-40B4-BE49-F238E27FC236}">
                    <a16:creationId xmlns:a16="http://schemas.microsoft.com/office/drawing/2014/main" id="{B485BBF5-169F-C887-77B4-68DD19A828FF}"/>
                  </a:ext>
                </a:extLst>
              </p:cNvPr>
              <p:cNvSpPr txBox="1">
                <a:spLocks noRot="1" noChangeAspect="1" noMove="1" noResize="1" noEditPoints="1" noAdjustHandles="1" noChangeArrowheads="1" noChangeShapeType="1" noTextEdit="1"/>
              </p:cNvSpPr>
              <p:nvPr/>
            </p:nvSpPr>
            <p:spPr>
              <a:xfrm>
                <a:off x="35859" y="944673"/>
                <a:ext cx="12120283" cy="5235536"/>
              </a:xfrm>
              <a:prstGeom prst="rect">
                <a:avLst/>
              </a:prstGeom>
              <a:blipFill>
                <a:blip r:embed="rId3"/>
                <a:stretch>
                  <a:fillRect l="-1056" t="-1281" r="-654" b="-2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224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BDE7442-B828-21AB-370D-7F6BD851B51B}"/>
                  </a:ext>
                </a:extLst>
              </p:cNvPr>
              <p:cNvSpPr txBox="1"/>
              <p:nvPr/>
            </p:nvSpPr>
            <p:spPr>
              <a:xfrm>
                <a:off x="443346" y="1047861"/>
                <a:ext cx="11305308" cy="3323987"/>
              </a:xfrm>
              <a:prstGeom prst="rect">
                <a:avLst/>
              </a:prstGeom>
              <a:noFill/>
            </p:spPr>
            <p:txBody>
              <a:bodyPr wrap="square">
                <a:spAutoFit/>
              </a:bodyPr>
              <a:lstStyle/>
              <a:p>
                <a:r>
                  <a:rPr lang="zh-CN" altLang="en-US" sz="2800" dirty="0">
                    <a:latin typeface="+mn-ea"/>
                  </a:rPr>
                  <a:t>例题：</a:t>
                </a:r>
                <a:r>
                  <a:rPr lang="en-US" altLang="zh-CN" sz="2800" dirty="0">
                    <a:latin typeface="+mn-ea"/>
                  </a:rPr>
                  <a:t>2019</a:t>
                </a:r>
                <a:r>
                  <a:rPr lang="zh-CN" altLang="en-US" sz="2800" dirty="0">
                    <a:latin typeface="+mn-ea"/>
                  </a:rPr>
                  <a:t>年上财真题</a:t>
                </a:r>
                <a:endParaRPr lang="en-US" altLang="zh-CN" sz="2800" dirty="0">
                  <a:latin typeface="+mn-ea"/>
                </a:endParaRPr>
              </a:p>
              <a:p>
                <a:endParaRPr lang="en-US" altLang="zh-CN" sz="1400" dirty="0">
                  <a:latin typeface="+mn-ea"/>
                </a:endParaRPr>
              </a:p>
              <a:p>
                <a:r>
                  <a:rPr lang="zh-CN" altLang="en-US" sz="2800" dirty="0">
                    <a:latin typeface="+mn-ea"/>
                  </a:rPr>
                  <a:t>如果 </a:t>
                </a:r>
                <a:r>
                  <a:rPr lang="en-US" altLang="zh-CN" sz="2800" dirty="0">
                    <a:latin typeface="+mn-ea"/>
                  </a:rPr>
                  <a:t>A</a:t>
                </a:r>
                <a:r>
                  <a:rPr lang="zh-CN" altLang="en-US" sz="2800" dirty="0">
                    <a:latin typeface="+mn-ea"/>
                  </a:rPr>
                  <a:t>、</a:t>
                </a:r>
                <a:r>
                  <a:rPr lang="en-US" altLang="zh-CN" sz="2800" dirty="0">
                    <a:latin typeface="+mn-ea"/>
                  </a:rPr>
                  <a:t>B </a:t>
                </a:r>
                <a:r>
                  <a:rPr lang="zh-CN" altLang="en-US" sz="2800" dirty="0">
                    <a:latin typeface="+mn-ea"/>
                  </a:rPr>
                  <a:t>两个公司都有相同的</a:t>
                </a:r>
                <a14:m>
                  <m:oMath xmlns:m="http://schemas.openxmlformats.org/officeDocument/2006/math">
                    <m:r>
                      <a:rPr lang="zh-CN" altLang="en-US" sz="2800" i="1" smtClean="0">
                        <a:latin typeface="Cambria Math" panose="02040503050406030204" pitchFamily="18" charset="0"/>
                      </a:rPr>
                      <m:t>𝛽</m:t>
                    </m:r>
                  </m:oMath>
                </a14:m>
                <a:r>
                  <a:rPr lang="zh-CN" altLang="el-GR" sz="2800" dirty="0">
                    <a:latin typeface="+mn-ea"/>
                  </a:rPr>
                  <a:t>，</a:t>
                </a:r>
                <a:r>
                  <a:rPr lang="zh-CN" altLang="en-US" sz="2800" dirty="0">
                    <a:latin typeface="+mn-ea"/>
                  </a:rPr>
                  <a:t>相同的股利政策和增长率，</a:t>
                </a:r>
                <a:r>
                  <a:rPr lang="en-US" altLang="zh-CN" sz="2800" dirty="0">
                    <a:latin typeface="+mn-ea"/>
                  </a:rPr>
                  <a:t>EPS </a:t>
                </a:r>
                <a:r>
                  <a:rPr lang="zh-CN" altLang="en-US" sz="2800" dirty="0">
                    <a:latin typeface="+mn-ea"/>
                  </a:rPr>
                  <a:t>不同，以下正确的是（ ）。</a:t>
                </a:r>
              </a:p>
              <a:p>
                <a:r>
                  <a:rPr lang="en-US" altLang="zh-CN" sz="2800" dirty="0">
                    <a:latin typeface="+mn-ea"/>
                  </a:rPr>
                  <a:t>A.A</a:t>
                </a:r>
                <a:r>
                  <a:rPr lang="zh-CN" altLang="en-US" sz="2800" dirty="0">
                    <a:latin typeface="+mn-ea"/>
                  </a:rPr>
                  <a:t>的市盈率高 </a:t>
                </a:r>
                <a:endParaRPr lang="en-US" altLang="zh-CN" sz="2800" dirty="0">
                  <a:latin typeface="+mn-ea"/>
                </a:endParaRPr>
              </a:p>
              <a:p>
                <a:r>
                  <a:rPr lang="en-US" altLang="zh-CN" sz="2800" dirty="0">
                    <a:latin typeface="+mn-ea"/>
                  </a:rPr>
                  <a:t>B.B</a:t>
                </a:r>
                <a:r>
                  <a:rPr lang="zh-CN" altLang="en-US" sz="2800" dirty="0">
                    <a:latin typeface="+mn-ea"/>
                  </a:rPr>
                  <a:t>的市盈率高</a:t>
                </a:r>
                <a:endParaRPr lang="en-US" altLang="zh-CN" sz="2800" dirty="0">
                  <a:latin typeface="+mn-ea"/>
                </a:endParaRPr>
              </a:p>
              <a:p>
                <a:r>
                  <a:rPr lang="en-US" altLang="zh-CN" sz="2800" dirty="0">
                    <a:latin typeface="+mn-ea"/>
                  </a:rPr>
                  <a:t>C.A</a:t>
                </a:r>
                <a:r>
                  <a:rPr lang="zh-CN" altLang="en-US" sz="2800" dirty="0">
                    <a:latin typeface="+mn-ea"/>
                  </a:rPr>
                  <a:t>和</a:t>
                </a:r>
                <a:r>
                  <a:rPr lang="en-US" altLang="zh-CN" sz="2800" dirty="0">
                    <a:latin typeface="+mn-ea"/>
                  </a:rPr>
                  <a:t>B</a:t>
                </a:r>
                <a:r>
                  <a:rPr lang="zh-CN" altLang="en-US" sz="2800" dirty="0">
                    <a:latin typeface="+mn-ea"/>
                  </a:rPr>
                  <a:t>市盈率相同 </a:t>
                </a:r>
                <a:endParaRPr lang="en-US" altLang="zh-CN" sz="2800" dirty="0">
                  <a:latin typeface="+mn-ea"/>
                </a:endParaRPr>
              </a:p>
              <a:p>
                <a:r>
                  <a:rPr lang="en-US" altLang="zh-CN" sz="2800" dirty="0">
                    <a:latin typeface="+mn-ea"/>
                  </a:rPr>
                  <a:t>D.</a:t>
                </a:r>
                <a:r>
                  <a:rPr lang="zh-CN" altLang="en-US" sz="2800" dirty="0">
                    <a:latin typeface="+mn-ea"/>
                  </a:rPr>
                  <a:t>无法判断</a:t>
                </a:r>
              </a:p>
            </p:txBody>
          </p:sp>
        </mc:Choice>
        <mc:Fallback xmlns="">
          <p:sp>
            <p:nvSpPr>
              <p:cNvPr id="4" name="文本框 3">
                <a:extLst>
                  <a:ext uri="{FF2B5EF4-FFF2-40B4-BE49-F238E27FC236}">
                    <a16:creationId xmlns:a16="http://schemas.microsoft.com/office/drawing/2014/main" id="{1BDE7442-B828-21AB-370D-7F6BD851B51B}"/>
                  </a:ext>
                </a:extLst>
              </p:cNvPr>
              <p:cNvSpPr txBox="1">
                <a:spLocks noRot="1" noChangeAspect="1" noMove="1" noResize="1" noEditPoints="1" noAdjustHandles="1" noChangeArrowheads="1" noChangeShapeType="1" noTextEdit="1"/>
              </p:cNvSpPr>
              <p:nvPr/>
            </p:nvSpPr>
            <p:spPr>
              <a:xfrm>
                <a:off x="443346" y="1047861"/>
                <a:ext cx="11305308" cy="3323987"/>
              </a:xfrm>
              <a:prstGeom prst="rect">
                <a:avLst/>
              </a:prstGeom>
              <a:blipFill>
                <a:blip r:embed="rId4"/>
                <a:stretch>
                  <a:fillRect l="-1133" t="-2202" r="-4261" b="-40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E9F33E8-EBFF-3C5C-B80E-408872214113}"/>
                  </a:ext>
                </a:extLst>
              </p:cNvPr>
              <p:cNvSpPr txBox="1"/>
              <p:nvPr/>
            </p:nvSpPr>
            <p:spPr>
              <a:xfrm>
                <a:off x="443346" y="4491920"/>
                <a:ext cx="11305308" cy="1750094"/>
              </a:xfrm>
              <a:prstGeom prst="rect">
                <a:avLst/>
              </a:prstGeom>
              <a:noFill/>
            </p:spPr>
            <p:txBody>
              <a:bodyPr wrap="square">
                <a:spAutoFit/>
              </a:bodyPr>
              <a:lstStyle/>
              <a:p>
                <a:r>
                  <a:rPr lang="zh-CN" altLang="en-US" sz="2800" dirty="0"/>
                  <a:t>答：</a:t>
                </a:r>
                <a:r>
                  <a:rPr lang="en-US" altLang="zh-CN" sz="2800" dirty="0">
                    <a:solidFill>
                      <a:srgbClr val="FF0000"/>
                    </a:solidFill>
                  </a:rPr>
                  <a:t>C</a:t>
                </a:r>
                <a:r>
                  <a:rPr lang="zh-CN" altLang="en-US" sz="2800" dirty="0"/>
                  <a:t>，</a:t>
                </a:r>
                <a:r>
                  <a:rPr lang="zh-CN" altLang="en-US" sz="2800" dirty="0">
                    <a:solidFill>
                      <a:schemeClr val="accent1"/>
                    </a:solidFill>
                  </a:rPr>
                  <a:t>历史</a:t>
                </a:r>
                <a14:m>
                  <m:oMath xmlns:m="http://schemas.openxmlformats.org/officeDocument/2006/math">
                    <m:r>
                      <a:rPr lang="en-US" altLang="zh-CN" sz="2800" i="1" dirty="0" smtClean="0">
                        <a:latin typeface="Cambria Math" panose="02040503050406030204" pitchFamily="18" charset="0"/>
                      </a:rPr>
                      <m:t>𝑃</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𝐸</m:t>
                    </m:r>
                    <m:r>
                      <a:rPr lang="en-US" altLang="zh-CN" sz="2800" b="0" i="0" dirty="0" smtClean="0">
                        <a:latin typeface="Cambria Math" panose="02040503050406030204" pitchFamily="18" charset="0"/>
                      </a:rPr>
                      <m:t>(</m:t>
                    </m:r>
                    <m:sSub>
                      <m:sSubPr>
                        <m:ctrlPr>
                          <a:rPr lang="en-US" altLang="zh-CN" sz="2800" b="0" i="1" dirty="0" smtClean="0">
                            <a:solidFill>
                              <a:schemeClr val="accent1"/>
                            </a:solidFill>
                            <a:latin typeface="Cambria Math" panose="02040503050406030204" pitchFamily="18" charset="0"/>
                          </a:rPr>
                        </m:ctrlPr>
                      </m:sSubPr>
                      <m:e>
                        <m:r>
                          <a:rPr lang="en-US" altLang="zh-CN" sz="2800" i="1" dirty="0">
                            <a:solidFill>
                              <a:schemeClr val="accent1"/>
                            </a:solidFill>
                            <a:latin typeface="Cambria Math" panose="02040503050406030204" pitchFamily="18" charset="0"/>
                          </a:rPr>
                          <m:t>𝑃𝐸</m:t>
                        </m:r>
                      </m:e>
                      <m:sub>
                        <m:r>
                          <a:rPr lang="en-US" altLang="zh-CN" sz="2800" b="0" i="1" dirty="0" smtClean="0">
                            <a:solidFill>
                              <a:schemeClr val="accent1"/>
                            </a:solidFill>
                            <a:latin typeface="Cambria Math" panose="02040503050406030204" pitchFamily="18" charset="0"/>
                          </a:rPr>
                          <m:t>0</m:t>
                        </m:r>
                      </m:sub>
                    </m:sSub>
                    <m:r>
                      <a:rPr lang="en-US" altLang="zh-CN" sz="2800" b="0" i="0" dirty="0" smtClean="0">
                        <a:latin typeface="Cambria Math" panose="02040503050406030204" pitchFamily="18" charset="0"/>
                      </a:rPr>
                      <m:t>)</m:t>
                    </m:r>
                  </m:oMath>
                </a14:m>
                <a:r>
                  <a:rPr lang="en-US" altLang="zh-CN" sz="2800" dirty="0">
                    <a:ea typeface="Cambria Math" panose="02040503050406030204" pitchFamily="18" charset="0"/>
                  </a:rPr>
                  <a:t> </a:t>
                </a:r>
                <a14:m>
                  <m:oMath xmlns:m="http://schemas.openxmlformats.org/officeDocument/2006/math">
                    <m:r>
                      <a:rPr lang="en-US" altLang="zh-CN" sz="2800" i="1" dirty="0">
                        <a:latin typeface="Cambria Math" panose="02040503050406030204" pitchFamily="18" charset="0"/>
                        <a:ea typeface="Cambria Math" panose="02040503050406030204" pitchFamily="18" charset="0"/>
                      </a:rPr>
                      <m:t>=</m:t>
                    </m:r>
                    <m:f>
                      <m:fPr>
                        <m:ctrlPr>
                          <a:rPr lang="en-US" altLang="zh-CN" sz="2800" i="1" dirty="0">
                            <a:latin typeface="Cambria Math" panose="02040503050406030204" pitchFamily="18" charset="0"/>
                            <a:ea typeface="Cambria Math" panose="02040503050406030204" pitchFamily="18" charset="0"/>
                          </a:rPr>
                        </m:ctrlPr>
                      </m:fPr>
                      <m:num>
                        <m:sSub>
                          <m:sSubPr>
                            <m:ctrlPr>
                              <a:rPr lang="en-US" altLang="zh-CN" sz="2800" i="1" dirty="0" smtClean="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𝑃</m:t>
                            </m:r>
                          </m:e>
                          <m:sub>
                            <m:r>
                              <a:rPr lang="en-US" altLang="zh-CN" sz="2800" b="0" i="1" dirty="0" smtClean="0">
                                <a:latin typeface="Cambria Math" panose="02040503050406030204" pitchFamily="18" charset="0"/>
                                <a:ea typeface="Cambria Math" panose="02040503050406030204" pitchFamily="18" charset="0"/>
                              </a:rPr>
                              <m:t>0</m:t>
                            </m:r>
                          </m:sub>
                        </m:sSub>
                      </m:num>
                      <m:den>
                        <m:sSub>
                          <m:sSubPr>
                            <m:ctrlPr>
                              <a:rPr lang="en-US" altLang="zh-CN" sz="2800" i="1" dirty="0" smtClean="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𝐸𝑃𝑆</m:t>
                            </m:r>
                          </m:e>
                          <m:sub>
                            <m:r>
                              <a:rPr lang="en-US" altLang="zh-CN" sz="2800" b="0" i="1" dirty="0" smtClean="0">
                                <a:latin typeface="Cambria Math" panose="02040503050406030204" pitchFamily="18" charset="0"/>
                                <a:ea typeface="Cambria Math" panose="02040503050406030204" pitchFamily="18" charset="0"/>
                              </a:rPr>
                              <m:t>0</m:t>
                            </m:r>
                          </m:sub>
                        </m:sSub>
                      </m:den>
                    </m:f>
                    <m:r>
                      <a:rPr lang="en-US" altLang="zh-CN" sz="2800" b="0" i="1" dirty="0" smtClean="0">
                        <a:latin typeface="Cambria Math" panose="02040503050406030204" pitchFamily="18" charset="0"/>
                        <a:ea typeface="Cambria Math" panose="02040503050406030204" pitchFamily="18" charset="0"/>
                      </a:rPr>
                      <m:t>=</m:t>
                    </m:r>
                    <m:f>
                      <m:fPr>
                        <m:ctrlPr>
                          <a:rPr lang="en-US" altLang="zh-CN" sz="2800" i="1" dirty="0">
                            <a:latin typeface="Cambria Math" panose="02040503050406030204" pitchFamily="18" charset="0"/>
                            <a:ea typeface="Cambria Math" panose="02040503050406030204" pitchFamily="18" charset="0"/>
                          </a:rPr>
                        </m:ctrlPr>
                      </m:fPr>
                      <m:num>
                        <m:sSub>
                          <m:sSubPr>
                            <m:ctrlPr>
                              <a:rPr lang="en-US" altLang="zh-CN" sz="2800" i="1" dirty="0" smtClean="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𝐷𝑖𝑣</m:t>
                            </m:r>
                          </m:e>
                          <m:sub>
                            <m:r>
                              <a:rPr lang="en-US" altLang="zh-CN" sz="2800" i="1" dirty="0">
                                <a:latin typeface="Cambria Math" panose="02040503050406030204" pitchFamily="18" charset="0"/>
                                <a:ea typeface="Cambria Math" panose="02040503050406030204" pitchFamily="18" charset="0"/>
                              </a:rPr>
                              <m:t>1</m:t>
                            </m:r>
                          </m:sub>
                        </m:sSub>
                        <m:r>
                          <a:rPr lang="en-US" altLang="zh-CN" sz="2800" b="0" i="1" dirty="0"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𝑔</m:t>
                        </m:r>
                        <m:r>
                          <a:rPr lang="en-US" altLang="zh-CN" sz="2800" b="0" i="1" dirty="0" smtClean="0">
                            <a:latin typeface="Cambria Math" panose="02040503050406030204" pitchFamily="18" charset="0"/>
                            <a:ea typeface="Cambria Math" panose="02040503050406030204" pitchFamily="18" charset="0"/>
                          </a:rPr>
                          <m:t>)</m:t>
                        </m:r>
                      </m:num>
                      <m:den>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𝐸𝑃𝑆</m:t>
                            </m:r>
                          </m:e>
                          <m:sub>
                            <m:r>
                              <a:rPr lang="en-US" altLang="zh-CN" sz="2800" i="1" dirty="0">
                                <a:latin typeface="Cambria Math" panose="02040503050406030204" pitchFamily="18" charset="0"/>
                                <a:ea typeface="Cambria Math" panose="02040503050406030204" pitchFamily="18" charset="0"/>
                              </a:rPr>
                              <m:t>1</m:t>
                            </m:r>
                          </m:sub>
                        </m:sSub>
                        <m:r>
                          <a:rPr lang="en-US" altLang="zh-CN" sz="2800" b="0" i="1" dirty="0" smtClean="0">
                            <a:latin typeface="Cambria Math" panose="02040503050406030204" pitchFamily="18" charset="0"/>
                            <a:ea typeface="Cambria Math" panose="02040503050406030204" pitchFamily="18" charset="0"/>
                          </a:rPr>
                          <m:t>/(1+</m:t>
                        </m:r>
                        <m:r>
                          <a:rPr lang="en-US" altLang="zh-CN" sz="2800" b="0" i="1" dirty="0" smtClean="0">
                            <a:latin typeface="Cambria Math" panose="02040503050406030204" pitchFamily="18" charset="0"/>
                            <a:ea typeface="Cambria Math" panose="02040503050406030204" pitchFamily="18" charset="0"/>
                          </a:rPr>
                          <m:t>𝑔</m:t>
                        </m:r>
                        <m:r>
                          <a:rPr lang="en-US" altLang="zh-CN" sz="2800" b="0" i="1" dirty="0" smtClean="0">
                            <a:latin typeface="Cambria Math" panose="02040503050406030204" pitchFamily="18" charset="0"/>
                            <a:ea typeface="Cambria Math" panose="02040503050406030204" pitchFamily="18" charset="0"/>
                          </a:rPr>
                          <m:t>)</m:t>
                        </m:r>
                      </m:den>
                    </m:f>
                    <m:r>
                      <a:rPr lang="en-US" altLang="zh-CN" sz="2800" b="0" i="1" dirty="0" smtClean="0">
                        <a:latin typeface="Cambria Math" panose="02040503050406030204" pitchFamily="18" charset="0"/>
                        <a:ea typeface="Cambria Math" panose="02040503050406030204" pitchFamily="18" charset="0"/>
                      </a:rPr>
                      <m:t>=</m:t>
                    </m:r>
                    <m:f>
                      <m:fPr>
                        <m:ctrlPr>
                          <a:rPr lang="en-US" altLang="zh-CN" sz="2800" i="1" dirty="0">
                            <a:latin typeface="Cambria Math" panose="02040503050406030204" pitchFamily="18" charset="0"/>
                            <a:ea typeface="Cambria Math" panose="02040503050406030204" pitchFamily="18" charset="0"/>
                          </a:rPr>
                        </m:ctrlPr>
                      </m:fPr>
                      <m:num>
                        <m:r>
                          <a:rPr lang="zh-CN" altLang="en-US" sz="2800" i="1" dirty="0">
                            <a:latin typeface="Cambria Math" panose="02040503050406030204" pitchFamily="18" charset="0"/>
                            <a:ea typeface="Cambria Math" panose="02040503050406030204" pitchFamily="18" charset="0"/>
                          </a:rPr>
                          <m:t>股利支付率</m:t>
                        </m:r>
                        <m:r>
                          <a:rPr lang="en-US" altLang="zh-CN" sz="2800" i="1" dirty="0" smtClean="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(1+</m:t>
                        </m:r>
                        <m:r>
                          <a:rPr lang="en-US" altLang="zh-CN" sz="2800" b="0" i="1" dirty="0" smtClean="0">
                            <a:latin typeface="Cambria Math" panose="02040503050406030204" pitchFamily="18" charset="0"/>
                            <a:ea typeface="Cambria Math" panose="02040503050406030204" pitchFamily="18" charset="0"/>
                          </a:rPr>
                          <m:t>𝑔</m:t>
                        </m:r>
                        <m:r>
                          <a:rPr lang="en-US" altLang="zh-CN" sz="2800" b="0" i="1" dirty="0" smtClean="0">
                            <a:latin typeface="Cambria Math" panose="02040503050406030204" pitchFamily="18" charset="0"/>
                            <a:ea typeface="Cambria Math" panose="02040503050406030204" pitchFamily="18" charset="0"/>
                          </a:rPr>
                          <m:t>)</m:t>
                        </m:r>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den>
                    </m:f>
                  </m:oMath>
                </a14:m>
                <a:endParaRPr lang="en-US" altLang="zh-CN" sz="2800" dirty="0"/>
              </a:p>
              <a:p>
                <a14:m>
                  <m:oMath xmlns:m="http://schemas.openxmlformats.org/officeDocument/2006/math">
                    <m:r>
                      <a:rPr lang="zh-CN" altLang="en-US" sz="2800" i="1" smtClean="0">
                        <a:latin typeface="Cambria Math" panose="02040503050406030204" pitchFamily="18" charset="0"/>
                      </a:rPr>
                      <m:t>𝛽</m:t>
                    </m:r>
                  </m:oMath>
                </a14:m>
                <a:r>
                  <a:rPr lang="zh-CN" altLang="en-US" sz="2800" dirty="0">
                    <a:latin typeface="+mn-ea"/>
                  </a:rPr>
                  <a:t>相同，则</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oMath>
                </a14:m>
                <a:r>
                  <a:rPr lang="zh-CN" altLang="en-US" sz="2800" dirty="0"/>
                  <a:t>相同，</a:t>
                </a:r>
                <a:r>
                  <a:rPr lang="zh-CN" altLang="en-US" sz="2800" dirty="0">
                    <a:latin typeface="+mn-ea"/>
                  </a:rPr>
                  <a:t>相同的股利政策和增长率则意味着</a:t>
                </a:r>
                <a14:m>
                  <m:oMath xmlns:m="http://schemas.openxmlformats.org/officeDocument/2006/math">
                    <m:r>
                      <a:rPr lang="zh-CN" altLang="en-US" sz="2800" i="1" dirty="0">
                        <a:latin typeface="Cambria Math" panose="02040503050406030204" pitchFamily="18" charset="0"/>
                        <a:ea typeface="Cambria Math" panose="02040503050406030204" pitchFamily="18" charset="0"/>
                      </a:rPr>
                      <m:t>股利支付率</m:t>
                    </m:r>
                    <m:r>
                      <a:rPr lang="zh-CN" altLang="en-US" sz="2800" i="1" dirty="0" smtClean="0">
                        <a:latin typeface="Cambria Math" panose="02040503050406030204" pitchFamily="18" charset="0"/>
                        <a:ea typeface="Cambria Math" panose="02040503050406030204" pitchFamily="18" charset="0"/>
                      </a:rPr>
                      <m:t>和</m:t>
                    </m:r>
                    <m:r>
                      <a:rPr lang="en-US" altLang="zh-CN" sz="2800" i="1" dirty="0">
                        <a:latin typeface="Cambria Math" panose="02040503050406030204" pitchFamily="18" charset="0"/>
                        <a:ea typeface="Cambria Math" panose="02040503050406030204" pitchFamily="18" charset="0"/>
                      </a:rPr>
                      <m:t>𝑔</m:t>
                    </m:r>
                  </m:oMath>
                </a14:m>
                <a:r>
                  <a:rPr lang="zh-CN" altLang="en-US" sz="2800" dirty="0"/>
                  <a:t>相同，因此</a:t>
                </a:r>
                <a:r>
                  <a:rPr lang="en-US" altLang="zh-CN" sz="2800" dirty="0"/>
                  <a:t>PE</a:t>
                </a:r>
                <a:r>
                  <a:rPr lang="zh-CN" altLang="en-US" sz="2800" dirty="0"/>
                  <a:t>相同。</a:t>
                </a:r>
              </a:p>
            </p:txBody>
          </p:sp>
        </mc:Choice>
        <mc:Fallback xmlns="">
          <p:sp>
            <p:nvSpPr>
              <p:cNvPr id="6" name="文本框 5">
                <a:extLst>
                  <a:ext uri="{FF2B5EF4-FFF2-40B4-BE49-F238E27FC236}">
                    <a16:creationId xmlns:a16="http://schemas.microsoft.com/office/drawing/2014/main" id="{1E9F33E8-EBFF-3C5C-B80E-408872214113}"/>
                  </a:ext>
                </a:extLst>
              </p:cNvPr>
              <p:cNvSpPr txBox="1">
                <a:spLocks noRot="1" noChangeAspect="1" noMove="1" noResize="1" noEditPoints="1" noAdjustHandles="1" noChangeArrowheads="1" noChangeShapeType="1" noTextEdit="1"/>
              </p:cNvSpPr>
              <p:nvPr/>
            </p:nvSpPr>
            <p:spPr>
              <a:xfrm>
                <a:off x="443346" y="4491920"/>
                <a:ext cx="11305308" cy="1750094"/>
              </a:xfrm>
              <a:prstGeom prst="rect">
                <a:avLst/>
              </a:prstGeom>
              <a:blipFill>
                <a:blip r:embed="rId5"/>
                <a:stretch>
                  <a:fillRect l="-1133" r="-539" b="-87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184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91786" y="250621"/>
            <a:ext cx="2236511" cy="461665"/>
          </a:xfrm>
          <a:prstGeom prst="rect">
            <a:avLst/>
          </a:prstGeom>
          <a:noFill/>
        </p:spPr>
        <p:txBody>
          <a:bodyPr wrap="none" rtlCol="0">
            <a:spAutoFit/>
          </a:bodyPr>
          <a:lstStyle/>
          <a:p>
            <a:pPr algn="ctr" defTabSz="866943" fontAlgn="base">
              <a:spcBef>
                <a:spcPct val="0"/>
              </a:spcBef>
              <a:spcAft>
                <a:spcPct val="0"/>
              </a:spcAft>
            </a:pP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非</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盈利性增长</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grpSp>
        <p:nvGrpSpPr>
          <p:cNvPr id="14" name="组合 13">
            <a:extLst>
              <a:ext uri="{FF2B5EF4-FFF2-40B4-BE49-F238E27FC236}">
                <a16:creationId xmlns:a16="http://schemas.microsoft.com/office/drawing/2014/main" id="{238124E9-2D1F-6692-4855-306E73B1967F}"/>
              </a:ext>
            </a:extLst>
          </p:cNvPr>
          <p:cNvGrpSpPr/>
          <p:nvPr/>
        </p:nvGrpSpPr>
        <p:grpSpPr>
          <a:xfrm>
            <a:off x="1387196" y="2038548"/>
            <a:ext cx="9417608" cy="2065567"/>
            <a:chOff x="229920" y="2396217"/>
            <a:chExt cx="9335422" cy="2065567"/>
          </a:xfrm>
        </p:grpSpPr>
        <p:sp>
          <p:nvSpPr>
            <p:cNvPr id="2" name="文本框 1">
              <a:extLst>
                <a:ext uri="{FF2B5EF4-FFF2-40B4-BE49-F238E27FC236}">
                  <a16:creationId xmlns:a16="http://schemas.microsoft.com/office/drawing/2014/main" id="{E34D1808-49F2-06F5-9336-ED225322E008}"/>
                </a:ext>
              </a:extLst>
            </p:cNvPr>
            <p:cNvSpPr txBox="1"/>
            <p:nvPr/>
          </p:nvSpPr>
          <p:spPr>
            <a:xfrm>
              <a:off x="229920" y="3167390"/>
              <a:ext cx="5396753" cy="523220"/>
            </a:xfrm>
            <a:prstGeom prst="rect">
              <a:avLst/>
            </a:prstGeom>
            <a:noFill/>
          </p:spPr>
          <p:txBody>
            <a:bodyPr wrap="square" rtlCol="0">
              <a:spAutoFit/>
            </a:bodyPr>
            <a:lstStyle/>
            <a:p>
              <a:pPr algn="l"/>
              <a:r>
                <a:rPr lang="zh-CN" altLang="en-US" sz="2800" dirty="0"/>
                <a:t>保存更多收益（即增大留存比率）</a:t>
              </a:r>
              <a:endParaRPr lang="en-US" altLang="zh-CN" sz="2800" dirty="0"/>
            </a:p>
          </p:txBody>
        </p:sp>
        <p:cxnSp>
          <p:nvCxnSpPr>
            <p:cNvPr id="4" name="直接箭头连接符 3">
              <a:extLst>
                <a:ext uri="{FF2B5EF4-FFF2-40B4-BE49-F238E27FC236}">
                  <a16:creationId xmlns:a16="http://schemas.microsoft.com/office/drawing/2014/main" id="{EEE0DAA2-02F7-84F3-5D6B-C859DCC319A0}"/>
                </a:ext>
              </a:extLst>
            </p:cNvPr>
            <p:cNvCxnSpPr>
              <a:cxnSpLocks/>
              <a:stCxn id="2" idx="3"/>
            </p:cNvCxnSpPr>
            <p:nvPr/>
          </p:nvCxnSpPr>
          <p:spPr>
            <a:xfrm flipV="1">
              <a:off x="5626673" y="2653553"/>
              <a:ext cx="917562" cy="77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2B50830-6856-EF6D-ECCD-2B16B73519A7}"/>
                    </a:ext>
                  </a:extLst>
                </p:cNvPr>
                <p:cNvSpPr txBox="1"/>
                <p:nvPr/>
              </p:nvSpPr>
              <p:spPr>
                <a:xfrm>
                  <a:off x="6544236" y="2396217"/>
                  <a:ext cx="3021106" cy="523220"/>
                </a:xfrm>
                <a:prstGeom prst="rect">
                  <a:avLst/>
                </a:prstGeom>
                <a:noFill/>
              </p:spPr>
              <p:txBody>
                <a:bodyPr wrap="square" rtlCol="0">
                  <a:spAutoFit/>
                </a:bodyPr>
                <a:lstStyle/>
                <a:p>
                  <a:pPr algn="l"/>
                  <a:r>
                    <a:rPr lang="zh-CN" altLang="en-US" sz="2800" dirty="0"/>
                    <a:t>增大股利增长率</a:t>
                  </a:r>
                  <a14:m>
                    <m:oMath xmlns:m="http://schemas.openxmlformats.org/officeDocument/2006/math">
                      <m:r>
                        <a:rPr lang="en-US" altLang="zh-CN" sz="2800" b="0" i="1" smtClean="0">
                          <a:latin typeface="Cambria Math" panose="02040503050406030204" pitchFamily="18" charset="0"/>
                        </a:rPr>
                        <m:t>𝑔</m:t>
                      </m:r>
                    </m:oMath>
                  </a14:m>
                  <a:endParaRPr lang="en-US" altLang="zh-CN" sz="2800" dirty="0"/>
                </a:p>
              </p:txBody>
            </p:sp>
          </mc:Choice>
          <mc:Fallback xmlns="">
            <p:sp>
              <p:nvSpPr>
                <p:cNvPr id="10" name="文本框 9">
                  <a:extLst>
                    <a:ext uri="{FF2B5EF4-FFF2-40B4-BE49-F238E27FC236}">
                      <a16:creationId xmlns:a16="http://schemas.microsoft.com/office/drawing/2014/main" id="{D2B50830-6856-EF6D-ECCD-2B16B73519A7}"/>
                    </a:ext>
                  </a:extLst>
                </p:cNvPr>
                <p:cNvSpPr txBox="1">
                  <a:spLocks noRot="1" noChangeAspect="1" noMove="1" noResize="1" noEditPoints="1" noAdjustHandles="1" noChangeArrowheads="1" noChangeShapeType="1" noTextEdit="1"/>
                </p:cNvSpPr>
                <p:nvPr/>
              </p:nvSpPr>
              <p:spPr>
                <a:xfrm>
                  <a:off x="6544236" y="2396217"/>
                  <a:ext cx="3021106" cy="523220"/>
                </a:xfrm>
                <a:prstGeom prst="rect">
                  <a:avLst/>
                </a:prstGeom>
                <a:blipFill>
                  <a:blip r:embed="rId3"/>
                  <a:stretch>
                    <a:fillRect l="-4000" t="-11628" b="-31395"/>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4AD841CC-C7AF-FF17-FEBA-22C4FC3BC25A}"/>
                </a:ext>
              </a:extLst>
            </p:cNvPr>
            <p:cNvSpPr txBox="1"/>
            <p:nvPr/>
          </p:nvSpPr>
          <p:spPr>
            <a:xfrm>
              <a:off x="6544236" y="3938564"/>
              <a:ext cx="2330824" cy="523220"/>
            </a:xfrm>
            <a:prstGeom prst="rect">
              <a:avLst/>
            </a:prstGeom>
            <a:noFill/>
          </p:spPr>
          <p:txBody>
            <a:bodyPr wrap="square" rtlCol="0">
              <a:spAutoFit/>
            </a:bodyPr>
            <a:lstStyle/>
            <a:p>
              <a:pPr algn="l"/>
              <a:r>
                <a:rPr lang="zh-CN" altLang="en-US" sz="2800" dirty="0"/>
                <a:t>减少股利支付</a:t>
              </a:r>
              <a:endParaRPr lang="en-US" altLang="zh-CN" sz="2800" dirty="0"/>
            </a:p>
          </p:txBody>
        </p:sp>
        <p:cxnSp>
          <p:nvCxnSpPr>
            <p:cNvPr id="12" name="直接箭头连接符 11">
              <a:extLst>
                <a:ext uri="{FF2B5EF4-FFF2-40B4-BE49-F238E27FC236}">
                  <a16:creationId xmlns:a16="http://schemas.microsoft.com/office/drawing/2014/main" id="{A2B9E8CB-8C0C-1C06-DEDD-E5D785A8CE32}"/>
                </a:ext>
              </a:extLst>
            </p:cNvPr>
            <p:cNvCxnSpPr>
              <a:cxnSpLocks/>
              <a:stCxn id="2" idx="3"/>
              <a:endCxn id="11" idx="1"/>
            </p:cNvCxnSpPr>
            <p:nvPr/>
          </p:nvCxnSpPr>
          <p:spPr>
            <a:xfrm>
              <a:off x="5626673" y="3429000"/>
              <a:ext cx="917563" cy="77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EF6329F-D9A9-1384-6509-C7A378294A61}"/>
                  </a:ext>
                </a:extLst>
              </p:cNvPr>
              <p:cNvSpPr txBox="1"/>
              <p:nvPr/>
            </p:nvSpPr>
            <p:spPr>
              <a:xfrm>
                <a:off x="451136" y="4861632"/>
                <a:ext cx="11289727" cy="954107"/>
              </a:xfrm>
              <a:prstGeom prst="rect">
                <a:avLst/>
              </a:prstGeom>
              <a:noFill/>
            </p:spPr>
            <p:txBody>
              <a:bodyPr wrap="square" rtlCol="0">
                <a:spAutoFit/>
              </a:bodyPr>
              <a:lstStyle/>
              <a:p>
                <a:pPr algn="l"/>
                <a:r>
                  <a:rPr lang="zh-CN" altLang="en-US" sz="2800" dirty="0"/>
                  <a:t>只有新投资的</a:t>
                </a:r>
                <a14:m>
                  <m:oMath xmlns:m="http://schemas.openxmlformats.org/officeDocument/2006/math">
                    <m:r>
                      <a:rPr lang="en-US" altLang="zh-CN" sz="2800" i="1" dirty="0" smtClean="0">
                        <a:latin typeface="Cambria Math" panose="02040503050406030204" pitchFamily="18" charset="0"/>
                      </a:rPr>
                      <m:t>𝑁𝑃𝑉</m:t>
                    </m:r>
                  </m:oMath>
                </a14:m>
                <a:r>
                  <a:rPr lang="zh-CN" altLang="en-US" sz="2800" dirty="0"/>
                  <a:t>为正时（即</a:t>
                </a:r>
                <a:r>
                  <a:rPr lang="zh-CN" altLang="en-US" sz="2800" dirty="0">
                    <a:solidFill>
                      <a:srgbClr val="FF0000"/>
                    </a:solidFill>
                  </a:rPr>
                  <a:t>新投资回报率＞股权资本成本</a:t>
                </a:r>
                <a14:m>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𝑟</m:t>
                        </m:r>
                      </m:e>
                      <m:sub>
                        <m:r>
                          <a:rPr lang="en-US" altLang="zh-CN" sz="2800" b="0" i="1" smtClean="0">
                            <a:solidFill>
                              <a:srgbClr val="FF0000"/>
                            </a:solidFill>
                            <a:latin typeface="Cambria Math" panose="02040503050406030204" pitchFamily="18" charset="0"/>
                          </a:rPr>
                          <m:t>𝐸</m:t>
                        </m:r>
                      </m:sub>
                    </m:sSub>
                  </m:oMath>
                </a14:m>
                <a:r>
                  <a:rPr lang="zh-CN" altLang="en-US" sz="2800" dirty="0"/>
                  <a:t>），削减股利增加投资才会提升股价。</a:t>
                </a:r>
                <a:endParaRPr lang="en-US" altLang="zh-CN" sz="2800" dirty="0"/>
              </a:p>
            </p:txBody>
          </p:sp>
        </mc:Choice>
        <mc:Fallback xmlns="">
          <p:sp>
            <p:nvSpPr>
              <p:cNvPr id="17" name="文本框 16">
                <a:extLst>
                  <a:ext uri="{FF2B5EF4-FFF2-40B4-BE49-F238E27FC236}">
                    <a16:creationId xmlns:a16="http://schemas.microsoft.com/office/drawing/2014/main" id="{CEF6329F-D9A9-1384-6509-C7A378294A61}"/>
                  </a:ext>
                </a:extLst>
              </p:cNvPr>
              <p:cNvSpPr txBox="1">
                <a:spLocks noRot="1" noChangeAspect="1" noMove="1" noResize="1" noEditPoints="1" noAdjustHandles="1" noChangeArrowheads="1" noChangeShapeType="1" noTextEdit="1"/>
              </p:cNvSpPr>
              <p:nvPr/>
            </p:nvSpPr>
            <p:spPr>
              <a:xfrm>
                <a:off x="451136" y="4861632"/>
                <a:ext cx="11289727" cy="954107"/>
              </a:xfrm>
              <a:prstGeom prst="rect">
                <a:avLst/>
              </a:prstGeom>
              <a:blipFill>
                <a:blip r:embed="rId4"/>
                <a:stretch>
                  <a:fillRect l="-1080" t="-7051"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3053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794378"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变增长率模型</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67D5BB3-1D9D-EE5D-71C4-06E25DA83C7D}"/>
                  </a:ext>
                </a:extLst>
              </p:cNvPr>
              <p:cNvSpPr txBox="1"/>
              <p:nvPr/>
            </p:nvSpPr>
            <p:spPr>
              <a:xfrm>
                <a:off x="425823" y="1367867"/>
                <a:ext cx="11340353" cy="3167534"/>
              </a:xfrm>
              <a:prstGeom prst="rect">
                <a:avLst/>
              </a:prstGeom>
              <a:noFill/>
            </p:spPr>
            <p:txBody>
              <a:bodyPr wrap="square" rtlCol="0">
                <a:spAutoFit/>
              </a:bodyPr>
              <a:lstStyle/>
              <a:p>
                <a:r>
                  <a:rPr lang="zh-CN" altLang="en-US" sz="2800" dirty="0"/>
                  <a:t>原因：初创公司通常具有非常高的初始收益增长率，</a:t>
                </a:r>
                <a14:m>
                  <m:oMath xmlns:m="http://schemas.openxmlformats.org/officeDocument/2006/math">
                    <m:sSup>
                      <m:sSupPr>
                        <m:ctrlPr>
                          <a:rPr lang="en-US" altLang="zh-CN" sz="2800" i="1" dirty="0" smtClean="0">
                            <a:latin typeface="Cambria Math" panose="02040503050406030204" pitchFamily="18" charset="0"/>
                          </a:rPr>
                        </m:ctrlPr>
                      </m:sSupPr>
                      <m:e>
                        <m:r>
                          <a:rPr lang="zh-CN" altLang="en-US" sz="2800" i="1" dirty="0">
                            <a:latin typeface="Cambria Math" panose="02040503050406030204" pitchFamily="18" charset="0"/>
                          </a:rPr>
                          <m:t>高增长阶段</m:t>
                        </m:r>
                      </m:e>
                      <m:sup>
                        <m:r>
                          <a:rPr lang="en-US" altLang="zh-CN" sz="2800" b="0" i="1" dirty="0" smtClean="0">
                            <a:solidFill>
                              <a:schemeClr val="accent1"/>
                            </a:solidFill>
                            <a:latin typeface="Cambria Math" panose="02040503050406030204" pitchFamily="18" charset="0"/>
                          </a:rPr>
                          <m:t>1</m:t>
                        </m:r>
                      </m:sup>
                    </m:sSup>
                  </m:oMath>
                </a14:m>
                <a:r>
                  <a:rPr lang="zh-CN" altLang="en-US" sz="2800" dirty="0"/>
                  <a:t>公司往往会保留绝大部分收益用于扩张，几乎不支付股利；步入</a:t>
                </a:r>
                <a14:m>
                  <m:oMath xmlns:m="http://schemas.openxmlformats.org/officeDocument/2006/math">
                    <m:sSup>
                      <m:sSupPr>
                        <m:ctrlPr>
                          <a:rPr lang="en-US" altLang="zh-CN" sz="2800" i="1" dirty="0">
                            <a:latin typeface="Cambria Math" panose="02040503050406030204" pitchFamily="18" charset="0"/>
                          </a:rPr>
                        </m:ctrlPr>
                      </m:sSupPr>
                      <m:e>
                        <m:r>
                          <a:rPr lang="zh-CN" altLang="en-US" sz="2800" i="1" dirty="0" smtClean="0">
                            <a:latin typeface="Cambria Math" panose="02040503050406030204" pitchFamily="18" charset="0"/>
                          </a:rPr>
                          <m:t>成熟</m:t>
                        </m:r>
                        <m:r>
                          <a:rPr lang="zh-CN" altLang="en-US" sz="2800" i="1" dirty="0">
                            <a:latin typeface="Cambria Math" panose="02040503050406030204" pitchFamily="18" charset="0"/>
                          </a:rPr>
                          <m:t>阶段</m:t>
                        </m:r>
                      </m:e>
                      <m:sup>
                        <m:r>
                          <a:rPr lang="en-US" altLang="zh-CN" sz="2800" b="0" i="1" dirty="0" smtClean="0">
                            <a:solidFill>
                              <a:schemeClr val="accent1"/>
                            </a:solidFill>
                            <a:latin typeface="Cambria Math" panose="02040503050406030204" pitchFamily="18" charset="0"/>
                          </a:rPr>
                          <m:t>2</m:t>
                        </m:r>
                      </m:sup>
                    </m:sSup>
                  </m:oMath>
                </a14:m>
                <a:r>
                  <a:rPr lang="zh-CN" altLang="en-US" sz="2800" dirty="0"/>
                  <a:t>后公司的期望增长率变得稳定，此时适用固定增长率模型。</a:t>
                </a:r>
                <a:endParaRPr lang="en-US" altLang="zh-CN" sz="2800" dirty="0"/>
              </a:p>
              <a:p>
                <a:endParaRPr lang="en-US" altLang="zh-CN" sz="1400" dirty="0"/>
              </a:p>
              <a:p>
                <a:r>
                  <a:rPr lang="zh-CN" altLang="en-US" sz="2800" dirty="0"/>
                  <a:t>若公司在前</a:t>
                </a:r>
                <a14:m>
                  <m:oMath xmlns:m="http://schemas.openxmlformats.org/officeDocument/2006/math">
                    <m:r>
                      <a:rPr lang="en-US" altLang="zh-CN" sz="2800" i="1" dirty="0" smtClean="0">
                        <a:latin typeface="Cambria Math" panose="02040503050406030204" pitchFamily="18" charset="0"/>
                      </a:rPr>
                      <m:t>𝑁</m:t>
                    </m:r>
                  </m:oMath>
                </a14:m>
                <a:r>
                  <a:rPr lang="zh-CN" altLang="en-US" sz="2800" dirty="0"/>
                  <a:t>年内股利分别为</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𝐷𝑖𝑣</m:t>
                        </m:r>
                      </m:e>
                      <m:sub>
                        <m:r>
                          <a:rPr lang="en-US" altLang="zh-CN" sz="2800" i="1">
                            <a:latin typeface="Cambria Math" panose="02040503050406030204" pitchFamily="18" charset="0"/>
                          </a:rPr>
                          <m:t>1</m:t>
                        </m:r>
                      </m:sub>
                    </m:sSub>
                  </m:oMath>
                </a14:m>
                <a:r>
                  <a:rPr lang="zh-CN" altLang="en-US" sz="2800" dirty="0"/>
                  <a:t>、</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𝐷𝑖𝑣</m:t>
                        </m:r>
                      </m:e>
                      <m:sub>
                        <m:r>
                          <a:rPr lang="en-US" altLang="zh-CN" sz="2800" b="0" i="1" smtClean="0">
                            <a:latin typeface="Cambria Math" panose="02040503050406030204" pitchFamily="18" charset="0"/>
                          </a:rPr>
                          <m:t>2</m:t>
                        </m:r>
                      </m:sub>
                    </m:sSub>
                    <m:r>
                      <a:rPr lang="en-US" altLang="zh-CN" sz="2800" b="0" i="0" smtClean="0">
                        <a:latin typeface="Cambria Math" panose="02040503050406030204" pitchFamily="18" charset="0"/>
                      </a:rPr>
                      <m:t>…</m:t>
                    </m:r>
                  </m:oMath>
                </a14:m>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𝐷𝑖𝑣</m:t>
                        </m:r>
                      </m:e>
                      <m:sub>
                        <m:r>
                          <a:rPr lang="en-US" altLang="zh-CN" sz="2800" b="0" i="1" smtClean="0">
                            <a:latin typeface="Cambria Math" panose="02040503050406030204" pitchFamily="18" charset="0"/>
                          </a:rPr>
                          <m:t>𝑁</m:t>
                        </m:r>
                      </m:sub>
                    </m:sSub>
                  </m:oMath>
                </a14:m>
                <a:r>
                  <a:rPr lang="zh-CN" altLang="en-US" sz="2800" dirty="0"/>
                  <a:t>，预期公司在</a:t>
                </a:r>
                <a14:m>
                  <m:oMath xmlns:m="http://schemas.openxmlformats.org/officeDocument/2006/math">
                    <m:r>
                      <a:rPr lang="en-US" altLang="zh-CN" sz="2800" i="1" dirty="0" smtClean="0">
                        <a:latin typeface="Cambria Math" panose="02040503050406030204" pitchFamily="18" charset="0"/>
                      </a:rPr>
                      <m:t>𝑁</m:t>
                    </m:r>
                    <m:r>
                      <a:rPr lang="en-US" altLang="zh-CN" sz="2800" i="1" dirty="0" smtClean="0">
                        <a:latin typeface="Cambria Math" panose="02040503050406030204" pitchFamily="18" charset="0"/>
                      </a:rPr>
                      <m:t>+1</m:t>
                    </m:r>
                  </m:oMath>
                </a14:m>
                <a:r>
                  <a:rPr lang="zh-CN" altLang="en-US" sz="2800" dirty="0"/>
                  <a:t>年后股利增长率保持为</a:t>
                </a:r>
                <a14:m>
                  <m:oMath xmlns:m="http://schemas.openxmlformats.org/officeDocument/2006/math">
                    <m:r>
                      <a:rPr lang="en-US" altLang="zh-CN" sz="2800" i="1">
                        <a:latin typeface="Cambria Math" panose="02040503050406030204" pitchFamily="18" charset="0"/>
                      </a:rPr>
                      <m:t>𝑔</m:t>
                    </m:r>
                  </m:oMath>
                </a14:m>
                <a:r>
                  <a:rPr lang="zh-CN" altLang="en-US" sz="2800" dirty="0"/>
                  <a:t>不变，则可以得到不变长期增长率下的股利折现模型：</a:t>
                </a:r>
                <a14:m>
                  <m:oMath xmlns:m="http://schemas.openxmlformats.org/officeDocument/2006/math">
                    <m:sSub>
                      <m:sSubPr>
                        <m:ctrlPr>
                          <a:rPr lang="en-US" altLang="zh-CN" sz="2800" b="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𝑃</m:t>
                        </m:r>
                      </m:e>
                      <m:sub>
                        <m:r>
                          <a:rPr lang="en-US" altLang="zh-CN" sz="2800" b="0" i="1" smtClean="0">
                            <a:solidFill>
                              <a:srgbClr val="FF0000"/>
                            </a:solidFill>
                            <a:latin typeface="Cambria Math" panose="02040503050406030204" pitchFamily="18" charset="0"/>
                          </a:rPr>
                          <m:t>0</m:t>
                        </m:r>
                      </m:sub>
                    </m:sSub>
                    <m:r>
                      <a:rPr lang="en-US" altLang="zh-CN" sz="2800" b="0" i="1" smtClean="0">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r>
                              <m:rPr>
                                <m:sty m:val="p"/>
                              </m:rPr>
                              <a:rPr lang="en-US" altLang="zh-CN" sz="2800" i="1">
                                <a:solidFill>
                                  <a:srgbClr val="FF0000"/>
                                </a:solidFill>
                                <a:latin typeface="Cambria Math" panose="02040503050406030204" pitchFamily="18" charset="0"/>
                              </a:rPr>
                              <m:t>iv</m:t>
                            </m:r>
                          </m:e>
                          <m:sub>
                            <m:r>
                              <a:rPr lang="en-US" altLang="zh-CN" sz="2800" i="1">
                                <a:solidFill>
                                  <a:srgbClr val="FF0000"/>
                                </a:solidFill>
                                <a:latin typeface="Cambria Math" panose="02040503050406030204" pitchFamily="18" charset="0"/>
                              </a:rPr>
                              <m:t>1</m:t>
                            </m:r>
                          </m:sub>
                        </m:sSub>
                      </m:num>
                      <m:den>
                        <m:r>
                          <a:rPr lang="en-US" altLang="zh-CN" sz="2800" i="1">
                            <a:solidFill>
                              <a:srgbClr val="FF0000"/>
                            </a:solidFill>
                            <a:latin typeface="Cambria Math" panose="02040503050406030204" pitchFamily="18" charset="0"/>
                          </a:rPr>
                          <m:t>1+</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den>
                    </m:f>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r>
                              <m:rPr>
                                <m:sty m:val="p"/>
                              </m:rPr>
                              <a:rPr lang="en-US" altLang="zh-CN" sz="2800" i="1">
                                <a:solidFill>
                                  <a:srgbClr val="FF0000"/>
                                </a:solidFill>
                                <a:latin typeface="Cambria Math" panose="02040503050406030204" pitchFamily="18" charset="0"/>
                              </a:rPr>
                              <m:t>iv</m:t>
                            </m:r>
                          </m:e>
                          <m:sub>
                            <m:r>
                              <a:rPr lang="en-US" altLang="zh-CN" sz="2800" i="1">
                                <a:solidFill>
                                  <a:srgbClr val="FF0000"/>
                                </a:solidFill>
                                <a:latin typeface="Cambria Math" panose="02040503050406030204" pitchFamily="18" charset="0"/>
                              </a:rPr>
                              <m:t>2</m:t>
                            </m:r>
                          </m:sub>
                        </m:sSub>
                      </m:num>
                      <m:den>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(1+</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r>
                              <a:rPr lang="en-US" altLang="zh-CN" sz="2800" i="1">
                                <a:solidFill>
                                  <a:srgbClr val="FF0000"/>
                                </a:solidFill>
                                <a:latin typeface="Cambria Math" panose="02040503050406030204" pitchFamily="18" charset="0"/>
                              </a:rPr>
                              <m:t>)</m:t>
                            </m:r>
                          </m:e>
                          <m:sup>
                            <m:r>
                              <a:rPr lang="en-US" altLang="zh-CN" sz="2800" i="1">
                                <a:solidFill>
                                  <a:srgbClr val="FF0000"/>
                                </a:solidFill>
                                <a:latin typeface="Cambria Math" panose="02040503050406030204" pitchFamily="18" charset="0"/>
                              </a:rPr>
                              <m:t>2</m:t>
                            </m:r>
                          </m:sup>
                        </m:sSup>
                      </m:den>
                    </m:f>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r>
                              <m:rPr>
                                <m:sty m:val="p"/>
                              </m:rPr>
                              <a:rPr lang="en-US" altLang="zh-CN" sz="2800" i="1">
                                <a:solidFill>
                                  <a:srgbClr val="FF0000"/>
                                </a:solidFill>
                                <a:latin typeface="Cambria Math" panose="02040503050406030204" pitchFamily="18" charset="0"/>
                              </a:rPr>
                              <m:t>iv</m:t>
                            </m:r>
                          </m:e>
                          <m:sub>
                            <m:r>
                              <a:rPr lang="en-US" altLang="zh-CN" sz="2800" b="0" i="1" smtClean="0">
                                <a:solidFill>
                                  <a:srgbClr val="FF0000"/>
                                </a:solidFill>
                                <a:latin typeface="Cambria Math" panose="02040503050406030204" pitchFamily="18" charset="0"/>
                              </a:rPr>
                              <m:t>𝑁</m:t>
                            </m:r>
                          </m:sub>
                        </m:sSub>
                      </m:num>
                      <m:den>
                        <m:sSup>
                          <m:sSupPr>
                            <m:ctrlPr>
                              <a:rPr lang="en-US" altLang="zh-CN" sz="2800" i="1">
                                <a:solidFill>
                                  <a:srgbClr val="FF0000"/>
                                </a:solidFill>
                                <a:latin typeface="Cambria Math" panose="02040503050406030204" pitchFamily="18" charset="0"/>
                              </a:rPr>
                            </m:ctrlPr>
                          </m:sSupPr>
                          <m:e>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1+</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e>
                            </m:d>
                          </m:e>
                          <m:sup>
                            <m:r>
                              <a:rPr lang="en-US" altLang="zh-CN" sz="2800" b="0" i="1" smtClean="0">
                                <a:solidFill>
                                  <a:srgbClr val="FF0000"/>
                                </a:solidFill>
                                <a:latin typeface="Cambria Math" panose="02040503050406030204" pitchFamily="18" charset="0"/>
                              </a:rPr>
                              <m:t>𝑁</m:t>
                            </m:r>
                          </m:sup>
                        </m:sSup>
                      </m:den>
                    </m:f>
                    <m:r>
                      <a:rPr lang="en-US" altLang="zh-CN" sz="2800" b="0" i="1" smtClean="0">
                        <a:solidFill>
                          <a:srgbClr val="FF0000"/>
                        </a:solidFill>
                        <a:latin typeface="Cambria Math" panose="02040503050406030204" pitchFamily="18" charset="0"/>
                      </a:rPr>
                      <m:t>+</m:t>
                    </m:r>
                    <m:f>
                      <m:fPr>
                        <m:ctrlPr>
                          <a:rPr lang="en-US" altLang="zh-CN" sz="2800" b="0" i="1" smtClean="0">
                            <a:solidFill>
                              <a:srgbClr val="FF0000"/>
                            </a:solidFill>
                            <a:latin typeface="Cambria Math" panose="02040503050406030204" pitchFamily="18" charset="0"/>
                          </a:rPr>
                        </m:ctrlPr>
                      </m:fPr>
                      <m:num>
                        <m:r>
                          <a:rPr lang="en-US" altLang="zh-CN" sz="2800" b="0" i="1" smtClean="0">
                            <a:solidFill>
                              <a:srgbClr val="FF0000"/>
                            </a:solidFill>
                            <a:latin typeface="Cambria Math" panose="02040503050406030204" pitchFamily="18" charset="0"/>
                          </a:rPr>
                          <m:t>1</m:t>
                        </m:r>
                      </m:num>
                      <m:den>
                        <m:sSup>
                          <m:sSupPr>
                            <m:ctrlPr>
                              <a:rPr lang="en-US" altLang="zh-CN" sz="2800" i="1">
                                <a:solidFill>
                                  <a:srgbClr val="FF0000"/>
                                </a:solidFill>
                                <a:latin typeface="Cambria Math" panose="02040503050406030204" pitchFamily="18" charset="0"/>
                              </a:rPr>
                            </m:ctrlPr>
                          </m:sSupPr>
                          <m:e>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1+</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e>
                            </m:d>
                          </m:e>
                          <m:sup>
                            <m:r>
                              <a:rPr lang="en-US" altLang="zh-CN" sz="2800" i="1">
                                <a:solidFill>
                                  <a:srgbClr val="FF0000"/>
                                </a:solidFill>
                                <a:latin typeface="Cambria Math" panose="02040503050406030204" pitchFamily="18" charset="0"/>
                              </a:rPr>
                              <m:t>𝑁</m:t>
                            </m:r>
                          </m:sup>
                        </m:sSup>
                      </m:den>
                    </m:f>
                    <m:r>
                      <a:rPr lang="en-US" altLang="zh-CN" sz="2800" b="0" i="1" smtClean="0">
                        <a:solidFill>
                          <a:srgbClr val="FF0000"/>
                        </a:solidFill>
                        <a:latin typeface="Cambria Math" panose="02040503050406030204" pitchFamily="18" charset="0"/>
                        <a:ea typeface="Cambria Math" panose="02040503050406030204" pitchFamily="18" charset="0"/>
                      </a:rPr>
                      <m:t>×</m:t>
                    </m:r>
                    <m:f>
                      <m:fPr>
                        <m:ctrlPr>
                          <a:rPr lang="en-US" altLang="zh-CN" sz="2800" b="0" i="1" smtClean="0">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𝐷</m:t>
                            </m:r>
                            <m:r>
                              <m:rPr>
                                <m:sty m:val="p"/>
                              </m:rPr>
                              <a:rPr lang="en-US" altLang="zh-CN" sz="2800" i="1">
                                <a:solidFill>
                                  <a:srgbClr val="FF0000"/>
                                </a:solidFill>
                                <a:latin typeface="Cambria Math" panose="02040503050406030204" pitchFamily="18" charset="0"/>
                              </a:rPr>
                              <m:t>iv</m:t>
                            </m:r>
                          </m:e>
                          <m:sub>
                            <m:r>
                              <a:rPr lang="en-US" altLang="zh-CN" sz="2800" i="1">
                                <a:solidFill>
                                  <a:srgbClr val="FF0000"/>
                                </a:solidFill>
                                <a:latin typeface="Cambria Math" panose="02040503050406030204" pitchFamily="18" charset="0"/>
                              </a:rPr>
                              <m:t>𝑁</m:t>
                            </m:r>
                            <m:r>
                              <a:rPr lang="en-US" altLang="zh-CN" sz="2800" b="0" i="1" smtClean="0">
                                <a:solidFill>
                                  <a:srgbClr val="FF0000"/>
                                </a:solidFill>
                                <a:latin typeface="Cambria Math" panose="02040503050406030204" pitchFamily="18" charset="0"/>
                              </a:rPr>
                              <m:t>+1</m:t>
                            </m:r>
                          </m:sub>
                        </m:sSub>
                      </m:num>
                      <m:den>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𝐸</m:t>
                            </m:r>
                          </m:sub>
                        </m:sSub>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𝑔</m:t>
                        </m:r>
                      </m:den>
                    </m:f>
                  </m:oMath>
                </a14:m>
                <a:endParaRPr lang="zh-CN" altLang="en-US" sz="2800" dirty="0"/>
              </a:p>
            </p:txBody>
          </p:sp>
        </mc:Choice>
        <mc:Fallback xmlns="">
          <p:sp>
            <p:nvSpPr>
              <p:cNvPr id="2" name="文本框 1">
                <a:extLst>
                  <a:ext uri="{FF2B5EF4-FFF2-40B4-BE49-F238E27FC236}">
                    <a16:creationId xmlns:a16="http://schemas.microsoft.com/office/drawing/2014/main" id="{E67D5BB3-1D9D-EE5D-71C4-06E25DA83C7D}"/>
                  </a:ext>
                </a:extLst>
              </p:cNvPr>
              <p:cNvSpPr txBox="1">
                <a:spLocks noRot="1" noChangeAspect="1" noMove="1" noResize="1" noEditPoints="1" noAdjustHandles="1" noChangeArrowheads="1" noChangeShapeType="1" noTextEdit="1"/>
              </p:cNvSpPr>
              <p:nvPr/>
            </p:nvSpPr>
            <p:spPr>
              <a:xfrm>
                <a:off x="425823" y="1367867"/>
                <a:ext cx="11340353" cy="3167534"/>
              </a:xfrm>
              <a:prstGeom prst="rect">
                <a:avLst/>
              </a:prstGeom>
              <a:blipFill>
                <a:blip r:embed="rId3"/>
                <a:stretch>
                  <a:fillRect l="-1129" t="-192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5C9D102-DF31-D903-BD6F-FD3BBEDC065F}"/>
              </a:ext>
            </a:extLst>
          </p:cNvPr>
          <p:cNvPicPr>
            <a:picLocks noChangeAspect="1"/>
          </p:cNvPicPr>
          <p:nvPr/>
        </p:nvPicPr>
        <p:blipFill>
          <a:blip r:embed="rId4"/>
          <a:stretch>
            <a:fillRect/>
          </a:stretch>
        </p:blipFill>
        <p:spPr>
          <a:xfrm>
            <a:off x="0" y="4919352"/>
            <a:ext cx="12192000" cy="1342103"/>
          </a:xfrm>
          <a:prstGeom prst="rect">
            <a:avLst/>
          </a:prstGeom>
        </p:spPr>
      </p:pic>
    </p:spTree>
    <p:extLst>
      <p:ext uri="{BB962C8B-B14F-4D97-AF65-F5344CB8AC3E}">
        <p14:creationId xmlns:p14="http://schemas.microsoft.com/office/powerpoint/2010/main" val="2317671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40489"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两阶段增长模型</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79BE012-F1D4-C6BE-E0E5-8F6A36BD5B10}"/>
                  </a:ext>
                </a:extLst>
              </p:cNvPr>
              <p:cNvSpPr txBox="1"/>
              <p:nvPr/>
            </p:nvSpPr>
            <p:spPr>
              <a:xfrm>
                <a:off x="596153" y="1552425"/>
                <a:ext cx="10999694" cy="2295757"/>
              </a:xfrm>
              <a:prstGeom prst="rect">
                <a:avLst/>
              </a:prstGeom>
              <a:noFill/>
            </p:spPr>
            <p:txBody>
              <a:bodyPr wrap="square" rtlCol="0">
                <a:spAutoFit/>
              </a:bodyPr>
              <a:lstStyle/>
              <a:p>
                <a:r>
                  <a:rPr lang="zh-CN" altLang="en-US" sz="2800" b="1" dirty="0"/>
                  <a:t>两阶段增长模型</a:t>
                </a:r>
                <a:r>
                  <a:rPr lang="zh-CN" altLang="en-US" sz="2800" dirty="0"/>
                  <a:t>是变增长率模型的特例：即在前</a:t>
                </a:r>
                <a14:m>
                  <m:oMath xmlns:m="http://schemas.openxmlformats.org/officeDocument/2006/math">
                    <m:r>
                      <a:rPr lang="en-US" altLang="zh-CN" sz="2800" i="1" dirty="0" smtClean="0">
                        <a:latin typeface="Cambria Math" panose="02040503050406030204" pitchFamily="18" charset="0"/>
                      </a:rPr>
                      <m:t>𝑁</m:t>
                    </m:r>
                  </m:oMath>
                </a14:m>
                <a:r>
                  <a:rPr lang="zh-CN" altLang="en-US" sz="2800" dirty="0"/>
                  <a:t>年内股利增长率为</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𝑔</m:t>
                        </m:r>
                      </m:e>
                      <m:sub>
                        <m:r>
                          <a:rPr lang="en-US" altLang="zh-CN" sz="2800" b="0" i="1" smtClean="0">
                            <a:latin typeface="Cambria Math" panose="02040503050406030204" pitchFamily="18" charset="0"/>
                          </a:rPr>
                          <m:t>1</m:t>
                        </m:r>
                      </m:sub>
                    </m:sSub>
                  </m:oMath>
                </a14:m>
                <a:r>
                  <a:rPr lang="zh-CN" altLang="en-US" sz="2800" dirty="0"/>
                  <a:t>，</a:t>
                </a:r>
                <a14:m>
                  <m:oMath xmlns:m="http://schemas.openxmlformats.org/officeDocument/2006/math">
                    <m:r>
                      <a:rPr lang="en-US" altLang="zh-CN" sz="2800" i="1" dirty="0">
                        <a:latin typeface="Cambria Math" panose="02040503050406030204" pitchFamily="18" charset="0"/>
                      </a:rPr>
                      <m:t>𝑁</m:t>
                    </m:r>
                    <m:r>
                      <a:rPr lang="en-US" altLang="zh-CN" sz="2800" b="0" i="0" dirty="0" smtClean="0">
                        <a:latin typeface="Cambria Math" panose="02040503050406030204" pitchFamily="18" charset="0"/>
                      </a:rPr>
                      <m:t>+1</m:t>
                    </m:r>
                  </m:oMath>
                </a14:m>
                <a:r>
                  <a:rPr lang="zh-CN" altLang="en-US" sz="2800" dirty="0"/>
                  <a:t>年后股利增长率始终保持为</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𝑔</m:t>
                        </m:r>
                      </m:e>
                      <m:sub>
                        <m:r>
                          <a:rPr lang="en-US" altLang="zh-CN" sz="2800" b="0" i="1" smtClean="0">
                            <a:latin typeface="Cambria Math" panose="02040503050406030204" pitchFamily="18" charset="0"/>
                          </a:rPr>
                          <m:t>2</m:t>
                        </m:r>
                      </m:sub>
                    </m:sSub>
                  </m:oMath>
                </a14:m>
                <a:endParaRPr lang="en-US" altLang="zh-CN" sz="2800" dirty="0"/>
              </a:p>
              <a:p>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𝐷𝑖𝑣</m:t>
                              </m:r>
                            </m:e>
                            <m:sub>
                              <m:r>
                                <a:rPr lang="en-US" altLang="zh-CN" sz="2800" i="1">
                                  <a:latin typeface="Cambria Math" panose="02040503050406030204" pitchFamily="18" charset="0"/>
                                </a:rPr>
                                <m:t>1</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𝑔</m:t>
                              </m:r>
                            </m:e>
                            <m:sub>
                              <m:r>
                                <a:rPr lang="en-US" altLang="zh-CN" sz="2800" i="1">
                                  <a:latin typeface="Cambria Math" panose="02040503050406030204" pitchFamily="18" charset="0"/>
                                </a:rPr>
                                <m:t>1</m:t>
                              </m:r>
                            </m:sub>
                          </m:sSub>
                        </m:den>
                      </m:f>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sSup>
                            <m:sSupPr>
                              <m:ctrlPr>
                                <a:rPr lang="en-US" altLang="zh-CN" sz="2800" b="0" i="1" smtClean="0">
                                  <a:latin typeface="Cambria Math" panose="02040503050406030204" pitchFamily="18" charset="0"/>
                                </a:rPr>
                              </m:ctrlPr>
                            </m:sSupPr>
                            <m:e>
                              <m:d>
                                <m:dPr>
                                  <m:ctrlPr>
                                    <a:rPr lang="en-US" altLang="zh-CN" sz="2800" i="1">
                                      <a:latin typeface="Cambria Math" panose="02040503050406030204" pitchFamily="18" charset="0"/>
                                    </a:rPr>
                                  </m:ctrlPr>
                                </m:dPr>
                                <m:e>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𝑔</m:t>
                                          </m:r>
                                        </m:e>
                                        <m:sub>
                                          <m:r>
                                            <a:rPr lang="en-US" altLang="zh-CN" sz="2800" i="1">
                                              <a:latin typeface="Cambria Math" panose="02040503050406030204" pitchFamily="18" charset="0"/>
                                            </a:rPr>
                                            <m:t>1</m:t>
                                          </m:r>
                                        </m:sub>
                                      </m:sSub>
                                    </m:num>
                                    <m:den>
                                      <m:r>
                                        <a:rPr lang="en-US" altLang="zh-CN" sz="2800" b="0" i="1" smtClean="0">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den>
                                  </m:f>
                                </m:e>
                              </m:d>
                            </m:e>
                            <m:sup>
                              <m:r>
                                <a:rPr lang="en-US" altLang="zh-CN" sz="2800" b="0" i="1" smtClean="0">
                                  <a:latin typeface="Cambria Math" panose="02040503050406030204" pitchFamily="18" charset="0"/>
                                </a:rPr>
                                <m:t>𝑁</m:t>
                              </m:r>
                            </m:sup>
                          </m:sSup>
                        </m:e>
                      </m:d>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num>
                        <m:den>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e>
                              </m:d>
                            </m:e>
                            <m:sup>
                              <m:r>
                                <a:rPr lang="en-US" altLang="zh-CN" sz="2800" i="1">
                                  <a:latin typeface="Cambria Math" panose="02040503050406030204" pitchFamily="18" charset="0"/>
                                </a:rPr>
                                <m:t>𝑁</m:t>
                              </m:r>
                            </m:sup>
                          </m:sSup>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𝐷𝑖𝑣</m:t>
                              </m:r>
                            </m:e>
                            <m:sub>
                              <m:r>
                                <a:rPr lang="en-US" altLang="zh-CN" sz="2800" i="1">
                                  <a:latin typeface="Cambria Math" panose="02040503050406030204" pitchFamily="18" charset="0"/>
                                </a:rPr>
                                <m:t>1</m:t>
                              </m:r>
                            </m:sub>
                          </m:sSub>
                          <m:sSup>
                            <m:sSupPr>
                              <m:ctrlPr>
                                <a:rPr lang="en-US" altLang="zh-CN" sz="280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𝑔</m:t>
                                      </m:r>
                                    </m:e>
                                    <m:sub>
                                      <m:r>
                                        <a:rPr lang="en-US" altLang="zh-CN" sz="2800" i="1">
                                          <a:latin typeface="Cambria Math" panose="02040503050406030204" pitchFamily="18" charset="0"/>
                                        </a:rPr>
                                        <m:t>1</m:t>
                                      </m:r>
                                    </m:sub>
                                  </m:sSub>
                                </m:e>
                              </m:d>
                            </m:e>
                            <m:sup>
                              <m:r>
                                <a:rPr lang="en-US" altLang="zh-CN" sz="2800" b="0" i="1" smtClean="0">
                                  <a:latin typeface="Cambria Math" panose="02040503050406030204" pitchFamily="18" charset="0"/>
                                </a:rPr>
                                <m:t>𝑁</m:t>
                              </m:r>
                              <m:r>
                                <a:rPr lang="en-US" altLang="zh-CN" sz="2800" b="0" i="1" smtClean="0">
                                  <a:latin typeface="Cambria Math" panose="02040503050406030204" pitchFamily="18" charset="0"/>
                                </a:rPr>
                                <m:t>−1</m:t>
                              </m:r>
                            </m:sup>
                          </m:sSup>
                          <m:r>
                            <a:rPr lang="en-US" altLang="zh-CN" sz="2800" b="0" i="1" smtClean="0">
                              <a:latin typeface="Cambria Math" panose="02040503050406030204" pitchFamily="18" charset="0"/>
                            </a:rPr>
                            <m:t>(1+</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𝑔</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𝑔</m:t>
                              </m:r>
                            </m:e>
                            <m:sub>
                              <m:r>
                                <a:rPr lang="en-US" altLang="zh-CN" sz="2800" b="0" i="1" smtClean="0">
                                  <a:latin typeface="Cambria Math" panose="02040503050406030204" pitchFamily="18" charset="0"/>
                                </a:rPr>
                                <m:t>2</m:t>
                              </m:r>
                            </m:sub>
                          </m:sSub>
                        </m:den>
                      </m:f>
                    </m:oMath>
                  </m:oMathPara>
                </a14:m>
                <a:endParaRPr lang="zh-CN" altLang="en-US" sz="2800" dirty="0"/>
              </a:p>
            </p:txBody>
          </p:sp>
        </mc:Choice>
        <mc:Fallback xmlns="">
          <p:sp>
            <p:nvSpPr>
              <p:cNvPr id="3" name="文本框 2">
                <a:extLst>
                  <a:ext uri="{FF2B5EF4-FFF2-40B4-BE49-F238E27FC236}">
                    <a16:creationId xmlns:a16="http://schemas.microsoft.com/office/drawing/2014/main" id="{379BE012-F1D4-C6BE-E0E5-8F6A36BD5B10}"/>
                  </a:ext>
                </a:extLst>
              </p:cNvPr>
              <p:cNvSpPr txBox="1">
                <a:spLocks noRot="1" noChangeAspect="1" noMove="1" noResize="1" noEditPoints="1" noAdjustHandles="1" noChangeArrowheads="1" noChangeShapeType="1" noTextEdit="1"/>
              </p:cNvSpPr>
              <p:nvPr/>
            </p:nvSpPr>
            <p:spPr>
              <a:xfrm>
                <a:off x="596153" y="1552425"/>
                <a:ext cx="10999694" cy="2295757"/>
              </a:xfrm>
              <a:prstGeom prst="rect">
                <a:avLst/>
              </a:prstGeom>
              <a:blipFill>
                <a:blip r:embed="rId3"/>
                <a:stretch>
                  <a:fillRect l="-1164" t="-292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5A5E0754-933B-C92F-08B9-27B16983B90B}"/>
              </a:ext>
            </a:extLst>
          </p:cNvPr>
          <p:cNvPicPr>
            <a:picLocks noChangeAspect="1"/>
          </p:cNvPicPr>
          <p:nvPr/>
        </p:nvPicPr>
        <p:blipFill>
          <a:blip r:embed="rId4"/>
          <a:stretch>
            <a:fillRect/>
          </a:stretch>
        </p:blipFill>
        <p:spPr>
          <a:xfrm>
            <a:off x="0" y="4539178"/>
            <a:ext cx="12192000" cy="1607574"/>
          </a:xfrm>
          <a:prstGeom prst="rect">
            <a:avLst/>
          </a:prstGeom>
        </p:spPr>
      </p:pic>
    </p:spTree>
    <p:extLst>
      <p:ext uri="{BB962C8B-B14F-4D97-AF65-F5344CB8AC3E}">
        <p14:creationId xmlns:p14="http://schemas.microsoft.com/office/powerpoint/2010/main" val="935097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69"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总支出模型</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8BBAF62-18AB-A5D1-D750-F53B88DC83CC}"/>
                  </a:ext>
                </a:extLst>
              </p:cNvPr>
              <p:cNvSpPr txBox="1"/>
              <p:nvPr/>
            </p:nvSpPr>
            <p:spPr>
              <a:xfrm>
                <a:off x="370915" y="1207238"/>
                <a:ext cx="11450170" cy="4443524"/>
              </a:xfrm>
              <a:prstGeom prst="rect">
                <a:avLst/>
              </a:prstGeom>
              <a:noFill/>
            </p:spPr>
            <p:txBody>
              <a:bodyPr wrap="square" rtlCol="0">
                <a:spAutoFit/>
              </a:bodyPr>
              <a:lstStyle/>
              <a:p>
                <a:pPr algn="l"/>
                <a:r>
                  <a:rPr lang="en-US" altLang="zh-CN" sz="2800" dirty="0"/>
                  <a:t>DDM</a:t>
                </a:r>
                <a:r>
                  <a:rPr lang="zh-CN" altLang="en-US" sz="2800" dirty="0"/>
                  <a:t>模型缺陷：我们认为公司支付给股东的任何现金，都是以股利形式发放的，</a:t>
                </a:r>
                <a:r>
                  <a:rPr lang="zh-CN" altLang="en-US" sz="2800" dirty="0">
                    <a:solidFill>
                      <a:srgbClr val="FF0000"/>
                    </a:solidFill>
                  </a:rPr>
                  <a:t>忽略了股票回购</a:t>
                </a:r>
                <a:r>
                  <a:rPr lang="zh-CN" altLang="en-US" sz="2800" dirty="0"/>
                  <a:t>这一行为。</a:t>
                </a:r>
                <a:endParaRPr lang="en-US" altLang="zh-CN" sz="2800" dirty="0"/>
              </a:p>
              <a:p>
                <a:pPr algn="l"/>
                <a:endParaRPr lang="en-US" altLang="zh-CN" sz="1400" dirty="0"/>
              </a:p>
              <a:p>
                <a:pPr algn="l"/>
                <a:r>
                  <a:rPr lang="zh-CN" altLang="en-US" sz="2800" dirty="0"/>
                  <a:t>股票回购（公司用超额现金买回本公司股票）：</a:t>
                </a:r>
                <a:endParaRPr lang="en-US" altLang="zh-CN" sz="2800" dirty="0"/>
              </a:p>
              <a:p>
                <a:pPr algn="l"/>
                <a:r>
                  <a:rPr lang="zh-CN" altLang="en-US" sz="2800" dirty="0"/>
                  <a:t>①减少现金股利支付；②减少了公司流通股数，从而增加了</a:t>
                </a:r>
                <a14:m>
                  <m:oMath xmlns:m="http://schemas.openxmlformats.org/officeDocument/2006/math">
                    <m:r>
                      <a:rPr lang="en-US" altLang="zh-CN" sz="2800" i="1" dirty="0" smtClean="0">
                        <a:latin typeface="Cambria Math" panose="02040503050406030204" pitchFamily="18" charset="0"/>
                      </a:rPr>
                      <m:t>𝐸𝑃𝑆</m:t>
                    </m:r>
                    <m:r>
                      <a:rPr lang="zh-CN" altLang="en-US" sz="2800" i="1" dirty="0" smtClean="0">
                        <a:latin typeface="Cambria Math" panose="02040503050406030204" pitchFamily="18" charset="0"/>
                      </a:rPr>
                      <m:t>和</m:t>
                    </m:r>
                    <m:r>
                      <a:rPr lang="en-US" altLang="zh-CN" sz="2800" i="1" dirty="0" err="1" smtClean="0">
                        <a:latin typeface="Cambria Math" panose="02040503050406030204" pitchFamily="18" charset="0"/>
                      </a:rPr>
                      <m:t>𝐷𝑖𝑣</m:t>
                    </m:r>
                  </m:oMath>
                </a14:m>
                <a:endParaRPr lang="en-US" altLang="zh-CN" sz="2800" dirty="0"/>
              </a:p>
              <a:p>
                <a:pPr algn="l"/>
                <a:endParaRPr lang="en-US" altLang="zh-CN" sz="1400" dirty="0"/>
              </a:p>
              <a:p>
                <a:pPr algn="l"/>
                <a:r>
                  <a:rPr lang="zh-CN" altLang="en-US" sz="2800" dirty="0"/>
                  <a:t>若不存在股票回购行为，可以使用</a:t>
                </a:r>
                <a:r>
                  <a:rPr lang="en-US" altLang="zh-CN" sz="2800" dirty="0"/>
                  <a:t>DDM</a:t>
                </a:r>
                <a:r>
                  <a:rPr lang="zh-CN" altLang="en-US" sz="2800" dirty="0"/>
                  <a:t>模型：</a:t>
                </a:r>
                <a:endParaRPr lang="en-US" altLang="zh-CN" sz="2800" dirty="0"/>
              </a:p>
              <a:p>
                <a:pPr algn="l"/>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𝑃𝑉</m:t>
                      </m:r>
                      <m:d>
                        <m:dPr>
                          <m:ctrlPr>
                            <a:rPr lang="en-US" altLang="zh-CN" sz="2800" b="0" i="1" smtClean="0">
                              <a:latin typeface="Cambria Math" panose="02040503050406030204" pitchFamily="18" charset="0"/>
                            </a:rPr>
                          </m:ctrlPr>
                        </m:dPr>
                        <m:e>
                          <m:r>
                            <a:rPr lang="zh-CN" altLang="en-US" sz="2800" i="1">
                              <a:latin typeface="Cambria Math" panose="02040503050406030204" pitchFamily="18" charset="0"/>
                            </a:rPr>
                            <m:t>未来的</m:t>
                          </m:r>
                          <m:r>
                            <a:rPr lang="zh-CN" altLang="en-US" sz="2800" i="1" smtClean="0">
                              <a:latin typeface="Cambria Math" panose="02040503050406030204" pitchFamily="18" charset="0"/>
                            </a:rPr>
                            <m:t>每股</m:t>
                          </m:r>
                          <m:r>
                            <a:rPr lang="zh-CN" altLang="en-US" sz="2800" i="1">
                              <a:latin typeface="Cambria Math" panose="02040503050406030204" pitchFamily="18" charset="0"/>
                            </a:rPr>
                            <m:t>股利</m:t>
                          </m:r>
                        </m:e>
                      </m:d>
                    </m:oMath>
                  </m:oMathPara>
                </a14:m>
                <a:endParaRPr lang="en-US" altLang="zh-CN" sz="2800" b="0" dirty="0"/>
              </a:p>
              <a:p>
                <a:pPr algn="l"/>
                <a:r>
                  <a:rPr lang="zh-CN" altLang="en-US" sz="2800" dirty="0"/>
                  <a:t>若存在股票回购行为，可以使用</a:t>
                </a:r>
                <a:r>
                  <a:rPr lang="zh-CN" altLang="en-US" sz="2800" dirty="0">
                    <a:solidFill>
                      <a:srgbClr val="FF0000"/>
                    </a:solidFill>
                  </a:rPr>
                  <a:t>总支出模型</a:t>
                </a:r>
                <a:r>
                  <a:rPr lang="zh-CN" altLang="en-US" sz="2800" dirty="0"/>
                  <a:t>：</a:t>
                </a:r>
                <a:r>
                  <a:rPr lang="en-US" altLang="zh-CN" sz="2800" dirty="0"/>
                  <a:t> </a:t>
                </a:r>
                <a:endParaRPr lang="en-US" altLang="zh-CN"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𝑃</m:t>
                          </m:r>
                        </m:e>
                        <m:sub>
                          <m:r>
                            <a:rPr lang="en-US" altLang="zh-CN" sz="2800" b="0" i="1" smtClean="0">
                              <a:solidFill>
                                <a:srgbClr val="FF0000"/>
                              </a:solidFill>
                              <a:latin typeface="Cambria Math" panose="02040503050406030204" pitchFamily="18" charset="0"/>
                            </a:rPr>
                            <m:t>0</m:t>
                          </m:r>
                        </m:sub>
                      </m:sSub>
                      <m:r>
                        <a:rPr lang="en-US" altLang="zh-CN" sz="2800" b="0" i="1" smtClean="0">
                          <a:solidFill>
                            <a:srgbClr val="FF0000"/>
                          </a:solidFill>
                          <a:latin typeface="Cambria Math" panose="02040503050406030204" pitchFamily="18" charset="0"/>
                        </a:rPr>
                        <m:t>=</m:t>
                      </m:r>
                      <m:f>
                        <m:fPr>
                          <m:ctrlPr>
                            <a:rPr lang="en-US" altLang="zh-CN" sz="2800" b="0" i="1" smtClean="0">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𝑃𝑉</m:t>
                          </m:r>
                          <m:d>
                            <m:dPr>
                              <m:ctrlPr>
                                <a:rPr lang="en-US" altLang="zh-CN" sz="2800" i="1">
                                  <a:solidFill>
                                    <a:srgbClr val="FF0000"/>
                                  </a:solidFill>
                                  <a:latin typeface="Cambria Math" panose="02040503050406030204" pitchFamily="18" charset="0"/>
                                </a:rPr>
                              </m:ctrlPr>
                            </m:dPr>
                            <m:e>
                              <m:r>
                                <a:rPr lang="zh-CN" altLang="en-US" sz="2800" i="1">
                                  <a:solidFill>
                                    <a:srgbClr val="FF0000"/>
                                  </a:solidFill>
                                  <a:latin typeface="Cambria Math" panose="02040503050406030204" pitchFamily="18" charset="0"/>
                                </a:rPr>
                                <m:t>未来的股利总额以及股票回购总额</m:t>
                              </m:r>
                            </m:e>
                          </m:d>
                        </m:num>
                        <m:den>
                          <m:r>
                            <a:rPr lang="en-US" altLang="zh-CN" sz="2800" b="0" i="1" smtClean="0">
                              <a:solidFill>
                                <a:srgbClr val="FF0000"/>
                              </a:solidFill>
                              <a:latin typeface="Cambria Math" panose="02040503050406030204" pitchFamily="18" charset="0"/>
                            </a:rPr>
                            <m:t>0</m:t>
                          </m:r>
                          <m:r>
                            <a:rPr lang="zh-CN" altLang="en-US" sz="2800" i="1">
                              <a:solidFill>
                                <a:srgbClr val="FF0000"/>
                              </a:solidFill>
                              <a:latin typeface="Cambria Math" panose="02040503050406030204" pitchFamily="18" charset="0"/>
                            </a:rPr>
                            <m:t>期</m:t>
                          </m:r>
                          <m:r>
                            <a:rPr lang="zh-CN" altLang="en-US" sz="2800" i="1" smtClean="0">
                              <a:solidFill>
                                <a:srgbClr val="FF0000"/>
                              </a:solidFill>
                              <a:latin typeface="Cambria Math" panose="02040503050406030204" pitchFamily="18" charset="0"/>
                            </a:rPr>
                            <m:t>的</m:t>
                          </m:r>
                          <m:r>
                            <a:rPr lang="zh-CN" altLang="en-US" sz="2800" i="1">
                              <a:solidFill>
                                <a:srgbClr val="FF0000"/>
                              </a:solidFill>
                              <a:latin typeface="Cambria Math" panose="02040503050406030204" pitchFamily="18" charset="0"/>
                            </a:rPr>
                            <m:t>流通股</m:t>
                          </m:r>
                          <m:r>
                            <a:rPr lang="zh-CN" altLang="en-US" sz="2800" i="1" smtClean="0">
                              <a:solidFill>
                                <a:srgbClr val="FF0000"/>
                              </a:solidFill>
                              <a:latin typeface="Cambria Math" panose="02040503050406030204" pitchFamily="18" charset="0"/>
                            </a:rPr>
                            <m:t>股数</m:t>
                          </m:r>
                        </m:den>
                      </m:f>
                    </m:oMath>
                  </m:oMathPara>
                </a14:m>
                <a:endParaRPr lang="en-US" altLang="zh-CN" sz="2800" dirty="0"/>
              </a:p>
            </p:txBody>
          </p:sp>
        </mc:Choice>
        <mc:Fallback xmlns="">
          <p:sp>
            <p:nvSpPr>
              <p:cNvPr id="2" name="文本框 1">
                <a:extLst>
                  <a:ext uri="{FF2B5EF4-FFF2-40B4-BE49-F238E27FC236}">
                    <a16:creationId xmlns:a16="http://schemas.microsoft.com/office/drawing/2014/main" id="{B8BBAF62-18AB-A5D1-D750-F53B88DC83CC}"/>
                  </a:ext>
                </a:extLst>
              </p:cNvPr>
              <p:cNvSpPr txBox="1">
                <a:spLocks noRot="1" noChangeAspect="1" noMove="1" noResize="1" noEditPoints="1" noAdjustHandles="1" noChangeArrowheads="1" noChangeShapeType="1" noTextEdit="1"/>
              </p:cNvSpPr>
              <p:nvPr/>
            </p:nvSpPr>
            <p:spPr>
              <a:xfrm>
                <a:off x="370915" y="1207238"/>
                <a:ext cx="11450170" cy="4443524"/>
              </a:xfrm>
              <a:prstGeom prst="rect">
                <a:avLst/>
              </a:prstGeom>
              <a:blipFill>
                <a:blip r:embed="rId4"/>
                <a:stretch>
                  <a:fillRect l="-1118" t="-1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1545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332714"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自由现金流折现模型</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8EBA924-FD3C-CD1A-9D02-FBADBDF14464}"/>
                  </a:ext>
                </a:extLst>
              </p:cNvPr>
              <p:cNvSpPr txBox="1"/>
              <p:nvPr/>
            </p:nvSpPr>
            <p:spPr>
              <a:xfrm>
                <a:off x="215152" y="1131544"/>
                <a:ext cx="11761696" cy="4594912"/>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lang="zh-CN" altLang="en-US" sz="2800" i="1" smtClean="0">
                          <a:latin typeface="Cambria Math" panose="02040503050406030204" pitchFamily="18" charset="0"/>
                        </a:rPr>
                        <m:t>企业价值</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𝑉</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m:t>
                      </m:r>
                      <m:r>
                        <a:rPr lang="zh-CN" altLang="en-US" sz="2800" i="1" dirty="0" smtClean="0">
                          <a:latin typeface="Cambria Math" panose="02040503050406030204" pitchFamily="18" charset="0"/>
                        </a:rPr>
                        <m:t>股权的市场价值</m:t>
                      </m:r>
                      <m:r>
                        <a:rPr lang="en-US" altLang="zh-CN" sz="2800" i="1" dirty="0" smtClean="0">
                          <a:latin typeface="Cambria Math" panose="02040503050406030204" pitchFamily="18" charset="0"/>
                        </a:rPr>
                        <m:t>+</m:t>
                      </m:r>
                      <m:r>
                        <a:rPr lang="zh-CN" altLang="en-US" sz="2800" i="1" dirty="0" smtClean="0">
                          <a:latin typeface="Cambria Math" panose="02040503050406030204" pitchFamily="18" charset="0"/>
                        </a:rPr>
                        <m:t>债务</m:t>
                      </m:r>
                      <m:r>
                        <a:rPr lang="en-US" altLang="zh-CN" sz="2800" i="1" dirty="0" smtClean="0">
                          <a:latin typeface="Cambria Math" panose="02040503050406030204" pitchFamily="18" charset="0"/>
                        </a:rPr>
                        <m:t>−</m:t>
                      </m:r>
                      <m:r>
                        <a:rPr lang="zh-CN" altLang="en-US" sz="2800" i="1" dirty="0" smtClean="0">
                          <a:latin typeface="Cambria Math" panose="02040503050406030204" pitchFamily="18" charset="0"/>
                        </a:rPr>
                        <m:t>超额现金</m:t>
                      </m:r>
                    </m:oMath>
                  </m:oMathPara>
                </a14:m>
                <a:endParaRPr lang="en-US" altLang="zh-CN" sz="2800" dirty="0"/>
              </a:p>
              <a:p>
                <a:pPr algn="l"/>
                <a:endParaRPr lang="en-US" altLang="zh-CN" sz="1400" dirty="0"/>
              </a:p>
              <a:p>
                <a:r>
                  <a:rPr lang="zh-CN" altLang="en-US" sz="2800" dirty="0"/>
                  <a:t>定义：净投资</a:t>
                </a:r>
                <a:r>
                  <a:rPr lang="en-US" altLang="zh-CN" sz="2800" dirty="0"/>
                  <a:t>=</a:t>
                </a:r>
                <a14:m>
                  <m:oMath xmlns:m="http://schemas.openxmlformats.org/officeDocument/2006/math">
                    <m:r>
                      <a:rPr lang="zh-CN" altLang="en-US" sz="2800" i="1" dirty="0">
                        <a:latin typeface="Cambria Math" panose="02040503050406030204" pitchFamily="18" charset="0"/>
                      </a:rPr>
                      <m:t>资本性支出</m:t>
                    </m:r>
                    <m:r>
                      <a:rPr lang="en-US" altLang="zh-CN" sz="2800" dirty="0">
                        <a:latin typeface="Cambria Math" panose="02040503050406030204" pitchFamily="18" charset="0"/>
                      </a:rPr>
                      <m:t>−</m:t>
                    </m:r>
                    <m:r>
                      <a:rPr lang="zh-CN" altLang="en-US" sz="2800" i="1" dirty="0">
                        <a:latin typeface="Cambria Math" panose="02040503050406030204" pitchFamily="18" charset="0"/>
                      </a:rPr>
                      <m:t>折旧</m:t>
                    </m:r>
                  </m:oMath>
                </a14:m>
                <a:endParaRPr lang="en-US" altLang="zh-CN" sz="2800" dirty="0"/>
              </a:p>
              <a:p>
                <a:pPr/>
                <a14:m>
                  <m:oMathPara xmlns:m="http://schemas.openxmlformats.org/officeDocument/2006/math">
                    <m:oMathParaPr>
                      <m:jc m:val="left"/>
                    </m:oMathParaPr>
                    <m:oMath xmlns:m="http://schemas.openxmlformats.org/officeDocument/2006/math">
                      <m:r>
                        <m:rPr>
                          <m:sty m:val="p"/>
                        </m:rPr>
                        <a:rPr lang="en-US" altLang="zh-CN" sz="2800" b="0" i="0" dirty="0" smtClean="0">
                          <a:latin typeface="Cambria Math" panose="02040503050406030204" pitchFamily="18" charset="0"/>
                        </a:rPr>
                        <m:t>FCF</m:t>
                      </m:r>
                      <m:r>
                        <a:rPr lang="en-US" altLang="zh-CN" sz="2800" b="0" i="0" dirty="0" smtClean="0">
                          <a:latin typeface="Cambria Math" panose="02040503050406030204" pitchFamily="18" charset="0"/>
                        </a:rPr>
                        <m:t>=</m:t>
                      </m:r>
                      <m:r>
                        <m:rPr>
                          <m:sty m:val="p"/>
                        </m:rPr>
                        <a:rPr lang="en-US" altLang="zh-CN" sz="2800" b="0" i="0" dirty="0" smtClean="0">
                          <a:latin typeface="Cambria Math" panose="02040503050406030204" pitchFamily="18" charset="0"/>
                        </a:rPr>
                        <m:t>EBIT</m:t>
                      </m:r>
                      <m:r>
                        <a:rPr lang="en-US" altLang="zh-CN" sz="2800" b="0" i="1" dirty="0" smtClean="0">
                          <a:latin typeface="Cambria Math" panose="02040503050406030204" pitchFamily="18" charset="0"/>
                          <a:ea typeface="Cambria Math" panose="02040503050406030204" pitchFamily="18" charset="0"/>
                        </a:rPr>
                        <m:t>×</m:t>
                      </m:r>
                      <m:d>
                        <m:dPr>
                          <m:ctrlPr>
                            <a:rPr lang="en-US" altLang="zh-CN" sz="2800" b="0" i="1" dirty="0" smtClean="0">
                              <a:latin typeface="Cambria Math" panose="02040503050406030204" pitchFamily="18" charset="0"/>
                              <a:ea typeface="Cambria Math" panose="02040503050406030204" pitchFamily="18" charset="0"/>
                            </a:rPr>
                          </m:ctrlPr>
                        </m:dPr>
                        <m:e>
                          <m:r>
                            <a:rPr lang="en-US" altLang="zh-CN" sz="2800" b="0" i="0" dirty="0" smtClean="0">
                              <a:latin typeface="Cambria Math" panose="02040503050406030204" pitchFamily="18" charset="0"/>
                              <a:ea typeface="Cambria Math" panose="02040503050406030204" pitchFamily="18" charset="0"/>
                            </a:rPr>
                            <m:t>1−</m:t>
                          </m:r>
                          <m:sSub>
                            <m:sSubPr>
                              <m:ctrlPr>
                                <a:rPr lang="en-US" altLang="zh-CN" sz="2800" b="0" i="1" dirty="0" smtClean="0">
                                  <a:latin typeface="Cambria Math" panose="02040503050406030204" pitchFamily="18" charset="0"/>
                                  <a:ea typeface="Cambria Math" panose="02040503050406030204" pitchFamily="18" charset="0"/>
                                </a:rPr>
                              </m:ctrlPr>
                            </m:sSubPr>
                            <m:e>
                              <m:r>
                                <m:rPr>
                                  <m:sty m:val="p"/>
                                </m:rPr>
                                <a:rPr lang="el-GR" altLang="zh-CN" sz="2800" i="1" dirty="0">
                                  <a:latin typeface="Cambria Math" panose="02040503050406030204" pitchFamily="18" charset="0"/>
                                  <a:ea typeface="Cambria Math" panose="02040503050406030204" pitchFamily="18" charset="0"/>
                                </a:rPr>
                                <m:t>τ</m:t>
                              </m:r>
                            </m:e>
                            <m:sub>
                              <m:r>
                                <a:rPr lang="en-US" altLang="zh-CN" sz="2800" b="0" i="1" dirty="0" smtClean="0">
                                  <a:latin typeface="Cambria Math" panose="02040503050406030204" pitchFamily="18" charset="0"/>
                                  <a:ea typeface="Cambria Math" panose="02040503050406030204" pitchFamily="18" charset="0"/>
                                </a:rPr>
                                <m:t>𝑐</m:t>
                              </m:r>
                            </m:sub>
                          </m:sSub>
                        </m:e>
                      </m:d>
                      <m:r>
                        <a:rPr lang="en-US" altLang="zh-CN" sz="2800" dirty="0">
                          <a:latin typeface="Cambria Math" panose="02040503050406030204" pitchFamily="18" charset="0"/>
                        </a:rPr>
                        <m:t>+</m:t>
                      </m:r>
                      <m:r>
                        <a:rPr lang="zh-CN" altLang="en-US" sz="2800" i="1" dirty="0">
                          <a:latin typeface="Cambria Math" panose="02040503050406030204" pitchFamily="18" charset="0"/>
                        </a:rPr>
                        <m:t>折旧</m:t>
                      </m:r>
                      <m:r>
                        <a:rPr lang="en-US" altLang="zh-CN" sz="2800" i="1" dirty="0">
                          <a:latin typeface="Cambria Math" panose="02040503050406030204" pitchFamily="18" charset="0"/>
                        </a:rPr>
                        <m:t>−</m:t>
                      </m:r>
                      <m:r>
                        <a:rPr lang="zh-CN" altLang="en-US" sz="2800" i="1" dirty="0">
                          <a:latin typeface="Cambria Math" panose="02040503050406030204" pitchFamily="18" charset="0"/>
                        </a:rPr>
                        <m:t>资本性支出</m:t>
                      </m:r>
                      <m:r>
                        <a:rPr lang="en-US" altLang="zh-CN" sz="2800" dirty="0">
                          <a:latin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rPr>
                        <m:t>𝑁𝑊</m:t>
                      </m:r>
                      <m:r>
                        <m:rPr>
                          <m:nor/>
                        </m:rPr>
                        <a:rPr lang="en-US" altLang="zh-CN" sz="2800" b="0" i="0" dirty="0" smtClean="0">
                          <a:latin typeface="Cambria Math" panose="02040503050406030204" pitchFamily="18" charset="0"/>
                        </a:rPr>
                        <m:t>C</m:t>
                      </m:r>
                    </m:oMath>
                  </m:oMathPara>
                </a14:m>
                <a:endParaRPr lang="en-US" altLang="zh-CN" sz="2800" b="0" dirty="0"/>
              </a:p>
              <a:p>
                <a:r>
                  <a:rPr lang="en-US" altLang="zh-CN" sz="2800" b="0" dirty="0"/>
                  <a:t>       </a:t>
                </a:r>
                <a14:m>
                  <m:oMath xmlns:m="http://schemas.openxmlformats.org/officeDocument/2006/math">
                    <m:r>
                      <a:rPr lang="en-US" altLang="zh-CN" sz="2800" b="0" i="1" dirty="0" smtClean="0">
                        <a:latin typeface="Cambria Math" panose="02040503050406030204" pitchFamily="18" charset="0"/>
                      </a:rPr>
                      <m:t>=</m:t>
                    </m:r>
                    <m:r>
                      <a:rPr lang="zh-CN" altLang="en-US" sz="2800" b="0" i="1" dirty="0" smtClean="0">
                        <a:latin typeface="Cambria Math" panose="02040503050406030204" pitchFamily="18" charset="0"/>
                      </a:rPr>
                      <m:t>无杠杆净利润</m:t>
                    </m:r>
                    <m:r>
                      <a:rPr lang="en-US" altLang="zh-CN" sz="2800" b="0" i="1" dirty="0" smtClean="0">
                        <a:latin typeface="Cambria Math" panose="02040503050406030204" pitchFamily="18" charset="0"/>
                      </a:rPr>
                      <m:t>−</m:t>
                    </m:r>
                    <m:r>
                      <a:rPr lang="zh-CN" altLang="en-US" sz="2800" b="0" i="1" dirty="0" smtClean="0">
                        <a:latin typeface="Cambria Math" panose="02040503050406030204" pitchFamily="18" charset="0"/>
                      </a:rPr>
                      <m:t>净投资</m:t>
                    </m:r>
                    <m:r>
                      <a:rPr lang="en-US" altLang="zh-CN" sz="2800" i="1" dirty="0" smtClean="0">
                        <a:latin typeface="Cambria Math" panose="02040503050406030204" pitchFamily="18" charset="0"/>
                      </a:rPr>
                      <m:t> </m:t>
                    </m:r>
                    <m:r>
                      <a:rPr lang="en-US" altLang="zh-CN" sz="2800" dirty="0">
                        <a:latin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rPr>
                      <m:t>𝑁𝑊</m:t>
                    </m:r>
                    <m:r>
                      <m:rPr>
                        <m:nor/>
                      </m:rPr>
                      <a:rPr lang="en-US" altLang="zh-CN" sz="2800" dirty="0">
                        <a:latin typeface="Cambria Math" panose="02040503050406030204" pitchFamily="18" charset="0"/>
                      </a:rPr>
                      <m:t>C</m:t>
                    </m:r>
                  </m:oMath>
                </a14:m>
                <a:endParaRPr lang="en-US" altLang="zh-CN" sz="2800" b="0" dirty="0"/>
              </a:p>
              <a:p>
                <a:r>
                  <a:rPr lang="zh-CN" altLang="en-US" sz="2800" b="1" dirty="0"/>
                  <a:t>折现自由现金流模型</a:t>
                </a:r>
                <a:r>
                  <a:rPr lang="zh-CN" altLang="en-US" sz="2800" b="0" dirty="0"/>
                  <a:t>：</a:t>
                </a:r>
                <a:r>
                  <a:rPr lang="en-US" altLang="zh-CN" sz="2800" dirty="0"/>
                  <a:t> </a:t>
                </a:r>
                <a14:m>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𝑉</m:t>
                        </m:r>
                      </m:e>
                      <m:sub>
                        <m:r>
                          <a:rPr lang="en-US" altLang="zh-CN" sz="2800" b="0" i="1" smtClean="0">
                            <a:solidFill>
                              <a:srgbClr val="FF0000"/>
                            </a:solidFill>
                            <a:latin typeface="Cambria Math" panose="02040503050406030204" pitchFamily="18" charset="0"/>
                          </a:rPr>
                          <m:t>0</m:t>
                        </m:r>
                      </m:sub>
                    </m:sSub>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𝑃𝑉</m:t>
                    </m:r>
                    <m:d>
                      <m:dPr>
                        <m:ctrlPr>
                          <a:rPr lang="en-US" altLang="zh-CN" sz="2800" b="0" i="1" smtClean="0">
                            <a:solidFill>
                              <a:srgbClr val="FF0000"/>
                            </a:solidFill>
                            <a:latin typeface="Cambria Math" panose="02040503050406030204" pitchFamily="18" charset="0"/>
                          </a:rPr>
                        </m:ctrlPr>
                      </m:dPr>
                      <m:e>
                        <m:r>
                          <a:rPr lang="zh-CN" altLang="en-US" sz="2800" i="1">
                            <a:solidFill>
                              <a:srgbClr val="FF0000"/>
                            </a:solidFill>
                            <a:latin typeface="Cambria Math" panose="02040503050406030204" pitchFamily="18" charset="0"/>
                          </a:rPr>
                          <m:t>公司</m:t>
                        </m:r>
                        <m:r>
                          <a:rPr lang="zh-CN" altLang="en-US" sz="2800" i="1" smtClean="0">
                            <a:solidFill>
                              <a:srgbClr val="FF0000"/>
                            </a:solidFill>
                            <a:latin typeface="Cambria Math" panose="02040503050406030204" pitchFamily="18" charset="0"/>
                          </a:rPr>
                          <m:t>未来的</m:t>
                        </m:r>
                        <m:r>
                          <a:rPr lang="zh-CN" altLang="en-US" sz="2800" i="1">
                            <a:solidFill>
                              <a:srgbClr val="FF0000"/>
                            </a:solidFill>
                            <a:latin typeface="Cambria Math" panose="02040503050406030204" pitchFamily="18" charset="0"/>
                          </a:rPr>
                          <m:t>自由</m:t>
                        </m:r>
                        <m:r>
                          <a:rPr lang="zh-CN" altLang="en-US" sz="2800" i="1" smtClean="0">
                            <a:solidFill>
                              <a:srgbClr val="FF0000"/>
                            </a:solidFill>
                            <a:latin typeface="Cambria Math" panose="02040503050406030204" pitchFamily="18" charset="0"/>
                          </a:rPr>
                          <m:t>现金流</m:t>
                        </m:r>
                      </m:e>
                    </m:d>
                  </m:oMath>
                </a14:m>
                <a:endParaRPr lang="en-US" altLang="zh-CN" sz="2800" b="0" dirty="0"/>
              </a:p>
              <a:p>
                <a:r>
                  <a:rPr lang="en-US" altLang="zh-CN" sz="2800" b="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f>
                      <m:fPr>
                        <m:ctrlPr>
                          <a:rPr lang="en-US" altLang="zh-CN" sz="2800" i="1" smtClean="0">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𝑉</m:t>
                            </m:r>
                          </m:e>
                          <m:sub>
                            <m:r>
                              <a:rPr lang="en-US" altLang="zh-CN" sz="2800" i="1">
                                <a:latin typeface="Cambria Math" panose="02040503050406030204" pitchFamily="18" charset="0"/>
                              </a:rPr>
                              <m:t>0</m:t>
                            </m:r>
                          </m:sub>
                        </m:sSub>
                        <m:r>
                          <a:rPr lang="en-US" altLang="zh-CN" sz="2800" b="0" i="1" smtClean="0">
                            <a:latin typeface="Cambria Math" panose="02040503050406030204" pitchFamily="18" charset="0"/>
                          </a:rPr>
                          <m:t>+0</m:t>
                        </m:r>
                        <m:r>
                          <a:rPr lang="zh-CN" altLang="en-US" sz="2800" i="1">
                            <a:latin typeface="Cambria Math" panose="02040503050406030204" pitchFamily="18" charset="0"/>
                          </a:rPr>
                          <m:t>期</m:t>
                        </m:r>
                        <m:r>
                          <a:rPr lang="zh-CN" altLang="en-US" sz="2800" i="1" smtClean="0">
                            <a:latin typeface="Cambria Math" panose="02040503050406030204" pitchFamily="18" charset="0"/>
                          </a:rPr>
                          <m:t>的</m:t>
                        </m:r>
                        <m:r>
                          <a:rPr lang="zh-CN" altLang="en-US" sz="2800" i="1">
                            <a:latin typeface="Cambria Math" panose="02040503050406030204" pitchFamily="18" charset="0"/>
                          </a:rPr>
                          <m:t>超额</m:t>
                        </m:r>
                        <m:r>
                          <a:rPr lang="zh-CN" altLang="en-US" sz="2800" i="1" smtClean="0">
                            <a:latin typeface="Cambria Math" panose="02040503050406030204" pitchFamily="18" charset="0"/>
                          </a:rPr>
                          <m:t>现金</m:t>
                        </m:r>
                        <m:r>
                          <a:rPr lang="en-US" altLang="zh-CN" sz="2800" b="0" i="1" smtClean="0">
                            <a:latin typeface="Cambria Math" panose="02040503050406030204" pitchFamily="18" charset="0"/>
                          </a:rPr>
                          <m:t>−0</m:t>
                        </m:r>
                        <m:r>
                          <a:rPr lang="zh-CN" altLang="en-US" sz="2800" i="1">
                            <a:latin typeface="Cambria Math" panose="02040503050406030204" pitchFamily="18" charset="0"/>
                          </a:rPr>
                          <m:t>期</m:t>
                        </m:r>
                        <m:r>
                          <a:rPr lang="zh-CN" altLang="en-US" sz="2800" i="1" smtClean="0">
                            <a:latin typeface="Cambria Math" panose="02040503050406030204" pitchFamily="18" charset="0"/>
                          </a:rPr>
                          <m:t>的</m:t>
                        </m:r>
                        <m:r>
                          <a:rPr lang="zh-CN" altLang="en-US" sz="2800" i="1">
                            <a:latin typeface="Cambria Math" panose="02040503050406030204" pitchFamily="18" charset="0"/>
                          </a:rPr>
                          <m:t>债务</m:t>
                        </m:r>
                      </m:num>
                      <m:den>
                        <m:r>
                          <a:rPr lang="en-US" altLang="zh-CN" sz="2800" i="1">
                            <a:latin typeface="Cambria Math" panose="02040503050406030204" pitchFamily="18" charset="0"/>
                          </a:rPr>
                          <m:t>0</m:t>
                        </m:r>
                        <m:r>
                          <a:rPr lang="zh-CN" altLang="en-US" sz="2800" i="1">
                            <a:latin typeface="Cambria Math" panose="02040503050406030204" pitchFamily="18" charset="0"/>
                          </a:rPr>
                          <m:t>期的流通股股数</m:t>
                        </m:r>
                      </m:den>
                    </m:f>
                  </m:oMath>
                </a14:m>
                <a:endParaRPr lang="en-US" altLang="zh-CN" sz="2800" b="0" dirty="0"/>
              </a:p>
              <a:p>
                <a:r>
                  <a:rPr lang="zh-CN" altLang="en-US" sz="2800" b="0" dirty="0"/>
                  <a:t>注：自由现金流</a:t>
                </a:r>
                <a14:m>
                  <m:oMath xmlns:m="http://schemas.openxmlformats.org/officeDocument/2006/math">
                    <m:r>
                      <a:rPr lang="en-US" altLang="zh-CN" sz="2800" b="0" i="1" dirty="0" smtClean="0">
                        <a:latin typeface="Cambria Math" panose="02040503050406030204" pitchFamily="18" charset="0"/>
                      </a:rPr>
                      <m:t>𝐹𝐶𝐹</m:t>
                    </m:r>
                  </m:oMath>
                </a14:m>
                <a:r>
                  <a:rPr lang="zh-CN" altLang="en-US" sz="2800" b="0" dirty="0"/>
                  <a:t>折现应该使用加权平均资本成本</a:t>
                </a:r>
                <a14:m>
                  <m:oMath xmlns:m="http://schemas.openxmlformats.org/officeDocument/2006/math">
                    <m:sSub>
                      <m:sSubPr>
                        <m:ctrlPr>
                          <a:rPr lang="en-US" altLang="zh-CN" sz="2800" b="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𝑟</m:t>
                        </m:r>
                      </m:e>
                      <m:sub>
                        <m:r>
                          <a:rPr lang="en-US" altLang="zh-CN" sz="2800" b="0" i="1" smtClean="0">
                            <a:solidFill>
                              <a:srgbClr val="FF0000"/>
                            </a:solidFill>
                            <a:latin typeface="Cambria Math" panose="02040503050406030204" pitchFamily="18" charset="0"/>
                          </a:rPr>
                          <m:t>𝑤𝑎𝑐𝑐</m:t>
                        </m:r>
                      </m:sub>
                    </m:sSub>
                  </m:oMath>
                </a14:m>
                <a:r>
                  <a:rPr lang="zh-CN" altLang="en-US" sz="2800" b="0" dirty="0">
                    <a:solidFill>
                      <a:srgbClr val="FF0000"/>
                    </a:solidFill>
                  </a:rPr>
                  <a:t>作为折现率</a:t>
                </a:r>
                <a:endParaRPr lang="en-US" altLang="zh-CN" sz="2800" b="0" dirty="0">
                  <a:solidFill>
                    <a:srgbClr val="FF0000"/>
                  </a:solidFill>
                </a:endParaRPr>
              </a:p>
              <a:p>
                <a:endParaRPr lang="en-US" altLang="zh-CN" sz="1400" dirty="0">
                  <a:solidFill>
                    <a:srgbClr val="FF0000"/>
                  </a:solidFill>
                </a:endParaRPr>
              </a:p>
              <a:p>
                <a14:m>
                  <m:oMath xmlns:m="http://schemas.openxmlformats.org/officeDocument/2006/math">
                    <m:sSub>
                      <m:sSubPr>
                        <m:ctrlPr>
                          <a:rPr lang="en-US" altLang="zh-CN" sz="2800" b="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𝑉</m:t>
                        </m:r>
                      </m:e>
                      <m:sub>
                        <m:r>
                          <a:rPr lang="en-US" altLang="zh-CN" sz="2800" b="0" i="1" smtClean="0">
                            <a:solidFill>
                              <a:srgbClr val="FF0000"/>
                            </a:solidFill>
                            <a:latin typeface="Cambria Math" panose="02040503050406030204" pitchFamily="18" charset="0"/>
                          </a:rPr>
                          <m:t>0</m:t>
                        </m:r>
                      </m:sub>
                    </m:sSub>
                    <m:r>
                      <a:rPr lang="en-US" altLang="zh-CN" sz="2800" b="0" i="1" smtClean="0">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𝐹𝐶𝐹</m:t>
                            </m:r>
                          </m:e>
                          <m:sub>
                            <m:r>
                              <a:rPr lang="en-US" altLang="zh-CN" sz="2800" i="1">
                                <a:solidFill>
                                  <a:srgbClr val="FF0000"/>
                                </a:solidFill>
                                <a:latin typeface="Cambria Math" panose="02040503050406030204" pitchFamily="18" charset="0"/>
                              </a:rPr>
                              <m:t>1</m:t>
                            </m:r>
                          </m:sub>
                        </m:sSub>
                      </m:num>
                      <m:den>
                        <m:r>
                          <a:rPr lang="en-US" altLang="zh-CN" sz="2800" i="1">
                            <a:solidFill>
                              <a:srgbClr val="FF0000"/>
                            </a:solidFill>
                            <a:latin typeface="Cambria Math" panose="02040503050406030204" pitchFamily="18" charset="0"/>
                          </a:rPr>
                          <m:t>1+</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b="0" i="1" smtClean="0">
                                <a:solidFill>
                                  <a:srgbClr val="FF0000"/>
                                </a:solidFill>
                                <a:latin typeface="Cambria Math" panose="02040503050406030204" pitchFamily="18" charset="0"/>
                              </a:rPr>
                              <m:t>𝑤𝑎𝑐𝑐</m:t>
                            </m:r>
                          </m:sub>
                        </m:sSub>
                      </m:den>
                    </m:f>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𝐹𝐶𝐹</m:t>
                            </m:r>
                          </m:e>
                          <m:sub>
                            <m:r>
                              <a:rPr lang="en-US" altLang="zh-CN" sz="2800" i="1">
                                <a:solidFill>
                                  <a:srgbClr val="FF0000"/>
                                </a:solidFill>
                                <a:latin typeface="Cambria Math" panose="02040503050406030204" pitchFamily="18" charset="0"/>
                              </a:rPr>
                              <m:t>2</m:t>
                            </m:r>
                          </m:sub>
                        </m:sSub>
                      </m:num>
                      <m:den>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(1+</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𝑤𝑎𝑐𝑐</m:t>
                                </m:r>
                              </m:sub>
                            </m:sSub>
                            <m:r>
                              <a:rPr lang="en-US" altLang="zh-CN" sz="2800" i="1">
                                <a:solidFill>
                                  <a:srgbClr val="FF0000"/>
                                </a:solidFill>
                                <a:latin typeface="Cambria Math" panose="02040503050406030204" pitchFamily="18" charset="0"/>
                              </a:rPr>
                              <m:t>)</m:t>
                            </m:r>
                          </m:e>
                          <m:sup>
                            <m:r>
                              <a:rPr lang="en-US" altLang="zh-CN" sz="2800" i="1">
                                <a:solidFill>
                                  <a:srgbClr val="FF0000"/>
                                </a:solidFill>
                                <a:latin typeface="Cambria Math" panose="02040503050406030204" pitchFamily="18" charset="0"/>
                              </a:rPr>
                              <m:t>2</m:t>
                            </m:r>
                          </m:sup>
                        </m:sSup>
                      </m:den>
                    </m:f>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𝐹𝐶𝐹</m:t>
                            </m:r>
                          </m:e>
                          <m:sub>
                            <m:r>
                              <a:rPr lang="en-US" altLang="zh-CN" sz="2800" b="0" i="1" smtClean="0">
                                <a:solidFill>
                                  <a:srgbClr val="FF0000"/>
                                </a:solidFill>
                                <a:latin typeface="Cambria Math" panose="02040503050406030204" pitchFamily="18" charset="0"/>
                              </a:rPr>
                              <m:t>𝑁</m:t>
                            </m:r>
                          </m:sub>
                        </m:sSub>
                        <m:r>
                          <a:rPr lang="en-US" altLang="zh-CN" sz="2800" b="0" i="1" smtClean="0">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𝑉</m:t>
                            </m:r>
                          </m:e>
                          <m:sub>
                            <m:r>
                              <a:rPr lang="en-US" altLang="zh-CN" sz="2800" b="0" i="1" smtClean="0">
                                <a:solidFill>
                                  <a:srgbClr val="FF0000"/>
                                </a:solidFill>
                                <a:latin typeface="Cambria Math" panose="02040503050406030204" pitchFamily="18" charset="0"/>
                              </a:rPr>
                              <m:t>𝑁</m:t>
                            </m:r>
                          </m:sub>
                        </m:sSub>
                      </m:num>
                      <m:den>
                        <m:sSup>
                          <m:sSupPr>
                            <m:ctrlPr>
                              <a:rPr lang="en-US" altLang="zh-CN" sz="2800" i="1">
                                <a:solidFill>
                                  <a:srgbClr val="FF0000"/>
                                </a:solidFill>
                                <a:latin typeface="Cambria Math" panose="02040503050406030204" pitchFamily="18" charset="0"/>
                              </a:rPr>
                            </m:ctrlPr>
                          </m:sSupPr>
                          <m:e>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1+</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𝑟</m:t>
                                    </m:r>
                                  </m:e>
                                  <m:sub>
                                    <m:r>
                                      <a:rPr lang="en-US" altLang="zh-CN" sz="2800" i="1">
                                        <a:solidFill>
                                          <a:srgbClr val="FF0000"/>
                                        </a:solidFill>
                                        <a:latin typeface="Cambria Math" panose="02040503050406030204" pitchFamily="18" charset="0"/>
                                      </a:rPr>
                                      <m:t>𝑤𝑎𝑐𝑐</m:t>
                                    </m:r>
                                  </m:sub>
                                </m:sSub>
                              </m:e>
                            </m:d>
                          </m:e>
                          <m:sup>
                            <m:r>
                              <a:rPr lang="en-US" altLang="zh-CN" sz="2800" b="0" i="1" smtClean="0">
                                <a:solidFill>
                                  <a:srgbClr val="FF0000"/>
                                </a:solidFill>
                                <a:latin typeface="Cambria Math" panose="02040503050406030204" pitchFamily="18" charset="0"/>
                              </a:rPr>
                              <m:t>𝑁</m:t>
                            </m:r>
                          </m:sup>
                        </m:sSup>
                      </m:den>
                    </m:f>
                  </m:oMath>
                </a14:m>
                <a:r>
                  <a:rPr lang="zh-CN" altLang="en-US" sz="2800" b="0" dirty="0"/>
                  <a:t>，</a:t>
                </a:r>
                <a:r>
                  <a:rPr lang="en-US" altLang="zh-CN" sz="2800" dirty="0">
                    <a:solidFill>
                      <a:srgbClr val="FF0000"/>
                    </a:solidFill>
                  </a:rPr>
                  <a:t> </a:t>
                </a:r>
                <a14:m>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𝑉</m:t>
                        </m:r>
                      </m:e>
                      <m:sub>
                        <m:r>
                          <a:rPr lang="en-US" altLang="zh-CN" sz="2800" i="1">
                            <a:solidFill>
                              <a:schemeClr val="tx1"/>
                            </a:solidFill>
                            <a:latin typeface="Cambria Math" panose="02040503050406030204" pitchFamily="18" charset="0"/>
                          </a:rPr>
                          <m:t>𝑁</m:t>
                        </m:r>
                      </m:sub>
                    </m:sSub>
                  </m:oMath>
                </a14:m>
                <a:r>
                  <a:rPr lang="zh-CN" altLang="en-US" sz="2800" b="0" dirty="0"/>
                  <a:t>为第</a:t>
                </a:r>
                <a14:m>
                  <m:oMath xmlns:m="http://schemas.openxmlformats.org/officeDocument/2006/math">
                    <m:r>
                      <a:rPr lang="en-US" altLang="zh-CN" sz="2800" b="0" i="1" dirty="0" smtClean="0">
                        <a:latin typeface="Cambria Math" panose="02040503050406030204" pitchFamily="18" charset="0"/>
                      </a:rPr>
                      <m:t>𝑁</m:t>
                    </m:r>
                  </m:oMath>
                </a14:m>
                <a:r>
                  <a:rPr lang="zh-CN" altLang="en-US" sz="2800" b="0" dirty="0"/>
                  <a:t>年（期）时的企业价值</a:t>
                </a:r>
                <a:endParaRPr lang="en-US" altLang="zh-CN" sz="2800" b="0" dirty="0"/>
              </a:p>
            </p:txBody>
          </p:sp>
        </mc:Choice>
        <mc:Fallback xmlns="">
          <p:sp>
            <p:nvSpPr>
              <p:cNvPr id="2" name="文本框 1">
                <a:extLst>
                  <a:ext uri="{FF2B5EF4-FFF2-40B4-BE49-F238E27FC236}">
                    <a16:creationId xmlns:a16="http://schemas.microsoft.com/office/drawing/2014/main" id="{58EBA924-FD3C-CD1A-9D02-FBADBDF14464}"/>
                  </a:ext>
                </a:extLst>
              </p:cNvPr>
              <p:cNvSpPr txBox="1">
                <a:spLocks noRot="1" noChangeAspect="1" noMove="1" noResize="1" noEditPoints="1" noAdjustHandles="1" noChangeArrowheads="1" noChangeShapeType="1" noTextEdit="1"/>
              </p:cNvSpPr>
              <p:nvPr/>
            </p:nvSpPr>
            <p:spPr>
              <a:xfrm>
                <a:off x="215152" y="1131544"/>
                <a:ext cx="11761696" cy="4594912"/>
              </a:xfrm>
              <a:prstGeom prst="rect">
                <a:avLst/>
              </a:prstGeom>
              <a:blipFill>
                <a:blip r:embed="rId4"/>
                <a:stretch>
                  <a:fillRect l="-1036" r="-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9559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640493"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绝对估值法比较</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graphicFrame>
            <p:nvGraphicFramePr>
              <p:cNvPr id="2" name="表格 2">
                <a:extLst>
                  <a:ext uri="{FF2B5EF4-FFF2-40B4-BE49-F238E27FC236}">
                    <a16:creationId xmlns:a16="http://schemas.microsoft.com/office/drawing/2014/main" id="{D8C691D0-2B5F-5AF2-0633-CBA4127977B7}"/>
                  </a:ext>
                </a:extLst>
              </p:cNvPr>
              <p:cNvGraphicFramePr>
                <a:graphicFrameLocks noGrp="1"/>
              </p:cNvGraphicFramePr>
              <p:nvPr/>
            </p:nvGraphicFramePr>
            <p:xfrm>
              <a:off x="216032" y="2349000"/>
              <a:ext cx="11759937" cy="2160000"/>
            </p:xfrm>
            <a:graphic>
              <a:graphicData uri="http://schemas.openxmlformats.org/drawingml/2006/table">
                <a:tbl>
                  <a:tblPr firstRow="1" bandRow="1">
                    <a:tableStyleId>{5C22544A-7EE6-4342-B048-85BDC9FD1C3A}</a:tableStyleId>
                  </a:tblPr>
                  <a:tblGrid>
                    <a:gridCol w="3648059">
                      <a:extLst>
                        <a:ext uri="{9D8B030D-6E8A-4147-A177-3AD203B41FA5}">
                          <a16:colId xmlns:a16="http://schemas.microsoft.com/office/drawing/2014/main" val="1702292461"/>
                        </a:ext>
                      </a:extLst>
                    </a:gridCol>
                    <a:gridCol w="4680000">
                      <a:extLst>
                        <a:ext uri="{9D8B030D-6E8A-4147-A177-3AD203B41FA5}">
                          <a16:colId xmlns:a16="http://schemas.microsoft.com/office/drawing/2014/main" val="3534360242"/>
                        </a:ext>
                      </a:extLst>
                    </a:gridCol>
                    <a:gridCol w="1715939">
                      <a:extLst>
                        <a:ext uri="{9D8B030D-6E8A-4147-A177-3AD203B41FA5}">
                          <a16:colId xmlns:a16="http://schemas.microsoft.com/office/drawing/2014/main" val="657807284"/>
                        </a:ext>
                      </a:extLst>
                    </a:gridCol>
                    <a:gridCol w="1715939">
                      <a:extLst>
                        <a:ext uri="{9D8B030D-6E8A-4147-A177-3AD203B41FA5}">
                          <a16:colId xmlns:a16="http://schemas.microsoft.com/office/drawing/2014/main" val="1216608328"/>
                        </a:ext>
                      </a:extLst>
                    </a:gridCol>
                  </a:tblGrid>
                  <a:tr h="540000">
                    <a:tc>
                      <a:txBody>
                        <a:bodyPr/>
                        <a:lstStyle/>
                        <a:p>
                          <a:pPr algn="ctr"/>
                          <a:r>
                            <a:rPr lang="zh-CN" altLang="en-US" sz="2800" dirty="0">
                              <a:solidFill>
                                <a:schemeClr val="tx1"/>
                              </a:solidFill>
                            </a:rPr>
                            <a:t>模型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折现</a:t>
                          </a:r>
                          <a:r>
                            <a:rPr lang="en-US" altLang="zh-CN" sz="2800" dirty="0">
                              <a:solidFill>
                                <a:schemeClr val="tx1"/>
                              </a:solidFill>
                            </a:rPr>
                            <a:t>…</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决定</a:t>
                          </a:r>
                          <a:r>
                            <a:rPr lang="en-US" altLang="zh-CN" sz="2800" dirty="0">
                              <a:solidFill>
                                <a:schemeClr val="tx1"/>
                              </a:solidFill>
                            </a:rPr>
                            <a:t>…</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折现率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1349359"/>
                      </a:ext>
                    </a:extLst>
                  </a:tr>
                  <a:tr h="540000">
                    <a:tc>
                      <a:txBody>
                        <a:bodyPr/>
                        <a:lstStyle/>
                        <a:p>
                          <a:pPr algn="ctr"/>
                          <a:r>
                            <a:rPr lang="zh-CN" altLang="en-US" sz="2800" dirty="0">
                              <a:solidFill>
                                <a:schemeClr val="tx1"/>
                              </a:solidFill>
                            </a:rPr>
                            <a:t>股利折现模型（</a:t>
                          </a:r>
                          <a:r>
                            <a:rPr lang="en-US" altLang="zh-CN" sz="2800" dirty="0">
                              <a:solidFill>
                                <a:schemeClr val="tx1"/>
                              </a:solidFill>
                            </a:rPr>
                            <a:t>DDM</a:t>
                          </a:r>
                          <a:r>
                            <a:rPr lang="zh-CN" altLang="en-US" sz="28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现金股利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股价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𝑟</m:t>
                                    </m:r>
                                  </m:e>
                                  <m:sub>
                                    <m:r>
                                      <a:rPr lang="en-US" altLang="zh-CN" sz="2800" b="0" i="1" smtClean="0">
                                        <a:solidFill>
                                          <a:schemeClr val="tx1"/>
                                        </a:solidFill>
                                        <a:latin typeface="Cambria Math" panose="02040503050406030204" pitchFamily="18" charset="0"/>
                                      </a:rPr>
                                      <m:t>𝐸</m:t>
                                    </m:r>
                                  </m:sub>
                                </m:sSub>
                              </m:oMath>
                            </m:oMathPara>
                          </a14:m>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0780478"/>
                      </a:ext>
                    </a:extLst>
                  </a:tr>
                  <a:tr h="540000">
                    <a:tc>
                      <a:txBody>
                        <a:bodyPr/>
                        <a:lstStyle/>
                        <a:p>
                          <a:pPr algn="ctr"/>
                          <a:r>
                            <a:rPr lang="zh-CN" altLang="en-US" sz="2800" dirty="0">
                              <a:solidFill>
                                <a:schemeClr val="tx1"/>
                              </a:solidFill>
                            </a:rPr>
                            <a:t>总支出模型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现金股利及股票回购总支出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股权价值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𝑟</m:t>
                                    </m:r>
                                  </m:e>
                                  <m:sub>
                                    <m:r>
                                      <a:rPr lang="en-US" altLang="zh-CN" sz="2800" b="0" i="1" smtClean="0">
                                        <a:solidFill>
                                          <a:schemeClr val="tx1"/>
                                        </a:solidFill>
                                        <a:latin typeface="Cambria Math" panose="02040503050406030204" pitchFamily="18" charset="0"/>
                                      </a:rPr>
                                      <m:t>𝐸</m:t>
                                    </m:r>
                                  </m:sub>
                                </m:sSub>
                              </m:oMath>
                            </m:oMathPara>
                          </a14:m>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7337742"/>
                      </a:ext>
                    </a:extLst>
                  </a:tr>
                  <a:tr h="540000">
                    <a:tc>
                      <a:txBody>
                        <a:bodyPr/>
                        <a:lstStyle/>
                        <a:p>
                          <a:pPr algn="ctr"/>
                          <a:r>
                            <a:rPr lang="zh-CN" altLang="en-US" sz="2800" dirty="0">
                              <a:solidFill>
                                <a:schemeClr val="tx1"/>
                              </a:solidFill>
                            </a:rPr>
                            <a:t>自由现金流折现模型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FCF</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企业价值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800" b="0" i="1" smtClean="0">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pitchFamily="18" charset="0"/>
                                      </a:rPr>
                                      <m:t>𝑟</m:t>
                                    </m:r>
                                  </m:e>
                                  <m:sub>
                                    <m:r>
                                      <a:rPr lang="en-US" altLang="zh-CN" sz="2800" b="0" i="1" smtClean="0">
                                        <a:solidFill>
                                          <a:schemeClr val="tx1"/>
                                        </a:solidFill>
                                        <a:latin typeface="Cambria Math" panose="02040503050406030204" pitchFamily="18" charset="0"/>
                                      </a:rPr>
                                      <m:t>𝑤𝑎𝑐𝑐</m:t>
                                    </m:r>
                                  </m:sub>
                                </m:sSub>
                              </m:oMath>
                            </m:oMathPara>
                          </a14:m>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0601083"/>
                      </a:ext>
                    </a:extLst>
                  </a:tr>
                </a:tbl>
              </a:graphicData>
            </a:graphic>
          </p:graphicFrame>
        </mc:Choice>
        <mc:Fallback xmlns="">
          <p:graphicFrame>
            <p:nvGraphicFramePr>
              <p:cNvPr id="2" name="表格 2">
                <a:extLst>
                  <a:ext uri="{FF2B5EF4-FFF2-40B4-BE49-F238E27FC236}">
                    <a16:creationId xmlns:a16="http://schemas.microsoft.com/office/drawing/2014/main" id="{D8C691D0-2B5F-5AF2-0633-CBA4127977B7}"/>
                  </a:ext>
                </a:extLst>
              </p:cNvPr>
              <p:cNvGraphicFramePr>
                <a:graphicFrameLocks noGrp="1"/>
              </p:cNvGraphicFramePr>
              <p:nvPr>
                <p:extLst>
                  <p:ext uri="{D42A27DB-BD31-4B8C-83A1-F6EECF244321}">
                    <p14:modId xmlns:p14="http://schemas.microsoft.com/office/powerpoint/2010/main" val="717901218"/>
                  </p:ext>
                </p:extLst>
              </p:nvPr>
            </p:nvGraphicFramePr>
            <p:xfrm>
              <a:off x="216032" y="2349000"/>
              <a:ext cx="11759937" cy="2160000"/>
            </p:xfrm>
            <a:graphic>
              <a:graphicData uri="http://schemas.openxmlformats.org/drawingml/2006/table">
                <a:tbl>
                  <a:tblPr firstRow="1" bandRow="1">
                    <a:tableStyleId>{5C22544A-7EE6-4342-B048-85BDC9FD1C3A}</a:tableStyleId>
                  </a:tblPr>
                  <a:tblGrid>
                    <a:gridCol w="3648059">
                      <a:extLst>
                        <a:ext uri="{9D8B030D-6E8A-4147-A177-3AD203B41FA5}">
                          <a16:colId xmlns:a16="http://schemas.microsoft.com/office/drawing/2014/main" val="1702292461"/>
                        </a:ext>
                      </a:extLst>
                    </a:gridCol>
                    <a:gridCol w="4680000">
                      <a:extLst>
                        <a:ext uri="{9D8B030D-6E8A-4147-A177-3AD203B41FA5}">
                          <a16:colId xmlns:a16="http://schemas.microsoft.com/office/drawing/2014/main" val="3534360242"/>
                        </a:ext>
                      </a:extLst>
                    </a:gridCol>
                    <a:gridCol w="1715939">
                      <a:extLst>
                        <a:ext uri="{9D8B030D-6E8A-4147-A177-3AD203B41FA5}">
                          <a16:colId xmlns:a16="http://schemas.microsoft.com/office/drawing/2014/main" val="657807284"/>
                        </a:ext>
                      </a:extLst>
                    </a:gridCol>
                    <a:gridCol w="1715939">
                      <a:extLst>
                        <a:ext uri="{9D8B030D-6E8A-4147-A177-3AD203B41FA5}">
                          <a16:colId xmlns:a16="http://schemas.microsoft.com/office/drawing/2014/main" val="1216608328"/>
                        </a:ext>
                      </a:extLst>
                    </a:gridCol>
                  </a:tblGrid>
                  <a:tr h="540000">
                    <a:tc>
                      <a:txBody>
                        <a:bodyPr/>
                        <a:lstStyle/>
                        <a:p>
                          <a:pPr algn="ctr"/>
                          <a:r>
                            <a:rPr lang="zh-CN" altLang="en-US" sz="2800" dirty="0">
                              <a:solidFill>
                                <a:schemeClr val="tx1"/>
                              </a:solidFill>
                            </a:rPr>
                            <a:t>模型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折现</a:t>
                          </a:r>
                          <a:r>
                            <a:rPr lang="en-US" altLang="zh-CN" sz="2800" dirty="0">
                              <a:solidFill>
                                <a:schemeClr val="tx1"/>
                              </a:solidFill>
                            </a:rPr>
                            <a:t>…</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决定</a:t>
                          </a:r>
                          <a:r>
                            <a:rPr lang="en-US" altLang="zh-CN" sz="2800" dirty="0">
                              <a:solidFill>
                                <a:schemeClr val="tx1"/>
                              </a:solidFill>
                            </a:rPr>
                            <a:t>…</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折现率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1349359"/>
                      </a:ext>
                    </a:extLst>
                  </a:tr>
                  <a:tr h="540000">
                    <a:tc>
                      <a:txBody>
                        <a:bodyPr/>
                        <a:lstStyle/>
                        <a:p>
                          <a:pPr algn="ctr"/>
                          <a:r>
                            <a:rPr lang="zh-CN" altLang="en-US" sz="2800" dirty="0">
                              <a:solidFill>
                                <a:schemeClr val="tx1"/>
                              </a:solidFill>
                            </a:rPr>
                            <a:t>股利折现模型（</a:t>
                          </a:r>
                          <a:r>
                            <a:rPr lang="en-US" altLang="zh-CN" sz="2800" dirty="0">
                              <a:solidFill>
                                <a:schemeClr val="tx1"/>
                              </a:solidFill>
                            </a:rPr>
                            <a:t>DDM</a:t>
                          </a:r>
                          <a:r>
                            <a:rPr lang="zh-CN" altLang="en-US" sz="28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现金股利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股价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84752" t="-110112" r="-709" b="-226966"/>
                          </a:stretch>
                        </a:blipFill>
                      </a:tcPr>
                    </a:tc>
                    <a:extLst>
                      <a:ext uri="{0D108BD9-81ED-4DB2-BD59-A6C34878D82A}">
                        <a16:rowId xmlns:a16="http://schemas.microsoft.com/office/drawing/2014/main" val="2420780478"/>
                      </a:ext>
                    </a:extLst>
                  </a:tr>
                  <a:tr h="540000">
                    <a:tc>
                      <a:txBody>
                        <a:bodyPr/>
                        <a:lstStyle/>
                        <a:p>
                          <a:pPr algn="ctr"/>
                          <a:r>
                            <a:rPr lang="zh-CN" altLang="en-US" sz="2800" dirty="0">
                              <a:solidFill>
                                <a:schemeClr val="tx1"/>
                              </a:solidFill>
                            </a:rPr>
                            <a:t>总支出模型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现金股利及股票回购总支出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股权价值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84752" t="-212500" r="-709" b="-129545"/>
                          </a:stretch>
                        </a:blipFill>
                      </a:tcPr>
                    </a:tc>
                    <a:extLst>
                      <a:ext uri="{0D108BD9-81ED-4DB2-BD59-A6C34878D82A}">
                        <a16:rowId xmlns:a16="http://schemas.microsoft.com/office/drawing/2014/main" val="2327337742"/>
                      </a:ext>
                    </a:extLst>
                  </a:tr>
                  <a:tr h="540000">
                    <a:tc>
                      <a:txBody>
                        <a:bodyPr/>
                        <a:lstStyle/>
                        <a:p>
                          <a:pPr algn="ctr"/>
                          <a:r>
                            <a:rPr lang="zh-CN" altLang="en-US" sz="2800" dirty="0">
                              <a:solidFill>
                                <a:schemeClr val="tx1"/>
                              </a:solidFill>
                            </a:rPr>
                            <a:t>自由现金流折现模型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rPr>
                            <a:t>FCF</a:t>
                          </a:r>
                          <a:endParaRPr lang="zh-CN" alt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800" dirty="0">
                              <a:solidFill>
                                <a:schemeClr val="tx1"/>
                              </a:solidFill>
                            </a:rPr>
                            <a:t>企业价值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84752" t="-308989" r="-709" b="-28090"/>
                          </a:stretch>
                        </a:blipFill>
                      </a:tcPr>
                    </a:tc>
                    <a:extLst>
                      <a:ext uri="{0D108BD9-81ED-4DB2-BD59-A6C34878D82A}">
                        <a16:rowId xmlns:a16="http://schemas.microsoft.com/office/drawing/2014/main" val="2450601083"/>
                      </a:ext>
                    </a:extLst>
                  </a:tr>
                </a:tbl>
              </a:graphicData>
            </a:graphic>
          </p:graphicFrame>
        </mc:Fallback>
      </mc:AlternateContent>
    </p:spTree>
    <p:extLst>
      <p:ext uri="{BB962C8B-B14F-4D97-AF65-F5344CB8AC3E}">
        <p14:creationId xmlns:p14="http://schemas.microsoft.com/office/powerpoint/2010/main" val="1484483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70" y="250621"/>
            <a:ext cx="172354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相对估值法</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DBBC403-FDFB-BF02-3A66-B37268D7C394}"/>
                  </a:ext>
                </a:extLst>
              </p:cNvPr>
              <p:cNvSpPr txBox="1"/>
              <p:nvPr/>
            </p:nvSpPr>
            <p:spPr>
              <a:xfrm>
                <a:off x="356098" y="900318"/>
                <a:ext cx="11479804" cy="5308376"/>
              </a:xfrm>
              <a:prstGeom prst="rect">
                <a:avLst/>
              </a:prstGeom>
              <a:noFill/>
            </p:spPr>
            <p:txBody>
              <a:bodyPr wrap="square" rtlCol="0">
                <a:spAutoFit/>
              </a:bodyPr>
              <a:lstStyle/>
              <a:p>
                <a:r>
                  <a:rPr lang="zh-CN" altLang="en-US" sz="2800" b="1" i="0" dirty="0">
                    <a:latin typeface="+mj-lt"/>
                  </a:rPr>
                  <a:t>一、市盈率</a:t>
                </a:r>
                <a:r>
                  <a:rPr lang="zh-CN" altLang="en-US" sz="2800" i="0" dirty="0">
                    <a:latin typeface="+mj-lt"/>
                  </a:rPr>
                  <a:t>：</a:t>
                </a:r>
                <a14:m>
                  <m:oMath xmlns:m="http://schemas.openxmlformats.org/officeDocument/2006/math">
                    <m:r>
                      <a:rPr lang="en-US" altLang="zh-CN" sz="2800" i="1" dirty="0" smtClean="0">
                        <a:latin typeface="Cambria Math" panose="02040503050406030204" pitchFamily="18" charset="0"/>
                      </a:rPr>
                      <m:t>𝑃</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𝐸</m:t>
                    </m:r>
                    <m:r>
                      <a:rPr lang="en-US" altLang="zh-CN" sz="2800" i="1" dirty="0" smtClean="0">
                        <a:latin typeface="Cambria Math" panose="02040503050406030204" pitchFamily="18" charset="0"/>
                        <a:ea typeface="Cambria Math" panose="02040503050406030204" pitchFamily="18" charset="0"/>
                      </a:rPr>
                      <m:t>=</m:t>
                    </m:r>
                    <m:f>
                      <m:fPr>
                        <m:ctrlPr>
                          <a:rPr lang="en-US" altLang="zh-CN" sz="2800" i="1" dirty="0" smtClean="0">
                            <a:latin typeface="Cambria Math" panose="02040503050406030204" pitchFamily="18" charset="0"/>
                            <a:ea typeface="Cambria Math" panose="02040503050406030204" pitchFamily="18" charset="0"/>
                          </a:rPr>
                        </m:ctrlPr>
                      </m:fPr>
                      <m:num>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𝑃</m:t>
                            </m:r>
                          </m:e>
                          <m:sub>
                            <m:r>
                              <a:rPr lang="en-US" altLang="zh-CN" sz="2800" i="1" dirty="0">
                                <a:latin typeface="Cambria Math" panose="02040503050406030204" pitchFamily="18" charset="0"/>
                                <a:ea typeface="Cambria Math" panose="02040503050406030204" pitchFamily="18" charset="0"/>
                              </a:rPr>
                              <m:t>0</m:t>
                            </m:r>
                          </m:sub>
                        </m:sSub>
                      </m:num>
                      <m:den>
                        <m:r>
                          <a:rPr lang="en-US" altLang="zh-CN" sz="2800" b="0" i="1" dirty="0" smtClean="0">
                            <a:latin typeface="Cambria Math" panose="02040503050406030204" pitchFamily="18" charset="0"/>
                            <a:ea typeface="Cambria Math" panose="02040503050406030204" pitchFamily="18" charset="0"/>
                          </a:rPr>
                          <m:t>𝐸𝑃𝑆</m:t>
                        </m:r>
                      </m:den>
                    </m:f>
                  </m:oMath>
                </a14:m>
                <a:r>
                  <a:rPr lang="zh-CN" altLang="en-US" sz="2800" dirty="0"/>
                  <a:t> ，若</a:t>
                </a:r>
                <a:r>
                  <a:rPr lang="zh-CN" altLang="en-US" sz="2800" dirty="0">
                    <a:solidFill>
                      <a:srgbClr val="FFC000"/>
                    </a:solidFill>
                  </a:rPr>
                  <a:t>满足不变股利增长率</a:t>
                </a:r>
                <a:r>
                  <a:rPr lang="zh-CN" altLang="en-US" sz="2800" dirty="0"/>
                  <a:t>模型：</a:t>
                </a:r>
                <a:endParaRPr lang="en-US" altLang="zh-CN" sz="2800" dirty="0"/>
              </a:p>
              <a:p>
                <a:r>
                  <a:rPr lang="en-US" altLang="zh-CN" sz="2800" dirty="0">
                    <a:solidFill>
                      <a:schemeClr val="accent1"/>
                    </a:solidFill>
                  </a:rPr>
                  <a:t>       </a:t>
                </a:r>
                <a:r>
                  <a:rPr lang="zh-CN" altLang="en-US" sz="2800" dirty="0">
                    <a:solidFill>
                      <a:schemeClr val="accent1"/>
                    </a:solidFill>
                  </a:rPr>
                  <a:t>历史</a:t>
                </a:r>
                <a14:m>
                  <m:oMath xmlns:m="http://schemas.openxmlformats.org/officeDocument/2006/math">
                    <m:r>
                      <a:rPr lang="en-US" altLang="zh-CN" sz="2800" i="1" dirty="0" smtClean="0">
                        <a:latin typeface="Cambria Math" panose="02040503050406030204" pitchFamily="18" charset="0"/>
                      </a:rPr>
                      <m:t>𝑃</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𝐸</m:t>
                    </m:r>
                    <m:r>
                      <a:rPr lang="en-US" altLang="zh-CN" sz="2800" b="0" i="0" dirty="0" smtClean="0">
                        <a:latin typeface="Cambria Math" panose="02040503050406030204" pitchFamily="18" charset="0"/>
                      </a:rPr>
                      <m:t>(</m:t>
                    </m:r>
                    <m:sSub>
                      <m:sSubPr>
                        <m:ctrlPr>
                          <a:rPr lang="en-US" altLang="zh-CN" sz="2800" b="0" i="1" dirty="0" smtClean="0">
                            <a:solidFill>
                              <a:schemeClr val="accent1"/>
                            </a:solidFill>
                            <a:latin typeface="Cambria Math" panose="02040503050406030204" pitchFamily="18" charset="0"/>
                          </a:rPr>
                        </m:ctrlPr>
                      </m:sSubPr>
                      <m:e>
                        <m:r>
                          <a:rPr lang="en-US" altLang="zh-CN" sz="2800" i="1" dirty="0">
                            <a:solidFill>
                              <a:schemeClr val="accent1"/>
                            </a:solidFill>
                            <a:latin typeface="Cambria Math" panose="02040503050406030204" pitchFamily="18" charset="0"/>
                          </a:rPr>
                          <m:t>𝑃𝐸</m:t>
                        </m:r>
                      </m:e>
                      <m:sub>
                        <m:r>
                          <a:rPr lang="en-US" altLang="zh-CN" sz="2800" b="0" i="1" dirty="0" smtClean="0">
                            <a:solidFill>
                              <a:schemeClr val="accent1"/>
                            </a:solidFill>
                            <a:latin typeface="Cambria Math" panose="02040503050406030204" pitchFamily="18" charset="0"/>
                          </a:rPr>
                          <m:t>0</m:t>
                        </m:r>
                      </m:sub>
                    </m:sSub>
                    <m:r>
                      <a:rPr lang="en-US" altLang="zh-CN" sz="2800" b="0" i="0" dirty="0" smtClean="0">
                        <a:latin typeface="Cambria Math" panose="02040503050406030204" pitchFamily="18" charset="0"/>
                      </a:rPr>
                      <m:t>)</m:t>
                    </m:r>
                  </m:oMath>
                </a14:m>
                <a:r>
                  <a:rPr lang="en-US" altLang="zh-CN" sz="2800" dirty="0">
                    <a:ea typeface="Cambria Math" panose="02040503050406030204" pitchFamily="18" charset="0"/>
                  </a:rPr>
                  <a:t> </a:t>
                </a:r>
                <a14:m>
                  <m:oMath xmlns:m="http://schemas.openxmlformats.org/officeDocument/2006/math">
                    <m:r>
                      <a:rPr lang="en-US" altLang="zh-CN" sz="2800" i="1" dirty="0">
                        <a:latin typeface="Cambria Math" panose="02040503050406030204" pitchFamily="18" charset="0"/>
                        <a:ea typeface="Cambria Math" panose="02040503050406030204" pitchFamily="18" charset="0"/>
                      </a:rPr>
                      <m:t>=</m:t>
                    </m:r>
                    <m:f>
                      <m:fPr>
                        <m:ctrlPr>
                          <a:rPr lang="en-US" altLang="zh-CN" sz="2800" i="1" dirty="0">
                            <a:latin typeface="Cambria Math" panose="02040503050406030204" pitchFamily="18" charset="0"/>
                            <a:ea typeface="Cambria Math" panose="02040503050406030204" pitchFamily="18" charset="0"/>
                          </a:rPr>
                        </m:ctrlPr>
                      </m:fPr>
                      <m:num>
                        <m:sSub>
                          <m:sSubPr>
                            <m:ctrlPr>
                              <a:rPr lang="en-US" altLang="zh-CN" sz="2800" i="1" dirty="0" smtClean="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𝑃</m:t>
                            </m:r>
                          </m:e>
                          <m:sub>
                            <m:r>
                              <a:rPr lang="en-US" altLang="zh-CN" sz="2800" b="0" i="1" dirty="0" smtClean="0">
                                <a:latin typeface="Cambria Math" panose="02040503050406030204" pitchFamily="18" charset="0"/>
                                <a:ea typeface="Cambria Math" panose="02040503050406030204" pitchFamily="18" charset="0"/>
                              </a:rPr>
                              <m:t>0</m:t>
                            </m:r>
                          </m:sub>
                        </m:sSub>
                      </m:num>
                      <m:den>
                        <m:sSub>
                          <m:sSubPr>
                            <m:ctrlPr>
                              <a:rPr lang="en-US" altLang="zh-CN" sz="2800" i="1" dirty="0" smtClean="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𝐸𝑃𝑆</m:t>
                            </m:r>
                          </m:e>
                          <m:sub>
                            <m:r>
                              <a:rPr lang="en-US" altLang="zh-CN" sz="2800" b="0" i="1" dirty="0" smtClean="0">
                                <a:latin typeface="Cambria Math" panose="02040503050406030204" pitchFamily="18" charset="0"/>
                                <a:ea typeface="Cambria Math" panose="02040503050406030204" pitchFamily="18" charset="0"/>
                              </a:rPr>
                              <m:t>0</m:t>
                            </m:r>
                          </m:sub>
                        </m:sSub>
                      </m:den>
                    </m:f>
                    <m:r>
                      <a:rPr lang="en-US" altLang="zh-CN" sz="2800" b="0" i="1" dirty="0" smtClean="0">
                        <a:latin typeface="Cambria Math" panose="02040503050406030204" pitchFamily="18" charset="0"/>
                        <a:ea typeface="Cambria Math" panose="02040503050406030204" pitchFamily="18" charset="0"/>
                      </a:rPr>
                      <m:t>=</m:t>
                    </m:r>
                    <m:f>
                      <m:fPr>
                        <m:ctrlPr>
                          <a:rPr lang="en-US" altLang="zh-CN" sz="2800" i="1" dirty="0">
                            <a:latin typeface="Cambria Math" panose="02040503050406030204" pitchFamily="18" charset="0"/>
                            <a:ea typeface="Cambria Math" panose="02040503050406030204" pitchFamily="18" charset="0"/>
                          </a:rPr>
                        </m:ctrlPr>
                      </m:fPr>
                      <m:num>
                        <m:sSub>
                          <m:sSubPr>
                            <m:ctrlPr>
                              <a:rPr lang="en-US" altLang="zh-CN" sz="2800" i="1" dirty="0" smtClean="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𝐷𝑖𝑣</m:t>
                            </m:r>
                          </m:e>
                          <m:sub>
                            <m:r>
                              <a:rPr lang="en-US" altLang="zh-CN" sz="2800" i="1" dirty="0">
                                <a:latin typeface="Cambria Math" panose="02040503050406030204" pitchFamily="18" charset="0"/>
                                <a:ea typeface="Cambria Math" panose="02040503050406030204" pitchFamily="18" charset="0"/>
                              </a:rPr>
                              <m:t>1</m:t>
                            </m:r>
                          </m:sub>
                        </m:sSub>
                        <m:r>
                          <a:rPr lang="en-US" altLang="zh-CN" sz="2800" b="0" i="1" dirty="0"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𝑔</m:t>
                        </m:r>
                        <m:r>
                          <a:rPr lang="en-US" altLang="zh-CN" sz="2800" b="0" i="1" dirty="0" smtClean="0">
                            <a:latin typeface="Cambria Math" panose="02040503050406030204" pitchFamily="18" charset="0"/>
                            <a:ea typeface="Cambria Math" panose="02040503050406030204" pitchFamily="18" charset="0"/>
                          </a:rPr>
                          <m:t>)</m:t>
                        </m:r>
                      </m:num>
                      <m:den>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𝐸𝑃𝑆</m:t>
                            </m:r>
                          </m:e>
                          <m:sub>
                            <m:r>
                              <a:rPr lang="en-US" altLang="zh-CN" sz="2800" i="1" dirty="0">
                                <a:latin typeface="Cambria Math" panose="02040503050406030204" pitchFamily="18" charset="0"/>
                                <a:ea typeface="Cambria Math" panose="02040503050406030204" pitchFamily="18" charset="0"/>
                              </a:rPr>
                              <m:t>1</m:t>
                            </m:r>
                          </m:sub>
                        </m:sSub>
                        <m:r>
                          <a:rPr lang="en-US" altLang="zh-CN" sz="2800" b="0" i="1" dirty="0" smtClean="0">
                            <a:latin typeface="Cambria Math" panose="02040503050406030204" pitchFamily="18" charset="0"/>
                            <a:ea typeface="Cambria Math" panose="02040503050406030204" pitchFamily="18" charset="0"/>
                          </a:rPr>
                          <m:t>/(1+</m:t>
                        </m:r>
                        <m:r>
                          <a:rPr lang="en-US" altLang="zh-CN" sz="2800" b="0" i="1" dirty="0" smtClean="0">
                            <a:latin typeface="Cambria Math" panose="02040503050406030204" pitchFamily="18" charset="0"/>
                            <a:ea typeface="Cambria Math" panose="02040503050406030204" pitchFamily="18" charset="0"/>
                          </a:rPr>
                          <m:t>𝑔</m:t>
                        </m:r>
                        <m:r>
                          <a:rPr lang="en-US" altLang="zh-CN" sz="2800" b="0" i="1" dirty="0" smtClean="0">
                            <a:latin typeface="Cambria Math" panose="02040503050406030204" pitchFamily="18" charset="0"/>
                            <a:ea typeface="Cambria Math" panose="02040503050406030204" pitchFamily="18" charset="0"/>
                          </a:rPr>
                          <m:t>)</m:t>
                        </m:r>
                      </m:den>
                    </m:f>
                    <m:r>
                      <a:rPr lang="en-US" altLang="zh-CN" sz="2800" b="0" i="1" dirty="0" smtClean="0">
                        <a:latin typeface="Cambria Math" panose="02040503050406030204" pitchFamily="18" charset="0"/>
                        <a:ea typeface="Cambria Math" panose="02040503050406030204" pitchFamily="18" charset="0"/>
                      </a:rPr>
                      <m:t>=</m:t>
                    </m:r>
                    <m:f>
                      <m:fPr>
                        <m:ctrlPr>
                          <a:rPr lang="en-US" altLang="zh-CN" sz="2800" i="1" dirty="0">
                            <a:latin typeface="Cambria Math" panose="02040503050406030204" pitchFamily="18" charset="0"/>
                            <a:ea typeface="Cambria Math" panose="02040503050406030204" pitchFamily="18" charset="0"/>
                          </a:rPr>
                        </m:ctrlPr>
                      </m:fPr>
                      <m:num>
                        <m:r>
                          <a:rPr lang="zh-CN" altLang="en-US" sz="2800" i="1" dirty="0">
                            <a:latin typeface="Cambria Math" panose="02040503050406030204" pitchFamily="18" charset="0"/>
                            <a:ea typeface="Cambria Math" panose="02040503050406030204" pitchFamily="18" charset="0"/>
                          </a:rPr>
                          <m:t>股利支付率</m:t>
                        </m:r>
                        <m:r>
                          <a:rPr lang="en-US" altLang="zh-CN" sz="2800" i="1" dirty="0" smtClean="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(1+</m:t>
                        </m:r>
                        <m:r>
                          <a:rPr lang="en-US" altLang="zh-CN" sz="2800" b="0" i="1" dirty="0" smtClean="0">
                            <a:latin typeface="Cambria Math" panose="02040503050406030204" pitchFamily="18" charset="0"/>
                            <a:ea typeface="Cambria Math" panose="02040503050406030204" pitchFamily="18" charset="0"/>
                          </a:rPr>
                          <m:t>𝑔</m:t>
                        </m:r>
                        <m:r>
                          <a:rPr lang="en-US" altLang="zh-CN" sz="2800" b="0" i="1" dirty="0" smtClean="0">
                            <a:latin typeface="Cambria Math" panose="02040503050406030204" pitchFamily="18" charset="0"/>
                            <a:ea typeface="Cambria Math" panose="02040503050406030204" pitchFamily="18" charset="0"/>
                          </a:rPr>
                          <m:t>)</m:t>
                        </m:r>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den>
                    </m:f>
                  </m:oMath>
                </a14:m>
                <a:endParaRPr lang="en-US" altLang="zh-CN" sz="2800" dirty="0"/>
              </a:p>
              <a:p>
                <a:r>
                  <a:rPr lang="en-US" altLang="zh-CN" sz="2800" dirty="0">
                    <a:solidFill>
                      <a:srgbClr val="FF0000"/>
                    </a:solidFill>
                  </a:rPr>
                  <a:t>       </a:t>
                </a:r>
                <a:r>
                  <a:rPr lang="zh-CN" altLang="en-US" sz="2800" dirty="0">
                    <a:solidFill>
                      <a:srgbClr val="FF0000"/>
                    </a:solidFill>
                  </a:rPr>
                  <a:t>预测</a:t>
                </a:r>
                <a14:m>
                  <m:oMath xmlns:m="http://schemas.openxmlformats.org/officeDocument/2006/math">
                    <m:r>
                      <a:rPr lang="en-US" altLang="zh-CN" sz="2800" i="1" dirty="0">
                        <a:latin typeface="Cambria Math" panose="02040503050406030204" pitchFamily="18" charset="0"/>
                      </a:rPr>
                      <m:t>𝑃</m:t>
                    </m:r>
                    <m:r>
                      <a:rPr lang="en-US" altLang="zh-CN" sz="2800" i="1" dirty="0">
                        <a:latin typeface="Cambria Math" panose="02040503050406030204" pitchFamily="18" charset="0"/>
                      </a:rPr>
                      <m:t>/</m:t>
                    </m:r>
                    <m:r>
                      <a:rPr lang="en-US" altLang="zh-CN" sz="2800" i="1" dirty="0">
                        <a:latin typeface="Cambria Math" panose="02040503050406030204" pitchFamily="18" charset="0"/>
                      </a:rPr>
                      <m:t>𝐸</m:t>
                    </m:r>
                    <m:r>
                      <a:rPr lang="en-US" altLang="zh-CN" sz="2800" dirty="0">
                        <a:latin typeface="Cambria Math" panose="02040503050406030204" pitchFamily="18" charset="0"/>
                      </a:rPr>
                      <m:t>(</m:t>
                    </m:r>
                    <m:sSub>
                      <m:sSubPr>
                        <m:ctrlPr>
                          <a:rPr lang="en-US" altLang="zh-CN" sz="2800" i="1" dirty="0" smtClean="0">
                            <a:solidFill>
                              <a:srgbClr val="FF0000"/>
                            </a:solidFill>
                            <a:latin typeface="Cambria Math" panose="02040503050406030204" pitchFamily="18" charset="0"/>
                          </a:rPr>
                        </m:ctrlPr>
                      </m:sSubPr>
                      <m:e>
                        <m:r>
                          <a:rPr lang="en-US" altLang="zh-CN" sz="2800" i="1" dirty="0">
                            <a:solidFill>
                              <a:srgbClr val="FF0000"/>
                            </a:solidFill>
                            <a:latin typeface="Cambria Math" panose="02040503050406030204" pitchFamily="18" charset="0"/>
                          </a:rPr>
                          <m:t>𝑃𝐸</m:t>
                        </m:r>
                      </m:e>
                      <m:sub>
                        <m:r>
                          <a:rPr lang="en-US" altLang="zh-CN" sz="2800" b="0" i="1" dirty="0" smtClean="0">
                            <a:solidFill>
                              <a:srgbClr val="FF0000"/>
                            </a:solidFill>
                            <a:latin typeface="Cambria Math" panose="02040503050406030204" pitchFamily="18" charset="0"/>
                          </a:rPr>
                          <m:t>1</m:t>
                        </m:r>
                      </m:sub>
                    </m:sSub>
                    <m:r>
                      <a:rPr lang="en-US" altLang="zh-CN" sz="2800" dirty="0">
                        <a:latin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f>
                      <m:fPr>
                        <m:ctrlPr>
                          <a:rPr lang="en-US" altLang="zh-CN" sz="2800" i="1" dirty="0">
                            <a:latin typeface="Cambria Math" panose="02040503050406030204" pitchFamily="18" charset="0"/>
                            <a:ea typeface="Cambria Math" panose="02040503050406030204" pitchFamily="18" charset="0"/>
                          </a:rPr>
                        </m:ctrlPr>
                      </m:fPr>
                      <m:num>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𝑃</m:t>
                            </m:r>
                          </m:e>
                          <m:sub>
                            <m:r>
                              <a:rPr lang="en-US" altLang="zh-CN" sz="2800" i="1" dirty="0">
                                <a:latin typeface="Cambria Math" panose="02040503050406030204" pitchFamily="18" charset="0"/>
                                <a:ea typeface="Cambria Math" panose="02040503050406030204" pitchFamily="18" charset="0"/>
                              </a:rPr>
                              <m:t>0</m:t>
                            </m:r>
                          </m:sub>
                        </m:sSub>
                      </m:num>
                      <m:den>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𝐸𝑃𝑆</m:t>
                            </m:r>
                          </m:e>
                          <m:sub>
                            <m:r>
                              <a:rPr lang="en-US" altLang="zh-CN" sz="2800" b="0" i="1" dirty="0" smtClean="0">
                                <a:latin typeface="Cambria Math" panose="02040503050406030204" pitchFamily="18" charset="0"/>
                                <a:ea typeface="Cambria Math" panose="02040503050406030204" pitchFamily="18" charset="0"/>
                              </a:rPr>
                              <m:t>1</m:t>
                            </m:r>
                          </m:sub>
                        </m:sSub>
                      </m:den>
                    </m:f>
                    <m:r>
                      <a:rPr lang="en-US" altLang="zh-CN" sz="2800" b="0" i="0" dirty="0" smtClean="0">
                        <a:latin typeface="Cambria Math" panose="02040503050406030204" pitchFamily="18" charset="0"/>
                        <a:ea typeface="Cambria Math" panose="02040503050406030204" pitchFamily="18" charset="0"/>
                      </a:rPr>
                      <m:t>=</m:t>
                    </m:r>
                    <m:f>
                      <m:fPr>
                        <m:ctrlPr>
                          <a:rPr lang="en-US" altLang="zh-CN" sz="2800" b="0" i="1" dirty="0" smtClean="0">
                            <a:latin typeface="Cambria Math" panose="02040503050406030204" pitchFamily="18" charset="0"/>
                            <a:ea typeface="Cambria Math" panose="02040503050406030204" pitchFamily="18" charset="0"/>
                          </a:rPr>
                        </m:ctrlPr>
                      </m:fPr>
                      <m:num>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𝐷𝑖𝑣</m:t>
                            </m:r>
                          </m:e>
                          <m:sub>
                            <m:r>
                              <a:rPr lang="en-US" altLang="zh-CN" sz="2800" i="1" dirty="0">
                                <a:latin typeface="Cambria Math" panose="02040503050406030204" pitchFamily="18" charset="0"/>
                                <a:ea typeface="Cambria Math" panose="02040503050406030204" pitchFamily="18" charset="0"/>
                              </a:rPr>
                              <m:t>1</m:t>
                            </m:r>
                          </m:sub>
                        </m:sSub>
                        <m:r>
                          <a:rPr lang="en-US" altLang="zh-CN" sz="2800" i="1" dirty="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dirty="0">
                            <a:latin typeface="Cambria Math" panose="02040503050406030204" pitchFamily="18" charset="0"/>
                            <a:ea typeface="Cambria Math" panose="02040503050406030204" pitchFamily="18" charset="0"/>
                          </a:rPr>
                          <m:t>)</m:t>
                        </m:r>
                      </m:num>
                      <m:den>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𝐸𝑃𝑆</m:t>
                            </m:r>
                          </m:e>
                          <m:sub>
                            <m:r>
                              <a:rPr lang="en-US" altLang="zh-CN" sz="2800" i="1" dirty="0">
                                <a:latin typeface="Cambria Math" panose="02040503050406030204" pitchFamily="18" charset="0"/>
                                <a:ea typeface="Cambria Math" panose="02040503050406030204" pitchFamily="18" charset="0"/>
                              </a:rPr>
                              <m:t>1</m:t>
                            </m:r>
                          </m:sub>
                        </m:sSub>
                      </m:den>
                    </m:f>
                    <m:r>
                      <a:rPr lang="en-US" altLang="zh-CN" sz="2800" b="0" i="1" dirty="0" smtClean="0">
                        <a:latin typeface="Cambria Math" panose="02040503050406030204" pitchFamily="18" charset="0"/>
                        <a:ea typeface="Cambria Math" panose="02040503050406030204" pitchFamily="18" charset="0"/>
                      </a:rPr>
                      <m:t>=</m:t>
                    </m:r>
                    <m:f>
                      <m:fPr>
                        <m:ctrlPr>
                          <a:rPr lang="en-US" altLang="zh-CN" sz="2800" b="0" i="1" dirty="0" smtClean="0">
                            <a:latin typeface="Cambria Math" panose="02040503050406030204" pitchFamily="18" charset="0"/>
                            <a:ea typeface="Cambria Math" panose="02040503050406030204" pitchFamily="18" charset="0"/>
                          </a:rPr>
                        </m:ctrlPr>
                      </m:fPr>
                      <m:num>
                        <m:r>
                          <a:rPr lang="zh-CN" altLang="en-US" sz="2800" i="1" dirty="0">
                            <a:latin typeface="Cambria Math" panose="02040503050406030204" pitchFamily="18" charset="0"/>
                            <a:ea typeface="Cambria Math" panose="02040503050406030204" pitchFamily="18" charset="0"/>
                          </a:rPr>
                          <m:t>股利</m:t>
                        </m:r>
                        <m:r>
                          <a:rPr lang="zh-CN" altLang="en-US" sz="2800" i="1" dirty="0" smtClean="0">
                            <a:latin typeface="Cambria Math" panose="02040503050406030204" pitchFamily="18" charset="0"/>
                            <a:ea typeface="Cambria Math" panose="02040503050406030204" pitchFamily="18" charset="0"/>
                          </a:rPr>
                          <m:t>支付率</m:t>
                        </m:r>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𝑔</m:t>
                        </m:r>
                      </m:den>
                    </m:f>
                  </m:oMath>
                </a14:m>
                <a:endParaRPr lang="en-US" altLang="zh-CN" sz="1400" dirty="0"/>
              </a:p>
              <a:p>
                <a:r>
                  <a:rPr lang="zh-CN" altLang="en-US" sz="2800" b="1" dirty="0"/>
                  <a:t>驱动因素</a:t>
                </a:r>
                <a:r>
                  <a:rPr lang="zh-CN" altLang="en-US" sz="2800" dirty="0"/>
                  <a:t>：</a:t>
                </a:r>
                <a14:m>
                  <m:oMath xmlns:m="http://schemas.openxmlformats.org/officeDocument/2006/math">
                    <m:sSup>
                      <m:sSupPr>
                        <m:ctrlPr>
                          <a:rPr lang="en-US" altLang="zh-CN" sz="2800" i="1" smtClean="0">
                            <a:latin typeface="Cambria Math" panose="02040503050406030204" pitchFamily="18" charset="0"/>
                          </a:rPr>
                        </m:ctrlPr>
                      </m:sSupPr>
                      <m:e>
                        <m:r>
                          <m:rPr>
                            <m:nor/>
                          </m:rPr>
                          <a:rPr lang="zh-CN" altLang="en-US" sz="2800" dirty="0"/>
                          <m:t>股利支付率</m:t>
                        </m:r>
                      </m:e>
                      <m:sup>
                        <m:r>
                          <a:rPr lang="en-US" altLang="zh-CN" sz="2800" b="0" i="1" smtClean="0">
                            <a:solidFill>
                              <a:schemeClr val="accent1"/>
                            </a:solidFill>
                            <a:latin typeface="Cambria Math" panose="02040503050406030204" pitchFamily="18" charset="0"/>
                          </a:rPr>
                          <m:t>1</m:t>
                        </m:r>
                      </m:sup>
                    </m:sSup>
                  </m:oMath>
                </a14:m>
                <a:r>
                  <a:rPr lang="zh-CN" altLang="en-US" sz="2800" dirty="0"/>
                  <a:t>、</a:t>
                </a:r>
                <a14:m>
                  <m:oMath xmlns:m="http://schemas.openxmlformats.org/officeDocument/2006/math">
                    <m:sSup>
                      <m:sSupPr>
                        <m:ctrlPr>
                          <a:rPr lang="en-US" altLang="zh-CN" sz="2800" i="1">
                            <a:latin typeface="Cambria Math" panose="02040503050406030204" pitchFamily="18" charset="0"/>
                          </a:rPr>
                        </m:ctrlPr>
                      </m:sSupPr>
                      <m:e>
                        <m:r>
                          <m:rPr>
                            <m:nor/>
                          </m:rPr>
                          <a:rPr lang="zh-CN" altLang="en-US" sz="2800" dirty="0" smtClean="0">
                            <a:solidFill>
                              <a:srgbClr val="FF0000"/>
                            </a:solidFill>
                          </a:rPr>
                          <m:t>股利增长率</m:t>
                        </m:r>
                      </m:e>
                      <m:sup>
                        <m:r>
                          <a:rPr lang="en-US" altLang="zh-CN" sz="2800" b="0" i="1" smtClean="0">
                            <a:solidFill>
                              <a:schemeClr val="accent1"/>
                            </a:solidFill>
                            <a:latin typeface="Cambria Math" panose="02040503050406030204" pitchFamily="18" charset="0"/>
                          </a:rPr>
                          <m:t>2</m:t>
                        </m:r>
                      </m:sup>
                    </m:sSup>
                    <m:r>
                      <a:rPr lang="en-US" altLang="zh-CN" sz="2800" i="1">
                        <a:latin typeface="Cambria Math" panose="02040503050406030204" pitchFamily="18" charset="0"/>
                      </a:rPr>
                      <m:t> </m:t>
                    </m:r>
                  </m:oMath>
                </a14:m>
                <a:r>
                  <a:rPr lang="zh-CN" altLang="en-US" sz="2800" dirty="0"/>
                  <a:t>、</a:t>
                </a:r>
                <a14:m>
                  <m:oMath xmlns:m="http://schemas.openxmlformats.org/officeDocument/2006/math">
                    <m:sSup>
                      <m:sSupPr>
                        <m:ctrlPr>
                          <a:rPr lang="en-US" altLang="zh-CN" sz="2800" i="1">
                            <a:latin typeface="Cambria Math" panose="02040503050406030204" pitchFamily="18" charset="0"/>
                          </a:rPr>
                        </m:ctrlPr>
                      </m:sSupPr>
                      <m:e>
                        <m:r>
                          <m:rPr>
                            <m:nor/>
                          </m:rPr>
                          <a:rPr lang="zh-CN" altLang="en-US" sz="2800" dirty="0"/>
                          <m:t>股权资本成本</m:t>
                        </m:r>
                      </m:e>
                      <m:sup>
                        <m:r>
                          <a:rPr lang="en-US" altLang="zh-CN" sz="2800" b="0" i="1" smtClean="0">
                            <a:solidFill>
                              <a:schemeClr val="accent1"/>
                            </a:solidFill>
                            <a:latin typeface="Cambria Math" panose="02040503050406030204" pitchFamily="18" charset="0"/>
                          </a:rPr>
                          <m:t>3</m:t>
                        </m:r>
                      </m:sup>
                    </m:sSup>
                    <m:r>
                      <a:rPr lang="en-US" altLang="zh-CN" sz="2800" i="1">
                        <a:latin typeface="Cambria Math" panose="02040503050406030204" pitchFamily="18" charset="0"/>
                      </a:rPr>
                      <m:t> </m:t>
                    </m:r>
                  </m:oMath>
                </a14:m>
                <a:r>
                  <a:rPr lang="zh-CN" altLang="en-US" sz="2800" dirty="0"/>
                  <a:t>，只有这三个因素类似才会有相似的市盈率。</a:t>
                </a:r>
                <a:endParaRPr lang="en-US" altLang="zh-CN" sz="2800" dirty="0"/>
              </a:p>
              <a:p>
                <a:r>
                  <a:rPr lang="zh-CN" altLang="en-US" sz="2800" b="1" dirty="0"/>
                  <a:t>修正的市盈率</a:t>
                </a:r>
                <a:r>
                  <a:rPr lang="en-US" altLang="zh-CN" sz="2800" dirty="0"/>
                  <a:t>=</a:t>
                </a:r>
                <a:r>
                  <a:rPr lang="zh-CN" altLang="en-US" sz="2800" dirty="0"/>
                  <a:t>实际市盈率</a:t>
                </a:r>
                <a14:m>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r>
                      <a:rPr lang="en-US" altLang="zh-CN" sz="2800" b="0" i="0" smtClean="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预期</m:t>
                    </m:r>
                    <m:r>
                      <a:rPr lang="zh-CN" altLang="en-US" sz="2800" i="1" smtClean="0">
                        <a:latin typeface="Cambria Math" panose="02040503050406030204" pitchFamily="18" charset="0"/>
                        <a:ea typeface="Cambria Math" panose="02040503050406030204" pitchFamily="18" charset="0"/>
                      </a:rPr>
                      <m:t>增长率</m:t>
                    </m:r>
                    <m:r>
                      <a:rPr lang="en-US" altLang="zh-CN" sz="2800" i="1" smtClean="0">
                        <a:latin typeface="Cambria Math" panose="02040503050406030204" pitchFamily="18" charset="0"/>
                        <a:ea typeface="Cambria Math" panose="02040503050406030204" pitchFamily="18" charset="0"/>
                      </a:rPr>
                      <m:t>×</m:t>
                    </m:r>
                    <m:r>
                      <a:rPr lang="en-US" altLang="zh-CN" sz="2800" b="0" i="0" smtClean="0">
                        <a:latin typeface="Cambria Math" panose="02040503050406030204" pitchFamily="18" charset="0"/>
                        <a:ea typeface="Cambria Math" panose="02040503050406030204" pitchFamily="18" charset="0"/>
                      </a:rPr>
                      <m:t>100)</m:t>
                    </m:r>
                  </m:oMath>
                </a14:m>
                <a:r>
                  <a:rPr lang="en-US" altLang="zh-CN" sz="2800" dirty="0"/>
                  <a:t>	</a:t>
                </a:r>
                <a:endParaRPr lang="en-US" altLang="zh-CN" sz="2800" dirty="0">
                  <a:solidFill>
                    <a:srgbClr val="FF0000"/>
                  </a:solidFill>
                </a:endParaRPr>
              </a:p>
              <a:p>
                <a:r>
                  <a:rPr lang="zh-CN" altLang="en-US" sz="2800" b="1" dirty="0"/>
                  <a:t>优点</a:t>
                </a:r>
                <a:r>
                  <a:rPr lang="zh-CN" altLang="en-US" sz="2800" dirty="0"/>
                  <a:t>：①将股价和公司盈利直接联系起来，简单实用；②能综合反映公司成长性（</a:t>
                </a:r>
                <a14:m>
                  <m:oMath xmlns:m="http://schemas.openxmlformats.org/officeDocument/2006/math">
                    <m:r>
                      <a:rPr lang="en-US" altLang="zh-CN" sz="2800" i="1" dirty="0">
                        <a:latin typeface="Cambria Math" panose="02040503050406030204" pitchFamily="18" charset="0"/>
                        <a:ea typeface="Cambria Math" panose="02040503050406030204" pitchFamily="18" charset="0"/>
                      </a:rPr>
                      <m:t>𝑔</m:t>
                    </m:r>
                    <m:r>
                      <a:rPr lang="en-US" altLang="zh-CN" sz="2800" i="1" dirty="0">
                        <a:latin typeface="Cambria Math" panose="02040503050406030204" pitchFamily="18" charset="0"/>
                        <a:ea typeface="Cambria Math" panose="02040503050406030204" pitchFamily="18" charset="0"/>
                      </a:rPr>
                      <m:t> </m:t>
                    </m:r>
                  </m:oMath>
                </a14:m>
                <a:r>
                  <a:rPr lang="zh-CN" altLang="en-US" sz="2800" dirty="0"/>
                  <a:t>）、风险补偿水平（</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 </m:t>
                    </m:r>
                  </m:oMath>
                </a14:m>
                <a:r>
                  <a:rPr lang="zh-CN" altLang="en-US" sz="2800" dirty="0"/>
                  <a:t>）和公司股利政策（</a:t>
                </a:r>
                <a14:m>
                  <m:oMath xmlns:m="http://schemas.openxmlformats.org/officeDocument/2006/math">
                    <m:r>
                      <a:rPr lang="zh-CN" altLang="en-US" sz="2800" i="1" dirty="0">
                        <a:latin typeface="Cambria Math" panose="02040503050406030204" pitchFamily="18" charset="0"/>
                        <a:ea typeface="Cambria Math" panose="02040503050406030204" pitchFamily="18" charset="0"/>
                      </a:rPr>
                      <m:t>股利支付率</m:t>
                    </m:r>
                  </m:oMath>
                </a14:m>
                <a:r>
                  <a:rPr lang="zh-CN" altLang="en-US" sz="2800" dirty="0"/>
                  <a:t>）</a:t>
                </a:r>
                <a:endParaRPr lang="en-US" altLang="zh-CN" sz="2800" dirty="0"/>
              </a:p>
              <a:p>
                <a:r>
                  <a:rPr lang="zh-CN" altLang="en-US" sz="2800" b="1" dirty="0"/>
                  <a:t>缺点</a:t>
                </a:r>
                <a:r>
                  <a:rPr lang="zh-CN" altLang="en-US" sz="2800" dirty="0"/>
                  <a:t>：①</a:t>
                </a:r>
                <a:r>
                  <a:rPr lang="en-US" altLang="zh-CN" sz="2800" b="0" dirty="0">
                    <a:ea typeface="Cambria Math" panose="02040503050406030204" pitchFamily="18" charset="0"/>
                  </a:rPr>
                  <a:t> </a:t>
                </a:r>
                <a14:m>
                  <m:oMath xmlns:m="http://schemas.openxmlformats.org/officeDocument/2006/math">
                    <m:r>
                      <a:rPr lang="en-US" altLang="zh-CN" sz="2800" b="0" i="1" dirty="0" smtClean="0">
                        <a:latin typeface="Cambria Math" panose="02040503050406030204" pitchFamily="18" charset="0"/>
                        <a:ea typeface="Cambria Math" panose="02040503050406030204" pitchFamily="18" charset="0"/>
                      </a:rPr>
                      <m:t>𝐸𝑃𝑆</m:t>
                    </m:r>
                    <m:r>
                      <a:rPr lang="en-US" altLang="zh-CN" sz="2800" b="0" i="0" dirty="0" smtClean="0">
                        <a:latin typeface="Cambria Math" panose="02040503050406030204" pitchFamily="18" charset="0"/>
                        <a:ea typeface="Cambria Math" panose="02040503050406030204" pitchFamily="18" charset="0"/>
                      </a:rPr>
                      <m:t>&lt;0</m:t>
                    </m:r>
                  </m:oMath>
                </a14:m>
                <a:r>
                  <a:rPr lang="zh-CN" altLang="en-US" sz="2800" dirty="0"/>
                  <a:t>，市盈率模型失效；②强周期行业的企业的市盈率波动性较大，而系统性风险往往不易预测；③净利润容易被公司操纵</a:t>
                </a:r>
                <a:endParaRPr lang="en-US" altLang="zh-CN" sz="2800" dirty="0"/>
              </a:p>
            </p:txBody>
          </p:sp>
        </mc:Choice>
        <mc:Fallback xmlns="">
          <p:sp>
            <p:nvSpPr>
              <p:cNvPr id="2" name="文本框 1">
                <a:extLst>
                  <a:ext uri="{FF2B5EF4-FFF2-40B4-BE49-F238E27FC236}">
                    <a16:creationId xmlns:a16="http://schemas.microsoft.com/office/drawing/2014/main" id="{6DBBC403-FDFB-BF02-3A66-B37268D7C394}"/>
                  </a:ext>
                </a:extLst>
              </p:cNvPr>
              <p:cNvSpPr txBox="1">
                <a:spLocks noRot="1" noChangeAspect="1" noMove="1" noResize="1" noEditPoints="1" noAdjustHandles="1" noChangeArrowheads="1" noChangeShapeType="1" noTextEdit="1"/>
              </p:cNvSpPr>
              <p:nvPr/>
            </p:nvSpPr>
            <p:spPr>
              <a:xfrm>
                <a:off x="356098" y="900318"/>
                <a:ext cx="11479804" cy="5308376"/>
              </a:xfrm>
              <a:prstGeom prst="rect">
                <a:avLst/>
              </a:prstGeom>
              <a:blipFill>
                <a:blip r:embed="rId4"/>
                <a:stretch>
                  <a:fillRect l="-1062" b="-22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8226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70" y="250621"/>
            <a:ext cx="172354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相对估值法</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DBBC403-FDFB-BF02-3A66-B37268D7C394}"/>
                  </a:ext>
                </a:extLst>
              </p:cNvPr>
              <p:cNvSpPr txBox="1"/>
              <p:nvPr/>
            </p:nvSpPr>
            <p:spPr>
              <a:xfrm>
                <a:off x="165848" y="957942"/>
                <a:ext cx="11860305" cy="5312865"/>
              </a:xfrm>
              <a:prstGeom prst="rect">
                <a:avLst/>
              </a:prstGeom>
              <a:noFill/>
            </p:spPr>
            <p:txBody>
              <a:bodyPr wrap="square" rtlCol="0">
                <a:spAutoFit/>
              </a:bodyPr>
              <a:lstStyle/>
              <a:p>
                <a:r>
                  <a:rPr lang="zh-CN" altLang="en-US" sz="2800" b="1" dirty="0"/>
                  <a:t>二、市净率</a:t>
                </a:r>
                <a:r>
                  <a:rPr lang="zh-CN" altLang="en-US" sz="2800" dirty="0"/>
                  <a:t>：</a:t>
                </a:r>
                <a14:m>
                  <m:oMath xmlns:m="http://schemas.openxmlformats.org/officeDocument/2006/math">
                    <m:r>
                      <a:rPr lang="en-US" altLang="zh-CN" sz="2800" i="1" dirty="0" smtClean="0">
                        <a:latin typeface="Cambria Math" panose="02040503050406030204" pitchFamily="18" charset="0"/>
                      </a:rPr>
                      <m:t>𝑃𝐵</m:t>
                    </m:r>
                    <m:r>
                      <a:rPr lang="en-US" altLang="zh-CN" sz="2800" b="0" i="0"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𝑃</m:t>
                            </m:r>
                          </m:e>
                          <m:sub>
                            <m:r>
                              <a:rPr lang="en-US" altLang="zh-CN" sz="2800" b="0" i="1" dirty="0" smtClean="0">
                                <a:latin typeface="Cambria Math" panose="02040503050406030204" pitchFamily="18" charset="0"/>
                              </a:rPr>
                              <m:t>0</m:t>
                            </m:r>
                          </m:sub>
                        </m:sSub>
                      </m:num>
                      <m:den>
                        <m:r>
                          <a:rPr lang="en-US" altLang="zh-CN" sz="2800" b="0" i="1" dirty="0" smtClean="0">
                            <a:latin typeface="Cambria Math" panose="02040503050406030204" pitchFamily="18" charset="0"/>
                          </a:rPr>
                          <m:t>𝐵𝑃𝑆</m:t>
                        </m:r>
                      </m:den>
                    </m:f>
                  </m:oMath>
                </a14:m>
                <a:r>
                  <a:rPr lang="zh-CN" altLang="en-US" sz="2800" dirty="0"/>
                  <a:t>，若</a:t>
                </a:r>
                <a:r>
                  <a:rPr lang="zh-CN" altLang="en-US" sz="2800" dirty="0">
                    <a:solidFill>
                      <a:srgbClr val="FFC000"/>
                    </a:solidFill>
                  </a:rPr>
                  <a:t>满足不变股利增长率</a:t>
                </a:r>
                <a:r>
                  <a:rPr lang="zh-CN" altLang="en-US" sz="2800" dirty="0"/>
                  <a:t>模型：</a:t>
                </a:r>
                <a:endParaRPr lang="en-US" altLang="zh-CN" sz="2800" dirty="0"/>
              </a:p>
              <a:p>
                <a14:m>
                  <m:oMath xmlns:m="http://schemas.openxmlformats.org/officeDocument/2006/math">
                    <m:r>
                      <a:rPr lang="zh-CN" altLang="en-US" sz="2800" i="1" dirty="0" smtClean="0">
                        <a:solidFill>
                          <a:schemeClr val="accent1"/>
                        </a:solidFill>
                        <a:latin typeface="Cambria Math" panose="02040503050406030204" pitchFamily="18" charset="0"/>
                      </a:rPr>
                      <m:t>历史</m:t>
                    </m:r>
                    <m:r>
                      <a:rPr lang="en-US" altLang="zh-CN" sz="2800" i="1" dirty="0" smtClean="0">
                        <a:latin typeface="Cambria Math" panose="02040503050406030204" pitchFamily="18" charset="0"/>
                      </a:rPr>
                      <m:t>𝑃</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𝐵</m:t>
                    </m:r>
                    <m:d>
                      <m:dPr>
                        <m:ctrlPr>
                          <a:rPr lang="en-US" altLang="zh-CN" sz="2800" b="0" i="1" dirty="0" smtClean="0">
                            <a:latin typeface="Cambria Math" panose="02040503050406030204" pitchFamily="18" charset="0"/>
                          </a:rPr>
                        </m:ctrlPr>
                      </m:dPr>
                      <m:e>
                        <m:sSub>
                          <m:sSubPr>
                            <m:ctrlPr>
                              <a:rPr lang="en-US" altLang="zh-CN" sz="2800" i="1" dirty="0" smtClean="0">
                                <a:solidFill>
                                  <a:schemeClr val="accent1"/>
                                </a:solidFill>
                                <a:latin typeface="Cambria Math" panose="02040503050406030204" pitchFamily="18" charset="0"/>
                              </a:rPr>
                            </m:ctrlPr>
                          </m:sSubPr>
                          <m:e>
                            <m:r>
                              <a:rPr lang="en-US" altLang="zh-CN" sz="2800" i="1" dirty="0">
                                <a:solidFill>
                                  <a:schemeClr val="accent1"/>
                                </a:solidFill>
                                <a:latin typeface="Cambria Math" panose="02040503050406030204" pitchFamily="18" charset="0"/>
                              </a:rPr>
                              <m:t>𝑃</m:t>
                            </m:r>
                            <m:r>
                              <a:rPr lang="en-US" altLang="zh-CN" sz="2800" b="0" i="1" dirty="0" smtClean="0">
                                <a:solidFill>
                                  <a:schemeClr val="accent1"/>
                                </a:solidFill>
                                <a:latin typeface="Cambria Math" panose="02040503050406030204" pitchFamily="18" charset="0"/>
                              </a:rPr>
                              <m:t>𝐵</m:t>
                            </m:r>
                          </m:e>
                          <m:sub>
                            <m:r>
                              <a:rPr lang="en-US" altLang="zh-CN" sz="2800" i="1" dirty="0">
                                <a:solidFill>
                                  <a:schemeClr val="accent1"/>
                                </a:solidFill>
                                <a:latin typeface="Cambria Math" panose="02040503050406030204" pitchFamily="18" charset="0"/>
                              </a:rPr>
                              <m:t>0</m:t>
                            </m:r>
                          </m:sub>
                        </m:sSub>
                      </m:e>
                    </m:d>
                    <m:r>
                      <a:rPr lang="en-US" altLang="zh-CN" sz="2800" i="1" dirty="0" smtClean="0">
                        <a:latin typeface="Cambria Math" panose="02040503050406030204" pitchFamily="18" charset="0"/>
                      </a:rPr>
                      <m:t>=</m:t>
                    </m:r>
                    <m:f>
                      <m:fPr>
                        <m:ctrlPr>
                          <a:rPr lang="en-US" altLang="zh-CN" sz="2800" i="1" dirty="0" smtClean="0">
                            <a:solidFill>
                              <a:schemeClr val="tx1"/>
                            </a:solidFill>
                            <a:latin typeface="Cambria Math" panose="02040503050406030204" pitchFamily="18" charset="0"/>
                          </a:rPr>
                        </m:ctrlPr>
                      </m:fPr>
                      <m:num>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panose="02040503050406030204" pitchFamily="18" charset="0"/>
                              </a:rPr>
                              <m:t>𝑃</m:t>
                            </m:r>
                          </m:e>
                          <m:sub>
                            <m:r>
                              <a:rPr lang="en-US" altLang="zh-CN" sz="2800" i="1" dirty="0">
                                <a:solidFill>
                                  <a:schemeClr val="tx1"/>
                                </a:solidFill>
                                <a:latin typeface="Cambria Math" panose="02040503050406030204" pitchFamily="18" charset="0"/>
                              </a:rPr>
                              <m:t>0</m:t>
                            </m:r>
                          </m:sub>
                        </m:sSub>
                      </m:num>
                      <m:den>
                        <m:sSub>
                          <m:sSubPr>
                            <m:ctrlPr>
                              <a:rPr lang="en-US" altLang="zh-CN" sz="2800" i="1" dirty="0">
                                <a:solidFill>
                                  <a:schemeClr val="tx1"/>
                                </a:solidFill>
                                <a:latin typeface="Cambria Math" panose="02040503050406030204" pitchFamily="18" charset="0"/>
                              </a:rPr>
                            </m:ctrlPr>
                          </m:sSubPr>
                          <m:e>
                            <m:r>
                              <a:rPr lang="en-US" altLang="zh-CN" sz="2800" b="0" i="1" dirty="0" smtClean="0">
                                <a:solidFill>
                                  <a:schemeClr val="tx1"/>
                                </a:solidFill>
                                <a:latin typeface="Cambria Math" panose="02040503050406030204" pitchFamily="18" charset="0"/>
                              </a:rPr>
                              <m:t>𝐵𝑃𝑆</m:t>
                            </m:r>
                          </m:e>
                          <m:sub>
                            <m:r>
                              <a:rPr lang="en-US" altLang="zh-CN" sz="2800" i="1" dirty="0">
                                <a:solidFill>
                                  <a:schemeClr val="tx1"/>
                                </a:solidFill>
                                <a:latin typeface="Cambria Math" panose="02040503050406030204" pitchFamily="18" charset="0"/>
                              </a:rPr>
                              <m:t>0</m:t>
                            </m:r>
                          </m:sub>
                        </m:sSub>
                      </m:den>
                    </m:f>
                  </m:oMath>
                </a14:m>
                <a:r>
                  <a:rPr lang="zh-CN" altLang="en-US" sz="2800" dirty="0"/>
                  <a:t> </a:t>
                </a:r>
                <a14:m>
                  <m:oMath xmlns:m="http://schemas.openxmlformats.org/officeDocument/2006/math">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sSub>
                          <m:sSubPr>
                            <m:ctrlPr>
                              <a:rPr lang="en-US" altLang="zh-CN" sz="2800" i="1" dirty="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𝐸𝑃𝑆</m:t>
                            </m:r>
                          </m:e>
                          <m:sub>
                            <m:r>
                              <a:rPr lang="en-US" altLang="zh-CN" sz="2800" b="0" i="1" dirty="0" smtClean="0">
                                <a:latin typeface="Cambria Math" panose="02040503050406030204" pitchFamily="18" charset="0"/>
                                <a:ea typeface="Cambria Math" panose="02040503050406030204" pitchFamily="18" charset="0"/>
                              </a:rPr>
                              <m:t>0</m:t>
                            </m:r>
                          </m:sub>
                        </m:sSub>
                        <m:r>
                          <a:rPr lang="en-US" altLang="zh-CN" sz="2800" i="1" dirty="0" smtClean="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(1+</m:t>
                        </m:r>
                        <m:r>
                          <a:rPr lang="en-US" altLang="zh-CN" sz="2800" b="0" i="1" dirty="0" smtClean="0">
                            <a:latin typeface="Cambria Math" panose="02040503050406030204" pitchFamily="18" charset="0"/>
                            <a:ea typeface="Cambria Math" panose="02040503050406030204" pitchFamily="18" charset="0"/>
                          </a:rPr>
                          <m:t>𝑔</m:t>
                        </m:r>
                        <m:r>
                          <a:rPr lang="en-US" altLang="zh-CN" sz="2800" b="0" i="1" dirty="0" smtClean="0">
                            <a:latin typeface="Cambria Math" panose="02040503050406030204" pitchFamily="18" charset="0"/>
                            <a:ea typeface="Cambria Math" panose="02040503050406030204" pitchFamily="18" charset="0"/>
                          </a:rPr>
                          <m:t>)×股利支付率</m:t>
                        </m:r>
                      </m:num>
                      <m:den>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𝐵𝑃𝑆</m:t>
                            </m:r>
                          </m:e>
                          <m:sub>
                            <m:r>
                              <a:rPr lang="en-US" altLang="zh-CN" sz="2800" i="1" dirty="0">
                                <a:latin typeface="Cambria Math" panose="02040503050406030204" pitchFamily="18" charset="0"/>
                              </a:rPr>
                              <m:t>0</m:t>
                            </m:r>
                          </m:sub>
                        </m:sSub>
                        <m:r>
                          <a:rPr lang="en-US" altLang="zh-CN" sz="2800" i="1" dirty="0" smtClean="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dirty="0">
                            <a:latin typeface="Cambria Math" panose="02040503050406030204" pitchFamily="18" charset="0"/>
                            <a:ea typeface="Cambria Math" panose="02040503050406030204" pitchFamily="18" charset="0"/>
                          </a:rPr>
                          <m:t>)</m:t>
                        </m:r>
                      </m:den>
                    </m:f>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sSub>
                          <m:sSubPr>
                            <m:ctrlPr>
                              <a:rPr lang="en-US" altLang="zh-CN" sz="2800" i="1" dirty="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𝑅𝑂𝐸</m:t>
                            </m:r>
                          </m:e>
                          <m:sub>
                            <m:r>
                              <a:rPr lang="en-US" altLang="zh-CN" sz="2800" i="1" dirty="0">
                                <a:latin typeface="Cambria Math" panose="02040503050406030204" pitchFamily="18" charset="0"/>
                                <a:ea typeface="Cambria Math" panose="02040503050406030204" pitchFamily="18" charset="0"/>
                              </a:rPr>
                              <m:t>0</m:t>
                            </m:r>
                          </m:sub>
                        </m:sSub>
                        <m:r>
                          <a:rPr lang="en-US" altLang="zh-CN" sz="2800" i="1" dirty="0">
                            <a:latin typeface="Cambria Math" panose="02040503050406030204" pitchFamily="18" charset="0"/>
                            <a:ea typeface="Cambria Math" panose="02040503050406030204" pitchFamily="18" charset="0"/>
                          </a:rPr>
                          <m:t>×(1+</m:t>
                        </m:r>
                        <m:r>
                          <a:rPr lang="en-US" altLang="zh-CN" sz="2800" i="1" dirty="0">
                            <a:latin typeface="Cambria Math" panose="02040503050406030204" pitchFamily="18" charset="0"/>
                            <a:ea typeface="Cambria Math" panose="02040503050406030204" pitchFamily="18" charset="0"/>
                          </a:rPr>
                          <m:t>𝑔</m:t>
                        </m:r>
                        <m:r>
                          <a:rPr lang="en-US" altLang="zh-CN" sz="2800" i="1" dirty="0">
                            <a:latin typeface="Cambria Math" panose="02040503050406030204" pitchFamily="18" charset="0"/>
                            <a:ea typeface="Cambria Math" panose="02040503050406030204" pitchFamily="18" charset="0"/>
                          </a:rPr>
                          <m:t>)×股利支付率</m:t>
                        </m:r>
                      </m:num>
                      <m:den>
                        <m:r>
                          <a:rPr lang="en-US" altLang="zh-CN" sz="2800" i="1" dirty="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dirty="0">
                            <a:latin typeface="Cambria Math" panose="02040503050406030204" pitchFamily="18" charset="0"/>
                            <a:ea typeface="Cambria Math" panose="02040503050406030204" pitchFamily="18" charset="0"/>
                          </a:rPr>
                          <m:t>)</m:t>
                        </m:r>
                      </m:den>
                    </m:f>
                  </m:oMath>
                </a14:m>
                <a:endParaRPr lang="en-US" altLang="zh-CN" sz="2800" dirty="0"/>
              </a:p>
              <a:p>
                <a:r>
                  <a:rPr lang="zh-CN" altLang="en-US" sz="2800" dirty="0">
                    <a:solidFill>
                      <a:srgbClr val="FF0000"/>
                    </a:solidFill>
                  </a:rPr>
                  <a:t>预期</a:t>
                </a:r>
                <a14:m>
                  <m:oMath xmlns:m="http://schemas.openxmlformats.org/officeDocument/2006/math">
                    <m:r>
                      <a:rPr lang="en-US" altLang="zh-CN" sz="2800" i="1" dirty="0" smtClean="0">
                        <a:latin typeface="Cambria Math" panose="02040503050406030204" pitchFamily="18" charset="0"/>
                      </a:rPr>
                      <m:t>𝑃</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𝐵</m:t>
                    </m:r>
                    <m:d>
                      <m:dPr>
                        <m:ctrlPr>
                          <a:rPr lang="en-US" altLang="zh-CN" sz="2800" b="0" i="1" dirty="0" smtClean="0">
                            <a:latin typeface="Cambria Math" panose="02040503050406030204" pitchFamily="18" charset="0"/>
                          </a:rPr>
                        </m:ctrlPr>
                      </m:dPr>
                      <m:e>
                        <m:sSub>
                          <m:sSubPr>
                            <m:ctrlPr>
                              <a:rPr lang="en-US" altLang="zh-CN" sz="2800" i="1" dirty="0" smtClean="0">
                                <a:solidFill>
                                  <a:srgbClr val="FF0000"/>
                                </a:solidFill>
                                <a:latin typeface="Cambria Math" panose="02040503050406030204" pitchFamily="18" charset="0"/>
                              </a:rPr>
                            </m:ctrlPr>
                          </m:sSubPr>
                          <m:e>
                            <m:r>
                              <a:rPr lang="en-US" altLang="zh-CN" sz="2800" i="1" dirty="0">
                                <a:solidFill>
                                  <a:srgbClr val="FF0000"/>
                                </a:solidFill>
                                <a:latin typeface="Cambria Math" panose="02040503050406030204" pitchFamily="18" charset="0"/>
                              </a:rPr>
                              <m:t>𝑃</m:t>
                            </m:r>
                            <m:r>
                              <a:rPr lang="en-US" altLang="zh-CN" sz="2800" b="0" i="1" dirty="0" smtClean="0">
                                <a:solidFill>
                                  <a:srgbClr val="FF0000"/>
                                </a:solidFill>
                                <a:latin typeface="Cambria Math" panose="02040503050406030204" pitchFamily="18" charset="0"/>
                              </a:rPr>
                              <m:t>𝐵</m:t>
                            </m:r>
                          </m:e>
                          <m:sub>
                            <m:r>
                              <a:rPr lang="en-US" altLang="zh-CN" sz="2800" b="0" i="1" dirty="0" smtClean="0">
                                <a:solidFill>
                                  <a:srgbClr val="FF0000"/>
                                </a:solidFill>
                                <a:latin typeface="Cambria Math" panose="02040503050406030204" pitchFamily="18" charset="0"/>
                              </a:rPr>
                              <m:t>1</m:t>
                            </m:r>
                          </m:sub>
                        </m:sSub>
                      </m:e>
                    </m:d>
                  </m:oMath>
                </a14:m>
                <a:r>
                  <a:rPr lang="en-US" altLang="zh-CN" sz="2800" dirty="0"/>
                  <a:t> </a:t>
                </a:r>
                <a14:m>
                  <m:oMath xmlns:m="http://schemas.openxmlformats.org/officeDocument/2006/math">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𝑃</m:t>
                            </m:r>
                          </m:e>
                          <m:sub>
                            <m:r>
                              <a:rPr lang="en-US" altLang="zh-CN" sz="2800" i="1" dirty="0">
                                <a:latin typeface="Cambria Math" panose="02040503050406030204" pitchFamily="18" charset="0"/>
                              </a:rPr>
                              <m:t>0</m:t>
                            </m:r>
                          </m:sub>
                        </m:sSub>
                      </m:num>
                      <m:den>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𝐵𝑃𝑆</m:t>
                            </m:r>
                          </m:e>
                          <m:sub>
                            <m:r>
                              <a:rPr lang="en-US" altLang="zh-CN" sz="2800" b="0" i="1" dirty="0" smtClean="0">
                                <a:latin typeface="Cambria Math" panose="02040503050406030204" pitchFamily="18" charset="0"/>
                              </a:rPr>
                              <m:t>1</m:t>
                            </m:r>
                          </m:sub>
                        </m:sSub>
                      </m:den>
                    </m:f>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𝑅𝑂𝐸</m:t>
                            </m:r>
                          </m:e>
                          <m:sub>
                            <m:r>
                              <a:rPr lang="en-US" altLang="zh-CN" sz="2800" i="1" dirty="0">
                                <a:latin typeface="Cambria Math" panose="02040503050406030204" pitchFamily="18" charset="0"/>
                                <a:ea typeface="Cambria Math" panose="02040503050406030204" pitchFamily="18" charset="0"/>
                              </a:rPr>
                              <m:t>0</m:t>
                            </m:r>
                          </m:sub>
                        </m:sSub>
                        <m:r>
                          <a:rPr lang="en-US" altLang="zh-CN" sz="2800" i="1" dirty="0">
                            <a:latin typeface="Cambria Math" panose="02040503050406030204" pitchFamily="18" charset="0"/>
                            <a:ea typeface="Cambria Math" panose="02040503050406030204" pitchFamily="18" charset="0"/>
                          </a:rPr>
                          <m:t>×股利支付率</m:t>
                        </m:r>
                      </m:num>
                      <m:den>
                        <m:r>
                          <a:rPr lang="en-US" altLang="zh-CN" sz="2800" i="1" dirty="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dirty="0">
                            <a:latin typeface="Cambria Math" panose="02040503050406030204" pitchFamily="18" charset="0"/>
                            <a:ea typeface="Cambria Math" panose="02040503050406030204" pitchFamily="18" charset="0"/>
                          </a:rPr>
                          <m:t>)</m:t>
                        </m:r>
                      </m:den>
                    </m:f>
                  </m:oMath>
                </a14:m>
                <a:endParaRPr lang="en-US" altLang="zh-CN" sz="2800" dirty="0"/>
              </a:p>
              <a:p>
                <a:r>
                  <a:rPr lang="zh-CN" altLang="en-US" sz="2800" b="1" dirty="0"/>
                  <a:t>驱动因素</a:t>
                </a:r>
                <a:r>
                  <a:rPr lang="zh-CN" altLang="en-US" sz="2800" dirty="0"/>
                  <a:t>：</a:t>
                </a:r>
                <a14:m>
                  <m:oMath xmlns:m="http://schemas.openxmlformats.org/officeDocument/2006/math">
                    <m:sSup>
                      <m:sSupPr>
                        <m:ctrlPr>
                          <a:rPr lang="en-US" altLang="zh-CN" sz="2800" i="1" smtClean="0">
                            <a:latin typeface="Cambria Math" panose="02040503050406030204" pitchFamily="18" charset="0"/>
                          </a:rPr>
                        </m:ctrlPr>
                      </m:sSupPr>
                      <m:e>
                        <m:r>
                          <m:rPr>
                            <m:nor/>
                          </m:rPr>
                          <a:rPr lang="zh-CN" altLang="en-US" sz="2800" dirty="0"/>
                          <m:t>股利支付率</m:t>
                        </m:r>
                      </m:e>
                      <m:sup>
                        <m:r>
                          <a:rPr lang="en-US" altLang="zh-CN" sz="2800" b="0" i="1" smtClean="0">
                            <a:solidFill>
                              <a:schemeClr val="accent1"/>
                            </a:solidFill>
                            <a:latin typeface="Cambria Math" panose="02040503050406030204" pitchFamily="18" charset="0"/>
                          </a:rPr>
                          <m:t>1</m:t>
                        </m:r>
                      </m:sup>
                    </m:sSup>
                  </m:oMath>
                </a14:m>
                <a:r>
                  <a:rPr lang="zh-CN" altLang="en-US" sz="2800" dirty="0"/>
                  <a:t>、</a:t>
                </a:r>
                <a14:m>
                  <m:oMath xmlns:m="http://schemas.openxmlformats.org/officeDocument/2006/math">
                    <m:sSup>
                      <m:sSupPr>
                        <m:ctrlPr>
                          <a:rPr lang="en-US" altLang="zh-CN" sz="2800" i="1">
                            <a:latin typeface="Cambria Math" panose="02040503050406030204" pitchFamily="18" charset="0"/>
                          </a:rPr>
                        </m:ctrlPr>
                      </m:sSupPr>
                      <m:e>
                        <m:r>
                          <m:rPr>
                            <m:nor/>
                          </m:rPr>
                          <a:rPr lang="zh-CN" altLang="en-US" sz="2800" dirty="0"/>
                          <m:t>股利增长率</m:t>
                        </m:r>
                      </m:e>
                      <m:sup>
                        <m:r>
                          <a:rPr lang="en-US" altLang="zh-CN" sz="2800" b="0" i="1" smtClean="0">
                            <a:solidFill>
                              <a:schemeClr val="accent1"/>
                            </a:solidFill>
                            <a:latin typeface="Cambria Math" panose="02040503050406030204" pitchFamily="18" charset="0"/>
                          </a:rPr>
                          <m:t>2</m:t>
                        </m:r>
                      </m:sup>
                    </m:sSup>
                    <m:r>
                      <a:rPr lang="en-US" altLang="zh-CN" sz="2800" i="1">
                        <a:latin typeface="Cambria Math" panose="02040503050406030204" pitchFamily="18" charset="0"/>
                      </a:rPr>
                      <m:t> </m:t>
                    </m:r>
                  </m:oMath>
                </a14:m>
                <a:r>
                  <a:rPr lang="zh-CN" altLang="en-US" sz="2800" dirty="0"/>
                  <a:t>、</a:t>
                </a:r>
                <a14:m>
                  <m:oMath xmlns:m="http://schemas.openxmlformats.org/officeDocument/2006/math">
                    <m:sSup>
                      <m:sSupPr>
                        <m:ctrlPr>
                          <a:rPr lang="en-US" altLang="zh-CN" sz="2800" i="1">
                            <a:latin typeface="Cambria Math" panose="02040503050406030204" pitchFamily="18" charset="0"/>
                          </a:rPr>
                        </m:ctrlPr>
                      </m:sSupPr>
                      <m:e>
                        <m:r>
                          <m:rPr>
                            <m:nor/>
                          </m:rPr>
                          <a:rPr lang="zh-CN" altLang="en-US" sz="2800" dirty="0"/>
                          <m:t>股权资本成本</m:t>
                        </m:r>
                      </m:e>
                      <m:sup>
                        <m:r>
                          <a:rPr lang="en-US" altLang="zh-CN" sz="2800" b="0" i="1" smtClean="0">
                            <a:solidFill>
                              <a:schemeClr val="accent1"/>
                            </a:solidFill>
                            <a:latin typeface="Cambria Math" panose="02040503050406030204" pitchFamily="18" charset="0"/>
                          </a:rPr>
                          <m:t>3</m:t>
                        </m:r>
                      </m:sup>
                    </m:sSup>
                    <m:r>
                      <a:rPr lang="en-US" altLang="zh-CN" sz="2800" i="1">
                        <a:latin typeface="Cambria Math" panose="02040503050406030204" pitchFamily="18" charset="0"/>
                      </a:rPr>
                      <m:t> </m:t>
                    </m:r>
                  </m:oMath>
                </a14:m>
                <a:r>
                  <a:rPr lang="zh-CN" altLang="en-US" sz="2800" dirty="0"/>
                  <a:t>、</a:t>
                </a:r>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r>
                          <a:rPr lang="zh-CN" altLang="en-US" sz="2800" i="1" smtClean="0">
                            <a:solidFill>
                              <a:srgbClr val="FF0000"/>
                            </a:solidFill>
                            <a:latin typeface="Cambria Math" panose="02040503050406030204" pitchFamily="18" charset="0"/>
                          </a:rPr>
                          <m:t>净资产收益率</m:t>
                        </m:r>
                      </m:e>
                      <m:sup>
                        <m:r>
                          <a:rPr lang="en-US" altLang="zh-CN" sz="2800" b="0" i="1" smtClean="0">
                            <a:solidFill>
                              <a:schemeClr val="accent1"/>
                            </a:solidFill>
                            <a:latin typeface="Cambria Math" panose="02040503050406030204" pitchFamily="18" charset="0"/>
                          </a:rPr>
                          <m:t>4</m:t>
                        </m:r>
                      </m:sup>
                    </m:sSup>
                    <m:r>
                      <a:rPr lang="en-US" altLang="zh-CN" sz="2800" i="1">
                        <a:latin typeface="Cambria Math" panose="02040503050406030204" pitchFamily="18" charset="0"/>
                      </a:rPr>
                      <m:t> </m:t>
                    </m:r>
                  </m:oMath>
                </a14:m>
                <a:r>
                  <a:rPr lang="zh-CN" altLang="en-US" sz="2800" dirty="0"/>
                  <a:t>，只有这四个因素类似才会有相似的市净率。</a:t>
                </a:r>
                <a:endParaRPr lang="en-US" altLang="zh-CN" sz="2800" dirty="0"/>
              </a:p>
              <a:p>
                <a:r>
                  <a:rPr lang="zh-CN" altLang="en-US" sz="2800" b="1" dirty="0"/>
                  <a:t>修正的市净率</a:t>
                </a:r>
                <a14:m>
                  <m:oMath xmlns:m="http://schemas.openxmlformats.org/officeDocument/2006/math">
                    <m:r>
                      <a:rPr lang="en-US" altLang="zh-CN" sz="2800" i="1" dirty="0" smtClean="0">
                        <a:latin typeface="Cambria Math" panose="02040503050406030204" pitchFamily="18" charset="0"/>
                      </a:rPr>
                      <m:t>=</m:t>
                    </m:r>
                    <m:r>
                      <a:rPr lang="zh-CN" altLang="en-US" sz="2800" i="1" dirty="0" smtClean="0">
                        <a:latin typeface="Cambria Math" panose="02040503050406030204" pitchFamily="18" charset="0"/>
                      </a:rPr>
                      <m:t>实际市净率</m:t>
                    </m:r>
                    <m:r>
                      <a:rPr lang="en-US" altLang="zh-CN" sz="2800" i="1" dirty="0" smtClean="0">
                        <a:latin typeface="Cambria Math" panose="02040503050406030204" pitchFamily="18" charset="0"/>
                        <a:ea typeface="Cambria Math" panose="02040503050406030204" pitchFamily="18" charset="0"/>
                      </a:rPr>
                      <m:t>÷</m:t>
                    </m:r>
                    <m:r>
                      <a:rPr lang="en-US" altLang="zh-CN" sz="2800" b="0" i="0" dirty="0" smtClean="0">
                        <a:latin typeface="Cambria Math" panose="02040503050406030204" pitchFamily="18" charset="0"/>
                        <a:ea typeface="Cambria Math" panose="02040503050406030204" pitchFamily="18" charset="0"/>
                      </a:rPr>
                      <m:t>(</m:t>
                    </m:r>
                    <m:r>
                      <a:rPr lang="zh-CN" altLang="en-US" sz="2800" i="1" dirty="0">
                        <a:latin typeface="Cambria Math" panose="02040503050406030204" pitchFamily="18" charset="0"/>
                        <a:ea typeface="Cambria Math" panose="02040503050406030204" pitchFamily="18" charset="0"/>
                      </a:rPr>
                      <m:t>预期</m:t>
                    </m:r>
                    <m:r>
                      <a:rPr lang="en-US" altLang="zh-CN" sz="2800" b="0" i="1" dirty="0" smtClean="0">
                        <a:latin typeface="Cambria Math" panose="02040503050406030204" pitchFamily="18" charset="0"/>
                        <a:ea typeface="Cambria Math" panose="02040503050406030204" pitchFamily="18" charset="0"/>
                      </a:rPr>
                      <m:t>𝑅𝑂𝐸</m:t>
                    </m:r>
                    <m:r>
                      <a:rPr lang="en-US" altLang="zh-CN" sz="2800" b="0" i="1" dirty="0" smtClean="0">
                        <a:latin typeface="Cambria Math" panose="02040503050406030204" pitchFamily="18" charset="0"/>
                        <a:ea typeface="Cambria Math" panose="02040503050406030204" pitchFamily="18" charset="0"/>
                      </a:rPr>
                      <m:t>×100</m:t>
                    </m:r>
                    <m:r>
                      <a:rPr lang="en-US" altLang="zh-CN" sz="2800" b="0" i="0" dirty="0" smtClean="0">
                        <a:latin typeface="Cambria Math" panose="02040503050406030204" pitchFamily="18" charset="0"/>
                        <a:ea typeface="Cambria Math" panose="02040503050406030204" pitchFamily="18" charset="0"/>
                      </a:rPr>
                      <m:t>)</m:t>
                    </m:r>
                  </m:oMath>
                </a14:m>
                <a:endParaRPr lang="en-US" altLang="zh-CN" sz="2800" dirty="0"/>
              </a:p>
              <a:p>
                <a:r>
                  <a:rPr lang="zh-CN" altLang="en-US" sz="2800" b="1" dirty="0"/>
                  <a:t>优点</a:t>
                </a:r>
                <a:r>
                  <a:rPr lang="zh-CN" altLang="en-US" sz="2800" dirty="0"/>
                  <a:t>：①适用于极易通过资产重置来复制盈利的企业；②可以对亏损的企业进行估值；③净资产相比于净利润稳定，不易出现较大波动</a:t>
                </a:r>
                <a:endParaRPr lang="en-US" altLang="zh-CN" sz="2800" dirty="0"/>
              </a:p>
              <a:p>
                <a:r>
                  <a:rPr lang="zh-CN" altLang="en-US" sz="2800" b="1" dirty="0"/>
                  <a:t>缺点</a:t>
                </a:r>
                <a:r>
                  <a:rPr lang="zh-CN" altLang="en-US" sz="2800" dirty="0"/>
                  <a:t>：①净资产受到受到公司会计政策的影响较大，缺乏可比性；②对于垄断性行业或高科技产业，很难通过资产重置来复制盈利</a:t>
                </a:r>
              </a:p>
            </p:txBody>
          </p:sp>
        </mc:Choice>
        <mc:Fallback xmlns="">
          <p:sp>
            <p:nvSpPr>
              <p:cNvPr id="2" name="文本框 1">
                <a:extLst>
                  <a:ext uri="{FF2B5EF4-FFF2-40B4-BE49-F238E27FC236}">
                    <a16:creationId xmlns:a16="http://schemas.microsoft.com/office/drawing/2014/main" id="{6DBBC403-FDFB-BF02-3A66-B37268D7C394}"/>
                  </a:ext>
                </a:extLst>
              </p:cNvPr>
              <p:cNvSpPr txBox="1">
                <a:spLocks noRot="1" noChangeAspect="1" noMove="1" noResize="1" noEditPoints="1" noAdjustHandles="1" noChangeArrowheads="1" noChangeShapeType="1" noTextEdit="1"/>
              </p:cNvSpPr>
              <p:nvPr/>
            </p:nvSpPr>
            <p:spPr>
              <a:xfrm>
                <a:off x="165848" y="957942"/>
                <a:ext cx="11860305" cy="5312865"/>
              </a:xfrm>
              <a:prstGeom prst="rect">
                <a:avLst/>
              </a:prstGeom>
              <a:blipFill>
                <a:blip r:embed="rId4"/>
                <a:stretch>
                  <a:fillRect l="-1028" r="-4060" b="-21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2319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70" y="250621"/>
            <a:ext cx="172354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相对估值法</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DBBC403-FDFB-BF02-3A66-B37268D7C394}"/>
                  </a:ext>
                </a:extLst>
              </p:cNvPr>
              <p:cNvSpPr txBox="1"/>
              <p:nvPr/>
            </p:nvSpPr>
            <p:spPr>
              <a:xfrm>
                <a:off x="582751" y="716360"/>
                <a:ext cx="11420944" cy="5954451"/>
              </a:xfrm>
              <a:prstGeom prst="rect">
                <a:avLst/>
              </a:prstGeom>
              <a:noFill/>
            </p:spPr>
            <p:txBody>
              <a:bodyPr wrap="square" rtlCol="0">
                <a:spAutoFit/>
              </a:bodyPr>
              <a:lstStyle/>
              <a:p>
                <a:r>
                  <a:rPr lang="zh-CN" altLang="en-US" sz="2800" b="1" dirty="0"/>
                  <a:t>三、市销率</a:t>
                </a:r>
                <a:r>
                  <a:rPr lang="zh-CN" altLang="en-US" sz="2800" dirty="0"/>
                  <a:t>：</a:t>
                </a:r>
                <a:r>
                  <a:rPr lang="en-US" altLang="zh-CN" sz="2800" dirty="0"/>
                  <a:t> </a:t>
                </a:r>
                <a14:m>
                  <m:oMath xmlns:m="http://schemas.openxmlformats.org/officeDocument/2006/math">
                    <m:r>
                      <a:rPr lang="en-US" altLang="zh-CN" sz="2800" i="1" dirty="0" smtClean="0">
                        <a:latin typeface="Cambria Math" panose="02040503050406030204" pitchFamily="18" charset="0"/>
                      </a:rPr>
                      <m:t>𝑃</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𝑆</m:t>
                    </m:r>
                    <m:r>
                      <a:rPr lang="en-US" altLang="zh-CN" sz="2800" i="1" dirty="0" smtClean="0">
                        <a:latin typeface="Cambria Math" panose="02040503050406030204" pitchFamily="18" charset="0"/>
                      </a:rPr>
                      <m:t>=</m:t>
                    </m:r>
                    <m:f>
                      <m:fPr>
                        <m:ctrlPr>
                          <a:rPr lang="en-US" altLang="zh-CN" sz="2800" i="1" dirty="0" smtClean="0">
                            <a:latin typeface="Cambria Math" panose="02040503050406030204" pitchFamily="18" charset="0"/>
                          </a:rPr>
                        </m:ctrlPr>
                      </m:fPr>
                      <m:num>
                        <m:r>
                          <a:rPr lang="zh-CN" altLang="en-US" sz="2800" i="1" dirty="0">
                            <a:latin typeface="Cambria Math" panose="02040503050406030204" pitchFamily="18" charset="0"/>
                          </a:rPr>
                          <m:t>每股</m:t>
                        </m:r>
                        <m:r>
                          <a:rPr lang="zh-CN" altLang="en-US" sz="2800" i="1" dirty="0" smtClean="0">
                            <a:latin typeface="Cambria Math" panose="02040503050406030204" pitchFamily="18" charset="0"/>
                          </a:rPr>
                          <m:t>价格</m:t>
                        </m:r>
                        <m:r>
                          <a:rPr lang="en-US" altLang="zh-CN" sz="2800" b="0" i="1" dirty="0" smtClean="0">
                            <a:latin typeface="Cambria Math" panose="02040503050406030204" pitchFamily="18" charset="0"/>
                          </a:rPr>
                          <m:t>(</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𝑃</m:t>
                            </m:r>
                          </m:e>
                          <m:sub>
                            <m:r>
                              <a:rPr lang="en-US" altLang="zh-CN" sz="2800" b="0" i="1" dirty="0" smtClean="0">
                                <a:latin typeface="Cambria Math" panose="02040503050406030204" pitchFamily="18" charset="0"/>
                              </a:rPr>
                              <m:t>0</m:t>
                            </m:r>
                          </m:sub>
                        </m:sSub>
                        <m:r>
                          <a:rPr lang="en-US" altLang="zh-CN" sz="2800" b="0" i="1" dirty="0" smtClean="0">
                            <a:latin typeface="Cambria Math" panose="02040503050406030204" pitchFamily="18" charset="0"/>
                          </a:rPr>
                          <m:t>)</m:t>
                        </m:r>
                      </m:num>
                      <m:den>
                        <m:r>
                          <a:rPr lang="zh-CN" altLang="en-US" sz="2800" i="1" dirty="0">
                            <a:latin typeface="Cambria Math" panose="02040503050406030204" pitchFamily="18" charset="0"/>
                          </a:rPr>
                          <m:t>每股</m:t>
                        </m:r>
                        <m:r>
                          <a:rPr lang="zh-CN" altLang="en-US" sz="2800" i="1" dirty="0" smtClean="0">
                            <a:latin typeface="Cambria Math" panose="02040503050406030204" pitchFamily="18" charset="0"/>
                          </a:rPr>
                          <m:t>销售额</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𝑆𝑃𝑆</m:t>
                        </m:r>
                        <m:r>
                          <a:rPr lang="en-US" altLang="zh-CN" sz="2800" b="0" i="1" dirty="0" smtClean="0">
                            <a:latin typeface="Cambria Math" panose="02040503050406030204" pitchFamily="18" charset="0"/>
                          </a:rPr>
                          <m:t>)</m:t>
                        </m:r>
                      </m:den>
                    </m:f>
                  </m:oMath>
                </a14:m>
                <a:endParaRPr lang="en-US" altLang="zh-CN" sz="2800" dirty="0"/>
              </a:p>
              <a:p>
                <a14:m>
                  <m:oMath xmlns:m="http://schemas.openxmlformats.org/officeDocument/2006/math">
                    <m:r>
                      <a:rPr lang="zh-CN" altLang="en-US" sz="2800" i="1" dirty="0" smtClean="0">
                        <a:solidFill>
                          <a:schemeClr val="accent1"/>
                        </a:solidFill>
                        <a:latin typeface="Cambria Math" panose="02040503050406030204" pitchFamily="18" charset="0"/>
                      </a:rPr>
                      <m:t>历史</m:t>
                    </m:r>
                    <m:r>
                      <a:rPr lang="en-US" altLang="zh-CN" sz="2800" i="1" dirty="0" smtClean="0">
                        <a:latin typeface="Cambria Math" panose="02040503050406030204" pitchFamily="18" charset="0"/>
                      </a:rPr>
                      <m:t>𝑃</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𝑆</m:t>
                    </m:r>
                    <m:d>
                      <m:dPr>
                        <m:ctrlPr>
                          <a:rPr lang="en-US" altLang="zh-CN" sz="2800" b="0" i="1" dirty="0" smtClean="0">
                            <a:latin typeface="Cambria Math" panose="02040503050406030204" pitchFamily="18" charset="0"/>
                          </a:rPr>
                        </m:ctrlPr>
                      </m:dPr>
                      <m:e>
                        <m:sSub>
                          <m:sSubPr>
                            <m:ctrlPr>
                              <a:rPr lang="en-US" altLang="zh-CN" sz="2800" i="1" dirty="0" smtClean="0">
                                <a:solidFill>
                                  <a:schemeClr val="accent1"/>
                                </a:solidFill>
                                <a:latin typeface="Cambria Math" panose="02040503050406030204" pitchFamily="18" charset="0"/>
                              </a:rPr>
                            </m:ctrlPr>
                          </m:sSubPr>
                          <m:e>
                            <m:r>
                              <a:rPr lang="en-US" altLang="zh-CN" sz="2800" i="1" dirty="0">
                                <a:solidFill>
                                  <a:schemeClr val="accent1"/>
                                </a:solidFill>
                                <a:latin typeface="Cambria Math" panose="02040503050406030204" pitchFamily="18" charset="0"/>
                              </a:rPr>
                              <m:t>𝑃</m:t>
                            </m:r>
                            <m:r>
                              <a:rPr lang="en-US" altLang="zh-CN" sz="2800" b="0" i="1" dirty="0" smtClean="0">
                                <a:solidFill>
                                  <a:schemeClr val="accent1"/>
                                </a:solidFill>
                                <a:latin typeface="Cambria Math" panose="02040503050406030204" pitchFamily="18" charset="0"/>
                              </a:rPr>
                              <m:t>𝑆</m:t>
                            </m:r>
                          </m:e>
                          <m:sub>
                            <m:r>
                              <a:rPr lang="en-US" altLang="zh-CN" sz="2800" i="1" dirty="0">
                                <a:solidFill>
                                  <a:schemeClr val="accent1"/>
                                </a:solidFill>
                                <a:latin typeface="Cambria Math" panose="02040503050406030204" pitchFamily="18" charset="0"/>
                              </a:rPr>
                              <m:t>0</m:t>
                            </m:r>
                          </m:sub>
                        </m:sSub>
                      </m:e>
                    </m:d>
                    <m:r>
                      <a:rPr lang="en-US" altLang="zh-CN" sz="2800" i="1" dirty="0" smtClean="0">
                        <a:latin typeface="Cambria Math" panose="02040503050406030204" pitchFamily="18" charset="0"/>
                      </a:rPr>
                      <m:t>=</m:t>
                    </m:r>
                    <m:f>
                      <m:fPr>
                        <m:ctrlPr>
                          <a:rPr lang="en-US" altLang="zh-CN" sz="2800" i="1" dirty="0" smtClean="0">
                            <a:solidFill>
                              <a:schemeClr val="tx1"/>
                            </a:solidFill>
                            <a:latin typeface="Cambria Math" panose="02040503050406030204" pitchFamily="18" charset="0"/>
                          </a:rPr>
                        </m:ctrlPr>
                      </m:fPr>
                      <m:num>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panose="02040503050406030204" pitchFamily="18" charset="0"/>
                              </a:rPr>
                              <m:t>𝑃</m:t>
                            </m:r>
                          </m:e>
                          <m:sub>
                            <m:r>
                              <a:rPr lang="en-US" altLang="zh-CN" sz="2800" i="1" dirty="0">
                                <a:solidFill>
                                  <a:schemeClr val="tx1"/>
                                </a:solidFill>
                                <a:latin typeface="Cambria Math" panose="02040503050406030204" pitchFamily="18" charset="0"/>
                              </a:rPr>
                              <m:t>0</m:t>
                            </m:r>
                          </m:sub>
                        </m:sSub>
                      </m:num>
                      <m:den>
                        <m:sSub>
                          <m:sSubPr>
                            <m:ctrlPr>
                              <a:rPr lang="en-US" altLang="zh-CN" sz="2800" i="1" dirty="0">
                                <a:solidFill>
                                  <a:schemeClr val="tx1"/>
                                </a:solidFill>
                                <a:latin typeface="Cambria Math" panose="02040503050406030204" pitchFamily="18" charset="0"/>
                              </a:rPr>
                            </m:ctrlPr>
                          </m:sSubPr>
                          <m:e>
                            <m:r>
                              <a:rPr lang="en-US" altLang="zh-CN" sz="2800" b="0" i="1" dirty="0" smtClean="0">
                                <a:solidFill>
                                  <a:schemeClr val="tx1"/>
                                </a:solidFill>
                                <a:latin typeface="Cambria Math" panose="02040503050406030204" pitchFamily="18" charset="0"/>
                              </a:rPr>
                              <m:t>𝑆𝑃𝑆</m:t>
                            </m:r>
                          </m:e>
                          <m:sub>
                            <m:r>
                              <a:rPr lang="en-US" altLang="zh-CN" sz="2800" i="1" dirty="0">
                                <a:solidFill>
                                  <a:schemeClr val="tx1"/>
                                </a:solidFill>
                                <a:latin typeface="Cambria Math" panose="02040503050406030204" pitchFamily="18" charset="0"/>
                              </a:rPr>
                              <m:t>0</m:t>
                            </m:r>
                          </m:sub>
                        </m:sSub>
                      </m:den>
                    </m:f>
                  </m:oMath>
                </a14:m>
                <a:r>
                  <a:rPr lang="zh-CN" altLang="en-US" sz="2800" dirty="0"/>
                  <a:t> </a:t>
                </a:r>
                <a14:m>
                  <m:oMath xmlns:m="http://schemas.openxmlformats.org/officeDocument/2006/math">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sSub>
                          <m:sSubPr>
                            <m:ctrlPr>
                              <a:rPr lang="en-US" altLang="zh-CN" sz="2800" i="1" dirty="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𝐸𝑃𝑆</m:t>
                            </m:r>
                          </m:e>
                          <m:sub>
                            <m:r>
                              <a:rPr lang="en-US" altLang="zh-CN" sz="2800" b="0" i="1" dirty="0" smtClean="0">
                                <a:latin typeface="Cambria Math" panose="02040503050406030204" pitchFamily="18" charset="0"/>
                                <a:ea typeface="Cambria Math" panose="02040503050406030204" pitchFamily="18" charset="0"/>
                              </a:rPr>
                              <m:t>0</m:t>
                            </m:r>
                          </m:sub>
                        </m:sSub>
                        <m:r>
                          <a:rPr lang="en-US" altLang="zh-CN" sz="2800" i="1" dirty="0" smtClean="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(1+</m:t>
                        </m:r>
                        <m:r>
                          <a:rPr lang="en-US" altLang="zh-CN" sz="2800" b="0" i="1" dirty="0" smtClean="0">
                            <a:latin typeface="Cambria Math" panose="02040503050406030204" pitchFamily="18" charset="0"/>
                            <a:ea typeface="Cambria Math" panose="02040503050406030204" pitchFamily="18" charset="0"/>
                          </a:rPr>
                          <m:t>𝑔</m:t>
                        </m:r>
                        <m:r>
                          <a:rPr lang="en-US" altLang="zh-CN" sz="2800" b="0" i="1" dirty="0" smtClean="0">
                            <a:latin typeface="Cambria Math" panose="02040503050406030204" pitchFamily="18" charset="0"/>
                            <a:ea typeface="Cambria Math" panose="02040503050406030204" pitchFamily="18" charset="0"/>
                          </a:rPr>
                          <m:t>)×股利支付率</m:t>
                        </m:r>
                      </m:num>
                      <m:den>
                        <m:sSub>
                          <m:sSubPr>
                            <m:ctrlPr>
                              <a:rPr lang="en-US" altLang="zh-CN" sz="2800" i="1" dirty="0">
                                <a:latin typeface="Cambria Math" panose="02040503050406030204" pitchFamily="18" charset="0"/>
                              </a:rPr>
                            </m:ctrlPr>
                          </m:sSubPr>
                          <m:e>
                            <m:r>
                              <a:rPr lang="en-US" altLang="zh-CN" sz="2800" b="0" i="1" dirty="0" smtClean="0">
                                <a:latin typeface="Cambria Math" panose="02040503050406030204" pitchFamily="18" charset="0"/>
                              </a:rPr>
                              <m:t>𝑆</m:t>
                            </m:r>
                            <m:r>
                              <a:rPr lang="en-US" altLang="zh-CN" sz="2800" i="1" dirty="0">
                                <a:latin typeface="Cambria Math" panose="02040503050406030204" pitchFamily="18" charset="0"/>
                              </a:rPr>
                              <m:t>𝑃𝑆</m:t>
                            </m:r>
                          </m:e>
                          <m:sub>
                            <m:r>
                              <a:rPr lang="en-US" altLang="zh-CN" sz="2800" i="1" dirty="0">
                                <a:latin typeface="Cambria Math" panose="02040503050406030204" pitchFamily="18" charset="0"/>
                              </a:rPr>
                              <m:t>0</m:t>
                            </m:r>
                          </m:sub>
                        </m:sSub>
                        <m:r>
                          <a:rPr lang="en-US" altLang="zh-CN" sz="2800" i="1" dirty="0" smtClean="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dirty="0">
                            <a:latin typeface="Cambria Math" panose="02040503050406030204" pitchFamily="18" charset="0"/>
                            <a:ea typeface="Cambria Math" panose="02040503050406030204" pitchFamily="18" charset="0"/>
                          </a:rPr>
                          <m:t>)</m:t>
                        </m:r>
                      </m:den>
                    </m:f>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sSub>
                          <m:sSubPr>
                            <m:ctrlPr>
                              <a:rPr lang="en-US" altLang="zh-CN" sz="2800" i="1" dirty="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𝑁𝑃𝑀</m:t>
                            </m:r>
                          </m:e>
                          <m:sub>
                            <m:r>
                              <a:rPr lang="en-US" altLang="zh-CN" sz="2800" i="1" dirty="0">
                                <a:latin typeface="Cambria Math" panose="02040503050406030204" pitchFamily="18" charset="0"/>
                                <a:ea typeface="Cambria Math" panose="02040503050406030204" pitchFamily="18" charset="0"/>
                              </a:rPr>
                              <m:t>0</m:t>
                            </m:r>
                          </m:sub>
                        </m:sSub>
                        <m:r>
                          <a:rPr lang="en-US" altLang="zh-CN" sz="2800" i="1" dirty="0">
                            <a:latin typeface="Cambria Math" panose="02040503050406030204" pitchFamily="18" charset="0"/>
                            <a:ea typeface="Cambria Math" panose="02040503050406030204" pitchFamily="18" charset="0"/>
                          </a:rPr>
                          <m:t>×(1+</m:t>
                        </m:r>
                        <m:r>
                          <a:rPr lang="en-US" altLang="zh-CN" sz="2800" i="1" dirty="0">
                            <a:latin typeface="Cambria Math" panose="02040503050406030204" pitchFamily="18" charset="0"/>
                            <a:ea typeface="Cambria Math" panose="02040503050406030204" pitchFamily="18" charset="0"/>
                          </a:rPr>
                          <m:t>𝑔</m:t>
                        </m:r>
                        <m:r>
                          <a:rPr lang="en-US" altLang="zh-CN" sz="2800" i="1" dirty="0">
                            <a:latin typeface="Cambria Math" panose="02040503050406030204" pitchFamily="18" charset="0"/>
                            <a:ea typeface="Cambria Math" panose="02040503050406030204" pitchFamily="18" charset="0"/>
                          </a:rPr>
                          <m:t>)×股利支付率</m:t>
                        </m:r>
                      </m:num>
                      <m:den>
                        <m:r>
                          <a:rPr lang="en-US" altLang="zh-CN" sz="2800" i="1" dirty="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dirty="0">
                            <a:latin typeface="Cambria Math" panose="02040503050406030204" pitchFamily="18" charset="0"/>
                            <a:ea typeface="Cambria Math" panose="02040503050406030204" pitchFamily="18" charset="0"/>
                          </a:rPr>
                          <m:t>)</m:t>
                        </m:r>
                      </m:den>
                    </m:f>
                  </m:oMath>
                </a14:m>
                <a:endParaRPr lang="en-US" altLang="zh-CN" sz="2800" dirty="0"/>
              </a:p>
              <a:p>
                <a:r>
                  <a:rPr lang="zh-CN" altLang="en-US" sz="2800" dirty="0">
                    <a:solidFill>
                      <a:srgbClr val="FF0000"/>
                    </a:solidFill>
                  </a:rPr>
                  <a:t>预期</a:t>
                </a:r>
                <a14:m>
                  <m:oMath xmlns:m="http://schemas.openxmlformats.org/officeDocument/2006/math">
                    <m:r>
                      <a:rPr lang="en-US" altLang="zh-CN" sz="2800" i="1" dirty="0" smtClean="0">
                        <a:latin typeface="Cambria Math" panose="02040503050406030204" pitchFamily="18" charset="0"/>
                      </a:rPr>
                      <m:t>𝑃</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𝑆</m:t>
                    </m:r>
                    <m:d>
                      <m:dPr>
                        <m:ctrlPr>
                          <a:rPr lang="en-US" altLang="zh-CN" sz="2800" b="0" i="1" dirty="0" smtClean="0">
                            <a:latin typeface="Cambria Math" panose="02040503050406030204" pitchFamily="18" charset="0"/>
                          </a:rPr>
                        </m:ctrlPr>
                      </m:dPr>
                      <m:e>
                        <m:sSub>
                          <m:sSubPr>
                            <m:ctrlPr>
                              <a:rPr lang="en-US" altLang="zh-CN" sz="2800" i="1" dirty="0" smtClean="0">
                                <a:solidFill>
                                  <a:srgbClr val="FF0000"/>
                                </a:solidFill>
                                <a:latin typeface="Cambria Math" panose="02040503050406030204" pitchFamily="18" charset="0"/>
                              </a:rPr>
                            </m:ctrlPr>
                          </m:sSubPr>
                          <m:e>
                            <m:r>
                              <a:rPr lang="en-US" altLang="zh-CN" sz="2800" i="1" dirty="0">
                                <a:solidFill>
                                  <a:srgbClr val="FF0000"/>
                                </a:solidFill>
                                <a:latin typeface="Cambria Math" panose="02040503050406030204" pitchFamily="18" charset="0"/>
                              </a:rPr>
                              <m:t>𝑃</m:t>
                            </m:r>
                            <m:r>
                              <a:rPr lang="en-US" altLang="zh-CN" sz="2800" b="0" i="1" dirty="0" smtClean="0">
                                <a:solidFill>
                                  <a:srgbClr val="FF0000"/>
                                </a:solidFill>
                                <a:latin typeface="Cambria Math" panose="02040503050406030204" pitchFamily="18" charset="0"/>
                              </a:rPr>
                              <m:t>𝑆</m:t>
                            </m:r>
                          </m:e>
                          <m:sub>
                            <m:r>
                              <a:rPr lang="en-US" altLang="zh-CN" sz="2800" b="0" i="1" dirty="0" smtClean="0">
                                <a:solidFill>
                                  <a:srgbClr val="FF0000"/>
                                </a:solidFill>
                                <a:latin typeface="Cambria Math" panose="02040503050406030204" pitchFamily="18" charset="0"/>
                              </a:rPr>
                              <m:t>1</m:t>
                            </m:r>
                          </m:sub>
                        </m:sSub>
                      </m:e>
                    </m:d>
                  </m:oMath>
                </a14:m>
                <a:r>
                  <a:rPr lang="en-US" altLang="zh-CN" sz="2800" dirty="0"/>
                  <a:t> </a:t>
                </a:r>
                <a14:m>
                  <m:oMath xmlns:m="http://schemas.openxmlformats.org/officeDocument/2006/math">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𝑃</m:t>
                            </m:r>
                          </m:e>
                          <m:sub>
                            <m:r>
                              <a:rPr lang="en-US" altLang="zh-CN" sz="2800" i="1" dirty="0">
                                <a:latin typeface="Cambria Math" panose="02040503050406030204" pitchFamily="18" charset="0"/>
                              </a:rPr>
                              <m:t>0</m:t>
                            </m:r>
                          </m:sub>
                        </m:sSub>
                      </m:num>
                      <m:den>
                        <m:sSub>
                          <m:sSubPr>
                            <m:ctrlPr>
                              <a:rPr lang="en-US" altLang="zh-CN" sz="2800" i="1" dirty="0">
                                <a:latin typeface="Cambria Math" panose="02040503050406030204" pitchFamily="18" charset="0"/>
                              </a:rPr>
                            </m:ctrlPr>
                          </m:sSubPr>
                          <m:e>
                            <m:r>
                              <a:rPr lang="en-US" altLang="zh-CN" sz="2800" b="0" i="1" dirty="0" smtClean="0">
                                <a:latin typeface="Cambria Math" panose="02040503050406030204" pitchFamily="18" charset="0"/>
                              </a:rPr>
                              <m:t>𝑆</m:t>
                            </m:r>
                            <m:r>
                              <a:rPr lang="en-US" altLang="zh-CN" sz="2800" i="1" dirty="0">
                                <a:latin typeface="Cambria Math" panose="02040503050406030204" pitchFamily="18" charset="0"/>
                              </a:rPr>
                              <m:t>𝑃𝑆</m:t>
                            </m:r>
                          </m:e>
                          <m:sub>
                            <m:r>
                              <a:rPr lang="en-US" altLang="zh-CN" sz="2800" b="0" i="1" dirty="0" smtClean="0">
                                <a:latin typeface="Cambria Math" panose="02040503050406030204" pitchFamily="18" charset="0"/>
                              </a:rPr>
                              <m:t>1</m:t>
                            </m:r>
                          </m:sub>
                        </m:sSub>
                      </m:den>
                    </m:f>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𝑁𝑃𝑀</m:t>
                            </m:r>
                          </m:e>
                          <m:sub>
                            <m:r>
                              <a:rPr lang="en-US" altLang="zh-CN" sz="2800" i="1" dirty="0">
                                <a:latin typeface="Cambria Math" panose="02040503050406030204" pitchFamily="18" charset="0"/>
                                <a:ea typeface="Cambria Math" panose="02040503050406030204" pitchFamily="18" charset="0"/>
                              </a:rPr>
                              <m:t>0</m:t>
                            </m:r>
                          </m:sub>
                        </m:sSub>
                        <m:r>
                          <a:rPr lang="en-US" altLang="zh-CN" sz="2800" i="1" dirty="0">
                            <a:latin typeface="Cambria Math" panose="02040503050406030204" pitchFamily="18" charset="0"/>
                            <a:ea typeface="Cambria Math" panose="02040503050406030204" pitchFamily="18" charset="0"/>
                          </a:rPr>
                          <m:t>×股利支付率</m:t>
                        </m:r>
                      </m:num>
                      <m:den>
                        <m:r>
                          <a:rPr lang="en-US" altLang="zh-CN" sz="2800" i="1" dirty="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𝐸</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dirty="0">
                            <a:latin typeface="Cambria Math" panose="02040503050406030204" pitchFamily="18" charset="0"/>
                            <a:ea typeface="Cambria Math" panose="02040503050406030204" pitchFamily="18" charset="0"/>
                          </a:rPr>
                          <m:t>)</m:t>
                        </m:r>
                      </m:den>
                    </m:f>
                  </m:oMath>
                </a14:m>
                <a:r>
                  <a:rPr lang="zh-CN" altLang="en-US" sz="2800" dirty="0"/>
                  <a:t>，</a:t>
                </a:r>
                <a:r>
                  <a:rPr lang="en-US" altLang="zh-CN" sz="2800" dirty="0">
                    <a:ea typeface="Cambria Math" panose="02040503050406030204" pitchFamily="18" charset="0"/>
                  </a:rPr>
                  <a:t> </a:t>
                </a:r>
                <a14:m>
                  <m:oMath xmlns:m="http://schemas.openxmlformats.org/officeDocument/2006/math">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𝑁𝑃𝑀</m:t>
                        </m:r>
                      </m:e>
                      <m:sub>
                        <m:r>
                          <a:rPr lang="en-US" altLang="zh-CN" sz="2800" i="1" dirty="0">
                            <a:latin typeface="Cambria Math" panose="02040503050406030204" pitchFamily="18" charset="0"/>
                            <a:ea typeface="Cambria Math" panose="02040503050406030204" pitchFamily="18" charset="0"/>
                          </a:rPr>
                          <m:t>0</m:t>
                        </m:r>
                      </m:sub>
                    </m:sSub>
                  </m:oMath>
                </a14:m>
                <a:r>
                  <a:rPr lang="zh-CN" altLang="en-US" sz="2800" dirty="0"/>
                  <a:t>为销售净利润率</a:t>
                </a:r>
                <a:endParaRPr lang="en-US" altLang="zh-CN" sz="2800" dirty="0"/>
              </a:p>
              <a:p>
                <a:r>
                  <a:rPr lang="zh-CN" altLang="en-US" sz="2800" b="1" dirty="0"/>
                  <a:t>驱动因素</a:t>
                </a:r>
                <a:r>
                  <a:rPr lang="zh-CN" altLang="en-US" sz="2800" dirty="0"/>
                  <a:t>：</a:t>
                </a:r>
                <a14:m>
                  <m:oMath xmlns:m="http://schemas.openxmlformats.org/officeDocument/2006/math">
                    <m:sSup>
                      <m:sSupPr>
                        <m:ctrlPr>
                          <a:rPr lang="en-US" altLang="zh-CN" sz="2800" i="1" smtClean="0">
                            <a:latin typeface="Cambria Math" panose="02040503050406030204" pitchFamily="18" charset="0"/>
                          </a:rPr>
                        </m:ctrlPr>
                      </m:sSupPr>
                      <m:e>
                        <m:r>
                          <m:rPr>
                            <m:nor/>
                          </m:rPr>
                          <a:rPr lang="zh-CN" altLang="en-US" sz="2800" dirty="0"/>
                          <m:t>股利支付率</m:t>
                        </m:r>
                      </m:e>
                      <m:sup>
                        <m:r>
                          <a:rPr lang="en-US" altLang="zh-CN" sz="2800" b="0" i="1" smtClean="0">
                            <a:solidFill>
                              <a:schemeClr val="accent1"/>
                            </a:solidFill>
                            <a:latin typeface="Cambria Math" panose="02040503050406030204" pitchFamily="18" charset="0"/>
                          </a:rPr>
                          <m:t>1</m:t>
                        </m:r>
                      </m:sup>
                    </m:sSup>
                  </m:oMath>
                </a14:m>
                <a:r>
                  <a:rPr lang="zh-CN" altLang="en-US" sz="2800" dirty="0"/>
                  <a:t>、</a:t>
                </a:r>
                <a14:m>
                  <m:oMath xmlns:m="http://schemas.openxmlformats.org/officeDocument/2006/math">
                    <m:sSup>
                      <m:sSupPr>
                        <m:ctrlPr>
                          <a:rPr lang="en-US" altLang="zh-CN" sz="2800" i="1">
                            <a:latin typeface="Cambria Math" panose="02040503050406030204" pitchFamily="18" charset="0"/>
                          </a:rPr>
                        </m:ctrlPr>
                      </m:sSupPr>
                      <m:e>
                        <m:r>
                          <m:rPr>
                            <m:nor/>
                          </m:rPr>
                          <a:rPr lang="zh-CN" altLang="en-US" sz="2800" dirty="0"/>
                          <m:t>股利增长率</m:t>
                        </m:r>
                      </m:e>
                      <m:sup>
                        <m:r>
                          <a:rPr lang="en-US" altLang="zh-CN" sz="2800" b="0" i="1" smtClean="0">
                            <a:solidFill>
                              <a:schemeClr val="accent1"/>
                            </a:solidFill>
                            <a:latin typeface="Cambria Math" panose="02040503050406030204" pitchFamily="18" charset="0"/>
                          </a:rPr>
                          <m:t>2</m:t>
                        </m:r>
                      </m:sup>
                    </m:sSup>
                    <m:r>
                      <a:rPr lang="en-US" altLang="zh-CN" sz="2800" i="1">
                        <a:latin typeface="Cambria Math" panose="02040503050406030204" pitchFamily="18" charset="0"/>
                      </a:rPr>
                      <m:t> </m:t>
                    </m:r>
                  </m:oMath>
                </a14:m>
                <a:r>
                  <a:rPr lang="zh-CN" altLang="en-US" sz="2800" dirty="0"/>
                  <a:t>、</a:t>
                </a:r>
                <a14:m>
                  <m:oMath xmlns:m="http://schemas.openxmlformats.org/officeDocument/2006/math">
                    <m:sSup>
                      <m:sSupPr>
                        <m:ctrlPr>
                          <a:rPr lang="en-US" altLang="zh-CN" sz="2800" i="1">
                            <a:latin typeface="Cambria Math" panose="02040503050406030204" pitchFamily="18" charset="0"/>
                          </a:rPr>
                        </m:ctrlPr>
                      </m:sSupPr>
                      <m:e>
                        <m:r>
                          <m:rPr>
                            <m:nor/>
                          </m:rPr>
                          <a:rPr lang="zh-CN" altLang="en-US" sz="2800" dirty="0"/>
                          <m:t>股权资本成本</m:t>
                        </m:r>
                      </m:e>
                      <m:sup>
                        <m:r>
                          <a:rPr lang="en-US" altLang="zh-CN" sz="2800" b="0" i="1" smtClean="0">
                            <a:solidFill>
                              <a:schemeClr val="accent1"/>
                            </a:solidFill>
                            <a:latin typeface="Cambria Math" panose="02040503050406030204" pitchFamily="18" charset="0"/>
                          </a:rPr>
                          <m:t>3</m:t>
                        </m:r>
                      </m:sup>
                    </m:sSup>
                    <m:r>
                      <a:rPr lang="en-US" altLang="zh-CN" sz="2800" i="1">
                        <a:latin typeface="Cambria Math" panose="02040503050406030204" pitchFamily="18" charset="0"/>
                      </a:rPr>
                      <m:t> </m:t>
                    </m:r>
                  </m:oMath>
                </a14:m>
                <a:r>
                  <a:rPr lang="zh-CN" altLang="en-US" sz="2800" dirty="0"/>
                  <a:t>、</a:t>
                </a:r>
                <a:r>
                  <a:rPr lang="en-US" altLang="zh-CN" sz="2800" dirty="0"/>
                  <a:t> </a:t>
                </a:r>
                <a14:m>
                  <m:oMath xmlns:m="http://schemas.openxmlformats.org/officeDocument/2006/math">
                    <m:sSup>
                      <m:sSupPr>
                        <m:ctrlPr>
                          <a:rPr lang="en-US" altLang="zh-CN" sz="2800" i="1">
                            <a:latin typeface="Cambria Math" panose="02040503050406030204" pitchFamily="18" charset="0"/>
                          </a:rPr>
                        </m:ctrlPr>
                      </m:sSupPr>
                      <m:e>
                        <m:r>
                          <a:rPr lang="zh-CN" altLang="en-US" sz="2800" i="1" smtClean="0">
                            <a:solidFill>
                              <a:srgbClr val="FF0000"/>
                            </a:solidFill>
                            <a:latin typeface="Cambria Math" panose="02040503050406030204" pitchFamily="18" charset="0"/>
                          </a:rPr>
                          <m:t>销售</m:t>
                        </m:r>
                        <m:r>
                          <a:rPr lang="zh-CN" altLang="en-US" sz="2800" i="1">
                            <a:solidFill>
                              <a:srgbClr val="FF0000"/>
                            </a:solidFill>
                            <a:latin typeface="Cambria Math" panose="02040503050406030204" pitchFamily="18" charset="0"/>
                          </a:rPr>
                          <m:t>净利润率</m:t>
                        </m:r>
                      </m:e>
                      <m:sup>
                        <m:r>
                          <a:rPr lang="en-US" altLang="zh-CN" sz="2800" b="0" i="1" smtClean="0">
                            <a:solidFill>
                              <a:schemeClr val="accent1"/>
                            </a:solidFill>
                            <a:latin typeface="Cambria Math" panose="02040503050406030204" pitchFamily="18" charset="0"/>
                          </a:rPr>
                          <m:t>4</m:t>
                        </m:r>
                      </m:sup>
                    </m:sSup>
                    <m:r>
                      <a:rPr lang="en-US" altLang="zh-CN" sz="2800" i="1">
                        <a:latin typeface="Cambria Math" panose="02040503050406030204" pitchFamily="18" charset="0"/>
                      </a:rPr>
                      <m:t> </m:t>
                    </m:r>
                  </m:oMath>
                </a14:m>
                <a:r>
                  <a:rPr lang="zh-CN" altLang="en-US" sz="2800" dirty="0"/>
                  <a:t>，只有这四个因素类似才会有相似的市净率。</a:t>
                </a:r>
                <a:endParaRPr lang="en-US" altLang="zh-CN" sz="2800" dirty="0"/>
              </a:p>
              <a:p>
                <a:r>
                  <a:rPr lang="zh-CN" altLang="en-US" sz="2800" b="1" dirty="0"/>
                  <a:t>修正的市销率</a:t>
                </a:r>
                <a14:m>
                  <m:oMath xmlns:m="http://schemas.openxmlformats.org/officeDocument/2006/math">
                    <m:r>
                      <a:rPr lang="en-US" altLang="zh-CN" sz="2800" i="1" dirty="0" smtClean="0">
                        <a:latin typeface="Cambria Math" panose="02040503050406030204" pitchFamily="18" charset="0"/>
                      </a:rPr>
                      <m:t>=</m:t>
                    </m:r>
                    <m:r>
                      <a:rPr lang="zh-CN" altLang="en-US" sz="2800" i="1" dirty="0" smtClean="0">
                        <a:latin typeface="Cambria Math" panose="02040503050406030204" pitchFamily="18" charset="0"/>
                      </a:rPr>
                      <m:t>实际市</m:t>
                    </m:r>
                    <m:r>
                      <a:rPr lang="zh-CN" altLang="en-US" sz="2800" i="1" dirty="0">
                        <a:latin typeface="Cambria Math" panose="02040503050406030204" pitchFamily="18" charset="0"/>
                      </a:rPr>
                      <m:t>销</m:t>
                    </m:r>
                    <m:r>
                      <a:rPr lang="zh-CN" altLang="en-US" sz="2800" i="1" dirty="0" smtClean="0">
                        <a:latin typeface="Cambria Math" panose="02040503050406030204" pitchFamily="18" charset="0"/>
                      </a:rPr>
                      <m:t>率</m:t>
                    </m:r>
                    <m:r>
                      <a:rPr lang="en-US" altLang="zh-CN" sz="2800" i="1" dirty="0" smtClean="0">
                        <a:latin typeface="Cambria Math" panose="02040503050406030204" pitchFamily="18" charset="0"/>
                        <a:ea typeface="Cambria Math" panose="02040503050406030204" pitchFamily="18" charset="0"/>
                      </a:rPr>
                      <m:t>÷</m:t>
                    </m:r>
                    <m:r>
                      <a:rPr lang="en-US" altLang="zh-CN" sz="2800" b="0" i="0" dirty="0" smtClean="0">
                        <a:latin typeface="Cambria Math" panose="02040503050406030204" pitchFamily="18" charset="0"/>
                        <a:ea typeface="Cambria Math" panose="02040503050406030204" pitchFamily="18" charset="0"/>
                      </a:rPr>
                      <m:t>(</m:t>
                    </m:r>
                    <m:r>
                      <a:rPr lang="zh-CN" altLang="en-US" sz="2800" i="1" dirty="0">
                        <a:latin typeface="Cambria Math" panose="02040503050406030204" pitchFamily="18" charset="0"/>
                        <a:ea typeface="Cambria Math" panose="02040503050406030204" pitchFamily="18" charset="0"/>
                      </a:rPr>
                      <m:t>预期</m:t>
                    </m:r>
                    <m:r>
                      <a:rPr lang="en-US" altLang="zh-CN" sz="2800" b="0" i="1" dirty="0" smtClean="0">
                        <a:latin typeface="Cambria Math" panose="02040503050406030204" pitchFamily="18" charset="0"/>
                        <a:ea typeface="Cambria Math" panose="02040503050406030204" pitchFamily="18" charset="0"/>
                      </a:rPr>
                      <m:t>𝑁𝑃𝑀</m:t>
                    </m:r>
                    <m:r>
                      <a:rPr lang="en-US" altLang="zh-CN" sz="2800" b="0" i="1" dirty="0" smtClean="0">
                        <a:latin typeface="Cambria Math" panose="02040503050406030204" pitchFamily="18" charset="0"/>
                        <a:ea typeface="Cambria Math" panose="02040503050406030204" pitchFamily="18" charset="0"/>
                      </a:rPr>
                      <m:t>×100</m:t>
                    </m:r>
                    <m:r>
                      <a:rPr lang="en-US" altLang="zh-CN" sz="2800" b="0" i="0" dirty="0" smtClean="0">
                        <a:latin typeface="Cambria Math" panose="02040503050406030204" pitchFamily="18" charset="0"/>
                        <a:ea typeface="Cambria Math" panose="02040503050406030204" pitchFamily="18" charset="0"/>
                      </a:rPr>
                      <m:t>)</m:t>
                    </m:r>
                  </m:oMath>
                </a14:m>
                <a:endParaRPr lang="en-US" altLang="zh-CN" sz="2800" dirty="0"/>
              </a:p>
              <a:p>
                <a:r>
                  <a:rPr lang="zh-CN" altLang="en-US" sz="2800" b="1" dirty="0"/>
                  <a:t>优点</a:t>
                </a:r>
                <a:r>
                  <a:rPr lang="zh-CN" altLang="en-US" sz="2800" dirty="0"/>
                  <a:t>：①企业销售收入处于利润表的最顶端，不易操纵；②企业销售收入对于企业价格政策、经营战略等的变化较为敏感；③企业亏损或资不抵债时，市销率仍然适用</a:t>
                </a:r>
                <a:endParaRPr lang="en-US" altLang="zh-CN" sz="2800" dirty="0"/>
              </a:p>
              <a:p>
                <a:r>
                  <a:rPr lang="zh-CN" altLang="en-US" sz="2800" b="1" dirty="0"/>
                  <a:t>缺点</a:t>
                </a:r>
                <a:r>
                  <a:rPr lang="zh-CN" altLang="en-US" sz="2800" dirty="0"/>
                  <a:t>：①无法反映企业成本的变化</a:t>
                </a:r>
                <a:r>
                  <a:rPr lang="en-US" altLang="zh-CN" sz="2800" dirty="0"/>
                  <a:t>(</a:t>
                </a:r>
                <a:r>
                  <a:rPr lang="zh-CN" altLang="en-US" sz="2800" dirty="0"/>
                  <a:t>成本控制能力</a:t>
                </a:r>
                <a:r>
                  <a:rPr lang="en-US" altLang="zh-CN" sz="2800" dirty="0"/>
                  <a:t>)</a:t>
                </a:r>
                <a:r>
                  <a:rPr lang="zh-CN" altLang="en-US" sz="2800" dirty="0"/>
                  <a:t>；②强周期性行业的企业销售收入波动性大，与市盈率类似均易受到系统性风险的影响</a:t>
                </a:r>
                <a:endParaRPr lang="en-US" altLang="zh-CN" sz="2800" dirty="0"/>
              </a:p>
            </p:txBody>
          </p:sp>
        </mc:Choice>
        <mc:Fallback xmlns="">
          <p:sp>
            <p:nvSpPr>
              <p:cNvPr id="2" name="文本框 1">
                <a:extLst>
                  <a:ext uri="{FF2B5EF4-FFF2-40B4-BE49-F238E27FC236}">
                    <a16:creationId xmlns:a16="http://schemas.microsoft.com/office/drawing/2014/main" id="{6DBBC403-FDFB-BF02-3A66-B37268D7C394}"/>
                  </a:ext>
                </a:extLst>
              </p:cNvPr>
              <p:cNvSpPr txBox="1">
                <a:spLocks noRot="1" noChangeAspect="1" noMove="1" noResize="1" noEditPoints="1" noAdjustHandles="1" noChangeArrowheads="1" noChangeShapeType="1" noTextEdit="1"/>
              </p:cNvSpPr>
              <p:nvPr/>
            </p:nvSpPr>
            <p:spPr>
              <a:xfrm>
                <a:off x="582751" y="716360"/>
                <a:ext cx="11420944" cy="5954451"/>
              </a:xfrm>
              <a:prstGeom prst="rect">
                <a:avLst/>
              </a:prstGeom>
              <a:blipFill>
                <a:blip r:embed="rId4"/>
                <a:stretch>
                  <a:fillRect l="-1121" r="-747" b="-1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3310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70" y="250621"/>
            <a:ext cx="172354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相对估值法</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DBBC403-FDFB-BF02-3A66-B37268D7C394}"/>
                  </a:ext>
                </a:extLst>
              </p:cNvPr>
              <p:cNvSpPr txBox="1"/>
              <p:nvPr/>
            </p:nvSpPr>
            <p:spPr>
              <a:xfrm>
                <a:off x="474134" y="1037887"/>
                <a:ext cx="11243732" cy="3811428"/>
              </a:xfrm>
              <a:prstGeom prst="rect">
                <a:avLst/>
              </a:prstGeom>
              <a:noFill/>
            </p:spPr>
            <p:txBody>
              <a:bodyPr wrap="square" rtlCol="0">
                <a:spAutoFit/>
              </a:bodyPr>
              <a:lstStyle/>
              <a:p>
                <a:pPr algn="l"/>
                <a:r>
                  <a:rPr lang="zh-CN" altLang="en-US" sz="2800" b="1" dirty="0"/>
                  <a:t>四、企业价值乘数</a:t>
                </a:r>
                <a:r>
                  <a:rPr lang="zh-CN" altLang="en-US" sz="2800" dirty="0"/>
                  <a:t>：</a:t>
                </a:r>
                <a14:m>
                  <m:oMath xmlns:m="http://schemas.openxmlformats.org/officeDocument/2006/math">
                    <m:r>
                      <a:rPr lang="zh-CN" altLang="en-US" sz="2800" i="1" dirty="0" smtClean="0">
                        <a:latin typeface="Cambria Math" panose="02040503050406030204" pitchFamily="18" charset="0"/>
                      </a:rPr>
                      <m:t>企业价值</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𝐸𝐵𝐼𝑇𝐷𝐴</m:t>
                    </m:r>
                    <m:r>
                      <a:rPr lang="zh-CN" altLang="en-US" sz="2800" i="1" dirty="0" smtClean="0">
                        <a:latin typeface="Cambria Math" panose="02040503050406030204" pitchFamily="18" charset="0"/>
                      </a:rPr>
                      <m:t>乘数</m:t>
                    </m:r>
                    <m:r>
                      <a:rPr lang="en-US" altLang="zh-CN" sz="2800" i="1" dirty="0" smtClean="0">
                        <a:latin typeface="Cambria Math" panose="02040503050406030204" pitchFamily="18" charset="0"/>
                      </a:rPr>
                      <m:t>=</m:t>
                    </m:r>
                    <m:f>
                      <m:fPr>
                        <m:ctrlPr>
                          <a:rPr lang="en-US" altLang="zh-CN" sz="2800" i="1" dirty="0" smtClean="0">
                            <a:latin typeface="Cambria Math" panose="02040503050406030204" pitchFamily="18" charset="0"/>
                          </a:rPr>
                        </m:ctrlPr>
                      </m:fPr>
                      <m:num>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𝑉</m:t>
                            </m:r>
                          </m:e>
                          <m:sub>
                            <m:r>
                              <a:rPr lang="en-US" altLang="zh-CN" sz="2800" b="0" i="1" dirty="0" smtClean="0">
                                <a:latin typeface="Cambria Math" panose="02040503050406030204" pitchFamily="18" charset="0"/>
                              </a:rPr>
                              <m:t>0</m:t>
                            </m:r>
                          </m:sub>
                        </m:sSub>
                      </m:num>
                      <m:den>
                        <m:sSub>
                          <m:sSubPr>
                            <m:ctrlPr>
                              <a:rPr lang="en-US" altLang="zh-CN" sz="2800" b="0" i="1" dirty="0" smtClean="0">
                                <a:latin typeface="Cambria Math" panose="02040503050406030204" pitchFamily="18" charset="0"/>
                              </a:rPr>
                            </m:ctrlPr>
                          </m:sSubPr>
                          <m:e>
                            <m:r>
                              <a:rPr lang="en-US" altLang="zh-CN" sz="2800" i="1" dirty="0">
                                <a:latin typeface="Cambria Math" panose="02040503050406030204" pitchFamily="18" charset="0"/>
                              </a:rPr>
                              <m:t>𝐸𝐵𝐼𝑇𝐷𝐴</m:t>
                            </m:r>
                          </m:e>
                          <m:sub>
                            <m:r>
                              <a:rPr lang="en-US" altLang="zh-CN" sz="2800" b="0" i="1" dirty="0" smtClean="0">
                                <a:latin typeface="Cambria Math" panose="02040503050406030204" pitchFamily="18" charset="0"/>
                              </a:rPr>
                              <m:t>1</m:t>
                            </m:r>
                          </m:sub>
                        </m:sSub>
                      </m:den>
                    </m:f>
                  </m:oMath>
                </a14:m>
                <a:endParaRPr lang="en-US" altLang="zh-CN" sz="2800" dirty="0"/>
              </a:p>
              <a:p>
                <a:r>
                  <a:rPr lang="en-US" altLang="zh-CN" sz="2800" dirty="0"/>
                  <a:t>    </a:t>
                </a:r>
                <a:r>
                  <a:rPr lang="zh-CN" altLang="en-US" sz="2800" dirty="0"/>
                  <a:t>若期望</a:t>
                </a:r>
                <a14:m>
                  <m:oMath xmlns:m="http://schemas.openxmlformats.org/officeDocument/2006/math">
                    <m:r>
                      <a:rPr lang="en-US" altLang="zh-CN" sz="2800" i="1" dirty="0" smtClean="0">
                        <a:solidFill>
                          <a:srgbClr val="FFC000"/>
                        </a:solidFill>
                        <a:latin typeface="Cambria Math" panose="02040503050406030204" pitchFamily="18" charset="0"/>
                      </a:rPr>
                      <m:t>𝐹𝐶𝐹</m:t>
                    </m:r>
                  </m:oMath>
                </a14:m>
                <a:r>
                  <a:rPr lang="zh-CN" altLang="en-US" sz="2800" dirty="0">
                    <a:solidFill>
                      <a:srgbClr val="FFC000"/>
                    </a:solidFill>
                  </a:rPr>
                  <a:t>的增长率维持不变</a:t>
                </a:r>
                <a:r>
                  <a:rPr lang="zh-CN" altLang="en-US" sz="2800" dirty="0"/>
                  <a:t>，则</a:t>
                </a:r>
                <a14:m>
                  <m:oMath xmlns:m="http://schemas.openxmlformats.org/officeDocument/2006/math">
                    <m:f>
                      <m:fPr>
                        <m:ctrlPr>
                          <a:rPr lang="en-US" altLang="zh-CN" sz="2800" i="1" dirty="0">
                            <a:latin typeface="Cambria Math" panose="02040503050406030204" pitchFamily="18" charset="0"/>
                          </a:rPr>
                        </m:ctrlPr>
                      </m:fPr>
                      <m:num>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𝑉</m:t>
                            </m:r>
                          </m:e>
                          <m:sub>
                            <m:r>
                              <a:rPr lang="en-US" altLang="zh-CN" sz="2800" i="1" dirty="0">
                                <a:latin typeface="Cambria Math" panose="02040503050406030204" pitchFamily="18" charset="0"/>
                              </a:rPr>
                              <m:t>0</m:t>
                            </m:r>
                          </m:sub>
                        </m:sSub>
                      </m:num>
                      <m:den>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𝐸𝐵𝐼𝑇𝐷𝐴</m:t>
                            </m:r>
                          </m:e>
                          <m:sub>
                            <m:r>
                              <a:rPr lang="en-US" altLang="zh-CN" sz="2800" i="1" dirty="0">
                                <a:latin typeface="Cambria Math" panose="02040503050406030204" pitchFamily="18" charset="0"/>
                              </a:rPr>
                              <m:t>1</m:t>
                            </m:r>
                          </m:sub>
                        </m:sSub>
                      </m:den>
                    </m:f>
                    <m:r>
                      <a:rPr lang="en-US" altLang="zh-CN" sz="2800" b="0" i="0"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ea typeface="Cambria Math" panose="02040503050406030204" pitchFamily="18" charset="0"/>
                              </a:rPr>
                            </m:ctrlPr>
                          </m:fPr>
                          <m:num>
                            <m:sSub>
                              <m:sSubPr>
                                <m:ctrlPr>
                                  <a:rPr lang="en-US" altLang="zh-CN" sz="2800" i="1" dirty="0">
                                    <a:latin typeface="Cambria Math" panose="02040503050406030204" pitchFamily="18" charset="0"/>
                                    <a:ea typeface="Cambria Math" panose="02040503050406030204" pitchFamily="18" charset="0"/>
                                  </a:rPr>
                                </m:ctrlPr>
                              </m:sSubPr>
                              <m:e>
                                <m:r>
                                  <a:rPr lang="en-US" altLang="zh-CN" sz="2800" b="0" i="1" dirty="0" smtClean="0">
                                    <a:latin typeface="Cambria Math" panose="02040503050406030204" pitchFamily="18" charset="0"/>
                                    <a:ea typeface="Cambria Math" panose="02040503050406030204" pitchFamily="18" charset="0"/>
                                  </a:rPr>
                                  <m:t>𝐹𝐶𝐹</m:t>
                                </m:r>
                              </m:e>
                              <m:sub>
                                <m:r>
                                  <a:rPr lang="en-US" altLang="zh-CN" sz="2800" i="1" dirty="0">
                                    <a:latin typeface="Cambria Math" panose="02040503050406030204" pitchFamily="18" charset="0"/>
                                    <a:ea typeface="Cambria Math" panose="02040503050406030204" pitchFamily="18" charset="0"/>
                                  </a:rPr>
                                  <m:t>1</m:t>
                                </m:r>
                              </m:sub>
                            </m:sSub>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b="0" i="1" smtClean="0">
                                    <a:latin typeface="Cambria Math" panose="02040503050406030204" pitchFamily="18" charset="0"/>
                                  </a:rPr>
                                  <m:t>𝑤𝑎𝑐𝑐</m:t>
                                </m:r>
                              </m:sub>
                            </m:sSub>
                            <m:r>
                              <a:rPr lang="en-US" altLang="zh-CN" sz="2800" i="1">
                                <a:latin typeface="Cambria Math" panose="02040503050406030204" pitchFamily="18" charset="0"/>
                              </a:rPr>
                              <m:t>−</m:t>
                            </m:r>
                            <m:r>
                              <a:rPr lang="en-US" altLang="zh-CN" sz="2800" i="1">
                                <a:latin typeface="Cambria Math" panose="02040503050406030204" pitchFamily="18" charset="0"/>
                              </a:rPr>
                              <m:t>𝑔</m:t>
                            </m:r>
                          </m:den>
                        </m:f>
                        <m:r>
                          <a:rPr lang="en-US" altLang="zh-CN" sz="2800" b="0" i="1" dirty="0" smtClean="0">
                            <a:latin typeface="Cambria Math" panose="02040503050406030204" pitchFamily="18" charset="0"/>
                          </a:rPr>
                          <m:t>)</m:t>
                        </m:r>
                      </m:num>
                      <m:den>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𝐸𝐵𝐼𝑇𝐷𝐴</m:t>
                            </m:r>
                          </m:e>
                          <m:sub>
                            <m:r>
                              <a:rPr lang="en-US" altLang="zh-CN" sz="2800" i="1" dirty="0">
                                <a:latin typeface="Cambria Math" panose="02040503050406030204" pitchFamily="18" charset="0"/>
                              </a:rPr>
                              <m:t>1</m:t>
                            </m:r>
                          </m:sub>
                        </m:sSub>
                      </m:den>
                    </m:f>
                  </m:oMath>
                </a14:m>
                <a:endParaRPr lang="en-US" altLang="zh-CN" sz="2800" dirty="0"/>
              </a:p>
              <a:p>
                <a:r>
                  <a:rPr lang="zh-CN" altLang="en-US" sz="2800" b="1" dirty="0"/>
                  <a:t>优点</a:t>
                </a:r>
                <a:r>
                  <a:rPr lang="zh-CN" altLang="en-US" sz="2800" dirty="0"/>
                  <a:t>：①</a:t>
                </a:r>
                <a:r>
                  <a:rPr lang="zh-CN" altLang="en-US" sz="2800" i="0" dirty="0">
                    <a:solidFill>
                      <a:srgbClr val="33353C"/>
                    </a:solidFill>
                    <a:effectLst/>
                    <a:latin typeface="Biaodian Pro Sans GB"/>
                  </a:rPr>
                  <a:t>不受公司折旧摊销规则的影响，也不太受到公司资本结构（负债杠杆比例）的影响，</a:t>
                </a:r>
                <a:r>
                  <a:rPr lang="en-US" altLang="zh-CN" sz="2800" i="0" dirty="0">
                    <a:solidFill>
                      <a:srgbClr val="33353C"/>
                    </a:solidFill>
                    <a:effectLst/>
                    <a:latin typeface="Biaodian Pro Sans GB"/>
                  </a:rPr>
                  <a:t>EBITDA</a:t>
                </a:r>
                <a:r>
                  <a:rPr lang="zh-CN" altLang="en-US" sz="2800" i="0" dirty="0">
                    <a:solidFill>
                      <a:srgbClr val="33353C"/>
                    </a:solidFill>
                    <a:effectLst/>
                    <a:latin typeface="Biaodian Pro Sans GB"/>
                  </a:rPr>
                  <a:t>比诸如净利之类的指标更加能够体现公司营运状况，因此适用于</a:t>
                </a:r>
                <a:r>
                  <a:rPr lang="zh-CN" altLang="en-US" sz="2800" b="0" i="0" dirty="0">
                    <a:solidFill>
                      <a:schemeClr val="accent1"/>
                    </a:solidFill>
                    <a:effectLst/>
                    <a:latin typeface="PingFang SC"/>
                  </a:rPr>
                  <a:t>财务杠杆差异较大</a:t>
                </a:r>
                <a:r>
                  <a:rPr lang="zh-CN" altLang="en-US" sz="2800" b="0" i="0" dirty="0">
                    <a:solidFill>
                      <a:srgbClr val="191919"/>
                    </a:solidFill>
                    <a:effectLst/>
                    <a:latin typeface="PingFang SC"/>
                  </a:rPr>
                  <a:t>、</a:t>
                </a:r>
                <a:r>
                  <a:rPr lang="zh-CN" altLang="en-US" sz="2800" b="0" i="0" dirty="0">
                    <a:solidFill>
                      <a:schemeClr val="accent1"/>
                    </a:solidFill>
                    <a:effectLst/>
                    <a:latin typeface="PingFang SC"/>
                  </a:rPr>
                  <a:t>重资产高折旧</a:t>
                </a:r>
                <a:r>
                  <a:rPr lang="zh-CN" altLang="en-US" sz="2800" b="0" i="0" dirty="0">
                    <a:effectLst/>
                    <a:latin typeface="PingFang SC"/>
                  </a:rPr>
                  <a:t>的公司；②</a:t>
                </a:r>
                <a:r>
                  <a:rPr lang="en-US" altLang="zh-CN" sz="2800" dirty="0"/>
                  <a:t> </a:t>
                </a:r>
                <a14:m>
                  <m:oMath xmlns:m="http://schemas.openxmlformats.org/officeDocument/2006/math">
                    <m:r>
                      <a:rPr lang="en-US" altLang="zh-CN" sz="2800" i="1" dirty="0">
                        <a:latin typeface="Cambria Math" panose="02040503050406030204" pitchFamily="18" charset="0"/>
                      </a:rPr>
                      <m:t>𝐸𝐵𝐼𝑇𝐷𝐴</m:t>
                    </m:r>
                  </m:oMath>
                </a14:m>
                <a:r>
                  <a:rPr lang="zh-CN" altLang="en-US" sz="2800" dirty="0"/>
                  <a:t>通常为正数</a:t>
                </a:r>
                <a:br>
                  <a:rPr lang="zh-CN" altLang="en-US" sz="2800" dirty="0"/>
                </a:br>
                <a:r>
                  <a:rPr lang="zh-CN" altLang="en-US" sz="2800" b="1" dirty="0"/>
                  <a:t>缺点</a:t>
                </a:r>
                <a:r>
                  <a:rPr lang="zh-CN" altLang="en-US" sz="2800" dirty="0"/>
                  <a:t>：计算处理比较麻烦</a:t>
                </a:r>
                <a:endParaRPr lang="en-US" altLang="zh-CN" sz="2800" dirty="0"/>
              </a:p>
            </p:txBody>
          </p:sp>
        </mc:Choice>
        <mc:Fallback xmlns="">
          <p:sp>
            <p:nvSpPr>
              <p:cNvPr id="2" name="文本框 1">
                <a:extLst>
                  <a:ext uri="{FF2B5EF4-FFF2-40B4-BE49-F238E27FC236}">
                    <a16:creationId xmlns:a16="http://schemas.microsoft.com/office/drawing/2014/main" id="{6DBBC403-FDFB-BF02-3A66-B37268D7C394}"/>
                  </a:ext>
                </a:extLst>
              </p:cNvPr>
              <p:cNvSpPr txBox="1">
                <a:spLocks noRot="1" noChangeAspect="1" noMove="1" noResize="1" noEditPoints="1" noAdjustHandles="1" noChangeArrowheads="1" noChangeShapeType="1" noTextEdit="1"/>
              </p:cNvSpPr>
              <p:nvPr/>
            </p:nvSpPr>
            <p:spPr>
              <a:xfrm>
                <a:off x="474134" y="1037887"/>
                <a:ext cx="11243732" cy="3811428"/>
              </a:xfrm>
              <a:prstGeom prst="rect">
                <a:avLst/>
              </a:prstGeom>
              <a:blipFill>
                <a:blip r:embed="rId4"/>
                <a:stretch>
                  <a:fillRect l="-1139" r="-488" b="-35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262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4" name="文本框 3">
            <a:extLst>
              <a:ext uri="{FF2B5EF4-FFF2-40B4-BE49-F238E27FC236}">
                <a16:creationId xmlns:a16="http://schemas.microsoft.com/office/drawing/2014/main" id="{B11859D4-8554-18AF-562B-18AA620FEC5B}"/>
              </a:ext>
            </a:extLst>
          </p:cNvPr>
          <p:cNvSpPr txBox="1"/>
          <p:nvPr/>
        </p:nvSpPr>
        <p:spPr>
          <a:xfrm>
            <a:off x="487643" y="1244913"/>
            <a:ext cx="10492508" cy="2462213"/>
          </a:xfrm>
          <a:prstGeom prst="rect">
            <a:avLst/>
          </a:prstGeom>
          <a:noFill/>
        </p:spPr>
        <p:txBody>
          <a:bodyPr wrap="square">
            <a:spAutoFit/>
          </a:bodyPr>
          <a:lstStyle/>
          <a:p>
            <a:r>
              <a:rPr lang="zh-CN" altLang="en-US" sz="2800" dirty="0"/>
              <a:t>例题：上财</a:t>
            </a:r>
            <a:r>
              <a:rPr lang="en-US" altLang="zh-CN" sz="2800" dirty="0"/>
              <a:t>2021</a:t>
            </a:r>
            <a:r>
              <a:rPr lang="zh-CN" altLang="en-US" sz="2800" dirty="0"/>
              <a:t>年真题（这里应该是第一次考察凸性的概念）</a:t>
            </a:r>
            <a:endParaRPr lang="en-US" altLang="zh-CN" sz="2800" dirty="0"/>
          </a:p>
          <a:p>
            <a:endParaRPr lang="en-US" altLang="zh-CN" sz="1400" dirty="0"/>
          </a:p>
          <a:p>
            <a:r>
              <a:rPr lang="zh-CN" altLang="en-US" sz="2800" dirty="0"/>
              <a:t>假设一个债券的修正久期是</a:t>
            </a:r>
            <a:r>
              <a:rPr lang="en-US" altLang="zh-CN" sz="2800" dirty="0"/>
              <a:t>22</a:t>
            </a:r>
            <a:r>
              <a:rPr lang="zh-CN" altLang="en-US" sz="2800" dirty="0"/>
              <a:t>年，凸性是</a:t>
            </a:r>
            <a:r>
              <a:rPr lang="en-US" altLang="zh-CN" sz="2800" dirty="0"/>
              <a:t>415</a:t>
            </a:r>
            <a:r>
              <a:rPr lang="zh-CN" altLang="en-US" sz="2800" dirty="0"/>
              <a:t>，根据久期计算原理，收益率下降 </a:t>
            </a:r>
            <a:r>
              <a:rPr lang="en-US" altLang="zh-CN" sz="2800" dirty="0"/>
              <a:t>2%</a:t>
            </a:r>
            <a:r>
              <a:rPr lang="zh-CN" altLang="en-US" sz="2800" dirty="0"/>
              <a:t>，则价格上升</a:t>
            </a:r>
            <a:r>
              <a:rPr lang="en-US" altLang="zh-CN" sz="2800" dirty="0"/>
              <a:t>44%</a:t>
            </a:r>
            <a:r>
              <a:rPr lang="zh-CN" altLang="en-US" sz="2800" dirty="0"/>
              <a:t>，那么根据凸性的定义，价格变动的百分比是多少（）？</a:t>
            </a:r>
          </a:p>
          <a:p>
            <a:r>
              <a:rPr lang="en-US" altLang="zh-CN" sz="2800" dirty="0"/>
              <a:t>A.21.2%		B.25.4%		C.17%			D.52.3%</a:t>
            </a:r>
            <a:endParaRPr lang="zh-CN" altLang="en-US" sz="28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FB5E34A-C562-1683-9C18-AAC81D1FF689}"/>
                  </a:ext>
                </a:extLst>
              </p:cNvPr>
              <p:cNvSpPr txBox="1"/>
              <p:nvPr/>
            </p:nvSpPr>
            <p:spPr>
              <a:xfrm>
                <a:off x="491380" y="4239753"/>
                <a:ext cx="11562075" cy="2262864"/>
              </a:xfrm>
              <a:prstGeom prst="rect">
                <a:avLst/>
              </a:prstGeom>
              <a:noFill/>
            </p:spPr>
            <p:txBody>
              <a:bodyPr wrap="square">
                <a:spAutoFit/>
              </a:bodyPr>
              <a:lstStyle/>
              <a:p>
                <a:r>
                  <a:rPr lang="zh-CN" altLang="en-US" sz="2800" i="0" dirty="0">
                    <a:latin typeface="+mn-ea"/>
                  </a:rPr>
                  <a:t>答：</a:t>
                </a:r>
                <a:r>
                  <a:rPr lang="en-US" altLang="zh-CN" sz="2800" i="0" dirty="0">
                    <a:solidFill>
                      <a:srgbClr val="FF0000"/>
                    </a:solidFill>
                    <a:latin typeface="+mn-ea"/>
                  </a:rPr>
                  <a:t>D</a:t>
                </a:r>
                <a:r>
                  <a:rPr lang="zh-CN" altLang="en-US" sz="2800" i="0" dirty="0">
                    <a:solidFill>
                      <a:srgbClr val="FF0000"/>
                    </a:solidFill>
                    <a:latin typeface="+mn-ea"/>
                  </a:rPr>
                  <a:t>，</a:t>
                </a:r>
                <a:r>
                  <a:rPr lang="zh-CN" altLang="en-US" sz="2800" i="0" dirty="0">
                    <a:solidFill>
                      <a:schemeClr val="accent1"/>
                    </a:solidFill>
                    <a:latin typeface="+mn-ea"/>
                  </a:rPr>
                  <a:t>这题同时也侧面验证了课本上的凸性公式不正确，应以博迪为准</a:t>
                </a:r>
                <a:endParaRPr lang="en-US" altLang="zh-CN" sz="2800" i="0" dirty="0">
                  <a:solidFill>
                    <a:schemeClr val="accent1"/>
                  </a:solidFill>
                  <a:latin typeface="+mn-ea"/>
                </a:endParaRPr>
              </a:p>
              <a:p>
                <a:endParaRPr lang="en-US" altLang="zh-CN" sz="1400" i="0" dirty="0">
                  <a:solidFill>
                    <a:schemeClr val="accent1"/>
                  </a:solidFill>
                  <a:latin typeface="+mn-ea"/>
                </a:endParaRPr>
              </a:p>
              <a:p>
                <a:pPr/>
                <a14:m>
                  <m:oMathPara xmlns:m="http://schemas.openxmlformats.org/officeDocument/2006/math">
                    <m:oMathParaPr>
                      <m:jc m:val="left"/>
                    </m:oMathParaPr>
                    <m:oMath xmlns:m="http://schemas.openxmlformats.org/officeDocument/2006/math">
                      <m:f>
                        <m:fPr>
                          <m:ctrlPr>
                            <a:rPr lang="en-US" altLang="zh-CN" sz="2400" b="0" i="1" smtClean="0">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rPr>
                            <m:t>𝑑𝑃</m:t>
                          </m:r>
                        </m:num>
                        <m:den>
                          <m:r>
                            <a:rPr lang="en-US" altLang="zh-CN" sz="2400" b="0" i="1" smtClean="0">
                              <a:latin typeface="Cambria Math" panose="02040503050406030204" pitchFamily="18" charset="0"/>
                              <a:ea typeface="Cambria Math" panose="02040503050406030204" pitchFamily="18" charset="0"/>
                            </a:rPr>
                            <m:t>𝑃</m:t>
                          </m:r>
                        </m:den>
                      </m:f>
                      <m:r>
                        <a:rPr lang="en-US" altLang="zh-CN" sz="2400" b="0" i="0"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𝑃</m:t>
                          </m:r>
                        </m:den>
                      </m:f>
                      <m:r>
                        <a:rPr lang="en-US" altLang="zh-CN" sz="2400" b="0" i="1" smtClean="0">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rPr>
                          </m:ctrlPr>
                        </m:fPr>
                        <m:num>
                          <m:r>
                            <a:rPr lang="zh-CN" altLang="en-US" sz="2400" i="1">
                              <a:latin typeface="Cambria Math" panose="02040503050406030204" pitchFamily="18" charset="0"/>
                            </a:rPr>
                            <m:t>𝜕</m:t>
                          </m:r>
                          <m:r>
                            <a:rPr lang="en-US" altLang="zh-CN" sz="2400" i="1">
                              <a:latin typeface="Cambria Math" panose="02040503050406030204" pitchFamily="18" charset="0"/>
                            </a:rPr>
                            <m:t>𝑃</m:t>
                          </m:r>
                        </m:num>
                        <m:den>
                          <m:r>
                            <a:rPr lang="zh-CN" altLang="en-US" sz="2400" i="1">
                              <a:latin typeface="Cambria Math" panose="02040503050406030204" pitchFamily="18" charset="0"/>
                            </a:rPr>
                            <m:t>𝜕</m:t>
                          </m:r>
                          <m:r>
                            <a:rPr lang="en-US" altLang="zh-CN" sz="2400" i="1">
                              <a:latin typeface="Cambria Math" panose="02040503050406030204" pitchFamily="18" charset="0"/>
                            </a:rPr>
                            <m:t>𝑦</m:t>
                          </m:r>
                        </m:den>
                      </m:f>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𝑑𝑦</m:t>
                      </m:r>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2</m:t>
                          </m:r>
                        </m:den>
                      </m:f>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1</m:t>
                          </m:r>
                        </m:num>
                        <m:den>
                          <m:r>
                            <a:rPr lang="en-US" altLang="zh-CN" sz="2400" i="1">
                              <a:latin typeface="Cambria Math" panose="02040503050406030204" pitchFamily="18" charset="0"/>
                              <a:ea typeface="Cambria Math" panose="02040503050406030204" pitchFamily="18" charset="0"/>
                            </a:rPr>
                            <m:t>𝑃</m:t>
                          </m:r>
                        </m:den>
                      </m:f>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𝑃</m:t>
                          </m:r>
                        </m:num>
                        <m:den>
                          <m:r>
                            <a:rPr lang="zh-CN" altLang="en-US"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2</m:t>
                              </m:r>
                            </m:sup>
                          </m:sSup>
                        </m:den>
                      </m:f>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𝑑𝑦</m:t>
                          </m:r>
                          <m:r>
                            <a:rPr lang="en-US" altLang="zh-CN" sz="2400" i="1">
                              <a:latin typeface="Cambria Math" panose="02040503050406030204" pitchFamily="18" charset="0"/>
                              <a:ea typeface="Cambria Math" panose="02040503050406030204" pitchFamily="18" charset="0"/>
                            </a:rPr>
                            <m:t>)</m:t>
                          </m:r>
                        </m:e>
                        <m:sup>
                          <m:r>
                            <a:rPr lang="en-US" altLang="zh-CN" sz="2400" i="1">
                              <a:latin typeface="Cambria Math" panose="02040503050406030204" pitchFamily="18" charset="0"/>
                              <a:ea typeface="Cambria Math" panose="02040503050406030204" pitchFamily="18" charset="0"/>
                            </a:rPr>
                            <m:t>2</m:t>
                          </m:r>
                        </m:sup>
                      </m:sSup>
                      <m:r>
                        <a:rPr lang="en-US" altLang="zh-CN" sz="2400" b="0" i="0" smtClean="0">
                          <a:latin typeface="Cambria Math" panose="02040503050406030204" pitchFamily="18" charset="0"/>
                          <a:ea typeface="Cambria Math" panose="02040503050406030204" pitchFamily="18" charset="0"/>
                        </a:rPr>
                        <m:t>=−22</m:t>
                      </m:r>
                      <m:r>
                        <a:rPr lang="en-US" altLang="zh-CN" sz="2400" b="0" i="1" smtClean="0">
                          <a:latin typeface="Cambria Math" panose="02040503050406030204" pitchFamily="18" charset="0"/>
                          <a:ea typeface="Cambria Math" panose="02040503050406030204" pitchFamily="18" charset="0"/>
                        </a:rPr>
                        <m:t>×−2%+</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2</m:t>
                          </m:r>
                        </m:den>
                      </m:f>
                      <m:r>
                        <a:rPr lang="en-US" altLang="zh-CN" sz="2400" b="0" i="1" smtClean="0">
                          <a:latin typeface="Cambria Math" panose="02040503050406030204" pitchFamily="18" charset="0"/>
                          <a:ea typeface="Cambria Math" panose="02040503050406030204" pitchFamily="18" charset="0"/>
                        </a:rPr>
                        <m:t>×415×</m:t>
                      </m:r>
                      <m:sSup>
                        <m:sSupPr>
                          <m:ctrlPr>
                            <a:rPr lang="en-US" altLang="zh-CN" sz="2400" b="0" i="1" smtClean="0">
                              <a:latin typeface="Cambria Math" panose="02040503050406030204" pitchFamily="18" charset="0"/>
                              <a:ea typeface="Cambria Math" panose="02040503050406030204" pitchFamily="18" charset="0"/>
                            </a:rPr>
                          </m:ctrlPr>
                        </m:sSupPr>
                        <m:e>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−2%</m:t>
                              </m:r>
                            </m:e>
                          </m:d>
                        </m:e>
                        <m:sup>
                          <m:r>
                            <a:rPr lang="en-US" altLang="zh-CN" sz="2400" b="0" i="1" smtClean="0">
                              <a:latin typeface="Cambria Math" panose="02040503050406030204" pitchFamily="18" charset="0"/>
                              <a:ea typeface="Cambria Math" panose="02040503050406030204" pitchFamily="18" charset="0"/>
                            </a:rPr>
                            <m:t>2</m:t>
                          </m:r>
                        </m:sup>
                      </m:sSup>
                      <m:r>
                        <a:rPr lang="en-US" altLang="zh-CN" sz="2400" b="0" i="1" smtClean="0">
                          <a:latin typeface="Cambria Math" panose="02040503050406030204" pitchFamily="18" charset="0"/>
                          <a:ea typeface="Cambria Math" panose="02040503050406030204" pitchFamily="18" charset="0"/>
                        </a:rPr>
                        <m:t>=52.3%</m:t>
                      </m:r>
                    </m:oMath>
                  </m:oMathPara>
                </a14:m>
                <a:endParaRPr lang="en-US" altLang="zh-CN" sz="2800" dirty="0"/>
              </a:p>
              <a:p>
                <a:r>
                  <a:rPr lang="zh-CN" altLang="en-US" sz="2800" dirty="0"/>
                  <a:t>其中</a:t>
                </a:r>
                <a14:m>
                  <m:oMath xmlns:m="http://schemas.openxmlformats.org/officeDocument/2006/math">
                    <m:r>
                      <a:rPr lang="zh-CN" altLang="en-US" sz="2800" i="1" dirty="0" smtClean="0">
                        <a:latin typeface="Cambria Math" panose="02040503050406030204" pitchFamily="18" charset="0"/>
                      </a:rPr>
                      <m:t>修正久期</m:t>
                    </m:r>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𝑃</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zh-CN" altLang="en-US" sz="2800" i="1">
                            <a:latin typeface="Cambria Math" panose="02040503050406030204" pitchFamily="18" charset="0"/>
                          </a:rPr>
                          <m:t>𝜕</m:t>
                        </m:r>
                        <m:r>
                          <a:rPr lang="en-US" altLang="zh-CN" sz="2800" i="1">
                            <a:latin typeface="Cambria Math" panose="02040503050406030204" pitchFamily="18" charset="0"/>
                          </a:rPr>
                          <m:t>𝑃</m:t>
                        </m:r>
                      </m:num>
                      <m:den>
                        <m:r>
                          <a:rPr lang="zh-CN" altLang="en-US" sz="2800" i="1">
                            <a:latin typeface="Cambria Math" panose="02040503050406030204" pitchFamily="18" charset="0"/>
                          </a:rPr>
                          <m:t>𝜕</m:t>
                        </m:r>
                        <m:r>
                          <a:rPr lang="en-US" altLang="zh-CN" sz="2800" i="1">
                            <a:latin typeface="Cambria Math" panose="02040503050406030204" pitchFamily="18" charset="0"/>
                          </a:rPr>
                          <m:t>𝑦</m:t>
                        </m:r>
                      </m:den>
                    </m:f>
                    <m:r>
                      <a:rPr lang="en-US" altLang="zh-CN" sz="2800" b="0" i="1" smtClean="0">
                        <a:latin typeface="Cambria Math" panose="02040503050406030204" pitchFamily="18" charset="0"/>
                      </a:rPr>
                      <m:t>=22</m:t>
                    </m:r>
                  </m:oMath>
                </a14:m>
                <a:r>
                  <a:rPr lang="zh-CN" altLang="en-US" sz="2800" dirty="0"/>
                  <a:t>，</a:t>
                </a:r>
                <a14:m>
                  <m:oMath xmlns:m="http://schemas.openxmlformats.org/officeDocument/2006/math">
                    <m:r>
                      <a:rPr lang="zh-CN" altLang="en-US" sz="2800" i="1" dirty="0" smtClean="0">
                        <a:latin typeface="Cambria Math" panose="02040503050406030204" pitchFamily="18" charset="0"/>
                      </a:rPr>
                      <m:t>凸性系数</m:t>
                    </m:r>
                    <m:r>
                      <a:rPr lang="en-US" altLang="zh-CN" sz="2800" i="1" dirty="0" smtClean="0">
                        <a:latin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i="1">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ea typeface="Cambria Math" panose="02040503050406030204" pitchFamily="18" charset="0"/>
                          </a:rPr>
                          <m:t>𝑃</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𝑃</m:t>
                        </m:r>
                      </m:num>
                      <m:den>
                        <m:r>
                          <a:rPr lang="zh-CN" altLang="en-US"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𝑦</m:t>
                            </m:r>
                          </m:e>
                          <m:sup>
                            <m:r>
                              <a:rPr lang="en-US" altLang="zh-CN" sz="2800" i="1">
                                <a:latin typeface="Cambria Math" panose="02040503050406030204" pitchFamily="18" charset="0"/>
                              </a:rPr>
                              <m:t>2</m:t>
                            </m:r>
                          </m:sup>
                        </m:sSup>
                      </m:den>
                    </m:f>
                    <m:r>
                      <a:rPr lang="en-US" altLang="zh-CN" sz="2800" b="0" i="0" smtClean="0">
                        <a:latin typeface="Cambria Math" panose="02040503050406030204" pitchFamily="18" charset="0"/>
                      </a:rPr>
                      <m:t>=415</m:t>
                    </m:r>
                  </m:oMath>
                </a14:m>
                <a:r>
                  <a:rPr lang="zh-CN" altLang="en-US" sz="2800" dirty="0"/>
                  <a:t>，代入上式。</a:t>
                </a:r>
              </a:p>
            </p:txBody>
          </p:sp>
        </mc:Choice>
        <mc:Fallback xmlns="">
          <p:sp>
            <p:nvSpPr>
              <p:cNvPr id="6" name="文本框 5">
                <a:extLst>
                  <a:ext uri="{FF2B5EF4-FFF2-40B4-BE49-F238E27FC236}">
                    <a16:creationId xmlns:a16="http://schemas.microsoft.com/office/drawing/2014/main" id="{FFB5E34A-C562-1683-9C18-AAC81D1FF689}"/>
                  </a:ext>
                </a:extLst>
              </p:cNvPr>
              <p:cNvSpPr txBox="1">
                <a:spLocks noRot="1" noChangeAspect="1" noMove="1" noResize="1" noEditPoints="1" noAdjustHandles="1" noChangeArrowheads="1" noChangeShapeType="1" noTextEdit="1"/>
              </p:cNvSpPr>
              <p:nvPr/>
            </p:nvSpPr>
            <p:spPr>
              <a:xfrm>
                <a:off x="491380" y="4239753"/>
                <a:ext cx="11562075" cy="2262864"/>
              </a:xfrm>
              <a:prstGeom prst="rect">
                <a:avLst/>
              </a:prstGeom>
              <a:blipFill>
                <a:blip r:embed="rId4"/>
                <a:stretch>
                  <a:fillRect l="-1108" t="-2957" b="-2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650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5"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提示</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5DBFECB1-F2B6-90DD-A786-0E695FBE0E13}"/>
              </a:ext>
            </a:extLst>
          </p:cNvPr>
          <p:cNvSpPr txBox="1"/>
          <p:nvPr/>
        </p:nvSpPr>
        <p:spPr>
          <a:xfrm>
            <a:off x="196968" y="2951947"/>
            <a:ext cx="11798065" cy="954107"/>
          </a:xfrm>
          <a:prstGeom prst="rect">
            <a:avLst/>
          </a:prstGeom>
          <a:noFill/>
        </p:spPr>
        <p:txBody>
          <a:bodyPr wrap="square" rtlCol="0">
            <a:spAutoFit/>
          </a:bodyPr>
          <a:lstStyle/>
          <a:p>
            <a:pPr algn="l"/>
            <a:r>
              <a:rPr lang="zh-CN" altLang="en-US" sz="2800" dirty="0"/>
              <a:t>这一章的例题和课后习题一定要弄明白，比较适合出计算题，尤其是例</a:t>
            </a:r>
            <a:r>
              <a:rPr lang="en-US" altLang="zh-CN" sz="2800" dirty="0"/>
              <a:t>9-4</a:t>
            </a:r>
            <a:r>
              <a:rPr lang="zh-CN" altLang="en-US" sz="2800" dirty="0"/>
              <a:t>、例</a:t>
            </a:r>
            <a:r>
              <a:rPr lang="en-US" altLang="zh-CN" sz="2800" dirty="0"/>
              <a:t>9-5</a:t>
            </a:r>
            <a:r>
              <a:rPr lang="zh-CN" altLang="en-US" sz="2800" dirty="0"/>
              <a:t>、例</a:t>
            </a:r>
            <a:r>
              <a:rPr lang="en-US" altLang="zh-CN" sz="2800" dirty="0"/>
              <a:t>9-6</a:t>
            </a:r>
            <a:r>
              <a:rPr lang="zh-CN" altLang="en-US" sz="2800" dirty="0"/>
              <a:t>等一些稍微复杂一点的题。</a:t>
            </a:r>
          </a:p>
        </p:txBody>
      </p:sp>
    </p:spTree>
    <p:extLst>
      <p:ext uri="{BB962C8B-B14F-4D97-AF65-F5344CB8AC3E}">
        <p14:creationId xmlns:p14="http://schemas.microsoft.com/office/powerpoint/2010/main" val="2790860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4</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165678" y="3930223"/>
            <a:ext cx="3860644"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股票投资分析</a:t>
            </a:r>
          </a:p>
        </p:txBody>
      </p:sp>
    </p:spTree>
    <p:extLst>
      <p:ext uri="{BB962C8B-B14F-4D97-AF65-F5344CB8AC3E}">
        <p14:creationId xmlns:p14="http://schemas.microsoft.com/office/powerpoint/2010/main" val="1770374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3"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股票分析方法</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C5CF419-F8AB-5DF1-5EAE-03D5B64EFD3E}"/>
              </a:ext>
            </a:extLst>
          </p:cNvPr>
          <p:cNvSpPr txBox="1"/>
          <p:nvPr/>
        </p:nvSpPr>
        <p:spPr>
          <a:xfrm>
            <a:off x="0" y="3509136"/>
            <a:ext cx="2339102" cy="523220"/>
          </a:xfrm>
          <a:prstGeom prst="rect">
            <a:avLst/>
          </a:prstGeom>
          <a:noFill/>
        </p:spPr>
        <p:txBody>
          <a:bodyPr wrap="none" rtlCol="0">
            <a:spAutoFit/>
          </a:bodyPr>
          <a:lstStyle/>
          <a:p>
            <a:pPr algn="l"/>
            <a:r>
              <a:rPr lang="zh-CN" altLang="en-US" sz="2800" dirty="0"/>
              <a:t>股票分析方法</a:t>
            </a:r>
          </a:p>
        </p:txBody>
      </p:sp>
      <p:sp>
        <p:nvSpPr>
          <p:cNvPr id="3" name="左大括号 2">
            <a:extLst>
              <a:ext uri="{FF2B5EF4-FFF2-40B4-BE49-F238E27FC236}">
                <a16:creationId xmlns:a16="http://schemas.microsoft.com/office/drawing/2014/main" id="{FF05F5A3-24D2-5C1C-FAB1-C70FD3CDA597}"/>
              </a:ext>
            </a:extLst>
          </p:cNvPr>
          <p:cNvSpPr/>
          <p:nvPr/>
        </p:nvSpPr>
        <p:spPr>
          <a:xfrm>
            <a:off x="2339102" y="2312631"/>
            <a:ext cx="264401" cy="29162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13F76CF-C075-4F9D-455D-D5071185A82D}"/>
              </a:ext>
            </a:extLst>
          </p:cNvPr>
          <p:cNvSpPr txBox="1"/>
          <p:nvPr/>
        </p:nvSpPr>
        <p:spPr>
          <a:xfrm>
            <a:off x="2603503" y="2051021"/>
            <a:ext cx="1980029" cy="523220"/>
          </a:xfrm>
          <a:prstGeom prst="rect">
            <a:avLst/>
          </a:prstGeom>
          <a:noFill/>
        </p:spPr>
        <p:txBody>
          <a:bodyPr wrap="none" rtlCol="0">
            <a:spAutoFit/>
          </a:bodyPr>
          <a:lstStyle/>
          <a:p>
            <a:pPr algn="l"/>
            <a:r>
              <a:rPr lang="zh-CN" altLang="en-US" sz="2800" dirty="0"/>
              <a:t>基本面分析</a:t>
            </a:r>
          </a:p>
        </p:txBody>
      </p:sp>
      <p:sp>
        <p:nvSpPr>
          <p:cNvPr id="5" name="文本框 4">
            <a:extLst>
              <a:ext uri="{FF2B5EF4-FFF2-40B4-BE49-F238E27FC236}">
                <a16:creationId xmlns:a16="http://schemas.microsoft.com/office/drawing/2014/main" id="{FC6D2F10-A48B-26A6-7593-6353744F2F2A}"/>
              </a:ext>
            </a:extLst>
          </p:cNvPr>
          <p:cNvSpPr txBox="1"/>
          <p:nvPr/>
        </p:nvSpPr>
        <p:spPr>
          <a:xfrm>
            <a:off x="2603503" y="4967250"/>
            <a:ext cx="1980029" cy="523220"/>
          </a:xfrm>
          <a:prstGeom prst="rect">
            <a:avLst/>
          </a:prstGeom>
          <a:noFill/>
        </p:spPr>
        <p:txBody>
          <a:bodyPr wrap="none" rtlCol="0">
            <a:spAutoFit/>
          </a:bodyPr>
          <a:lstStyle/>
          <a:p>
            <a:pPr algn="l"/>
            <a:r>
              <a:rPr lang="zh-CN" altLang="en-US" sz="2800" dirty="0"/>
              <a:t>技术面分析</a:t>
            </a:r>
          </a:p>
        </p:txBody>
      </p:sp>
      <p:sp>
        <p:nvSpPr>
          <p:cNvPr id="6" name="左大括号 5">
            <a:extLst>
              <a:ext uri="{FF2B5EF4-FFF2-40B4-BE49-F238E27FC236}">
                <a16:creationId xmlns:a16="http://schemas.microsoft.com/office/drawing/2014/main" id="{FC8CD3AE-3960-0616-2F58-2821356E8843}"/>
              </a:ext>
            </a:extLst>
          </p:cNvPr>
          <p:cNvSpPr/>
          <p:nvPr/>
        </p:nvSpPr>
        <p:spPr>
          <a:xfrm>
            <a:off x="4636637" y="1245831"/>
            <a:ext cx="264401" cy="2133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D57A02E-EC0D-BC85-0CA7-6677B687B65D}"/>
              </a:ext>
            </a:extLst>
          </p:cNvPr>
          <p:cNvSpPr txBox="1"/>
          <p:nvPr/>
        </p:nvSpPr>
        <p:spPr>
          <a:xfrm>
            <a:off x="4954143" y="768777"/>
            <a:ext cx="6228780" cy="954107"/>
          </a:xfrm>
          <a:prstGeom prst="rect">
            <a:avLst/>
          </a:prstGeom>
          <a:noFill/>
        </p:spPr>
        <p:txBody>
          <a:bodyPr wrap="square" rtlCol="0">
            <a:spAutoFit/>
          </a:bodyPr>
          <a:lstStyle/>
          <a:p>
            <a:pPr algn="l"/>
            <a:r>
              <a:rPr lang="zh-CN" altLang="en-US" sz="2800" dirty="0">
                <a:solidFill>
                  <a:srgbClr val="FF0000"/>
                </a:solidFill>
              </a:rPr>
              <a:t>自上而下分析方法</a:t>
            </a:r>
            <a:r>
              <a:rPr lang="zh-CN" altLang="en-US" sz="2800" dirty="0"/>
              <a:t>：宏观→中观→微观（市场总体→股票个体）</a:t>
            </a:r>
          </a:p>
        </p:txBody>
      </p:sp>
      <p:sp>
        <p:nvSpPr>
          <p:cNvPr id="8" name="文本框 7">
            <a:extLst>
              <a:ext uri="{FF2B5EF4-FFF2-40B4-BE49-F238E27FC236}">
                <a16:creationId xmlns:a16="http://schemas.microsoft.com/office/drawing/2014/main" id="{58645F9C-6A3C-262A-1317-B49FC9117A08}"/>
              </a:ext>
            </a:extLst>
          </p:cNvPr>
          <p:cNvSpPr txBox="1"/>
          <p:nvPr/>
        </p:nvSpPr>
        <p:spPr>
          <a:xfrm>
            <a:off x="4954144" y="2951946"/>
            <a:ext cx="6228780" cy="954107"/>
          </a:xfrm>
          <a:prstGeom prst="rect">
            <a:avLst/>
          </a:prstGeom>
          <a:noFill/>
        </p:spPr>
        <p:txBody>
          <a:bodyPr wrap="square" rtlCol="0">
            <a:spAutoFit/>
          </a:bodyPr>
          <a:lstStyle/>
          <a:p>
            <a:pPr algn="l"/>
            <a:r>
              <a:rPr lang="zh-CN" altLang="en-US" sz="2800" dirty="0"/>
              <a:t>自下而上分析方法：从选择股票出发，通过合适的组合构建方法分散风险。</a:t>
            </a:r>
          </a:p>
        </p:txBody>
      </p:sp>
      <p:sp>
        <p:nvSpPr>
          <p:cNvPr id="9" name="文本框 8">
            <a:extLst>
              <a:ext uri="{FF2B5EF4-FFF2-40B4-BE49-F238E27FC236}">
                <a16:creationId xmlns:a16="http://schemas.microsoft.com/office/drawing/2014/main" id="{7A871301-F509-F0C9-C589-9B4C0ACD2BD4}"/>
              </a:ext>
            </a:extLst>
          </p:cNvPr>
          <p:cNvSpPr txBox="1"/>
          <p:nvPr/>
        </p:nvSpPr>
        <p:spPr>
          <a:xfrm>
            <a:off x="5146950" y="6188364"/>
            <a:ext cx="7045050" cy="461665"/>
          </a:xfrm>
          <a:prstGeom prst="rect">
            <a:avLst/>
          </a:prstGeom>
          <a:noFill/>
        </p:spPr>
        <p:txBody>
          <a:bodyPr wrap="square" rtlCol="0">
            <a:spAutoFit/>
          </a:bodyPr>
          <a:lstStyle/>
          <a:p>
            <a:pPr algn="l"/>
            <a:r>
              <a:rPr lang="zh-CN" altLang="en-US" sz="2400" dirty="0">
                <a:solidFill>
                  <a:srgbClr val="FF0000"/>
                </a:solidFill>
              </a:rPr>
              <a:t>这一章的内容自行阅读了解，我们只提几个关键点。</a:t>
            </a:r>
          </a:p>
        </p:txBody>
      </p:sp>
    </p:spTree>
    <p:extLst>
      <p:ext uri="{BB962C8B-B14F-4D97-AF65-F5344CB8AC3E}">
        <p14:creationId xmlns:p14="http://schemas.microsoft.com/office/powerpoint/2010/main" val="38867677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6"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经济周期</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B68EDAA0-FD31-8E18-E90C-3BA3F5D501C0}"/>
              </a:ext>
            </a:extLst>
          </p:cNvPr>
          <p:cNvSpPr txBox="1"/>
          <p:nvPr/>
        </p:nvSpPr>
        <p:spPr>
          <a:xfrm>
            <a:off x="526473" y="1302589"/>
            <a:ext cx="7007046" cy="523220"/>
          </a:xfrm>
          <a:prstGeom prst="rect">
            <a:avLst/>
          </a:prstGeom>
          <a:noFill/>
        </p:spPr>
        <p:txBody>
          <a:bodyPr wrap="none" rtlCol="0">
            <a:spAutoFit/>
          </a:bodyPr>
          <a:lstStyle/>
          <a:p>
            <a:pPr algn="l"/>
            <a:r>
              <a:rPr lang="zh-CN" altLang="en-US" sz="2800" dirty="0"/>
              <a:t>经济周期：</a:t>
            </a:r>
            <a:r>
              <a:rPr lang="zh-CN" altLang="en-US" sz="2800" dirty="0">
                <a:solidFill>
                  <a:schemeClr val="accent1"/>
                </a:solidFill>
              </a:rPr>
              <a:t>复苏→扩张→繁荣→衰退</a:t>
            </a:r>
            <a:r>
              <a:rPr lang="zh-CN" altLang="en-US" sz="2800" dirty="0"/>
              <a:t>→复苏</a:t>
            </a:r>
          </a:p>
        </p:txBody>
      </p:sp>
      <p:sp>
        <p:nvSpPr>
          <p:cNvPr id="3" name="文本框 2">
            <a:extLst>
              <a:ext uri="{FF2B5EF4-FFF2-40B4-BE49-F238E27FC236}">
                <a16:creationId xmlns:a16="http://schemas.microsoft.com/office/drawing/2014/main" id="{80589FE1-575D-7CB9-6FF9-1CA823535C8F}"/>
              </a:ext>
            </a:extLst>
          </p:cNvPr>
          <p:cNvSpPr txBox="1"/>
          <p:nvPr/>
        </p:nvSpPr>
        <p:spPr>
          <a:xfrm>
            <a:off x="526473" y="3710026"/>
            <a:ext cx="1620957" cy="523220"/>
          </a:xfrm>
          <a:prstGeom prst="rect">
            <a:avLst/>
          </a:prstGeom>
          <a:noFill/>
        </p:spPr>
        <p:txBody>
          <a:bodyPr wrap="none" rtlCol="0">
            <a:spAutoFit/>
          </a:bodyPr>
          <a:lstStyle/>
          <a:p>
            <a:pPr algn="l"/>
            <a:r>
              <a:rPr lang="zh-CN" altLang="en-US" sz="2800" dirty="0"/>
              <a:t>经济周期</a:t>
            </a:r>
          </a:p>
        </p:txBody>
      </p:sp>
      <p:sp>
        <p:nvSpPr>
          <p:cNvPr id="4" name="左大括号 3">
            <a:extLst>
              <a:ext uri="{FF2B5EF4-FFF2-40B4-BE49-F238E27FC236}">
                <a16:creationId xmlns:a16="http://schemas.microsoft.com/office/drawing/2014/main" id="{F2AEEC8D-7039-25FB-BBDF-6A3B90CD8185}"/>
              </a:ext>
            </a:extLst>
          </p:cNvPr>
          <p:cNvSpPr/>
          <p:nvPr/>
        </p:nvSpPr>
        <p:spPr>
          <a:xfrm>
            <a:off x="2147430" y="2521527"/>
            <a:ext cx="226315" cy="29002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015DB1C-C798-F083-9356-109A8AF31DC8}"/>
              </a:ext>
            </a:extLst>
          </p:cNvPr>
          <p:cNvSpPr txBox="1"/>
          <p:nvPr/>
        </p:nvSpPr>
        <p:spPr>
          <a:xfrm>
            <a:off x="2373745" y="2259917"/>
            <a:ext cx="8462573" cy="523220"/>
          </a:xfrm>
          <a:prstGeom prst="rect">
            <a:avLst/>
          </a:prstGeom>
          <a:noFill/>
        </p:spPr>
        <p:txBody>
          <a:bodyPr wrap="none" rtlCol="0">
            <a:spAutoFit/>
          </a:bodyPr>
          <a:lstStyle/>
          <a:p>
            <a:pPr algn="l"/>
            <a:r>
              <a:rPr lang="zh-CN" altLang="en-US" sz="2800" dirty="0">
                <a:solidFill>
                  <a:srgbClr val="FF0000"/>
                </a:solidFill>
              </a:rPr>
              <a:t>基钦周期</a:t>
            </a:r>
            <a:r>
              <a:rPr lang="zh-CN" altLang="en-US" sz="2800" dirty="0"/>
              <a:t>：即经济周期是平均长度为</a:t>
            </a:r>
            <a:r>
              <a:rPr lang="en-US" altLang="zh-CN" sz="2800" dirty="0"/>
              <a:t>40</a:t>
            </a:r>
            <a:r>
              <a:rPr lang="zh-CN" altLang="en-US" sz="2800" dirty="0"/>
              <a:t>个月的短周期</a:t>
            </a:r>
          </a:p>
        </p:txBody>
      </p:sp>
      <p:sp>
        <p:nvSpPr>
          <p:cNvPr id="6" name="文本框 5">
            <a:extLst>
              <a:ext uri="{FF2B5EF4-FFF2-40B4-BE49-F238E27FC236}">
                <a16:creationId xmlns:a16="http://schemas.microsoft.com/office/drawing/2014/main" id="{E3D3A1EF-9C17-9F9F-97A1-A35ED2A385DF}"/>
              </a:ext>
            </a:extLst>
          </p:cNvPr>
          <p:cNvSpPr txBox="1"/>
          <p:nvPr/>
        </p:nvSpPr>
        <p:spPr>
          <a:xfrm>
            <a:off x="2373744" y="3710026"/>
            <a:ext cx="7813357" cy="523220"/>
          </a:xfrm>
          <a:prstGeom prst="rect">
            <a:avLst/>
          </a:prstGeom>
          <a:noFill/>
        </p:spPr>
        <p:txBody>
          <a:bodyPr wrap="none" rtlCol="0">
            <a:spAutoFit/>
          </a:bodyPr>
          <a:lstStyle/>
          <a:p>
            <a:pPr algn="l"/>
            <a:r>
              <a:rPr lang="zh-CN" altLang="en-US" sz="2800" dirty="0">
                <a:solidFill>
                  <a:srgbClr val="FF0000"/>
                </a:solidFill>
              </a:rPr>
              <a:t>朱拉格周期</a:t>
            </a:r>
            <a:r>
              <a:rPr lang="zh-CN" altLang="en-US" sz="2800" dirty="0"/>
              <a:t>：即经济周期是持续</a:t>
            </a:r>
            <a:r>
              <a:rPr lang="en-US" altLang="zh-CN" sz="2800" dirty="0"/>
              <a:t>9~10</a:t>
            </a:r>
            <a:r>
              <a:rPr lang="zh-CN" altLang="en-US" sz="2800" dirty="0"/>
              <a:t>年的中周期</a:t>
            </a:r>
          </a:p>
        </p:txBody>
      </p:sp>
      <p:sp>
        <p:nvSpPr>
          <p:cNvPr id="7" name="文本框 6">
            <a:extLst>
              <a:ext uri="{FF2B5EF4-FFF2-40B4-BE49-F238E27FC236}">
                <a16:creationId xmlns:a16="http://schemas.microsoft.com/office/drawing/2014/main" id="{6D247158-F601-6E98-92F9-FC682A918046}"/>
              </a:ext>
            </a:extLst>
          </p:cNvPr>
          <p:cNvSpPr txBox="1"/>
          <p:nvPr/>
        </p:nvSpPr>
        <p:spPr>
          <a:xfrm>
            <a:off x="2373744" y="5160135"/>
            <a:ext cx="9379491" cy="523220"/>
          </a:xfrm>
          <a:prstGeom prst="rect">
            <a:avLst/>
          </a:prstGeom>
          <a:noFill/>
        </p:spPr>
        <p:txBody>
          <a:bodyPr wrap="none" rtlCol="0">
            <a:spAutoFit/>
          </a:bodyPr>
          <a:lstStyle/>
          <a:p>
            <a:pPr algn="l"/>
            <a:r>
              <a:rPr lang="zh-CN" altLang="en-US" sz="2800" dirty="0">
                <a:solidFill>
                  <a:srgbClr val="FF0000"/>
                </a:solidFill>
              </a:rPr>
              <a:t>康德拉耶夫周期</a:t>
            </a:r>
            <a:r>
              <a:rPr lang="zh-CN" altLang="en-US" sz="2800" dirty="0"/>
              <a:t>：即经济周期是持续</a:t>
            </a:r>
            <a:r>
              <a:rPr lang="en-US" altLang="zh-CN" sz="2800" dirty="0"/>
              <a:t>50~60</a:t>
            </a:r>
            <a:r>
              <a:rPr lang="zh-CN" altLang="en-US" sz="2800" dirty="0"/>
              <a:t>年左右的长周期</a:t>
            </a:r>
          </a:p>
        </p:txBody>
      </p:sp>
    </p:spTree>
    <p:extLst>
      <p:ext uri="{BB962C8B-B14F-4D97-AF65-F5344CB8AC3E}">
        <p14:creationId xmlns:p14="http://schemas.microsoft.com/office/powerpoint/2010/main" val="21368220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256044" y="250621"/>
            <a:ext cx="1107997"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思考题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AB63EE35-11F5-8432-A640-C8026B9C1624}"/>
              </a:ext>
            </a:extLst>
          </p:cNvPr>
          <p:cNvSpPr txBox="1"/>
          <p:nvPr/>
        </p:nvSpPr>
        <p:spPr>
          <a:xfrm>
            <a:off x="2620818" y="3200461"/>
            <a:ext cx="6950364" cy="523220"/>
          </a:xfrm>
          <a:prstGeom prst="rect">
            <a:avLst/>
          </a:prstGeom>
          <a:noFill/>
        </p:spPr>
        <p:txBody>
          <a:bodyPr wrap="square">
            <a:spAutoFit/>
          </a:bodyPr>
          <a:lstStyle/>
          <a:p>
            <a:r>
              <a:rPr lang="zh-CN" altLang="en-US" sz="2800" dirty="0"/>
              <a:t>你是怎样理解“人生发财靠康波”这句话的？</a:t>
            </a:r>
          </a:p>
        </p:txBody>
      </p:sp>
    </p:spTree>
    <p:extLst>
      <p:ext uri="{BB962C8B-B14F-4D97-AF65-F5344CB8AC3E}">
        <p14:creationId xmlns:p14="http://schemas.microsoft.com/office/powerpoint/2010/main" val="2446554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918679" y="1869363"/>
              <a:ext cx="409269"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lang="en-US" altLang="zh-CN" sz="8000" dirty="0">
                  <a:solidFill>
                    <a:schemeClr val="bg1"/>
                  </a:solidFill>
                  <a:latin typeface="字魂35号-经典雅黑" panose="02000000000000000000" pitchFamily="2" charset="-122"/>
                  <a:ea typeface="字魂35号-经典雅黑" panose="02000000000000000000" pitchFamily="2" charset="-122"/>
                </a:rPr>
                <a:t>5</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5366406" y="3930223"/>
            <a:ext cx="1459189"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期货</a:t>
            </a:r>
          </a:p>
        </p:txBody>
      </p:sp>
    </p:spTree>
    <p:extLst>
      <p:ext uri="{BB962C8B-B14F-4D97-AF65-F5344CB8AC3E}">
        <p14:creationId xmlns:p14="http://schemas.microsoft.com/office/powerpoint/2010/main" val="333757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036432" y="250621"/>
            <a:ext cx="154721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期货</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远期</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D513489F-5C8D-5879-2DF3-C0175D8EDCF2}"/>
              </a:ext>
            </a:extLst>
          </p:cNvPr>
          <p:cNvSpPr txBox="1"/>
          <p:nvPr/>
        </p:nvSpPr>
        <p:spPr>
          <a:xfrm>
            <a:off x="591127" y="1512915"/>
            <a:ext cx="7725192" cy="523220"/>
          </a:xfrm>
          <a:prstGeom prst="rect">
            <a:avLst/>
          </a:prstGeom>
          <a:noFill/>
        </p:spPr>
        <p:txBody>
          <a:bodyPr wrap="none" rtlCol="0">
            <a:spAutoFit/>
          </a:bodyPr>
          <a:lstStyle/>
          <a:p>
            <a:pPr algn="l"/>
            <a:r>
              <a:rPr lang="zh-CN" altLang="en-US" sz="2800" dirty="0"/>
              <a:t>世界上第一家期货交易所是芝加哥期货交易所。</a:t>
            </a:r>
          </a:p>
        </p:txBody>
      </p:sp>
      <p:sp>
        <p:nvSpPr>
          <p:cNvPr id="6" name="文本框 5">
            <a:extLst>
              <a:ext uri="{FF2B5EF4-FFF2-40B4-BE49-F238E27FC236}">
                <a16:creationId xmlns:a16="http://schemas.microsoft.com/office/drawing/2014/main" id="{50C61888-0E18-52CE-9FFF-912774695CBE}"/>
              </a:ext>
            </a:extLst>
          </p:cNvPr>
          <p:cNvSpPr txBox="1"/>
          <p:nvPr/>
        </p:nvSpPr>
        <p:spPr>
          <a:xfrm>
            <a:off x="591127" y="2836765"/>
            <a:ext cx="4618182"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远期、期货区别？</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121212"/>
                </a:solidFill>
                <a:effectLst/>
                <a:uLnTx/>
                <a:uFillTx/>
                <a:latin typeface="-apple-system"/>
                <a:ea typeface="等线" panose="02010600030101010101" pitchFamily="2" charset="-122"/>
                <a:cs typeface="+mn-cs"/>
              </a:rPr>
              <a:t>（</a:t>
            </a:r>
            <a:r>
              <a:rPr kumimoji="0" lang="en-US" altLang="zh-CN" sz="2800" b="0" i="0" u="none" strike="noStrike" kern="1200" cap="none" spc="0" normalizeH="0" baseline="0" noProof="0" dirty="0">
                <a:ln>
                  <a:noFill/>
                </a:ln>
                <a:solidFill>
                  <a:srgbClr val="121212"/>
                </a:solidFill>
                <a:effectLst/>
                <a:uLnTx/>
                <a:uFillTx/>
                <a:latin typeface="-apple-system"/>
                <a:ea typeface="等线" panose="02010600030101010101" pitchFamily="2" charset="-122"/>
                <a:cs typeface="+mn-cs"/>
              </a:rPr>
              <a:t>1</a:t>
            </a:r>
            <a:r>
              <a:rPr kumimoji="0" lang="zh-CN" altLang="en-US" sz="2800" b="0" i="0" u="none" strike="noStrike" kern="1200" cap="none" spc="0" normalizeH="0" baseline="0" noProof="0" dirty="0">
                <a:ln>
                  <a:noFill/>
                </a:ln>
                <a:solidFill>
                  <a:srgbClr val="121212"/>
                </a:solidFill>
                <a:effectLst/>
                <a:uLnTx/>
                <a:uFillTx/>
                <a:latin typeface="-apple-system"/>
                <a:ea typeface="等线" panose="02010600030101010101" pitchFamily="2" charset="-122"/>
                <a:cs typeface="+mn-cs"/>
              </a:rPr>
              <a:t>）有无固定交易场所</a:t>
            </a:r>
            <a:endParaRPr kumimoji="0" lang="en-US" altLang="zh-CN" sz="2800" b="0" i="0" u="none" strike="noStrike" kern="1200" cap="none" spc="0" normalizeH="0" baseline="0" noProof="0" dirty="0">
              <a:ln>
                <a:noFill/>
              </a:ln>
              <a:solidFill>
                <a:srgbClr val="121212"/>
              </a:solidFill>
              <a:effectLst/>
              <a:uLnTx/>
              <a:uFillTx/>
              <a:latin typeface="-apple-system"/>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）是否为“标准化”的合约</a:t>
            </a:r>
            <a:b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b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）是否存在信用风险</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4</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）能否在到期前平仓</a:t>
            </a:r>
          </a:p>
        </p:txBody>
      </p:sp>
    </p:spTree>
    <p:extLst>
      <p:ext uri="{BB962C8B-B14F-4D97-AF65-F5344CB8AC3E}">
        <p14:creationId xmlns:p14="http://schemas.microsoft.com/office/powerpoint/2010/main" val="3165649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77"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期货交易制度</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grpSp>
        <p:nvGrpSpPr>
          <p:cNvPr id="14" name="组合 13">
            <a:extLst>
              <a:ext uri="{FF2B5EF4-FFF2-40B4-BE49-F238E27FC236}">
                <a16:creationId xmlns:a16="http://schemas.microsoft.com/office/drawing/2014/main" id="{80615D84-F1A3-F351-B633-BD02F244F60B}"/>
              </a:ext>
            </a:extLst>
          </p:cNvPr>
          <p:cNvGrpSpPr/>
          <p:nvPr/>
        </p:nvGrpSpPr>
        <p:grpSpPr>
          <a:xfrm>
            <a:off x="794377" y="1047861"/>
            <a:ext cx="6778365" cy="5245397"/>
            <a:chOff x="0" y="1025360"/>
            <a:chExt cx="6778365" cy="5245397"/>
          </a:xfrm>
        </p:grpSpPr>
        <p:sp>
          <p:nvSpPr>
            <p:cNvPr id="3" name="文本框 2">
              <a:extLst>
                <a:ext uri="{FF2B5EF4-FFF2-40B4-BE49-F238E27FC236}">
                  <a16:creationId xmlns:a16="http://schemas.microsoft.com/office/drawing/2014/main" id="{1ECEF6C4-BD52-F91E-692B-6C7DD3CF9E05}"/>
                </a:ext>
              </a:extLst>
            </p:cNvPr>
            <p:cNvSpPr txBox="1"/>
            <p:nvPr/>
          </p:nvSpPr>
          <p:spPr>
            <a:xfrm>
              <a:off x="0" y="3398299"/>
              <a:ext cx="2339102" cy="523220"/>
            </a:xfrm>
            <a:prstGeom prst="rect">
              <a:avLst/>
            </a:prstGeom>
            <a:noFill/>
          </p:spPr>
          <p:txBody>
            <a:bodyPr wrap="none" rtlCol="0">
              <a:spAutoFit/>
            </a:bodyPr>
            <a:lstStyle/>
            <a:p>
              <a:pPr algn="l"/>
              <a:r>
                <a:rPr lang="zh-CN" altLang="en-US" sz="2800" dirty="0"/>
                <a:t>期货交易制度</a:t>
              </a:r>
            </a:p>
          </p:txBody>
        </p:sp>
        <p:sp>
          <p:nvSpPr>
            <p:cNvPr id="4" name="左大括号 3">
              <a:extLst>
                <a:ext uri="{FF2B5EF4-FFF2-40B4-BE49-F238E27FC236}">
                  <a16:creationId xmlns:a16="http://schemas.microsoft.com/office/drawing/2014/main" id="{42B5CC6B-8703-4977-854C-0566AE4F0C6D}"/>
                </a:ext>
              </a:extLst>
            </p:cNvPr>
            <p:cNvSpPr/>
            <p:nvPr/>
          </p:nvSpPr>
          <p:spPr>
            <a:xfrm>
              <a:off x="2339102" y="1286970"/>
              <a:ext cx="304798" cy="47502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141E81F-FA17-30BC-D33D-F999C7D586F2}"/>
                </a:ext>
              </a:extLst>
            </p:cNvPr>
            <p:cNvSpPr txBox="1"/>
            <p:nvPr/>
          </p:nvSpPr>
          <p:spPr>
            <a:xfrm>
              <a:off x="2643900" y="1025360"/>
              <a:ext cx="1980029" cy="523220"/>
            </a:xfrm>
            <a:prstGeom prst="rect">
              <a:avLst/>
            </a:prstGeom>
            <a:noFill/>
          </p:spPr>
          <p:txBody>
            <a:bodyPr wrap="none" rtlCol="0">
              <a:spAutoFit/>
            </a:bodyPr>
            <a:lstStyle/>
            <a:p>
              <a:pPr algn="l"/>
              <a:r>
                <a:rPr lang="zh-CN" altLang="en-US" sz="2800" dirty="0"/>
                <a:t>保证金制度</a:t>
              </a:r>
            </a:p>
          </p:txBody>
        </p:sp>
        <p:sp>
          <p:nvSpPr>
            <p:cNvPr id="7" name="文本框 6">
              <a:extLst>
                <a:ext uri="{FF2B5EF4-FFF2-40B4-BE49-F238E27FC236}">
                  <a16:creationId xmlns:a16="http://schemas.microsoft.com/office/drawing/2014/main" id="{E992D7BB-89B5-C70B-4BD1-23B9651D9B1E}"/>
                </a:ext>
              </a:extLst>
            </p:cNvPr>
            <p:cNvSpPr txBox="1"/>
            <p:nvPr/>
          </p:nvSpPr>
          <p:spPr>
            <a:xfrm>
              <a:off x="2643900" y="1699957"/>
              <a:ext cx="3416320" cy="523220"/>
            </a:xfrm>
            <a:prstGeom prst="rect">
              <a:avLst/>
            </a:prstGeom>
            <a:noFill/>
          </p:spPr>
          <p:txBody>
            <a:bodyPr wrap="none" rtlCol="0">
              <a:spAutoFit/>
            </a:bodyPr>
            <a:lstStyle/>
            <a:p>
              <a:pPr algn="l"/>
              <a:r>
                <a:rPr lang="zh-CN" altLang="en-US" sz="2800" dirty="0"/>
                <a:t>当日无负债结算制度</a:t>
              </a:r>
            </a:p>
          </p:txBody>
        </p:sp>
        <p:sp>
          <p:nvSpPr>
            <p:cNvPr id="8" name="文本框 7">
              <a:extLst>
                <a:ext uri="{FF2B5EF4-FFF2-40B4-BE49-F238E27FC236}">
                  <a16:creationId xmlns:a16="http://schemas.microsoft.com/office/drawing/2014/main" id="{4101A26E-3458-2A22-22B6-C02A8BF39D1C}"/>
                </a:ext>
              </a:extLst>
            </p:cNvPr>
            <p:cNvSpPr txBox="1"/>
            <p:nvPr/>
          </p:nvSpPr>
          <p:spPr>
            <a:xfrm>
              <a:off x="2643900" y="2374554"/>
              <a:ext cx="2339102" cy="523220"/>
            </a:xfrm>
            <a:prstGeom prst="rect">
              <a:avLst/>
            </a:prstGeom>
            <a:noFill/>
          </p:spPr>
          <p:txBody>
            <a:bodyPr wrap="none" rtlCol="0">
              <a:spAutoFit/>
            </a:bodyPr>
            <a:lstStyle/>
            <a:p>
              <a:pPr algn="l"/>
              <a:r>
                <a:rPr lang="zh-CN" altLang="en-US" sz="2800" dirty="0"/>
                <a:t>涨跌停板制度</a:t>
              </a:r>
            </a:p>
          </p:txBody>
        </p:sp>
        <p:sp>
          <p:nvSpPr>
            <p:cNvPr id="9" name="文本框 8">
              <a:extLst>
                <a:ext uri="{FF2B5EF4-FFF2-40B4-BE49-F238E27FC236}">
                  <a16:creationId xmlns:a16="http://schemas.microsoft.com/office/drawing/2014/main" id="{2EC7B7C5-5174-58A0-CEFA-8C7CF8217125}"/>
                </a:ext>
              </a:extLst>
            </p:cNvPr>
            <p:cNvSpPr txBox="1"/>
            <p:nvPr/>
          </p:nvSpPr>
          <p:spPr>
            <a:xfrm>
              <a:off x="2643900" y="3049151"/>
              <a:ext cx="1620957" cy="523220"/>
            </a:xfrm>
            <a:prstGeom prst="rect">
              <a:avLst/>
            </a:prstGeom>
            <a:noFill/>
          </p:spPr>
          <p:txBody>
            <a:bodyPr wrap="none" rtlCol="0">
              <a:spAutoFit/>
            </a:bodyPr>
            <a:lstStyle/>
            <a:p>
              <a:pPr algn="l"/>
              <a:r>
                <a:rPr lang="zh-CN" altLang="en-US" sz="2800" dirty="0"/>
                <a:t>熔断机制</a:t>
              </a:r>
            </a:p>
          </p:txBody>
        </p:sp>
        <p:sp>
          <p:nvSpPr>
            <p:cNvPr id="10" name="文本框 9">
              <a:extLst>
                <a:ext uri="{FF2B5EF4-FFF2-40B4-BE49-F238E27FC236}">
                  <a16:creationId xmlns:a16="http://schemas.microsoft.com/office/drawing/2014/main" id="{C304BCCB-86E9-8BEC-0A3F-1C14E5DF58CD}"/>
                </a:ext>
              </a:extLst>
            </p:cNvPr>
            <p:cNvSpPr txBox="1"/>
            <p:nvPr/>
          </p:nvSpPr>
          <p:spPr>
            <a:xfrm>
              <a:off x="2643900" y="3723748"/>
              <a:ext cx="4134465" cy="523220"/>
            </a:xfrm>
            <a:prstGeom prst="rect">
              <a:avLst/>
            </a:prstGeom>
            <a:noFill/>
          </p:spPr>
          <p:txBody>
            <a:bodyPr wrap="none" rtlCol="0">
              <a:spAutoFit/>
            </a:bodyPr>
            <a:lstStyle/>
            <a:p>
              <a:pPr algn="l"/>
              <a:r>
                <a:rPr lang="zh-CN" altLang="en-US" sz="2800" dirty="0"/>
                <a:t>持仓限额和大户报告制度</a:t>
              </a:r>
            </a:p>
          </p:txBody>
        </p:sp>
        <p:sp>
          <p:nvSpPr>
            <p:cNvPr id="11" name="文本框 10">
              <a:extLst>
                <a:ext uri="{FF2B5EF4-FFF2-40B4-BE49-F238E27FC236}">
                  <a16:creationId xmlns:a16="http://schemas.microsoft.com/office/drawing/2014/main" id="{DDD7BAFB-00DE-F4EF-B0CA-EFCD82BF20A6}"/>
                </a:ext>
              </a:extLst>
            </p:cNvPr>
            <p:cNvSpPr txBox="1"/>
            <p:nvPr/>
          </p:nvSpPr>
          <p:spPr>
            <a:xfrm>
              <a:off x="2643900" y="4398345"/>
              <a:ext cx="2339102" cy="523220"/>
            </a:xfrm>
            <a:prstGeom prst="rect">
              <a:avLst/>
            </a:prstGeom>
            <a:noFill/>
          </p:spPr>
          <p:txBody>
            <a:bodyPr wrap="none" rtlCol="0">
              <a:spAutoFit/>
            </a:bodyPr>
            <a:lstStyle/>
            <a:p>
              <a:pPr algn="l"/>
              <a:r>
                <a:rPr lang="zh-CN" altLang="en-US" sz="2800" dirty="0"/>
                <a:t>强行平仓制度</a:t>
              </a:r>
            </a:p>
          </p:txBody>
        </p:sp>
        <p:sp>
          <p:nvSpPr>
            <p:cNvPr id="12" name="文本框 11">
              <a:extLst>
                <a:ext uri="{FF2B5EF4-FFF2-40B4-BE49-F238E27FC236}">
                  <a16:creationId xmlns:a16="http://schemas.microsoft.com/office/drawing/2014/main" id="{7E4B75CF-8407-302A-AD1D-28185F001715}"/>
                </a:ext>
              </a:extLst>
            </p:cNvPr>
            <p:cNvSpPr txBox="1"/>
            <p:nvPr/>
          </p:nvSpPr>
          <p:spPr>
            <a:xfrm>
              <a:off x="2643900" y="5072942"/>
              <a:ext cx="2339102" cy="523220"/>
            </a:xfrm>
            <a:prstGeom prst="rect">
              <a:avLst/>
            </a:prstGeom>
            <a:noFill/>
          </p:spPr>
          <p:txBody>
            <a:bodyPr wrap="none" rtlCol="0">
              <a:spAutoFit/>
            </a:bodyPr>
            <a:lstStyle/>
            <a:p>
              <a:pPr algn="l"/>
              <a:r>
                <a:rPr lang="zh-CN" altLang="en-US" sz="2800" dirty="0"/>
                <a:t>强行减仓制度</a:t>
              </a:r>
            </a:p>
          </p:txBody>
        </p:sp>
        <p:sp>
          <p:nvSpPr>
            <p:cNvPr id="13" name="文本框 12">
              <a:extLst>
                <a:ext uri="{FF2B5EF4-FFF2-40B4-BE49-F238E27FC236}">
                  <a16:creationId xmlns:a16="http://schemas.microsoft.com/office/drawing/2014/main" id="{B9C40C1B-0023-6E6C-2F9B-90A00DE3BF81}"/>
                </a:ext>
              </a:extLst>
            </p:cNvPr>
            <p:cNvSpPr txBox="1"/>
            <p:nvPr/>
          </p:nvSpPr>
          <p:spPr>
            <a:xfrm>
              <a:off x="2643900" y="5747537"/>
              <a:ext cx="3057247" cy="523220"/>
            </a:xfrm>
            <a:prstGeom prst="rect">
              <a:avLst/>
            </a:prstGeom>
            <a:noFill/>
          </p:spPr>
          <p:txBody>
            <a:bodyPr wrap="none" rtlCol="0">
              <a:spAutoFit/>
            </a:bodyPr>
            <a:lstStyle/>
            <a:p>
              <a:pPr algn="l"/>
              <a:r>
                <a:rPr lang="zh-CN" altLang="en-US" sz="2800" dirty="0"/>
                <a:t>套期保值审批制度</a:t>
              </a:r>
            </a:p>
          </p:txBody>
        </p:sp>
      </p:grpSp>
    </p:spTree>
    <p:extLst>
      <p:ext uri="{BB962C8B-B14F-4D97-AF65-F5344CB8AC3E}">
        <p14:creationId xmlns:p14="http://schemas.microsoft.com/office/powerpoint/2010/main" val="22938678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78"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期货交易指令</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1ECEF6C4-BD52-F91E-692B-6C7DD3CF9E05}"/>
              </a:ext>
            </a:extLst>
          </p:cNvPr>
          <p:cNvSpPr txBox="1"/>
          <p:nvPr/>
        </p:nvSpPr>
        <p:spPr>
          <a:xfrm>
            <a:off x="0" y="3420800"/>
            <a:ext cx="2339102" cy="523220"/>
          </a:xfrm>
          <a:prstGeom prst="rect">
            <a:avLst/>
          </a:prstGeom>
          <a:noFill/>
        </p:spPr>
        <p:txBody>
          <a:bodyPr wrap="square" rtlCol="0">
            <a:spAutoFit/>
          </a:bodyPr>
          <a:lstStyle/>
          <a:p>
            <a:pPr algn="l"/>
            <a:r>
              <a:rPr lang="zh-CN" altLang="en-US" sz="2800" dirty="0"/>
              <a:t>期货交易指令</a:t>
            </a:r>
          </a:p>
        </p:txBody>
      </p:sp>
      <p:sp>
        <p:nvSpPr>
          <p:cNvPr id="4" name="左大括号 3">
            <a:extLst>
              <a:ext uri="{FF2B5EF4-FFF2-40B4-BE49-F238E27FC236}">
                <a16:creationId xmlns:a16="http://schemas.microsoft.com/office/drawing/2014/main" id="{42B5CC6B-8703-4977-854C-0566AE4F0C6D}"/>
              </a:ext>
            </a:extLst>
          </p:cNvPr>
          <p:cNvSpPr/>
          <p:nvPr/>
        </p:nvSpPr>
        <p:spPr>
          <a:xfrm>
            <a:off x="2339102" y="1352895"/>
            <a:ext cx="304211" cy="46650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141E81F-FA17-30BC-D33D-F999C7D586F2}"/>
              </a:ext>
            </a:extLst>
          </p:cNvPr>
          <p:cNvSpPr txBox="1"/>
          <p:nvPr/>
        </p:nvSpPr>
        <p:spPr>
          <a:xfrm>
            <a:off x="2643313" y="875841"/>
            <a:ext cx="9095518" cy="954107"/>
          </a:xfrm>
          <a:prstGeom prst="rect">
            <a:avLst/>
          </a:prstGeom>
          <a:noFill/>
        </p:spPr>
        <p:txBody>
          <a:bodyPr wrap="square" rtlCol="0">
            <a:spAutoFit/>
          </a:bodyPr>
          <a:lstStyle/>
          <a:p>
            <a:pPr algn="l"/>
            <a:r>
              <a:rPr lang="zh-CN" altLang="en-US" sz="2800" b="1" dirty="0"/>
              <a:t>市价指令</a:t>
            </a:r>
            <a:r>
              <a:rPr lang="zh-CN" altLang="en-US" sz="2800" dirty="0"/>
              <a:t>：系指按当时市场价格即刻成交的指令，客户在下达这种指令时不指明具体价位。</a:t>
            </a:r>
          </a:p>
        </p:txBody>
      </p:sp>
      <p:sp>
        <p:nvSpPr>
          <p:cNvPr id="16" name="文本框 15">
            <a:extLst>
              <a:ext uri="{FF2B5EF4-FFF2-40B4-BE49-F238E27FC236}">
                <a16:creationId xmlns:a16="http://schemas.microsoft.com/office/drawing/2014/main" id="{64577051-4A3E-8D67-DBC4-A84ED11C97E9}"/>
              </a:ext>
            </a:extLst>
          </p:cNvPr>
          <p:cNvSpPr txBox="1"/>
          <p:nvPr/>
        </p:nvSpPr>
        <p:spPr>
          <a:xfrm>
            <a:off x="2645074" y="1988242"/>
            <a:ext cx="9094346" cy="954107"/>
          </a:xfrm>
          <a:prstGeom prst="rect">
            <a:avLst/>
          </a:prstGeom>
          <a:noFill/>
        </p:spPr>
        <p:txBody>
          <a:bodyPr wrap="square">
            <a:spAutoFit/>
          </a:bodyPr>
          <a:lstStyle/>
          <a:p>
            <a:r>
              <a:rPr lang="zh-CN" altLang="en-US" sz="2800" b="1" dirty="0"/>
              <a:t>限价指令</a:t>
            </a:r>
            <a:r>
              <a:rPr lang="zh-CN" altLang="en-US" sz="2800" dirty="0"/>
              <a:t>：系指执行时必须按限定价格或更好的价格成交的指令。</a:t>
            </a:r>
          </a:p>
        </p:txBody>
      </p:sp>
      <p:sp>
        <p:nvSpPr>
          <p:cNvPr id="18" name="文本框 17">
            <a:extLst>
              <a:ext uri="{FF2B5EF4-FFF2-40B4-BE49-F238E27FC236}">
                <a16:creationId xmlns:a16="http://schemas.microsoft.com/office/drawing/2014/main" id="{25351ECA-CA04-0ABF-F19C-1BEB4E05F400}"/>
              </a:ext>
            </a:extLst>
          </p:cNvPr>
          <p:cNvSpPr txBox="1"/>
          <p:nvPr/>
        </p:nvSpPr>
        <p:spPr>
          <a:xfrm>
            <a:off x="2643899" y="3100643"/>
            <a:ext cx="9094345" cy="954107"/>
          </a:xfrm>
          <a:prstGeom prst="rect">
            <a:avLst/>
          </a:prstGeom>
          <a:noFill/>
        </p:spPr>
        <p:txBody>
          <a:bodyPr wrap="square">
            <a:spAutoFit/>
          </a:bodyPr>
          <a:lstStyle/>
          <a:p>
            <a:r>
              <a:rPr lang="zh-CN" altLang="en-US" sz="2800" b="1" dirty="0"/>
              <a:t>止损指令</a:t>
            </a:r>
            <a:r>
              <a:rPr lang="zh-CN" altLang="en-US" sz="2800" dirty="0"/>
              <a:t>：系指当市场价格达到客户预先设定的触发价格时</a:t>
            </a:r>
            <a:r>
              <a:rPr lang="en-US" altLang="zh-CN" sz="2800" dirty="0"/>
              <a:t>,</a:t>
            </a:r>
            <a:r>
              <a:rPr lang="zh-CN" altLang="en-US" sz="2800" dirty="0"/>
              <a:t>即变为市价指令予以执行的一种指令。</a:t>
            </a:r>
          </a:p>
        </p:txBody>
      </p:sp>
      <p:sp>
        <p:nvSpPr>
          <p:cNvPr id="20" name="文本框 19">
            <a:extLst>
              <a:ext uri="{FF2B5EF4-FFF2-40B4-BE49-F238E27FC236}">
                <a16:creationId xmlns:a16="http://schemas.microsoft.com/office/drawing/2014/main" id="{C06E318D-8613-A3E2-8A4C-AD6833F97D6F}"/>
              </a:ext>
            </a:extLst>
          </p:cNvPr>
          <p:cNvSpPr txBox="1"/>
          <p:nvPr/>
        </p:nvSpPr>
        <p:spPr>
          <a:xfrm>
            <a:off x="2643899" y="4213043"/>
            <a:ext cx="9094344" cy="954107"/>
          </a:xfrm>
          <a:prstGeom prst="rect">
            <a:avLst/>
          </a:prstGeom>
          <a:noFill/>
        </p:spPr>
        <p:txBody>
          <a:bodyPr wrap="square">
            <a:spAutoFit/>
          </a:bodyPr>
          <a:lstStyle/>
          <a:p>
            <a:r>
              <a:rPr lang="zh-CN" altLang="en-US" sz="2800" b="1" dirty="0"/>
              <a:t>停止限价指令</a:t>
            </a:r>
            <a:r>
              <a:rPr lang="zh-CN" altLang="en-US" sz="2800" dirty="0"/>
              <a:t>：系指当市场价格达到客户预先设定的触发价格时</a:t>
            </a:r>
            <a:r>
              <a:rPr lang="en-US" altLang="zh-CN" sz="2800" dirty="0"/>
              <a:t>,</a:t>
            </a:r>
            <a:r>
              <a:rPr lang="zh-CN" altLang="en-US" sz="2800" dirty="0"/>
              <a:t>即变为限价指令予以执行的一种指令。</a:t>
            </a:r>
          </a:p>
        </p:txBody>
      </p:sp>
      <p:sp>
        <p:nvSpPr>
          <p:cNvPr id="22" name="文本框 21">
            <a:extLst>
              <a:ext uri="{FF2B5EF4-FFF2-40B4-BE49-F238E27FC236}">
                <a16:creationId xmlns:a16="http://schemas.microsoft.com/office/drawing/2014/main" id="{967344AE-2C08-5763-EFB8-26BC2AF820B0}"/>
              </a:ext>
            </a:extLst>
          </p:cNvPr>
          <p:cNvSpPr txBox="1"/>
          <p:nvPr/>
        </p:nvSpPr>
        <p:spPr>
          <a:xfrm>
            <a:off x="2643899" y="5325443"/>
            <a:ext cx="9094344" cy="1384995"/>
          </a:xfrm>
          <a:prstGeom prst="rect">
            <a:avLst/>
          </a:prstGeom>
          <a:noFill/>
        </p:spPr>
        <p:txBody>
          <a:bodyPr wrap="square">
            <a:spAutoFit/>
          </a:bodyPr>
          <a:lstStyle/>
          <a:p>
            <a:r>
              <a:rPr lang="zh-CN" altLang="en-US" sz="2800" b="1" dirty="0"/>
              <a:t>阶梯价格指令</a:t>
            </a:r>
            <a:r>
              <a:rPr lang="zh-CN" altLang="en-US" sz="2800" dirty="0"/>
              <a:t>：系指按指定的价格间隔</a:t>
            </a:r>
            <a:r>
              <a:rPr lang="en-US" altLang="zh-CN" sz="2800" dirty="0"/>
              <a:t>,</a:t>
            </a:r>
            <a:r>
              <a:rPr lang="zh-CN" altLang="en-US" sz="2800" dirty="0"/>
              <a:t>逐步购买或出售指定数量期货合约的指令，买入时采取阶梯式递减价位的方式</a:t>
            </a:r>
            <a:r>
              <a:rPr lang="en-US" altLang="zh-CN" sz="2800" dirty="0"/>
              <a:t>,</a:t>
            </a:r>
            <a:r>
              <a:rPr lang="zh-CN" altLang="en-US" sz="2800" dirty="0"/>
              <a:t>而卖出时采取阶梯式递增价位的方式。</a:t>
            </a:r>
          </a:p>
        </p:txBody>
      </p:sp>
      <p:sp>
        <p:nvSpPr>
          <p:cNvPr id="23" name="文本框 22">
            <a:extLst>
              <a:ext uri="{FF2B5EF4-FFF2-40B4-BE49-F238E27FC236}">
                <a16:creationId xmlns:a16="http://schemas.microsoft.com/office/drawing/2014/main" id="{3B214F4D-57F6-08BB-0CDC-7BB80A14FAF0}"/>
              </a:ext>
            </a:extLst>
          </p:cNvPr>
          <p:cNvSpPr txBox="1"/>
          <p:nvPr/>
        </p:nvSpPr>
        <p:spPr>
          <a:xfrm>
            <a:off x="718145" y="3944020"/>
            <a:ext cx="902811" cy="523220"/>
          </a:xfrm>
          <a:prstGeom prst="rect">
            <a:avLst/>
          </a:prstGeom>
          <a:noFill/>
        </p:spPr>
        <p:txBody>
          <a:bodyPr wrap="none" rtlCol="0">
            <a:spAutoFit/>
          </a:bodyPr>
          <a:lstStyle/>
          <a:p>
            <a:pPr algn="l"/>
            <a:r>
              <a:rPr lang="zh-CN" altLang="en-US" sz="2800" dirty="0">
                <a:solidFill>
                  <a:schemeClr val="accent1"/>
                </a:solidFill>
              </a:rPr>
              <a:t>了解</a:t>
            </a:r>
          </a:p>
        </p:txBody>
      </p:sp>
    </p:spTree>
    <p:extLst>
      <p:ext uri="{BB962C8B-B14F-4D97-AF65-F5344CB8AC3E}">
        <p14:creationId xmlns:p14="http://schemas.microsoft.com/office/powerpoint/2010/main" val="3863220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78"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期货交易指令</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1ECEF6C4-BD52-F91E-692B-6C7DD3CF9E05}"/>
              </a:ext>
            </a:extLst>
          </p:cNvPr>
          <p:cNvSpPr txBox="1"/>
          <p:nvPr/>
        </p:nvSpPr>
        <p:spPr>
          <a:xfrm>
            <a:off x="0" y="3420800"/>
            <a:ext cx="2339102" cy="523220"/>
          </a:xfrm>
          <a:prstGeom prst="rect">
            <a:avLst/>
          </a:prstGeom>
          <a:noFill/>
        </p:spPr>
        <p:txBody>
          <a:bodyPr wrap="square" rtlCol="0">
            <a:spAutoFit/>
          </a:bodyPr>
          <a:lstStyle/>
          <a:p>
            <a:pPr algn="l"/>
            <a:r>
              <a:rPr lang="zh-CN" altLang="en-US" sz="2800" dirty="0"/>
              <a:t>期货交易指令</a:t>
            </a:r>
          </a:p>
        </p:txBody>
      </p:sp>
      <p:sp>
        <p:nvSpPr>
          <p:cNvPr id="4" name="左大括号 3">
            <a:extLst>
              <a:ext uri="{FF2B5EF4-FFF2-40B4-BE49-F238E27FC236}">
                <a16:creationId xmlns:a16="http://schemas.microsoft.com/office/drawing/2014/main" id="{42B5CC6B-8703-4977-854C-0566AE4F0C6D}"/>
              </a:ext>
            </a:extLst>
          </p:cNvPr>
          <p:cNvSpPr/>
          <p:nvPr/>
        </p:nvSpPr>
        <p:spPr>
          <a:xfrm>
            <a:off x="2339102" y="1352895"/>
            <a:ext cx="304211" cy="46650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141E81F-FA17-30BC-D33D-F999C7D586F2}"/>
              </a:ext>
            </a:extLst>
          </p:cNvPr>
          <p:cNvSpPr txBox="1"/>
          <p:nvPr/>
        </p:nvSpPr>
        <p:spPr>
          <a:xfrm>
            <a:off x="2643313" y="875841"/>
            <a:ext cx="9095518" cy="954107"/>
          </a:xfrm>
          <a:prstGeom prst="rect">
            <a:avLst/>
          </a:prstGeom>
          <a:noFill/>
        </p:spPr>
        <p:txBody>
          <a:bodyPr wrap="square" rtlCol="0">
            <a:spAutoFit/>
          </a:bodyPr>
          <a:lstStyle/>
          <a:p>
            <a:pPr algn="l"/>
            <a:r>
              <a:rPr lang="zh-CN" altLang="en-US" sz="2800" b="1" dirty="0"/>
              <a:t>限时指令</a:t>
            </a:r>
            <a:r>
              <a:rPr lang="zh-CN" altLang="en-US" sz="2800" dirty="0"/>
              <a:t>：系指要求在某一时间段内执行的指令，如果在该时间段内指令未执行，则自动取消。</a:t>
            </a:r>
          </a:p>
        </p:txBody>
      </p:sp>
      <p:sp>
        <p:nvSpPr>
          <p:cNvPr id="18" name="文本框 17">
            <a:extLst>
              <a:ext uri="{FF2B5EF4-FFF2-40B4-BE49-F238E27FC236}">
                <a16:creationId xmlns:a16="http://schemas.microsoft.com/office/drawing/2014/main" id="{25351ECA-CA04-0ABF-F19C-1BEB4E05F400}"/>
              </a:ext>
            </a:extLst>
          </p:cNvPr>
          <p:cNvSpPr txBox="1"/>
          <p:nvPr/>
        </p:nvSpPr>
        <p:spPr>
          <a:xfrm>
            <a:off x="2643899" y="3100643"/>
            <a:ext cx="9094345" cy="954107"/>
          </a:xfrm>
          <a:prstGeom prst="rect">
            <a:avLst/>
          </a:prstGeom>
          <a:noFill/>
        </p:spPr>
        <p:txBody>
          <a:bodyPr wrap="square">
            <a:spAutoFit/>
          </a:bodyPr>
          <a:lstStyle/>
          <a:p>
            <a:r>
              <a:rPr lang="zh-CN" altLang="en-US" sz="2800" b="1" dirty="0"/>
              <a:t>双向指令</a:t>
            </a:r>
            <a:r>
              <a:rPr lang="zh-CN" altLang="en-US" sz="2800" dirty="0"/>
              <a:t>：系指客户向经纪人下达两个指令，一个指令执行后，另一个指令则自动撤销。</a:t>
            </a:r>
          </a:p>
        </p:txBody>
      </p:sp>
      <p:sp>
        <p:nvSpPr>
          <p:cNvPr id="22" name="文本框 21">
            <a:extLst>
              <a:ext uri="{FF2B5EF4-FFF2-40B4-BE49-F238E27FC236}">
                <a16:creationId xmlns:a16="http://schemas.microsoft.com/office/drawing/2014/main" id="{967344AE-2C08-5763-EFB8-26BC2AF820B0}"/>
              </a:ext>
            </a:extLst>
          </p:cNvPr>
          <p:cNvSpPr txBox="1"/>
          <p:nvPr/>
        </p:nvSpPr>
        <p:spPr>
          <a:xfrm>
            <a:off x="2643900" y="5540887"/>
            <a:ext cx="9094344" cy="954107"/>
          </a:xfrm>
          <a:prstGeom prst="rect">
            <a:avLst/>
          </a:prstGeom>
          <a:noFill/>
        </p:spPr>
        <p:txBody>
          <a:bodyPr wrap="square">
            <a:spAutoFit/>
          </a:bodyPr>
          <a:lstStyle/>
          <a:p>
            <a:r>
              <a:rPr lang="zh-CN" altLang="en-US" sz="2800" b="1" dirty="0"/>
              <a:t>套利指令</a:t>
            </a:r>
            <a:r>
              <a:rPr lang="zh-CN" altLang="en-US" sz="2800" dirty="0"/>
              <a:t>：系指同时买入和卖出两种或两种以上期货合约的指令。</a:t>
            </a:r>
          </a:p>
        </p:txBody>
      </p:sp>
    </p:spTree>
    <p:extLst>
      <p:ext uri="{BB962C8B-B14F-4D97-AF65-F5344CB8AC3E}">
        <p14:creationId xmlns:p14="http://schemas.microsoft.com/office/powerpoint/2010/main" val="92023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2</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153589" y="3930223"/>
            <a:ext cx="3884822"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债券组合管理</a:t>
            </a:r>
          </a:p>
        </p:txBody>
      </p:sp>
    </p:spTree>
    <p:extLst>
      <p:ext uri="{BB962C8B-B14F-4D97-AF65-F5344CB8AC3E}">
        <p14:creationId xmlns:p14="http://schemas.microsoft.com/office/powerpoint/2010/main" val="604226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332712" y="250621"/>
            <a:ext cx="295465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期货交易的基本特征</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B8BA441-D612-A006-B046-33237FF6A77B}"/>
              </a:ext>
            </a:extLst>
          </p:cNvPr>
          <p:cNvSpPr txBox="1"/>
          <p:nvPr/>
        </p:nvSpPr>
        <p:spPr>
          <a:xfrm>
            <a:off x="101880" y="3401291"/>
            <a:ext cx="3416320" cy="523220"/>
          </a:xfrm>
          <a:prstGeom prst="rect">
            <a:avLst/>
          </a:prstGeom>
          <a:noFill/>
        </p:spPr>
        <p:txBody>
          <a:bodyPr wrap="none" rtlCol="0">
            <a:spAutoFit/>
          </a:bodyPr>
          <a:lstStyle/>
          <a:p>
            <a:pPr algn="l"/>
            <a:r>
              <a:rPr lang="zh-CN" altLang="en-US" sz="2800" dirty="0"/>
              <a:t>期货交易的基本特征</a:t>
            </a:r>
          </a:p>
        </p:txBody>
      </p:sp>
      <p:sp>
        <p:nvSpPr>
          <p:cNvPr id="6" name="左大括号 5">
            <a:extLst>
              <a:ext uri="{FF2B5EF4-FFF2-40B4-BE49-F238E27FC236}">
                <a16:creationId xmlns:a16="http://schemas.microsoft.com/office/drawing/2014/main" id="{08F24148-07CF-F98A-2DFE-CB963C7F00F0}"/>
              </a:ext>
            </a:extLst>
          </p:cNvPr>
          <p:cNvSpPr/>
          <p:nvPr/>
        </p:nvSpPr>
        <p:spPr>
          <a:xfrm>
            <a:off x="3518199" y="1468582"/>
            <a:ext cx="305655" cy="43965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28D2BC9-4579-3730-B605-74414FD9A375}"/>
              </a:ext>
            </a:extLst>
          </p:cNvPr>
          <p:cNvSpPr txBox="1"/>
          <p:nvPr/>
        </p:nvSpPr>
        <p:spPr>
          <a:xfrm>
            <a:off x="3823853" y="1206972"/>
            <a:ext cx="1980029" cy="523220"/>
          </a:xfrm>
          <a:prstGeom prst="rect">
            <a:avLst/>
          </a:prstGeom>
          <a:noFill/>
        </p:spPr>
        <p:txBody>
          <a:bodyPr wrap="none" rtlCol="0">
            <a:spAutoFit/>
          </a:bodyPr>
          <a:lstStyle/>
          <a:p>
            <a:pPr algn="l"/>
            <a:r>
              <a:rPr lang="zh-CN" altLang="en-US" sz="2800" dirty="0"/>
              <a:t>合约标准化</a:t>
            </a:r>
          </a:p>
        </p:txBody>
      </p:sp>
      <p:sp>
        <p:nvSpPr>
          <p:cNvPr id="8" name="文本框 7">
            <a:extLst>
              <a:ext uri="{FF2B5EF4-FFF2-40B4-BE49-F238E27FC236}">
                <a16:creationId xmlns:a16="http://schemas.microsoft.com/office/drawing/2014/main" id="{93CB656D-2402-CDDC-2188-56BD4E7107DC}"/>
              </a:ext>
            </a:extLst>
          </p:cNvPr>
          <p:cNvSpPr txBox="1"/>
          <p:nvPr/>
        </p:nvSpPr>
        <p:spPr>
          <a:xfrm>
            <a:off x="3823853" y="2086274"/>
            <a:ext cx="1980029" cy="523220"/>
          </a:xfrm>
          <a:prstGeom prst="rect">
            <a:avLst/>
          </a:prstGeom>
          <a:noFill/>
        </p:spPr>
        <p:txBody>
          <a:bodyPr wrap="none" rtlCol="0">
            <a:spAutoFit/>
          </a:bodyPr>
          <a:lstStyle/>
          <a:p>
            <a:pPr algn="l"/>
            <a:r>
              <a:rPr lang="zh-CN" altLang="en-US" sz="2800" dirty="0"/>
              <a:t>交易集中化</a:t>
            </a:r>
          </a:p>
        </p:txBody>
      </p:sp>
      <p:sp>
        <p:nvSpPr>
          <p:cNvPr id="9" name="文本框 8">
            <a:extLst>
              <a:ext uri="{FF2B5EF4-FFF2-40B4-BE49-F238E27FC236}">
                <a16:creationId xmlns:a16="http://schemas.microsoft.com/office/drawing/2014/main" id="{77D46DEC-F2BD-7C75-A9CF-391AF325477C}"/>
              </a:ext>
            </a:extLst>
          </p:cNvPr>
          <p:cNvSpPr txBox="1"/>
          <p:nvPr/>
        </p:nvSpPr>
        <p:spPr>
          <a:xfrm>
            <a:off x="3823853" y="2965576"/>
            <a:ext cx="5221301" cy="523220"/>
          </a:xfrm>
          <a:prstGeom prst="rect">
            <a:avLst/>
          </a:prstGeom>
          <a:noFill/>
        </p:spPr>
        <p:txBody>
          <a:bodyPr wrap="none" rtlCol="0">
            <a:spAutoFit/>
          </a:bodyPr>
          <a:lstStyle/>
          <a:p>
            <a:pPr algn="l"/>
            <a:r>
              <a:rPr lang="zh-CN" altLang="en-US" sz="2800" dirty="0"/>
              <a:t>交割率低（交割率一般低于</a:t>
            </a:r>
            <a:r>
              <a:rPr lang="en-US" altLang="zh-CN" sz="2800" dirty="0"/>
              <a:t>1%</a:t>
            </a:r>
            <a:r>
              <a:rPr lang="zh-CN" altLang="en-US" sz="2800" dirty="0"/>
              <a:t>）</a:t>
            </a:r>
          </a:p>
        </p:txBody>
      </p:sp>
      <p:sp>
        <p:nvSpPr>
          <p:cNvPr id="10" name="文本框 9">
            <a:extLst>
              <a:ext uri="{FF2B5EF4-FFF2-40B4-BE49-F238E27FC236}">
                <a16:creationId xmlns:a16="http://schemas.microsoft.com/office/drawing/2014/main" id="{6E6B47AC-F039-83D2-3095-9C3EC55B4EA1}"/>
              </a:ext>
            </a:extLst>
          </p:cNvPr>
          <p:cNvSpPr txBox="1"/>
          <p:nvPr/>
        </p:nvSpPr>
        <p:spPr>
          <a:xfrm>
            <a:off x="3823853" y="3844878"/>
            <a:ext cx="3416320" cy="523220"/>
          </a:xfrm>
          <a:prstGeom prst="rect">
            <a:avLst/>
          </a:prstGeom>
          <a:noFill/>
        </p:spPr>
        <p:txBody>
          <a:bodyPr wrap="none" rtlCol="0">
            <a:spAutoFit/>
          </a:bodyPr>
          <a:lstStyle/>
          <a:p>
            <a:pPr algn="l"/>
            <a:r>
              <a:rPr lang="zh-CN" altLang="en-US" sz="2800" dirty="0"/>
              <a:t>双向交易与对冲机制</a:t>
            </a:r>
          </a:p>
        </p:txBody>
      </p:sp>
      <p:sp>
        <p:nvSpPr>
          <p:cNvPr id="11" name="文本框 10">
            <a:extLst>
              <a:ext uri="{FF2B5EF4-FFF2-40B4-BE49-F238E27FC236}">
                <a16:creationId xmlns:a16="http://schemas.microsoft.com/office/drawing/2014/main" id="{9CCDF0CB-960C-16A1-B548-9211BE35A89B}"/>
              </a:ext>
            </a:extLst>
          </p:cNvPr>
          <p:cNvSpPr txBox="1"/>
          <p:nvPr/>
        </p:nvSpPr>
        <p:spPr>
          <a:xfrm>
            <a:off x="3823853" y="4724180"/>
            <a:ext cx="1620957" cy="523220"/>
          </a:xfrm>
          <a:prstGeom prst="rect">
            <a:avLst/>
          </a:prstGeom>
          <a:noFill/>
        </p:spPr>
        <p:txBody>
          <a:bodyPr wrap="none" rtlCol="0">
            <a:spAutoFit/>
          </a:bodyPr>
          <a:lstStyle/>
          <a:p>
            <a:pPr algn="l"/>
            <a:r>
              <a:rPr lang="zh-CN" altLang="en-US" sz="2800" dirty="0"/>
              <a:t>杠杆效应</a:t>
            </a:r>
          </a:p>
        </p:txBody>
      </p:sp>
      <p:sp>
        <p:nvSpPr>
          <p:cNvPr id="12" name="文本框 11">
            <a:extLst>
              <a:ext uri="{FF2B5EF4-FFF2-40B4-BE49-F238E27FC236}">
                <a16:creationId xmlns:a16="http://schemas.microsoft.com/office/drawing/2014/main" id="{1957C90D-68F2-06D7-362B-81161773426D}"/>
              </a:ext>
            </a:extLst>
          </p:cNvPr>
          <p:cNvSpPr txBox="1"/>
          <p:nvPr/>
        </p:nvSpPr>
        <p:spPr>
          <a:xfrm>
            <a:off x="3823853" y="5603481"/>
            <a:ext cx="1620957" cy="523220"/>
          </a:xfrm>
          <a:prstGeom prst="rect">
            <a:avLst/>
          </a:prstGeom>
          <a:noFill/>
        </p:spPr>
        <p:txBody>
          <a:bodyPr wrap="none" rtlCol="0">
            <a:spAutoFit/>
          </a:bodyPr>
          <a:lstStyle/>
          <a:p>
            <a:pPr algn="l"/>
            <a:r>
              <a:rPr lang="zh-CN" altLang="en-US" sz="2800" dirty="0"/>
              <a:t>逐日盯市</a:t>
            </a:r>
          </a:p>
        </p:txBody>
      </p:sp>
    </p:spTree>
    <p:extLst>
      <p:ext uri="{BB962C8B-B14F-4D97-AF65-F5344CB8AC3E}">
        <p14:creationId xmlns:p14="http://schemas.microsoft.com/office/powerpoint/2010/main" val="265618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640490"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远期与期货价格</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EEE63F1-7F79-A778-B3FC-98AEE10544FB}"/>
                  </a:ext>
                </a:extLst>
              </p:cNvPr>
              <p:cNvSpPr txBox="1"/>
              <p:nvPr/>
            </p:nvSpPr>
            <p:spPr>
              <a:xfrm>
                <a:off x="240941" y="1047861"/>
                <a:ext cx="11710119" cy="5168851"/>
              </a:xfrm>
              <a:prstGeom prst="rect">
                <a:avLst/>
              </a:prstGeom>
              <a:noFill/>
            </p:spPr>
            <p:txBody>
              <a:bodyPr wrap="square" rtlCol="0">
                <a:spAutoFit/>
              </a:bodyPr>
              <a:lstStyle/>
              <a:p>
                <a:r>
                  <a:rPr lang="zh-CN" altLang="en-US" sz="2800" dirty="0"/>
                  <a:t>若记</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𝑓</m:t>
                        </m:r>
                      </m:sub>
                    </m:sSub>
                  </m:oMath>
                </a14:m>
                <a:r>
                  <a:rPr lang="zh-CN" altLang="en-US" sz="2800" dirty="0"/>
                  <a:t>为期货价格，</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b="0" i="1" smtClean="0">
                            <a:latin typeface="Cambria Math" panose="02040503050406030204" pitchFamily="18" charset="0"/>
                          </a:rPr>
                          <m:t>𝑠</m:t>
                        </m:r>
                      </m:sub>
                    </m:sSub>
                  </m:oMath>
                </a14:m>
                <a:r>
                  <a:rPr lang="zh-CN" altLang="en-US" sz="2800" dirty="0"/>
                  <a:t>为现货价格，</a:t>
                </a:r>
                <a:r>
                  <a:rPr lang="en-US" altLang="zh-CN" sz="2800" dirty="0"/>
                  <a:t> </a:t>
                </a:r>
                <a14:m>
                  <m:oMath xmlns:m="http://schemas.openxmlformats.org/officeDocument/2006/math">
                    <m:r>
                      <a:rPr lang="en-US" altLang="zh-CN" sz="2800" b="0" i="1" smtClean="0">
                        <a:latin typeface="Cambria Math" panose="02040503050406030204" pitchFamily="18" charset="0"/>
                      </a:rPr>
                      <m:t>𝑟</m:t>
                    </m:r>
                  </m:oMath>
                </a14:m>
                <a:r>
                  <a:rPr lang="zh-CN" altLang="en-US" sz="2800" dirty="0"/>
                  <a:t>为市场利率，期货合约到期时间为</a:t>
                </a:r>
                <a14:m>
                  <m:oMath xmlns:m="http://schemas.openxmlformats.org/officeDocument/2006/math">
                    <m:r>
                      <a:rPr lang="en-US" altLang="zh-CN" sz="2800" b="0" i="1" smtClean="0">
                        <a:latin typeface="Cambria Math" panose="02040503050406030204" pitchFamily="18" charset="0"/>
                      </a:rPr>
                      <m:t>𝑇</m:t>
                    </m:r>
                  </m:oMath>
                </a14:m>
                <a:r>
                  <a:rPr lang="zh-CN" altLang="en-US" sz="2800" dirty="0"/>
                  <a:t>，假如忽略期货交易成本和商品储藏成本，则期货价格可以简化为：</a:t>
                </a:r>
                <a:endParaRPr lang="en-US" altLang="zh-CN" sz="2800" dirty="0"/>
              </a:p>
              <a:p>
                <a:endParaRPr lang="en-US" altLang="zh-CN" sz="1400" dirty="0"/>
              </a:p>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𝑓</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𝑠</m:t>
                          </m:r>
                        </m:sub>
                      </m:sSub>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r>
                            <a:rPr lang="en-US" altLang="zh-CN" sz="2800" b="0" i="1" smtClean="0">
                              <a:latin typeface="Cambria Math" panose="02040503050406030204" pitchFamily="18" charset="0"/>
                            </a:rPr>
                            <m:t>)</m:t>
                          </m:r>
                        </m:e>
                        <m:sup>
                          <m:r>
                            <a:rPr lang="en-US" altLang="zh-CN" sz="2800" b="0" i="1" smtClean="0">
                              <a:latin typeface="Cambria Math" panose="02040503050406030204" pitchFamily="18" charset="0"/>
                            </a:rPr>
                            <m:t>𝑇</m:t>
                          </m:r>
                        </m:sup>
                      </m:sSup>
                      <m:r>
                        <a:rPr lang="en-US" altLang="zh-CN" sz="2800" b="0" i="1" smtClean="0">
                          <a:latin typeface="Cambria Math" panose="02040503050406030204" pitchFamily="18" charset="0"/>
                        </a:rPr>
                        <m:t>                                                              (1)</m:t>
                      </m:r>
                    </m:oMath>
                  </m:oMathPara>
                </a14:m>
                <a:endParaRPr lang="en-US" altLang="zh-CN" sz="2800" dirty="0"/>
              </a:p>
              <a:p>
                <a:endParaRPr lang="en-US" altLang="zh-CN" sz="1400" dirty="0"/>
              </a:p>
              <a:p>
                <a:r>
                  <a:rPr lang="zh-CN" altLang="en-US" sz="2800" dirty="0"/>
                  <a:t>若期货价格满足式（</a:t>
                </a:r>
                <a:r>
                  <a:rPr lang="en-US" altLang="zh-CN" sz="2800" dirty="0"/>
                  <a:t>1</a:t>
                </a:r>
                <a:r>
                  <a:rPr lang="zh-CN" altLang="en-US" sz="2800" dirty="0"/>
                  <a:t>），则市场上不存在套利机会。</a:t>
                </a:r>
                <a:endParaRPr lang="en-US" altLang="zh-CN" sz="2800" dirty="0"/>
              </a:p>
              <a:p>
                <a:endParaRPr lang="en-US" altLang="zh-CN" sz="1400" dirty="0"/>
              </a:p>
              <a:p>
                <a:r>
                  <a:rPr lang="zh-CN" altLang="en-US" sz="2800" dirty="0"/>
                  <a:t>我们把现货价格与期货价格之差定义为基差</a:t>
                </a:r>
                <a14:m>
                  <m:oMath xmlns:m="http://schemas.openxmlformats.org/officeDocument/2006/math">
                    <m:r>
                      <a:rPr lang="en-US" altLang="zh-CN" sz="2800" i="1" dirty="0" smtClean="0">
                        <a:latin typeface="Cambria Math" panose="02040503050406030204" pitchFamily="18" charset="0"/>
                      </a:rPr>
                      <m:t>𝐵</m:t>
                    </m:r>
                  </m:oMath>
                </a14:m>
                <a:r>
                  <a:rPr lang="zh-CN" altLang="en-US" sz="2800" dirty="0"/>
                  <a:t>，则有：</a:t>
                </a:r>
                <a:endParaRPr lang="en-US" altLang="zh-CN" sz="2800" dirty="0"/>
              </a:p>
              <a:p>
                <a:endParaRPr lang="en-US" altLang="zh-CN" sz="1400" dirty="0"/>
              </a:p>
              <a:p>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rPr>
                        <m:t>𝐵</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𝑠</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m:t>
                          </m:r>
                          <m:r>
                            <a:rPr lang="en-US" altLang="zh-CN" sz="2800" i="1">
                              <a:latin typeface="Cambria Math" panose="02040503050406030204" pitchFamily="18" charset="0"/>
                            </a:rPr>
                            <m:t>𝑃</m:t>
                          </m:r>
                        </m:e>
                        <m:sub>
                          <m:r>
                            <a:rPr lang="en-US" altLang="zh-CN" sz="2800" i="1">
                              <a:latin typeface="Cambria Math" panose="02040503050406030204" pitchFamily="18" charset="0"/>
                            </a:rPr>
                            <m:t>𝑓</m:t>
                          </m:r>
                        </m:sub>
                      </m:sSub>
                      <m:r>
                        <a:rPr lang="en-US" altLang="zh-CN" sz="2800" b="0" i="1" smtClean="0">
                          <a:latin typeface="Cambria Math" panose="02040503050406030204" pitchFamily="18" charset="0"/>
                        </a:rPr>
                        <m:t> =</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𝑠</m:t>
                          </m:r>
                        </m:sub>
                      </m:sSub>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[1−</m:t>
                          </m:r>
                          <m:r>
                            <a:rPr lang="en-US" altLang="zh-CN" sz="2800" i="1">
                              <a:latin typeface="Cambria Math" panose="02040503050406030204" pitchFamily="18" charset="0"/>
                            </a:rPr>
                            <m:t>(1+</m:t>
                          </m:r>
                          <m:r>
                            <a:rPr lang="en-US" altLang="zh-CN" sz="2800" i="1">
                              <a:latin typeface="Cambria Math" panose="02040503050406030204" pitchFamily="18" charset="0"/>
                            </a:rPr>
                            <m:t>𝑟</m:t>
                          </m:r>
                          <m:r>
                            <a:rPr lang="en-US" altLang="zh-CN" sz="2800" i="1">
                              <a:latin typeface="Cambria Math" panose="02040503050406030204" pitchFamily="18" charset="0"/>
                            </a:rPr>
                            <m:t>)</m:t>
                          </m:r>
                        </m:e>
                        <m:sup>
                          <m:r>
                            <a:rPr lang="en-US" altLang="zh-CN" sz="2800" i="1">
                              <a:latin typeface="Cambria Math" panose="02040503050406030204" pitchFamily="18" charset="0"/>
                            </a:rPr>
                            <m:t>𝑇</m:t>
                          </m:r>
                        </m:sup>
                      </m:sSup>
                      <m:r>
                        <a:rPr lang="en-US" altLang="zh-CN" sz="2800" b="0" i="1" smtClean="0">
                          <a:latin typeface="Cambria Math" panose="02040503050406030204" pitchFamily="18" charset="0"/>
                        </a:rPr>
                        <m:t>]                                     (2)</m:t>
                      </m:r>
                    </m:oMath>
                  </m:oMathPara>
                </a14:m>
                <a:endParaRPr lang="en-US" altLang="zh-CN" sz="2800" dirty="0"/>
              </a:p>
              <a:p>
                <a:endParaRPr lang="en-US" altLang="zh-CN" sz="1400" dirty="0"/>
              </a:p>
              <a:p>
                <a:r>
                  <a:rPr lang="zh-CN" altLang="en-US" sz="2800" dirty="0"/>
                  <a:t>若现货价格低于期货价格（或近期期货价格低于远期期货价格），基差为负，称为“期货升水”或“现货贴水”；若现货价格高于期货价格（或近期期货价格高于远期期货价格），基差为正，称为“期货贴水”或“现货升水”；</a:t>
                </a:r>
              </a:p>
            </p:txBody>
          </p:sp>
        </mc:Choice>
        <mc:Fallback xmlns="">
          <p:sp>
            <p:nvSpPr>
              <p:cNvPr id="3" name="文本框 2">
                <a:extLst>
                  <a:ext uri="{FF2B5EF4-FFF2-40B4-BE49-F238E27FC236}">
                    <a16:creationId xmlns:a16="http://schemas.microsoft.com/office/drawing/2014/main" id="{6EEE63F1-7F79-A778-B3FC-98AEE10544FB}"/>
                  </a:ext>
                </a:extLst>
              </p:cNvPr>
              <p:cNvSpPr txBox="1">
                <a:spLocks noRot="1" noChangeAspect="1" noMove="1" noResize="1" noEditPoints="1" noAdjustHandles="1" noChangeArrowheads="1" noChangeShapeType="1" noTextEdit="1"/>
              </p:cNvSpPr>
              <p:nvPr/>
            </p:nvSpPr>
            <p:spPr>
              <a:xfrm>
                <a:off x="240941" y="1047861"/>
                <a:ext cx="11710119" cy="5168851"/>
              </a:xfrm>
              <a:prstGeom prst="rect">
                <a:avLst/>
              </a:prstGeom>
              <a:blipFill>
                <a:blip r:embed="rId4"/>
                <a:stretch>
                  <a:fillRect l="-1094" t="-1297" b="-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4678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1409933"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基差</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627D94FB-828F-2D3A-94D8-DC1F706B10F6}"/>
              </a:ext>
            </a:extLst>
          </p:cNvPr>
          <p:cNvSpPr txBox="1"/>
          <p:nvPr/>
        </p:nvSpPr>
        <p:spPr>
          <a:xfrm>
            <a:off x="809212" y="1982450"/>
            <a:ext cx="10573576" cy="2893100"/>
          </a:xfrm>
          <a:prstGeom prst="rect">
            <a:avLst/>
          </a:prstGeom>
          <a:noFill/>
        </p:spPr>
        <p:txBody>
          <a:bodyPr wrap="square" rtlCol="0">
            <a:spAutoFit/>
          </a:bodyPr>
          <a:lstStyle/>
          <a:p>
            <a:pPr algn="l"/>
            <a:r>
              <a:rPr lang="zh-CN" altLang="en-US" sz="2800" dirty="0"/>
              <a:t>现货上涨幅度＞期货上涨幅度，基差走强；</a:t>
            </a:r>
            <a:endParaRPr lang="en-US" altLang="zh-CN" sz="2800" dirty="0"/>
          </a:p>
          <a:p>
            <a:pPr algn="l"/>
            <a:r>
              <a:rPr lang="zh-CN" altLang="en-US" sz="2800" dirty="0"/>
              <a:t>现货上涨幅度＜期货上涨幅度，基差走弱。</a:t>
            </a:r>
            <a:endParaRPr lang="en-US" altLang="zh-CN" sz="2800" dirty="0"/>
          </a:p>
          <a:p>
            <a:pPr algn="l"/>
            <a:endParaRPr lang="en-US" altLang="zh-CN" sz="1400" dirty="0"/>
          </a:p>
          <a:p>
            <a:pPr algn="l"/>
            <a:r>
              <a:rPr lang="zh-CN" altLang="en-US" sz="2800" dirty="0"/>
              <a:t>对于卖空套期保值而言，若基差走强，则套期保值后的投资组合的总价值将会增加，卖空套期保值的效果将会增加；</a:t>
            </a:r>
            <a:endParaRPr lang="en-US" altLang="zh-CN" sz="2800" dirty="0"/>
          </a:p>
          <a:p>
            <a:r>
              <a:rPr lang="zh-CN" altLang="en-US" sz="2800" dirty="0"/>
              <a:t>反之对于买入套期保值而言，若基差走强，则套期保值后的投资组合的总价值将会减少，卖空套期保值的效果将会削弱。</a:t>
            </a:r>
            <a:endParaRPr lang="en-US" altLang="zh-CN" sz="2800" dirty="0"/>
          </a:p>
        </p:txBody>
      </p:sp>
    </p:spTree>
    <p:extLst>
      <p:ext uri="{BB962C8B-B14F-4D97-AF65-F5344CB8AC3E}">
        <p14:creationId xmlns:p14="http://schemas.microsoft.com/office/powerpoint/2010/main" val="4344278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最佳套期比例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6EFBD77-B7EE-CCD0-91E2-13C1912233A7}"/>
                  </a:ext>
                </a:extLst>
              </p:cNvPr>
              <p:cNvSpPr txBox="1"/>
              <p:nvPr/>
            </p:nvSpPr>
            <p:spPr>
              <a:xfrm>
                <a:off x="124615" y="2450623"/>
                <a:ext cx="11942770" cy="1956754"/>
              </a:xfrm>
              <a:prstGeom prst="rect">
                <a:avLst/>
              </a:prstGeom>
              <a:noFill/>
            </p:spPr>
            <p:txBody>
              <a:bodyPr wrap="square" rtlCol="0">
                <a:spAutoFit/>
              </a:bodyPr>
              <a:lstStyle/>
              <a:p>
                <a:pPr algn="l"/>
                <a:r>
                  <a:rPr lang="zh-CN" altLang="en-US" sz="2800" dirty="0">
                    <a:latin typeface="+mn-ea"/>
                  </a:rPr>
                  <a:t>如果套期保值的目的是使风险最小化，那么最佳的期货合约与风险暴露资产大小的比率为，即最佳套期比率：</a:t>
                </a:r>
                <a:endParaRPr lang="en-US" altLang="zh-CN" sz="2800" dirty="0">
                  <a:latin typeface="+mn-ea"/>
                </a:endParaRPr>
              </a:p>
              <a:p>
                <a:pPr algn="l"/>
                <a:endParaRPr lang="en-US" altLang="zh-CN" sz="1400" dirty="0">
                  <a:latin typeface="+mn-ea"/>
                </a:endParaRPr>
              </a:p>
              <a:p>
                <a:pPr algn="l"/>
                <a14:m>
                  <m:oMathPara xmlns:m="http://schemas.openxmlformats.org/officeDocument/2006/math">
                    <m:oMathParaPr>
                      <m:jc m:val="centerGroup"/>
                    </m:oMathParaPr>
                    <m:oMath xmlns:m="http://schemas.openxmlformats.org/officeDocument/2006/math">
                      <m:r>
                        <a:rPr lang="zh-CN" altLang="en-US" sz="2400" i="1" dirty="0" smtClean="0">
                          <a:latin typeface="Cambria Math" panose="02040503050406030204" pitchFamily="18" charset="0"/>
                        </a:rPr>
                        <m:t>最佳套期比例</m:t>
                      </m:r>
                      <m:r>
                        <a:rPr lang="en-US" altLang="zh-CN" sz="2400" i="1" dirty="0" smtClean="0">
                          <a:latin typeface="Cambria Math" panose="02040503050406030204" pitchFamily="18" charset="0"/>
                        </a:rPr>
                        <m:t>=</m:t>
                      </m:r>
                      <m:f>
                        <m:fPr>
                          <m:ctrlPr>
                            <a:rPr lang="en-US" altLang="zh-CN" sz="2400" i="1" dirty="0" smtClean="0">
                              <a:latin typeface="Cambria Math" panose="02040503050406030204" pitchFamily="18" charset="0"/>
                            </a:rPr>
                          </m:ctrlPr>
                        </m:fPr>
                        <m:num>
                          <m:r>
                            <a:rPr lang="zh-CN" altLang="en-US" sz="2400" i="1" dirty="0">
                              <a:latin typeface="Cambria Math" panose="02040503050406030204" pitchFamily="18" charset="0"/>
                            </a:rPr>
                            <m:t>现货</m:t>
                          </m:r>
                          <m:r>
                            <a:rPr lang="zh-CN" altLang="en-US" sz="2400" i="1" dirty="0" smtClean="0">
                              <a:latin typeface="Cambria Math" panose="02040503050406030204" pitchFamily="18" charset="0"/>
                            </a:rPr>
                            <m:t>价格</m:t>
                          </m:r>
                          <m:r>
                            <a:rPr lang="zh-CN" altLang="en-US" sz="2400" i="1" dirty="0">
                              <a:latin typeface="Cambria Math" panose="02040503050406030204" pitchFamily="18" charset="0"/>
                            </a:rPr>
                            <m:t>变化</m:t>
                          </m:r>
                          <m:r>
                            <a:rPr lang="zh-CN" altLang="en-US" sz="2400" i="1" dirty="0" smtClean="0">
                              <a:latin typeface="Cambria Math" panose="02040503050406030204" pitchFamily="18" charset="0"/>
                            </a:rPr>
                            <m:t>和</m:t>
                          </m:r>
                          <m:r>
                            <a:rPr lang="zh-CN" altLang="en-US" sz="2400" i="1" dirty="0">
                              <a:latin typeface="Cambria Math" panose="02040503050406030204" pitchFamily="18" charset="0"/>
                            </a:rPr>
                            <m:t>期货价格变化</m:t>
                          </m:r>
                          <m:r>
                            <a:rPr lang="zh-CN" altLang="en-US" sz="2400" i="1" dirty="0" smtClean="0">
                              <a:latin typeface="Cambria Math" panose="02040503050406030204" pitchFamily="18" charset="0"/>
                            </a:rPr>
                            <m:t>的</m:t>
                          </m:r>
                          <m:r>
                            <a:rPr lang="zh-CN" altLang="en-US" sz="2400" i="1" dirty="0">
                              <a:latin typeface="Cambria Math" panose="02040503050406030204" pitchFamily="18" charset="0"/>
                            </a:rPr>
                            <m:t>相关系数</m:t>
                          </m:r>
                          <m:r>
                            <a:rPr lang="en-US" altLang="zh-CN" sz="2400" i="1" dirty="0" smtClean="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现货价格</m:t>
                          </m:r>
                          <m:r>
                            <a:rPr lang="zh-CN" altLang="en-US" sz="2400" i="1" dirty="0" smtClean="0">
                              <a:latin typeface="Cambria Math" panose="02040503050406030204" pitchFamily="18" charset="0"/>
                              <a:ea typeface="Cambria Math" panose="02040503050406030204" pitchFamily="18" charset="0"/>
                            </a:rPr>
                            <m:t>变化</m:t>
                          </m:r>
                          <m:r>
                            <a:rPr lang="zh-CN" altLang="en-US" sz="2400" i="1" dirty="0">
                              <a:latin typeface="Cambria Math" panose="02040503050406030204" pitchFamily="18" charset="0"/>
                              <a:ea typeface="Cambria Math" panose="02040503050406030204" pitchFamily="18" charset="0"/>
                            </a:rPr>
                            <m:t>的</m:t>
                          </m:r>
                          <m:r>
                            <a:rPr lang="zh-CN" altLang="en-US" sz="2400" i="1" dirty="0" smtClean="0">
                              <a:latin typeface="Cambria Math" panose="02040503050406030204" pitchFamily="18" charset="0"/>
                              <a:ea typeface="Cambria Math" panose="02040503050406030204" pitchFamily="18" charset="0"/>
                            </a:rPr>
                            <m:t>标准差</m:t>
                          </m:r>
                        </m:num>
                        <m:den>
                          <m:r>
                            <a:rPr lang="zh-CN" altLang="en-US" sz="2400" i="1" dirty="0">
                              <a:latin typeface="Cambria Math" panose="02040503050406030204" pitchFamily="18" charset="0"/>
                            </a:rPr>
                            <m:t>期货</m:t>
                          </m:r>
                          <m:r>
                            <a:rPr lang="zh-CN" altLang="en-US" sz="2400" i="1" dirty="0" smtClean="0">
                              <a:latin typeface="Cambria Math" panose="02040503050406030204" pitchFamily="18" charset="0"/>
                            </a:rPr>
                            <m:t>价格变化</m:t>
                          </m:r>
                          <m:r>
                            <a:rPr lang="zh-CN" altLang="en-US" sz="2400" i="1" dirty="0">
                              <a:latin typeface="Cambria Math" panose="02040503050406030204" pitchFamily="18" charset="0"/>
                            </a:rPr>
                            <m:t>的</m:t>
                          </m:r>
                          <m:r>
                            <a:rPr lang="zh-CN" altLang="en-US" sz="2400" i="1" dirty="0" smtClean="0">
                              <a:latin typeface="Cambria Math" panose="02040503050406030204" pitchFamily="18" charset="0"/>
                            </a:rPr>
                            <m:t>标准差</m:t>
                          </m:r>
                        </m:den>
                      </m:f>
                    </m:oMath>
                  </m:oMathPara>
                </a14:m>
                <a:endParaRPr lang="zh-CN" altLang="en-US" sz="2400" dirty="0"/>
              </a:p>
            </p:txBody>
          </p:sp>
        </mc:Choice>
        <mc:Fallback xmlns="">
          <p:sp>
            <p:nvSpPr>
              <p:cNvPr id="3" name="文本框 2">
                <a:extLst>
                  <a:ext uri="{FF2B5EF4-FFF2-40B4-BE49-F238E27FC236}">
                    <a16:creationId xmlns:a16="http://schemas.microsoft.com/office/drawing/2014/main" id="{46EFBD77-B7EE-CCD0-91E2-13C1912233A7}"/>
                  </a:ext>
                </a:extLst>
              </p:cNvPr>
              <p:cNvSpPr txBox="1">
                <a:spLocks noRot="1" noChangeAspect="1" noMove="1" noResize="1" noEditPoints="1" noAdjustHandles="1" noChangeArrowheads="1" noChangeShapeType="1" noTextEdit="1"/>
              </p:cNvSpPr>
              <p:nvPr/>
            </p:nvSpPr>
            <p:spPr>
              <a:xfrm>
                <a:off x="124615" y="2450623"/>
                <a:ext cx="11942770" cy="1956754"/>
              </a:xfrm>
              <a:prstGeom prst="rect">
                <a:avLst/>
              </a:prstGeom>
              <a:blipFill>
                <a:blip r:embed="rId4"/>
                <a:stretch>
                  <a:fillRect l="-1020" t="-3427" r="-5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07584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5319868" y="2492701"/>
            <a:ext cx="2380129" cy="1200329"/>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7200" dirty="0"/>
              <a:t>End</a:t>
            </a:r>
            <a:r>
              <a:rPr lang="zh-CN" altLang="en-US" sz="7200" dirty="0"/>
              <a:t>！</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657689" y="4365299"/>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3"/>
            </p:custDataLst>
          </p:nvPr>
        </p:nvSpPr>
        <p:spPr>
          <a:xfrm>
            <a:off x="3437866"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4"/>
            </p:custDataLst>
          </p:nvPr>
        </p:nvSpPr>
        <p:spPr>
          <a:xfrm>
            <a:off x="7745694"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Tree>
    <p:extLst>
      <p:ext uri="{BB962C8B-B14F-4D97-AF65-F5344CB8AC3E}">
        <p14:creationId xmlns:p14="http://schemas.microsoft.com/office/powerpoint/2010/main" val="195356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640490" y="250621"/>
            <a:ext cx="233910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利率的期限结构</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pic>
        <p:nvPicPr>
          <p:cNvPr id="3" name="图片 2">
            <a:extLst>
              <a:ext uri="{FF2B5EF4-FFF2-40B4-BE49-F238E27FC236}">
                <a16:creationId xmlns:a16="http://schemas.microsoft.com/office/drawing/2014/main" id="{8D0826D1-054A-42C7-79BD-A57BB9DA4525}"/>
              </a:ext>
            </a:extLst>
          </p:cNvPr>
          <p:cNvPicPr>
            <a:picLocks noChangeAspect="1"/>
          </p:cNvPicPr>
          <p:nvPr/>
        </p:nvPicPr>
        <p:blipFill>
          <a:blip r:embed="rId3"/>
          <a:stretch>
            <a:fillRect/>
          </a:stretch>
        </p:blipFill>
        <p:spPr>
          <a:xfrm>
            <a:off x="2039056" y="1047861"/>
            <a:ext cx="8113888" cy="4443941"/>
          </a:xfrm>
          <a:prstGeom prst="rect">
            <a:avLst/>
          </a:prstGeom>
        </p:spPr>
      </p:pic>
      <p:sp>
        <p:nvSpPr>
          <p:cNvPr id="4" name="文本框 3">
            <a:extLst>
              <a:ext uri="{FF2B5EF4-FFF2-40B4-BE49-F238E27FC236}">
                <a16:creationId xmlns:a16="http://schemas.microsoft.com/office/drawing/2014/main" id="{79A7C87C-6B74-0F49-A0E0-ED4C4FB5F5F8}"/>
              </a:ext>
            </a:extLst>
          </p:cNvPr>
          <p:cNvSpPr txBox="1"/>
          <p:nvPr/>
        </p:nvSpPr>
        <p:spPr>
          <a:xfrm>
            <a:off x="2082722" y="5722460"/>
            <a:ext cx="8026556" cy="523220"/>
          </a:xfrm>
          <a:prstGeom prst="rect">
            <a:avLst/>
          </a:prstGeom>
          <a:noFill/>
        </p:spPr>
        <p:txBody>
          <a:bodyPr wrap="none" rtlCol="0">
            <a:spAutoFit/>
          </a:bodyPr>
          <a:lstStyle/>
          <a:p>
            <a:r>
              <a:rPr lang="zh-CN" altLang="en-US" sz="2800" dirty="0"/>
              <a:t>利率的四种期限结构（参考</a:t>
            </a:r>
            <a:r>
              <a:rPr lang="en-US" altLang="zh-CN" sz="2800" dirty="0"/>
              <a:t>《</a:t>
            </a:r>
            <a:r>
              <a:rPr lang="zh-CN" altLang="en-US" sz="2800" dirty="0"/>
              <a:t>货币金融学</a:t>
            </a:r>
            <a:r>
              <a:rPr lang="en-US" altLang="zh-CN" sz="2800" dirty="0"/>
              <a:t>》CH3</a:t>
            </a:r>
            <a:r>
              <a:rPr lang="zh-CN" altLang="en-US" sz="2800" dirty="0"/>
              <a:t>）</a:t>
            </a:r>
          </a:p>
        </p:txBody>
      </p:sp>
    </p:spTree>
    <p:extLst>
      <p:ext uri="{BB962C8B-B14F-4D97-AF65-F5344CB8AC3E}">
        <p14:creationId xmlns:p14="http://schemas.microsoft.com/office/powerpoint/2010/main" val="31442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948266" y="250621"/>
            <a:ext cx="172354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息票剥离法</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C53ED811-F8FF-CD5C-A30E-6854F39E418B}"/>
              </a:ext>
            </a:extLst>
          </p:cNvPr>
          <p:cNvSpPr txBox="1"/>
          <p:nvPr/>
        </p:nvSpPr>
        <p:spPr>
          <a:xfrm>
            <a:off x="636495" y="1766047"/>
            <a:ext cx="10238700" cy="523220"/>
          </a:xfrm>
          <a:prstGeom prst="rect">
            <a:avLst/>
          </a:prstGeom>
          <a:noFill/>
        </p:spPr>
        <p:txBody>
          <a:bodyPr wrap="none" rtlCol="0">
            <a:spAutoFit/>
          </a:bodyPr>
          <a:lstStyle/>
          <a:p>
            <a:pPr algn="l"/>
            <a:r>
              <a:rPr lang="zh-CN" altLang="en-US" sz="2800" dirty="0"/>
              <a:t>息票剥离法：将附息债券剥离成若干个不同年限的零息票债券。</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F2544E1-868A-714D-B052-8C8934142196}"/>
                  </a:ext>
                </a:extLst>
              </p:cNvPr>
              <p:cNvSpPr txBox="1"/>
              <p:nvPr/>
            </p:nvSpPr>
            <p:spPr>
              <a:xfrm>
                <a:off x="636495" y="3540235"/>
                <a:ext cx="11191797" cy="1624547"/>
              </a:xfrm>
              <a:prstGeom prst="rect">
                <a:avLst/>
              </a:prstGeom>
              <a:noFill/>
            </p:spPr>
            <p:txBody>
              <a:bodyPr wrap="square" rtlCol="0">
                <a:spAutoFit/>
              </a:bodyPr>
              <a:lstStyle/>
              <a:p>
                <a:r>
                  <a:rPr lang="zh-CN" altLang="en-US" sz="2800" dirty="0">
                    <a:latin typeface="+mn-ea"/>
                  </a:rPr>
                  <a:t>对于面值为</a:t>
                </a:r>
                <a:r>
                  <a:rPr lang="en-US" altLang="zh-CN" sz="2800" dirty="0">
                    <a:latin typeface="+mn-ea"/>
                  </a:rPr>
                  <a:t>100</a:t>
                </a:r>
                <a:r>
                  <a:rPr lang="zh-CN" altLang="en-US" sz="2800" dirty="0">
                    <a:latin typeface="+mn-ea"/>
                  </a:rPr>
                  <a:t>元、票面利率为</a:t>
                </a:r>
                <a14:m>
                  <m:oMath xmlns:m="http://schemas.openxmlformats.org/officeDocument/2006/math">
                    <m:r>
                      <a:rPr lang="en-US" altLang="zh-CN" sz="2800" i="1" dirty="0" smtClean="0">
                        <a:latin typeface="Cambria Math" panose="02040503050406030204" pitchFamily="18" charset="0"/>
                      </a:rPr>
                      <m:t>𝑖</m:t>
                    </m:r>
                  </m:oMath>
                </a14:m>
                <a:r>
                  <a:rPr lang="zh-CN" altLang="en-US" sz="2800" dirty="0">
                    <a:latin typeface="+mn-ea"/>
                  </a:rPr>
                  <a:t>、期限为</a:t>
                </a:r>
                <a:r>
                  <a:rPr lang="en-US" altLang="zh-CN" sz="2800" dirty="0">
                    <a:latin typeface="+mn-ea"/>
                  </a:rPr>
                  <a:t>n</a:t>
                </a:r>
                <a:r>
                  <a:rPr lang="zh-CN" altLang="en-US" sz="2800" dirty="0">
                    <a:latin typeface="+mn-ea"/>
                  </a:rPr>
                  <a:t>期的附息债券进行息票剥离：</a:t>
                </a:r>
                <a:endParaRPr lang="en-US" altLang="zh-CN" sz="2800" dirty="0">
                  <a:latin typeface="+mn-ea"/>
                </a:endParaRPr>
              </a:p>
              <a:p>
                <a:endParaRPr lang="en-US" altLang="zh-CN" sz="1400" dirty="0">
                  <a:latin typeface="+mn-ea"/>
                </a:endParaRPr>
              </a:p>
              <a:p>
                <a:pPr/>
                <a14:m>
                  <m:oMathPara xmlns:m="http://schemas.openxmlformats.org/officeDocument/2006/math">
                    <m:oMathParaPr>
                      <m:jc m:val="centerGroup"/>
                    </m:oMathParaPr>
                    <m:oMath xmlns:m="http://schemas.openxmlformats.org/officeDocument/2006/math">
                      <m:r>
                        <a:rPr lang="en-US" altLang="zh-CN" sz="2800" i="1" dirty="0" smtClean="0">
                          <a:latin typeface="Cambria Math" panose="02040503050406030204" pitchFamily="18" charset="0"/>
                        </a:rPr>
                        <m:t>𝑃</m:t>
                      </m:r>
                      <m:r>
                        <a:rPr lang="en-US" altLang="zh-CN" sz="2800" i="1" dirty="0" smtClean="0">
                          <a:latin typeface="Cambria Math" panose="02040503050406030204" pitchFamily="18" charset="0"/>
                        </a:rPr>
                        <m:t>=</m:t>
                      </m:r>
                      <m:f>
                        <m:fPr>
                          <m:ctrlPr>
                            <a:rPr lang="en-US" altLang="zh-CN" sz="2800" i="1" dirty="0" smtClean="0">
                              <a:latin typeface="Cambria Math" panose="02040503050406030204" pitchFamily="18" charset="0"/>
                            </a:rPr>
                          </m:ctrlPr>
                        </m:fPr>
                        <m:num>
                          <m:r>
                            <a:rPr lang="en-US" altLang="zh-CN" sz="2800" b="0" i="1" dirty="0" smtClean="0">
                              <a:latin typeface="Cambria Math" panose="02040503050406030204" pitchFamily="18" charset="0"/>
                            </a:rPr>
                            <m:t>100</m:t>
                          </m:r>
                          <m:r>
                            <a:rPr lang="en-US" altLang="zh-CN" sz="2800" b="0" i="1" dirty="0" smtClean="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𝑖</m:t>
                          </m:r>
                        </m:num>
                        <m:den>
                          <m:r>
                            <a:rPr lang="en-US" altLang="zh-CN" sz="2800" b="0" i="1" dirty="0" smtClean="0">
                              <a:latin typeface="Cambria Math" panose="02040503050406030204" pitchFamily="18" charset="0"/>
                            </a:rPr>
                            <m:t>1+</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𝑦</m:t>
                              </m:r>
                            </m:e>
                            <m:sub>
                              <m:r>
                                <a:rPr lang="en-US" altLang="zh-CN" sz="2800" b="0" i="1" dirty="0" smtClean="0">
                                  <a:latin typeface="Cambria Math" panose="02040503050406030204" pitchFamily="18" charset="0"/>
                                </a:rPr>
                                <m:t>1</m:t>
                              </m:r>
                            </m:sub>
                          </m:sSub>
                        </m:den>
                      </m:f>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100</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𝑖</m:t>
                          </m:r>
                        </m:num>
                        <m:den>
                          <m:sSup>
                            <m:sSupPr>
                              <m:ctrlPr>
                                <a:rPr lang="en-US" altLang="zh-CN" sz="2800" b="0" i="1" dirty="0" smtClean="0">
                                  <a:latin typeface="Cambria Math" panose="02040503050406030204" pitchFamily="18" charset="0"/>
                                </a:rPr>
                              </m:ctrlPr>
                            </m:sSupPr>
                            <m:e>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rPr>
                                <m:t>1+</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𝑦</m:t>
                                  </m:r>
                                </m:e>
                                <m:sub>
                                  <m:r>
                                    <a:rPr lang="en-US" altLang="zh-CN" sz="2800" i="1" dirty="0">
                                      <a:latin typeface="Cambria Math" panose="02040503050406030204" pitchFamily="18" charset="0"/>
                                    </a:rPr>
                                    <m:t>2</m:t>
                                  </m:r>
                                </m:sub>
                              </m:sSub>
                              <m:r>
                                <a:rPr lang="en-US" altLang="zh-CN" sz="2800" i="1" dirty="0">
                                  <a:latin typeface="Cambria Math" panose="02040503050406030204" pitchFamily="18" charset="0"/>
                                </a:rPr>
                                <m:t>)</m:t>
                              </m:r>
                            </m:e>
                            <m:sup>
                              <m:r>
                                <a:rPr lang="en-US" altLang="zh-CN" sz="2800" b="0" i="1" dirty="0" smtClean="0">
                                  <a:latin typeface="Cambria Math" panose="02040503050406030204" pitchFamily="18" charset="0"/>
                                </a:rPr>
                                <m:t>2</m:t>
                              </m:r>
                            </m:sup>
                          </m:sSup>
                        </m:den>
                      </m:f>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100</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𝑖</m:t>
                          </m:r>
                          <m:r>
                            <a:rPr lang="en-US" altLang="zh-CN" sz="2800" b="0" i="1" dirty="0" smtClean="0">
                              <a:latin typeface="Cambria Math" panose="02040503050406030204" pitchFamily="18" charset="0"/>
                              <a:ea typeface="Cambria Math" panose="02040503050406030204" pitchFamily="18" charset="0"/>
                            </a:rPr>
                            <m:t>+100</m:t>
                          </m:r>
                        </m:num>
                        <m:den>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rPr>
                                <m:t>1+</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𝑦</m:t>
                                  </m:r>
                                </m:e>
                                <m:sub>
                                  <m:r>
                                    <a:rPr lang="en-US" altLang="zh-CN" sz="2800" b="0" i="1" dirty="0" smtClean="0">
                                      <a:latin typeface="Cambria Math" panose="02040503050406030204" pitchFamily="18" charset="0"/>
                                    </a:rPr>
                                    <m:t>𝑛</m:t>
                                  </m:r>
                                </m:sub>
                              </m:sSub>
                              <m:r>
                                <a:rPr lang="en-US" altLang="zh-CN" sz="2800" i="1" dirty="0">
                                  <a:latin typeface="Cambria Math" panose="02040503050406030204" pitchFamily="18" charset="0"/>
                                </a:rPr>
                                <m:t>)</m:t>
                              </m:r>
                            </m:e>
                            <m:sup>
                              <m:r>
                                <a:rPr lang="en-US" altLang="zh-CN" sz="2800" b="0" i="1" dirty="0" smtClean="0">
                                  <a:latin typeface="Cambria Math" panose="02040503050406030204" pitchFamily="18" charset="0"/>
                                </a:rPr>
                                <m:t>𝑛</m:t>
                              </m:r>
                            </m:sup>
                          </m:sSup>
                        </m:den>
                      </m:f>
                    </m:oMath>
                  </m:oMathPara>
                </a14:m>
                <a:endParaRPr lang="zh-CN" altLang="en-US" sz="2800" dirty="0"/>
              </a:p>
            </p:txBody>
          </p:sp>
        </mc:Choice>
        <mc:Fallback xmlns="">
          <p:sp>
            <p:nvSpPr>
              <p:cNvPr id="3" name="文本框 2">
                <a:extLst>
                  <a:ext uri="{FF2B5EF4-FFF2-40B4-BE49-F238E27FC236}">
                    <a16:creationId xmlns:a16="http://schemas.microsoft.com/office/drawing/2014/main" id="{3F2544E1-868A-714D-B052-8C8934142196}"/>
                  </a:ext>
                </a:extLst>
              </p:cNvPr>
              <p:cNvSpPr txBox="1">
                <a:spLocks noRot="1" noChangeAspect="1" noMove="1" noResize="1" noEditPoints="1" noAdjustHandles="1" noChangeArrowheads="1" noChangeShapeType="1" noTextEdit="1"/>
              </p:cNvSpPr>
              <p:nvPr/>
            </p:nvSpPr>
            <p:spPr>
              <a:xfrm>
                <a:off x="636495" y="3540235"/>
                <a:ext cx="11191797" cy="1624547"/>
              </a:xfrm>
              <a:prstGeom prst="rect">
                <a:avLst/>
              </a:prstGeom>
              <a:blipFill>
                <a:blip r:embed="rId3"/>
                <a:stretch>
                  <a:fillRect l="-1089" t="-4135" r="-43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147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1409933"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久期</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F4BD2FE0-231B-5713-2BF5-CEA1CDA97F12}"/>
                  </a:ext>
                </a:extLst>
              </p:cNvPr>
              <p:cNvSpPr txBox="1"/>
              <p:nvPr/>
            </p:nvSpPr>
            <p:spPr>
              <a:xfrm>
                <a:off x="233083" y="1645499"/>
                <a:ext cx="11725834" cy="4390754"/>
              </a:xfrm>
              <a:prstGeom prst="rect">
                <a:avLst/>
              </a:prstGeom>
              <a:noFill/>
            </p:spPr>
            <p:txBody>
              <a:bodyPr wrap="square" rtlCol="0">
                <a:spAutoFit/>
              </a:bodyPr>
              <a:lstStyle/>
              <a:p>
                <a:pPr algn="l"/>
                <a:r>
                  <a:rPr lang="zh-CN" altLang="en-US" sz="2800" b="1" dirty="0"/>
                  <a:t>久期</a:t>
                </a:r>
                <a:r>
                  <a:rPr lang="zh-CN" altLang="en-US" sz="2800" dirty="0"/>
                  <a:t>：债券现金流的加权平均年限，即</a:t>
                </a:r>
                <a:r>
                  <a:rPr lang="zh-CN" altLang="en-US" sz="2800" dirty="0">
                    <a:solidFill>
                      <a:srgbClr val="FF0000"/>
                    </a:solidFill>
                  </a:rPr>
                  <a:t>债券投资者收回其全部本金和利息的平均时间</a:t>
                </a:r>
                <a:r>
                  <a:rPr lang="zh-CN" altLang="en-US" sz="2800" dirty="0"/>
                  <a:t>；同时可以衡量债券价格对利率变动敏感性的大小。</a:t>
                </a:r>
                <a:endParaRPr lang="en-US" altLang="zh-CN" sz="2800" dirty="0"/>
              </a:p>
              <a:p>
                <a:pPr algn="l"/>
                <a:endParaRPr lang="en-US" altLang="zh-CN" sz="1400" dirty="0"/>
              </a:p>
              <a:p>
                <a:pPr algn="ctr"/>
                <a:r>
                  <a:rPr lang="zh-CN" altLang="en-US" sz="2800" b="0" i="0" dirty="0">
                    <a:latin typeface="+mj-lt"/>
                  </a:rPr>
                  <a:t>麦考利</a:t>
                </a:r>
                <a:r>
                  <a:rPr lang="zh-CN" altLang="en-US" sz="2800" i="0" dirty="0">
                    <a:latin typeface="+mj-lt"/>
                  </a:rPr>
                  <a:t>久期：</a:t>
                </a:r>
                <a:r>
                  <a:rPr lang="en-US" altLang="zh-CN" sz="2800" b="0" dirty="0"/>
                  <a:t>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𝑚𝑎𝑐</m:t>
                        </m:r>
                      </m:sub>
                    </m:sSub>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𝑛</m:t>
                        </m:r>
                      </m:sup>
                      <m:e>
                        <m:r>
                          <a:rPr lang="en-US" altLang="zh-CN" sz="2800" b="0" i="1" smtClean="0">
                            <a:latin typeface="Cambria Math" panose="02040503050406030204" pitchFamily="18" charset="0"/>
                          </a:rPr>
                          <m:t>𝑡</m:t>
                        </m:r>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𝐶𝐹</m:t>
                                </m:r>
                              </m:e>
                              <m:sub>
                                <m:r>
                                  <a:rPr lang="en-US" altLang="zh-CN" sz="2800" b="0" i="1" smtClean="0">
                                    <a:latin typeface="Cambria Math" panose="02040503050406030204" pitchFamily="18" charset="0"/>
                                    <a:ea typeface="Cambria Math" panose="02040503050406030204" pitchFamily="18" charset="0"/>
                                  </a:rPr>
                                  <m:t>𝑡</m:t>
                                </m:r>
                              </m:sub>
                            </m:sSub>
                          </m:num>
                          <m:den>
                            <m:r>
                              <a:rPr lang="en-US" altLang="zh-CN" sz="2800" b="0" i="1" smtClean="0">
                                <a:latin typeface="Cambria Math" panose="02040503050406030204" pitchFamily="18" charset="0"/>
                                <a:ea typeface="Cambria Math" panose="02040503050406030204" pitchFamily="18" charset="0"/>
                              </a:rPr>
                              <m:t>𝑃</m:t>
                            </m:r>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e>
                              <m:sup>
                                <m:r>
                                  <a:rPr lang="en-US" altLang="zh-CN" sz="2800" b="0" i="1" smtClean="0">
                                    <a:latin typeface="Cambria Math" panose="02040503050406030204" pitchFamily="18" charset="0"/>
                                    <a:ea typeface="Cambria Math" panose="02040503050406030204" pitchFamily="18" charset="0"/>
                                  </a:rPr>
                                  <m:t>𝑡</m:t>
                                </m:r>
                              </m:sup>
                            </m:sSup>
                          </m:den>
                        </m:f>
                      </m:e>
                    </m:nary>
                    <m:r>
                      <a:rPr lang="en-US" altLang="zh-CN" sz="2800" b="0" i="1"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𝑡</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r>
                          <a:rPr lang="en-US" altLang="zh-CN" sz="2800" i="1">
                            <a:latin typeface="Cambria Math" panose="02040503050406030204" pitchFamily="18" charset="0"/>
                          </a:rPr>
                          <m:t>𝑡</m:t>
                        </m:r>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𝑃𝑉</m:t>
                            </m:r>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𝐶𝐹</m:t>
                                </m:r>
                              </m:e>
                              <m:sub>
                                <m:r>
                                  <a:rPr lang="en-US" altLang="zh-CN" sz="2800" i="1">
                                    <a:latin typeface="Cambria Math" panose="02040503050406030204" pitchFamily="18" charset="0"/>
                                    <a:ea typeface="Cambria Math" panose="02040503050406030204" pitchFamily="18" charset="0"/>
                                  </a:rPr>
                                  <m:t>𝑡</m:t>
                                </m:r>
                              </m:sub>
                            </m:sSub>
                            <m:r>
                              <a:rPr lang="en-US" altLang="zh-CN" sz="2800" b="0" i="1" smtClean="0">
                                <a:latin typeface="Cambria Math" panose="02040503050406030204" pitchFamily="18" charset="0"/>
                                <a:ea typeface="Cambria Math" panose="02040503050406030204" pitchFamily="18" charset="0"/>
                              </a:rPr>
                              <m:t>)</m:t>
                            </m:r>
                          </m:num>
                          <m:den>
                            <m:r>
                              <a:rPr lang="en-US" altLang="zh-CN" sz="2800" b="0" i="1" smtClean="0">
                                <a:latin typeface="Cambria Math" panose="02040503050406030204" pitchFamily="18" charset="0"/>
                                <a:ea typeface="Cambria Math" panose="02040503050406030204" pitchFamily="18" charset="0"/>
                              </a:rPr>
                              <m:t>𝑃</m:t>
                            </m:r>
                          </m:den>
                        </m:f>
                        <m:r>
                          <a:rPr lang="en-US" altLang="zh-CN" sz="2800" b="0" i="1" smtClean="0">
                            <a:latin typeface="Cambria Math" panose="02040503050406030204" pitchFamily="18" charset="0"/>
                            <a:ea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𝑡</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r>
                              <a:rPr lang="en-US" altLang="zh-CN" sz="2800" i="1">
                                <a:latin typeface="Cambria Math" panose="02040503050406030204" pitchFamily="18" charset="0"/>
                              </a:rPr>
                              <m:t>𝑡</m:t>
                            </m:r>
                            <m:r>
                              <a:rPr lang="en-US" altLang="zh-CN" sz="2800" i="1">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zh-CN" altLang="en-US" sz="2800" i="1" smtClean="0">
                                    <a:latin typeface="Cambria Math" panose="02040503050406030204" pitchFamily="18" charset="0"/>
                                    <a:ea typeface="Cambria Math" panose="02040503050406030204" pitchFamily="18" charset="0"/>
                                  </a:rPr>
                                  <m:t>𝜔</m:t>
                                </m:r>
                              </m:e>
                              <m:sub>
                                <m:r>
                                  <a:rPr lang="en-US" altLang="zh-CN" sz="2800" b="0" i="1" smtClean="0">
                                    <a:latin typeface="Cambria Math" panose="02040503050406030204" pitchFamily="18" charset="0"/>
                                    <a:ea typeface="Cambria Math" panose="02040503050406030204" pitchFamily="18" charset="0"/>
                                  </a:rPr>
                                  <m:t>𝑡</m:t>
                                </m:r>
                              </m:sub>
                            </m:sSub>
                          </m:e>
                        </m:nary>
                      </m:e>
                    </m:nary>
                  </m:oMath>
                </a14:m>
                <a:endParaRPr lang="en-US" altLang="zh-CN" sz="2800" dirty="0"/>
              </a:p>
              <a:p>
                <a:pPr algn="ctr"/>
                <a:endParaRPr lang="en-US" altLang="zh-CN" sz="1400" dirty="0"/>
              </a:p>
              <a:p>
                <a:r>
                  <a:rPr lang="zh-CN" altLang="en-US" sz="2800" dirty="0"/>
                  <a:t>    其中</a:t>
                </a:r>
                <a14:m>
                  <m:oMath xmlns:m="http://schemas.openxmlformats.org/officeDocument/2006/math">
                    <m:r>
                      <a:rPr lang="zh-CN" altLang="en-US" sz="2800" b="0" i="1" dirty="0">
                        <a:latin typeface="Cambria Math" panose="02040503050406030204" pitchFamily="18" charset="0"/>
                      </a:rPr>
                      <m:t>：</m:t>
                    </m:r>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𝑡</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f>
                          <m:fPr>
                            <m:ctrlPr>
                              <a:rPr lang="en-US" altLang="zh-CN" sz="2800" i="1">
                                <a:latin typeface="Cambria Math" panose="02040503050406030204" pitchFamily="18" charset="0"/>
                                <a:ea typeface="Cambria Math" panose="02040503050406030204" pitchFamily="18" charset="0"/>
                              </a:rPr>
                            </m:ctrlPr>
                          </m:fPr>
                          <m:num>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𝐶𝐹</m:t>
                                </m:r>
                              </m:e>
                              <m:sub>
                                <m:r>
                                  <a:rPr lang="en-US" altLang="zh-CN" sz="2800" i="1">
                                    <a:latin typeface="Cambria Math" panose="02040503050406030204" pitchFamily="18" charset="0"/>
                                    <a:ea typeface="Cambria Math" panose="02040503050406030204" pitchFamily="18" charset="0"/>
                                  </a:rPr>
                                  <m:t>𝑡</m:t>
                                </m:r>
                              </m:sub>
                            </m:sSub>
                          </m:num>
                          <m:den>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𝑦</m:t>
                                </m:r>
                                <m:r>
                                  <a:rPr lang="en-US" altLang="zh-CN" sz="2800" i="1">
                                    <a:latin typeface="Cambria Math" panose="02040503050406030204" pitchFamily="18" charset="0"/>
                                    <a:ea typeface="Cambria Math" panose="02040503050406030204" pitchFamily="18" charset="0"/>
                                  </a:rPr>
                                  <m:t>)</m:t>
                                </m:r>
                              </m:e>
                              <m:sup>
                                <m:r>
                                  <a:rPr lang="en-US" altLang="zh-CN" sz="2800" i="1">
                                    <a:latin typeface="Cambria Math" panose="02040503050406030204" pitchFamily="18" charset="0"/>
                                    <a:ea typeface="Cambria Math" panose="02040503050406030204" pitchFamily="18" charset="0"/>
                                  </a:rPr>
                                  <m:t>𝑡</m:t>
                                </m:r>
                              </m:sup>
                            </m:sSup>
                          </m:den>
                        </m:f>
                      </m:e>
                    </m:nary>
                    <m:r>
                      <a:rPr lang="zh-CN" altLang="en-US" sz="2800" i="1" dirty="0" smtClean="0">
                        <a:latin typeface="Cambria Math" panose="02040503050406030204" pitchFamily="18" charset="0"/>
                      </a:rPr>
                      <m:t>，</m:t>
                    </m:r>
                    <m:r>
                      <m:rPr>
                        <m:sty m:val="p"/>
                      </m:rPr>
                      <a:rPr lang="en-US" altLang="zh-CN" sz="2800" b="0" i="0" dirty="0" smtClean="0">
                        <a:latin typeface="Cambria Math" panose="02040503050406030204" pitchFamily="18" charset="0"/>
                      </a:rPr>
                      <m:t>y</m:t>
                    </m:r>
                  </m:oMath>
                </a14:m>
                <a:r>
                  <a:rPr lang="zh-CN" altLang="en-US" sz="2800" dirty="0"/>
                  <a:t>为债券的到期收益率</a:t>
                </a:r>
                <a:endParaRPr lang="en-US" altLang="zh-CN" sz="2800" dirty="0"/>
              </a:p>
              <a:p>
                <a:endParaRPr lang="en-US" altLang="zh-CN" sz="1400" dirty="0"/>
              </a:p>
              <a:p>
                <a:r>
                  <a:rPr lang="zh-CN" altLang="en-US" sz="2800" dirty="0"/>
                  <a:t>    修正久期</a:t>
                </a:r>
                <a14:m>
                  <m:oMath xmlns:m="http://schemas.openxmlformats.org/officeDocument/2006/math">
                    <m:r>
                      <a:rPr lang="zh-CN" altLang="en-US" sz="2800" b="0" i="1" dirty="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𝑚𝑜𝑑</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i="1">
                                <a:latin typeface="Cambria Math" panose="02040503050406030204" pitchFamily="18" charset="0"/>
                              </a:rPr>
                              <m:t>𝑚</m:t>
                            </m:r>
                            <m:r>
                              <a:rPr lang="en-US" altLang="zh-CN" sz="2800" b="0" i="1" smtClean="0">
                                <a:latin typeface="Cambria Math" panose="02040503050406030204" pitchFamily="18" charset="0"/>
                              </a:rPr>
                              <m:t>𝑎𝑐</m:t>
                            </m:r>
                          </m:sub>
                        </m:sSub>
                      </m:num>
                      <m:den>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𝑦</m:t>
                        </m:r>
                      </m:den>
                    </m:f>
                  </m:oMath>
                </a14:m>
                <a:endParaRPr lang="en-US" altLang="zh-CN" sz="2800" b="0" i="1" dirty="0">
                  <a:latin typeface="Cambria Math" panose="02040503050406030204" pitchFamily="18" charset="0"/>
                </a:endParaRPr>
              </a:p>
              <a:p>
                <a:endParaRPr lang="en-US" altLang="zh-CN" sz="1000" b="0" i="1" dirty="0">
                  <a:latin typeface="Cambria Math" panose="02040503050406030204" pitchFamily="18" charset="0"/>
                </a:endParaRPr>
              </a:p>
              <a:p>
                <a:r>
                  <a:rPr lang="en-US" altLang="zh-CN" sz="2800" dirty="0">
                    <a:ea typeface="Cambria Math" panose="02040503050406030204" pitchFamily="18" charset="0"/>
                  </a:rPr>
                  <a:t>                      </a:t>
                </a:r>
                <a14:m>
                  <m:oMath xmlns:m="http://schemas.openxmlformats.org/officeDocument/2006/math">
                    <m:f>
                      <m:fPr>
                        <m:ctrlPr>
                          <a:rPr lang="en-US" altLang="zh-CN" sz="2800" i="1" smtClean="0">
                            <a:latin typeface="Cambria Math" panose="02040503050406030204" pitchFamily="18" charset="0"/>
                            <a:ea typeface="Cambria Math" panose="02040503050406030204" pitchFamily="18" charset="0"/>
                          </a:rPr>
                        </m:ctrlPr>
                      </m:fPr>
                      <m:num>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𝑃</m:t>
                        </m:r>
                      </m:num>
                      <m:den>
                        <m:r>
                          <a:rPr lang="en-US" altLang="zh-CN" sz="2800" b="0" i="1" smtClean="0">
                            <a:latin typeface="Cambria Math" panose="02040503050406030204" pitchFamily="18" charset="0"/>
                            <a:ea typeface="Cambria Math" panose="02040503050406030204" pitchFamily="18" charset="0"/>
                          </a:rPr>
                          <m:t>𝑃</m:t>
                        </m:r>
                      </m:den>
                    </m:f>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𝐷</m:t>
                        </m:r>
                      </m:e>
                      <m:sub>
                        <m:r>
                          <a:rPr lang="en-US" altLang="zh-CN" sz="2800" i="1">
                            <a:latin typeface="Cambria Math" panose="02040503050406030204" pitchFamily="18" charset="0"/>
                          </a:rPr>
                          <m:t>𝑚𝑜𝑑</m:t>
                        </m:r>
                      </m:sub>
                    </m:sSub>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𝑦</m:t>
                    </m:r>
                  </m:oMath>
                </a14:m>
                <a:r>
                  <a:rPr lang="zh-CN" altLang="en-US" sz="2800" dirty="0"/>
                  <a:t> </a:t>
                </a:r>
              </a:p>
            </p:txBody>
          </p:sp>
        </mc:Choice>
        <mc:Fallback>
          <p:sp>
            <p:nvSpPr>
              <p:cNvPr id="3" name="文本框 2">
                <a:extLst>
                  <a:ext uri="{FF2B5EF4-FFF2-40B4-BE49-F238E27FC236}">
                    <a16:creationId xmlns:a16="http://schemas.microsoft.com/office/drawing/2014/main" id="{F4BD2FE0-231B-5713-2BF5-CEA1CDA97F12}"/>
                  </a:ext>
                </a:extLst>
              </p:cNvPr>
              <p:cNvSpPr txBox="1">
                <a:spLocks noRot="1" noChangeAspect="1" noMove="1" noResize="1" noEditPoints="1" noAdjustHandles="1" noChangeArrowheads="1" noChangeShapeType="1" noTextEdit="1"/>
              </p:cNvSpPr>
              <p:nvPr/>
            </p:nvSpPr>
            <p:spPr>
              <a:xfrm>
                <a:off x="233083" y="1645499"/>
                <a:ext cx="11725834" cy="4390754"/>
              </a:xfrm>
              <a:prstGeom prst="rect">
                <a:avLst/>
              </a:prstGeom>
              <a:blipFill>
                <a:blip r:embed="rId4"/>
                <a:stretch>
                  <a:fillRect l="-1040" t="-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8250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61c9884-2755-4b87-b35a-b60123a8fdf4&quot;,&quot;Name&quot;:null,&quot;Kind&quot;:&quot;Custom&quot;,&quot;OldGuidesSetting&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8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13128</TotalTime>
  <Words>5484</Words>
  <Application>Microsoft Office PowerPoint</Application>
  <PresentationFormat>宽屏</PresentationFormat>
  <Paragraphs>497</Paragraphs>
  <Slides>64</Slides>
  <Notes>55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64</vt:i4>
      </vt:variant>
    </vt:vector>
  </HeadingPairs>
  <TitlesOfParts>
    <vt:vector size="74" baseType="lpstr">
      <vt:lpstr>-apple-system</vt:lpstr>
      <vt:lpstr>Biaodian Pro Sans GB</vt:lpstr>
      <vt:lpstr>PingFang SC</vt:lpstr>
      <vt:lpstr>等线</vt:lpstr>
      <vt:lpstr>等线 Light</vt:lpstr>
      <vt:lpstr>微软雅黑</vt:lpstr>
      <vt:lpstr>字魂35号-经典雅黑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Z CG</cp:lastModifiedBy>
  <cp:revision>52</cp:revision>
  <dcterms:created xsi:type="dcterms:W3CDTF">2019-02-22T08:29:03Z</dcterms:created>
  <dcterms:modified xsi:type="dcterms:W3CDTF">2022-10-03T13:55:08Z</dcterms:modified>
</cp:coreProperties>
</file>