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F464-6DDC-4C4B-9238-257AA1FB4D6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C144-54FE-45D3-9691-88EC28E7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sslab/ossdevelopment" TargetMode="External"/><Relationship Id="rId2" Type="http://schemas.openxmlformats.org/officeDocument/2006/relationships/hyperlink" Target="https://github.com/osslab-pku/OSSDevelop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educoder.net/projects/minghui/OSSDevelopmen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ee.com/openeule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https://github.com/node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openeuler/A-Tu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ernelnewbies.org/Linux_Kernel_Newb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uler.org/zh/news/20200607.html" TargetMode="External"/><Relationship Id="rId2" Type="http://schemas.openxmlformats.org/officeDocument/2006/relationships/hyperlink" Target="https://openeuler.org/zh/news/20200707-openeluer-liv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如何参与开源项目和社区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34052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周明辉</a:t>
            </a:r>
            <a:endParaRPr lang="en-US" altLang="zh-CN" dirty="0" smtClean="0"/>
          </a:p>
          <a:p>
            <a:r>
              <a:rPr lang="zh-CN" altLang="en-US" dirty="0"/>
              <a:t>北京大学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3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F46E-BD2C-214C-B3FA-692915CB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38" y="163609"/>
            <a:ext cx="1038572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3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，寻找简单任务</a:t>
            </a:r>
            <a:endParaRPr lang="zh-CN" altLang="en-US" sz="4000" b="1" dirty="0">
              <a:solidFill>
                <a:srgbClr val="9A0001"/>
              </a:solidFill>
              <a:latin typeface="+mj-ea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424939-C243-6D48-A227-2016539C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6" y="2346243"/>
            <a:ext cx="6728059" cy="23745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7827" y="1772506"/>
            <a:ext cx="238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453BCF-E3AA-8A4A-957B-8FB08A6F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76" y="4577269"/>
            <a:ext cx="7540376" cy="22807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0453" y="1258339"/>
            <a:ext cx="1051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  <a:cs typeface="Arial" panose="020B0604020202020204" pitchFamily="34" charset="0"/>
              </a:rPr>
              <a:t>在项目中寻找新手任务</a:t>
            </a:r>
            <a:r>
              <a:rPr lang="zh-CN" altLang="en-US" sz="2400" b="1" dirty="0">
                <a:latin typeface="+mn-ea"/>
                <a:cs typeface="Arial" panose="020B0604020202020204" pitchFamily="34" charset="0"/>
              </a:rPr>
              <a:t>标签</a:t>
            </a:r>
            <a:r>
              <a:rPr lang="zh-CN" altLang="en-US" sz="2400" b="1" dirty="0" smtClean="0">
                <a:latin typeface="+mn-ea"/>
                <a:cs typeface="Arial" panose="020B0604020202020204" pitchFamily="34" charset="0"/>
              </a:rPr>
              <a:t>：例如</a:t>
            </a:r>
            <a:r>
              <a:rPr lang="en-US" altLang="zh-CN" sz="2400" b="1" dirty="0" smtClean="0">
                <a:latin typeface="+mn-ea"/>
                <a:cs typeface="Arial" panose="020B0604020202020204" pitchFamily="34" charset="0"/>
              </a:rPr>
              <a:t>GitHub</a:t>
            </a:r>
            <a:r>
              <a:rPr lang="zh-CN" altLang="en-US" sz="2400" b="1" dirty="0" smtClean="0">
                <a:latin typeface="+mn-ea"/>
                <a:cs typeface="Arial" panose="020B0604020202020204" pitchFamily="34" charset="0"/>
              </a:rPr>
              <a:t>中的</a:t>
            </a:r>
            <a:r>
              <a:rPr lang="en-US" altLang="zh-CN" sz="2400" b="1" dirty="0" smtClean="0">
                <a:latin typeface="+mn-ea"/>
                <a:cs typeface="Arial" panose="020B0604020202020204" pitchFamily="34" charset="0"/>
              </a:rPr>
              <a:t>Good </a:t>
            </a:r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First </a:t>
            </a:r>
            <a:r>
              <a:rPr lang="en-US" altLang="zh-CN" sz="2400" b="1" dirty="0" smtClean="0">
                <a:latin typeface="+mn-ea"/>
                <a:cs typeface="Arial" panose="020B0604020202020204" pitchFamily="34" charset="0"/>
              </a:rPr>
              <a:t>Issue</a:t>
            </a:r>
            <a:r>
              <a:rPr lang="zh-CN" altLang="en-US" sz="2400" b="1" dirty="0" smtClean="0">
                <a:latin typeface="+mn-ea"/>
                <a:cs typeface="Arial" panose="020B0604020202020204" pitchFamily="34" charset="0"/>
              </a:rPr>
              <a:t>等标签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5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openEuler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help-wanted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05499D-843A-6F45-A5B8-940387CA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3" y="2235360"/>
            <a:ext cx="8962116" cy="35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/>
          <p:cNvSpPr txBox="1"/>
          <p:nvPr/>
        </p:nvSpPr>
        <p:spPr>
          <a:xfrm>
            <a:off x="402046" y="152772"/>
            <a:ext cx="1077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4000" b="1" spc="-100" dirty="0" smtClean="0">
                <a:latin typeface="+mj-ea"/>
                <a:ea typeface="+mj-ea"/>
                <a:cs typeface="Times New Roman" panose="02020603050405020304" pitchFamily="18" charset="0"/>
              </a:rPr>
              <a:t>开源社区中</a:t>
            </a:r>
            <a:r>
              <a:rPr lang="en-US" altLang="zh-CN" sz="4000" b="1" spc="-100" dirty="0" smtClean="0">
                <a:latin typeface="+mj-ea"/>
                <a:ea typeface="+mj-ea"/>
                <a:cs typeface="Times New Roman" panose="02020603050405020304" pitchFamily="18" charset="0"/>
              </a:rPr>
              <a:t>text</a:t>
            </a:r>
            <a:r>
              <a:rPr lang="zh-CN" altLang="en-US" sz="4000" b="1" spc="-100" dirty="0" smtClean="0">
                <a:latin typeface="+mj-ea"/>
                <a:ea typeface="+mj-ea"/>
                <a:cs typeface="Times New Roman" panose="02020603050405020304" pitchFamily="18" charset="0"/>
              </a:rPr>
              <a:t>是唯一的沟通方式：请有效沟通</a:t>
            </a:r>
            <a:endParaRPr lang="zh-CN" altLang="en-US" sz="4000" b="1" spc="-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95" y="1625913"/>
            <a:ext cx="8629798" cy="410702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115513" y="5732939"/>
            <a:ext cx="244827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7198" algn="ctr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spc="-100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最优沟通实践评估</a:t>
            </a:r>
            <a:endParaRPr lang="en-US" altLang="zh-CN" sz="2000" spc="-100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6215" y="6488668"/>
            <a:ext cx="508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rgbClr val="C00000"/>
                </a:solidFill>
              </a:rPr>
              <a:t>Tan </a:t>
            </a:r>
            <a:r>
              <a:rPr lang="en-US" altLang="zh-CN" sz="900" dirty="0">
                <a:solidFill>
                  <a:srgbClr val="C00000"/>
                </a:solidFill>
              </a:rPr>
              <a:t>and </a:t>
            </a:r>
            <a:r>
              <a:rPr lang="en-US" altLang="zh-CN" sz="900" dirty="0" smtClean="0">
                <a:solidFill>
                  <a:srgbClr val="C00000"/>
                </a:solidFill>
              </a:rPr>
              <a:t>Zhou</a:t>
            </a:r>
            <a:r>
              <a:rPr lang="en-US" altLang="zh-CN" sz="900" dirty="0">
                <a:solidFill>
                  <a:srgbClr val="C00000"/>
                </a:solidFill>
              </a:rPr>
              <a:t>. How to Communicate when Submitting Patches: an Empirical Study of the Linux Kernel. ACM on Human-Computer Interaction. CSCW 2019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" y="1165233"/>
            <a:ext cx="1108456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793" indent="-359991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spc="-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 kernel</a:t>
            </a:r>
            <a:r>
              <a:rPr lang="zh-CN" altLang="en-US" sz="2400" spc="-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spc="-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400" spc="-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 to say, how to say it</a:t>
            </a:r>
          </a:p>
        </p:txBody>
      </p:sp>
    </p:spTree>
    <p:extLst>
      <p:ext uri="{BB962C8B-B14F-4D97-AF65-F5344CB8AC3E}">
        <p14:creationId xmlns:p14="http://schemas.microsoft.com/office/powerpoint/2010/main" val="187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了解开源代码托管平台，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广泛搜索开源项目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定位特定项目，寻找进入机制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积极贡献，从</a:t>
            </a:r>
            <a:r>
              <a:rPr lang="en-US" altLang="zh-CN" dirty="0" smtClean="0"/>
              <a:t>easy task</a:t>
            </a:r>
            <a:r>
              <a:rPr lang="zh-CN" altLang="en-US" dirty="0" smtClean="0"/>
              <a:t>开始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了解开源代码托管平台或教学平台：</a:t>
            </a:r>
            <a:endParaRPr lang="en-US" altLang="zh-CN" dirty="0" smtClean="0"/>
          </a:p>
          <a:p>
            <a:pPr lvl="1"/>
            <a:r>
              <a:rPr lang="en-US" altLang="zh-CN" sz="2000" dirty="0" smtClean="0">
                <a:latin typeface="+mn-ea"/>
                <a:hlinkClick r:id="rId2"/>
              </a:rPr>
              <a:t>https://github.com/osslab-pku/OSSDevelopment/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  <a:hlinkClick r:id="rId3"/>
              </a:rPr>
              <a:t>https://gitee.com/osslab/ossdevelopment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  <a:hlinkClick r:id="rId4"/>
              </a:rPr>
              <a:t>https://code.educoder.net/projects/minghui/OSSDevelopment/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了解开源项目的开发活动：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搜索自己感兴趣的技术或项目，或任意搜索，定位相关主页，了解开发活动</a:t>
            </a:r>
            <a:endParaRPr lang="en-US" altLang="zh-CN" sz="20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4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F46E-BD2C-214C-B3FA-692915CB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97" y="332800"/>
            <a:ext cx="8224405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1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、寻找开源项目的进入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机制</a:t>
            </a:r>
            <a:r>
              <a:rPr lang="zh-CN" altLang="en-US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和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规范</a:t>
            </a:r>
            <a:endParaRPr lang="zh-CN" altLang="en-US" sz="4000" b="1" dirty="0">
              <a:solidFill>
                <a:srgbClr val="9A0001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C68FA-DD4B-154E-99B1-843A8E91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/>
              <a:t>贡献</a:t>
            </a:r>
            <a:r>
              <a:rPr kumimoji="1" lang="zh-CN" altLang="en-US" sz="2400" b="1" dirty="0" smtClean="0"/>
              <a:t>指南（例如</a:t>
            </a:r>
            <a:r>
              <a:rPr kumimoji="1" lang="en-US" altLang="zh-CN" sz="2400" b="1" dirty="0" smtClean="0"/>
              <a:t>contributing.md</a:t>
            </a:r>
            <a:r>
              <a:rPr kumimoji="1" lang="zh-CN" altLang="en-US" sz="2400" b="1" dirty="0" smtClean="0"/>
              <a:t>文件）</a:t>
            </a:r>
            <a:endParaRPr kumimoji="1" lang="en-US" altLang="zh-CN" sz="2400" b="1" dirty="0" smtClean="0"/>
          </a:p>
          <a:p>
            <a:pPr>
              <a:lnSpc>
                <a:spcPct val="150000"/>
              </a:lnSpc>
            </a:pPr>
            <a:endParaRPr kumimoji="1" lang="en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/>
              <a:t>issue</a:t>
            </a:r>
            <a:r>
              <a:rPr kumimoji="1" lang="zh-CN" altLang="en-US" sz="2400" b="1" dirty="0" smtClean="0"/>
              <a:t>提交指南</a:t>
            </a:r>
            <a:endParaRPr kumimoji="1" lang="en-US" altLang="zh-CN" sz="2400" b="1" dirty="0" smtClean="0"/>
          </a:p>
          <a:p>
            <a:pPr>
              <a:lnSpc>
                <a:spcPct val="150000"/>
              </a:lnSpc>
            </a:pPr>
            <a:endParaRPr kumimoji="1" lang="en-US" altLang="zh-CN" sz="2400" b="1" dirty="0"/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/>
              <a:t>patch</a:t>
            </a:r>
            <a:r>
              <a:rPr kumimoji="1" lang="zh-CN" altLang="en-US" sz="2400" b="1" dirty="0" smtClean="0"/>
              <a:t>提交指南</a:t>
            </a:r>
            <a:endParaRPr kumimoji="1" lang="en-US" altLang="zh-CN" sz="2400" b="1" dirty="0"/>
          </a:p>
          <a:p>
            <a:pPr lvl="1">
              <a:lnSpc>
                <a:spcPct val="150000"/>
              </a:lnSpc>
            </a:pPr>
            <a:endParaRPr kumimoji="1" lang="en" altLang="zh-CN" sz="2000" i="1" dirty="0"/>
          </a:p>
          <a:p>
            <a:pPr lvl="1">
              <a:lnSpc>
                <a:spcPct val="150000"/>
              </a:lnSpc>
            </a:pPr>
            <a:endParaRPr kumimoji="1" lang="en" altLang="zh-CN" sz="2000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5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FDEA-B7AB-BB46-8A99-39C12462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117686"/>
            <a:ext cx="9644356" cy="1325563"/>
          </a:xfrm>
        </p:spPr>
        <p:txBody>
          <a:bodyPr/>
          <a:lstStyle/>
          <a:p>
            <a:r>
              <a:rPr kumimoji="1" lang="zh-CN" altLang="en-US" dirty="0" smtClean="0">
                <a:latin typeface="+mj-ea"/>
              </a:rPr>
              <a:t>以</a:t>
            </a:r>
            <a:r>
              <a:rPr kumimoji="1" lang="en-US" altLang="zh-CN" dirty="0" err="1" smtClean="0">
                <a:latin typeface="+mj-ea"/>
              </a:rPr>
              <a:t>openEuler</a:t>
            </a:r>
            <a:r>
              <a:rPr kumimoji="1" lang="zh-CN" altLang="en-US" dirty="0" smtClean="0">
                <a:latin typeface="+mj-ea"/>
              </a:rPr>
              <a:t>和</a:t>
            </a:r>
            <a:r>
              <a:rPr kumimoji="1" lang="en-US" altLang="zh-CN" dirty="0" smtClean="0">
                <a:latin typeface="+mj-ea"/>
              </a:rPr>
              <a:t>node</a:t>
            </a:r>
            <a:r>
              <a:rPr kumimoji="1" lang="en-US" altLang="zh-CN" dirty="0" smtClean="0">
                <a:latin typeface="+mj-ea"/>
              </a:rPr>
              <a:t>.js</a:t>
            </a:r>
            <a:r>
              <a:rPr kumimoji="1" lang="zh-CN" altLang="en-US" dirty="0" smtClean="0">
                <a:latin typeface="+mj-ea"/>
              </a:rPr>
              <a:t>为</a:t>
            </a:r>
            <a:r>
              <a:rPr kumimoji="1" lang="zh-CN" altLang="en-US" dirty="0">
                <a:latin typeface="+mj-ea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02250-DFE2-2B40-9A28-C4FA91D8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1292203"/>
            <a:ext cx="8972896" cy="21991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" altLang="zh-CN" sz="2400" dirty="0">
                <a:latin typeface="+mn-ea"/>
              </a:rPr>
              <a:t>openEuler</a:t>
            </a:r>
            <a:r>
              <a:rPr lang="zh-CN" altLang="en-US" sz="2400" dirty="0">
                <a:latin typeface="+mn-ea"/>
              </a:rPr>
              <a:t>是一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en-US" altLang="zh-CN" sz="2400" dirty="0" smtClean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操作系统</a:t>
            </a:r>
            <a:r>
              <a:rPr lang="en-US" altLang="zh-CN" sz="2400" dirty="0">
                <a:latin typeface="+mn-ea"/>
              </a:rPr>
              <a:t>(2019.9.18</a:t>
            </a:r>
            <a:r>
              <a:rPr lang="zh-CN" altLang="en-US" sz="2400" dirty="0">
                <a:latin typeface="+mn-ea"/>
              </a:rPr>
              <a:t>上线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，旨在通过开放的社区形式构建一个支持多处理架构的软件生态体系</a:t>
            </a:r>
            <a:r>
              <a:rPr lang="zh-CN" altLang="en-US" sz="2400" dirty="0" smtClean="0">
                <a:latin typeface="+mn-ea"/>
              </a:rPr>
              <a:t>。许可证：</a:t>
            </a:r>
            <a:r>
              <a:rPr lang="en-US" altLang="zh-CN" sz="2400" dirty="0" smtClean="0">
                <a:latin typeface="+mn-ea"/>
              </a:rPr>
              <a:t>MulanPSL2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sz="2000" dirty="0" err="1">
                <a:latin typeface="+mn-ea"/>
              </a:rPr>
              <a:t>openEuler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sz="2000" dirty="0">
                <a:latin typeface="+mn-ea"/>
              </a:rPr>
              <a:t>OS</a:t>
            </a:r>
            <a:r>
              <a:rPr lang="zh-CN" altLang="en-US" sz="2000" dirty="0">
                <a:latin typeface="+mn-ea"/>
              </a:rPr>
              <a:t>发行版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Node.js</a:t>
            </a:r>
            <a:r>
              <a:rPr lang="zh-CN" altLang="en-US" sz="2400" dirty="0" smtClean="0">
                <a:latin typeface="+mn-ea"/>
              </a:rPr>
              <a:t> 是一个能够</a:t>
            </a:r>
            <a:r>
              <a:rPr lang="zh-CN" altLang="en-US" sz="2400" dirty="0">
                <a:latin typeface="+mn-ea"/>
              </a:rPr>
              <a:t>在服务器端运行 </a:t>
            </a:r>
            <a:r>
              <a:rPr lang="en-US" altLang="zh-CN" sz="2400" dirty="0">
                <a:latin typeface="+mn-ea"/>
              </a:rPr>
              <a:t>JavaScript</a:t>
            </a: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的跨</a:t>
            </a:r>
            <a:r>
              <a:rPr lang="zh-CN" altLang="en-US" sz="2400" dirty="0">
                <a:latin typeface="+mn-ea"/>
              </a:rPr>
              <a:t>平台运行环境</a:t>
            </a:r>
            <a:r>
              <a:rPr lang="zh-CN" altLang="en-US" sz="2400" dirty="0" smtClean="0">
                <a:latin typeface="+mn-ea"/>
              </a:rPr>
              <a:t>。许可证：</a:t>
            </a:r>
            <a:r>
              <a:rPr lang="en-US" altLang="zh-CN" sz="2400" dirty="0" smtClean="0">
                <a:latin typeface="+mn-ea"/>
              </a:rPr>
              <a:t>MIT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DE8A4E-0783-A341-AB4C-85D11AA2D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5" y="4380563"/>
            <a:ext cx="3845255" cy="1728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E948BE-0739-1F47-B27C-369AFF4EED7E}"/>
              </a:ext>
            </a:extLst>
          </p:cNvPr>
          <p:cNvSpPr txBox="1"/>
          <p:nvPr/>
        </p:nvSpPr>
        <p:spPr>
          <a:xfrm>
            <a:off x="1516628" y="3799081"/>
            <a:ext cx="380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源代码：</a:t>
            </a:r>
            <a:r>
              <a:rPr kumimoji="1" lang="en" altLang="zh-CN" dirty="0">
                <a:hlinkClick r:id="rId3"/>
              </a:rPr>
              <a:t>https://gitee.com/openeuler</a:t>
            </a:r>
            <a:endParaRPr kumimoji="1" lang="e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19" y="2030753"/>
            <a:ext cx="1690524" cy="4830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98" y="2001235"/>
            <a:ext cx="1860828" cy="531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81" y="1970933"/>
            <a:ext cx="2263916" cy="6468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343" y="334705"/>
            <a:ext cx="2712912" cy="9574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564" y="2648068"/>
            <a:ext cx="1589638" cy="9754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E948BE-0739-1F47-B27C-369AFF4EED7E}"/>
              </a:ext>
            </a:extLst>
          </p:cNvPr>
          <p:cNvSpPr txBox="1"/>
          <p:nvPr/>
        </p:nvSpPr>
        <p:spPr>
          <a:xfrm>
            <a:off x="6331134" y="3803115"/>
            <a:ext cx="360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源代码：</a:t>
            </a:r>
            <a:r>
              <a:rPr kumimoji="1" lang="en" altLang="zh-CN" dirty="0">
                <a:hlinkClick r:id="rId9"/>
              </a:rPr>
              <a:t>https://</a:t>
            </a:r>
            <a:r>
              <a:rPr kumimoji="1" lang="en" altLang="zh-CN" dirty="0" smtClean="0">
                <a:hlinkClick r:id="rId9"/>
              </a:rPr>
              <a:t>github.com/nodejs</a:t>
            </a:r>
            <a:endParaRPr kumimoji="1" lang="en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7017" y="4259944"/>
            <a:ext cx="3150702" cy="21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6A9713-EB08-1642-BBBA-366405335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09" y="3451655"/>
            <a:ext cx="5511099" cy="235287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124BAE-706A-1442-8A91-B3F83B9CF56B}"/>
              </a:ext>
            </a:extLst>
          </p:cNvPr>
          <p:cNvSpPr txBox="1"/>
          <p:nvPr/>
        </p:nvSpPr>
        <p:spPr>
          <a:xfrm>
            <a:off x="1100598" y="1929884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以</a:t>
            </a:r>
            <a:r>
              <a:rPr kumimoji="1" lang="en" altLang="zh-CN" dirty="0">
                <a:latin typeface="华文细黑" panose="02010600040101010101" pitchFamily="2" charset="-122"/>
                <a:ea typeface="华文细黑" panose="02010600040101010101" pitchFamily="2" charset="-122"/>
                <a:hlinkClick r:id="rId3"/>
              </a:rPr>
              <a:t>https://gitee.com/openeuler/A-Tune</a:t>
            </a:r>
            <a:r>
              <a:rPr kumimoji="1" lang="zh-CN" altLang="en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为例</a:t>
            </a:r>
            <a:endParaRPr kumimoji="1"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5E189B-8B3C-224B-9467-7E2F5553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622" y="1347029"/>
            <a:ext cx="4227954" cy="498417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341F44D-832C-2742-B8A4-CFFAE5D15845}"/>
              </a:ext>
            </a:extLst>
          </p:cNvPr>
          <p:cNvSpPr txBox="1">
            <a:spLocks/>
          </p:cNvSpPr>
          <p:nvPr/>
        </p:nvSpPr>
        <p:spPr>
          <a:xfrm>
            <a:off x="763572" y="144447"/>
            <a:ext cx="5887771" cy="1083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>
                <a:latin typeface="+mj-ea"/>
              </a:rPr>
              <a:t>贡献指南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B1F935-0385-7846-AB36-F77072674D3E}"/>
              </a:ext>
            </a:extLst>
          </p:cNvPr>
          <p:cNvSpPr txBox="1"/>
          <p:nvPr/>
        </p:nvSpPr>
        <p:spPr>
          <a:xfrm>
            <a:off x="984799" y="2500244"/>
            <a:ext cx="513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大多的</a:t>
            </a:r>
            <a:r>
              <a:rPr kumimoji="1"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repo</a:t>
            </a:r>
            <a:r>
              <a:rPr kumimoji="1"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的贡献指南包含在</a:t>
            </a:r>
            <a:r>
              <a:rPr kumimoji="1"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readme</a:t>
            </a:r>
            <a:r>
              <a:rPr kumimoji="1"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中，没有专门的</a:t>
            </a:r>
            <a:r>
              <a:rPr kumimoji="1"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contributing.md</a:t>
            </a:r>
            <a:r>
              <a:rPr kumimoji="1"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1"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79" y="1044835"/>
            <a:ext cx="2268339" cy="800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74" y="371569"/>
            <a:ext cx="1589638" cy="9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02ECB-132E-A943-BEED-F96C2C5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10160"/>
            <a:ext cx="9010526" cy="1325563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</a:rPr>
              <a:t>提交</a:t>
            </a:r>
            <a:r>
              <a:rPr kumimoji="1" lang="en-US" altLang="zh-CN" dirty="0">
                <a:latin typeface="+mj-ea"/>
              </a:rPr>
              <a:t>issue</a:t>
            </a:r>
            <a:endParaRPr kumimoji="1" lang="zh-CN" altLang="en-US" dirty="0">
              <a:latin typeface="+mj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8307C6-DDF0-6446-B3C5-2933F8AA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515" y="1905442"/>
            <a:ext cx="4444171" cy="420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FCDCA2-5F28-FA44-894E-BA318B93F5B4}"/>
              </a:ext>
            </a:extLst>
          </p:cNvPr>
          <p:cNvSpPr txBox="1"/>
          <p:nvPr/>
        </p:nvSpPr>
        <p:spPr>
          <a:xfrm>
            <a:off x="885307" y="125883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openEuler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567EA8-2BD6-A242-9B5A-A41B88C5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07" y="3928710"/>
            <a:ext cx="4749813" cy="2730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DF08D-39CD-F94B-A307-FFA69D53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07" y="1489671"/>
            <a:ext cx="4546613" cy="2119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6444905" y="788308"/>
            <a:ext cx="364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9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1FBD8-CF4A-BF4F-861A-264619CE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34" y="102956"/>
            <a:ext cx="7739149" cy="105823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</a:rPr>
              <a:t>提交</a:t>
            </a:r>
            <a:r>
              <a:rPr kumimoji="1" lang="en-US" altLang="zh-CN" dirty="0">
                <a:latin typeface="+mj-ea"/>
              </a:rPr>
              <a:t>PR</a:t>
            </a:r>
            <a:endParaRPr kumimoji="1" lang="zh-CN" altLang="en-US" dirty="0">
              <a:latin typeface="+mj-ea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B4B78D-F431-404F-9697-B6BC065A9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94" y="1507245"/>
            <a:ext cx="5321300" cy="2413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02D8D7-59B3-364E-AA58-9215A070690B}"/>
              </a:ext>
            </a:extLst>
          </p:cNvPr>
          <p:cNvSpPr txBox="1"/>
          <p:nvPr/>
        </p:nvSpPr>
        <p:spPr>
          <a:xfrm>
            <a:off x="800794" y="114574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2B1580-B2D3-7A4E-A902-2117A817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03" y="4612354"/>
            <a:ext cx="10527441" cy="19215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6303" y="4088214"/>
            <a:ext cx="462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kernel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指南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2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F46E-BD2C-214C-B3FA-692915CB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2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，寻找新人的</a:t>
            </a:r>
            <a:r>
              <a:rPr lang="en-US" altLang="zh-CN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SIG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及其</a:t>
            </a:r>
            <a:r>
              <a:rPr lang="zh-CN" altLang="en-US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会议</a:t>
            </a:r>
            <a:r>
              <a:rPr lang="zh-CN" altLang="en-US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、</a:t>
            </a:r>
            <a:r>
              <a:rPr lang="en-US" altLang="zh-CN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H</a:t>
            </a:r>
            <a:r>
              <a:rPr lang="en-US" altLang="zh-CN" sz="4000" b="1" dirty="0" smtClean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>ackathon</a:t>
            </a:r>
            <a:r>
              <a:rPr lang="en-US" altLang="zh-CN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  <a:t/>
            </a:r>
            <a:br>
              <a:rPr lang="en-US" altLang="zh-CN" sz="4000" b="1" dirty="0">
                <a:solidFill>
                  <a:srgbClr val="9A0001"/>
                </a:solidFill>
                <a:latin typeface="+mj-ea"/>
                <a:cs typeface="Arial" panose="020B0604020202020204" pitchFamily="34" charset="0"/>
              </a:rPr>
            </a:br>
            <a:endParaRPr lang="zh-CN" altLang="en-US" sz="4000" b="1" dirty="0">
              <a:solidFill>
                <a:srgbClr val="9A0001"/>
              </a:solidFill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C68FA-DD4B-154E-99B1-843A8E91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342" y="1331915"/>
            <a:ext cx="8620298" cy="4351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/>
              <a:t>特定</a:t>
            </a:r>
            <a:r>
              <a:rPr kumimoji="1" lang="zh-CN" altLang="en-US" sz="2400" b="1" dirty="0"/>
              <a:t>于新人的</a:t>
            </a:r>
            <a:r>
              <a:rPr kumimoji="1" lang="en-US" altLang="zh-CN" sz="2400" b="1" dirty="0"/>
              <a:t>SIG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例如：</a:t>
            </a:r>
            <a:r>
              <a:rPr kumimoji="1" lang="en" altLang="zh-CN" sz="2000" dirty="0">
                <a:hlinkClick r:id="rId2"/>
              </a:rPr>
              <a:t>https://kernelnewbies.org/Linux_Kernel_Newbies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zh-CN" altLang="en-US" sz="2000" dirty="0" smtClean="0"/>
              <a:t>包含</a:t>
            </a:r>
            <a:r>
              <a:rPr kumimoji="1" lang="zh-CN" altLang="en-US" sz="2000" dirty="0"/>
              <a:t>一些新人经常问的问题、适合新人的</a:t>
            </a:r>
            <a:r>
              <a:rPr kumimoji="1" lang="en-US" altLang="zh-CN" sz="2000" dirty="0"/>
              <a:t>issue</a:t>
            </a:r>
            <a:r>
              <a:rPr kumimoji="1" lang="zh-CN" altLang="en-US" sz="2000" dirty="0"/>
              <a:t>、推荐的</a:t>
            </a:r>
            <a:r>
              <a:rPr kumimoji="1" lang="en-US" altLang="zh-CN" sz="2000" dirty="0"/>
              <a:t>mentor</a:t>
            </a:r>
            <a:r>
              <a:rPr kumimoji="1" lang="zh-CN" altLang="en-US" sz="2000" dirty="0"/>
              <a:t>等</a:t>
            </a:r>
            <a:endParaRPr kumimoji="1" lang="en" altLang="zh-CN" sz="2000" dirty="0"/>
          </a:p>
          <a:p>
            <a:pPr lvl="1">
              <a:lnSpc>
                <a:spcPct val="150000"/>
              </a:lnSpc>
            </a:pPr>
            <a:endParaRPr kumimoji="1" lang="en-US" altLang="zh-CN" sz="2000" dirty="0"/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7D0C6E-8725-B14F-AE4B-07215297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86" y="3385664"/>
            <a:ext cx="11095289" cy="25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1F44D-832C-2742-B8A4-CFFAE5D1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47" y="381119"/>
            <a:ext cx="8769928" cy="1325563"/>
          </a:xfrm>
        </p:spPr>
        <p:txBody>
          <a:bodyPr>
            <a:normAutofit/>
          </a:bodyPr>
          <a:lstStyle/>
          <a:p>
            <a:r>
              <a:rPr kumimoji="1" lang="zh-CN" altLang="en-US" sz="3600" b="1" dirty="0" smtClean="0"/>
              <a:t>例如</a:t>
            </a:r>
            <a:r>
              <a:rPr kumimoji="1" lang="en-US" altLang="zh-CN" sz="3600" b="1" dirty="0" err="1" smtClean="0"/>
              <a:t>openEuler</a:t>
            </a:r>
            <a:r>
              <a:rPr kumimoji="1" lang="zh-CN" altLang="en-US" sz="3600" b="1" dirty="0" smtClean="0"/>
              <a:t>的社区活动</a:t>
            </a:r>
            <a:endParaRPr lang="en-US" altLang="zh-CN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FDA83-174D-1443-BBEC-36A0A4A3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45" y="2174760"/>
            <a:ext cx="8698230" cy="4351338"/>
          </a:xfrm>
        </p:spPr>
        <p:txBody>
          <a:bodyPr/>
          <a:lstStyle/>
          <a:p>
            <a:r>
              <a:rPr lang="zh-CN" altLang="en-US" dirty="0" smtClean="0"/>
              <a:t>例如</a:t>
            </a:r>
            <a:r>
              <a:rPr lang="en-US" altLang="zh-CN" dirty="0" err="1" smtClean="0"/>
              <a:t>openEuler</a:t>
            </a:r>
            <a:r>
              <a:rPr lang="zh-CN" altLang="en-US" dirty="0" smtClean="0"/>
              <a:t>的系列</a:t>
            </a:r>
            <a:r>
              <a:rPr lang="zh-CN" altLang="en-US" dirty="0"/>
              <a:t>讲座、</a:t>
            </a:r>
            <a:r>
              <a:rPr lang="en-US" altLang="zh-CN" dirty="0"/>
              <a:t>SIG</a:t>
            </a:r>
            <a:r>
              <a:rPr lang="zh-CN" altLang="en-US" dirty="0"/>
              <a:t>会议、</a:t>
            </a:r>
            <a:r>
              <a:rPr lang="en-US" altLang="zh-CN" dirty="0" smtClean="0"/>
              <a:t>hackathon</a:t>
            </a:r>
            <a:endParaRPr lang="en-US" altLang="zh-CN" dirty="0"/>
          </a:p>
          <a:p>
            <a:pPr lvl="1"/>
            <a:r>
              <a:rPr lang="en-US" altLang="zh-CN" dirty="0"/>
              <a:t>2020-07-07</a:t>
            </a:r>
            <a:r>
              <a:rPr lang="en-US" altLang="zh-CN" dirty="0">
                <a:hlinkClick r:id="rId2"/>
              </a:rPr>
              <a:t>【</a:t>
            </a:r>
            <a:r>
              <a:rPr lang="zh-CN" altLang="en-US" dirty="0">
                <a:hlinkClick r:id="rId2"/>
              </a:rPr>
              <a:t>手把手带你玩转</a:t>
            </a:r>
            <a:r>
              <a:rPr lang="en" altLang="zh-CN" dirty="0">
                <a:hlinkClick r:id="rId2"/>
              </a:rPr>
              <a:t>openEuler】</a:t>
            </a:r>
            <a:r>
              <a:rPr lang="zh-CN" altLang="en-US" dirty="0">
                <a:hlinkClick r:id="rId2"/>
              </a:rPr>
              <a:t>系列直播进行</a:t>
            </a:r>
            <a:r>
              <a:rPr lang="zh-CN" altLang="en-US" dirty="0" smtClean="0">
                <a:hlinkClick r:id="rId2"/>
              </a:rPr>
              <a:t>中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2020-05-07</a:t>
            </a:r>
            <a:r>
              <a:rPr lang="zh-CN" altLang="en-US" dirty="0">
                <a:hlinkClick r:id="rId3"/>
              </a:rPr>
              <a:t>开源软件供应链点亮计划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暑期</a:t>
            </a:r>
            <a:r>
              <a:rPr lang="en-US" altLang="zh-CN" dirty="0">
                <a:hlinkClick r:id="rId3"/>
              </a:rPr>
              <a:t>2020 </a:t>
            </a:r>
            <a:r>
              <a:rPr lang="en" altLang="zh-CN" dirty="0">
                <a:hlinkClick r:id="rId3"/>
              </a:rPr>
              <a:t>openEuler </a:t>
            </a:r>
            <a:r>
              <a:rPr lang="zh-CN" altLang="en-US" dirty="0">
                <a:hlinkClick r:id="rId3"/>
              </a:rPr>
              <a:t>社区任务</a:t>
            </a:r>
            <a:r>
              <a:rPr lang="zh-CN" altLang="en-US" dirty="0" smtClean="0">
                <a:hlinkClick r:id="rId3"/>
              </a:rPr>
              <a:t>发布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385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华文细黑</vt:lpstr>
      <vt:lpstr>Microsoft YaHei</vt:lpstr>
      <vt:lpstr>Microsoft YaHei</vt:lpstr>
      <vt:lpstr>Arial</vt:lpstr>
      <vt:lpstr>Calibri</vt:lpstr>
      <vt:lpstr>Calibri Light</vt:lpstr>
      <vt:lpstr>Times New Roman</vt:lpstr>
      <vt:lpstr>Office 主题​​</vt:lpstr>
      <vt:lpstr>如何参与开源项目和社区</vt:lpstr>
      <vt:lpstr>引子</vt:lpstr>
      <vt:lpstr>1、寻找开源项目的进入机制和规范</vt:lpstr>
      <vt:lpstr>以openEuler和node.js为例</vt:lpstr>
      <vt:lpstr>PowerPoint 演示文稿</vt:lpstr>
      <vt:lpstr>提交issue</vt:lpstr>
      <vt:lpstr>提交PR</vt:lpstr>
      <vt:lpstr>2，寻找新人的SIG及其会议、Hackathon </vt:lpstr>
      <vt:lpstr>例如openEuler的社区活动</vt:lpstr>
      <vt:lpstr>3，寻找简单任务</vt:lpstr>
      <vt:lpstr>openEuler的help-wanted标签</vt:lpstr>
      <vt:lpstr>PowerPoint 演示文稿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周灰灰</dc:creator>
  <cp:lastModifiedBy>周灰灰</cp:lastModifiedBy>
  <cp:revision>6</cp:revision>
  <dcterms:created xsi:type="dcterms:W3CDTF">2021-07-20T08:11:38Z</dcterms:created>
  <dcterms:modified xsi:type="dcterms:W3CDTF">2021-07-20T09:37:23Z</dcterms:modified>
</cp:coreProperties>
</file>